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41"/>
  </p:notesMasterIdLst>
  <p:sldIdLst>
    <p:sldId id="256" r:id="rId2"/>
    <p:sldId id="289" r:id="rId3"/>
    <p:sldId id="262" r:id="rId4"/>
    <p:sldId id="257" r:id="rId5"/>
    <p:sldId id="258" r:id="rId6"/>
    <p:sldId id="265" r:id="rId7"/>
    <p:sldId id="297" r:id="rId8"/>
    <p:sldId id="267" r:id="rId9"/>
    <p:sldId id="259" r:id="rId10"/>
    <p:sldId id="268" r:id="rId11"/>
    <p:sldId id="260" r:id="rId12"/>
    <p:sldId id="263" r:id="rId13"/>
    <p:sldId id="271" r:id="rId14"/>
    <p:sldId id="270" r:id="rId15"/>
    <p:sldId id="269" r:id="rId16"/>
    <p:sldId id="294" r:id="rId17"/>
    <p:sldId id="272" r:id="rId18"/>
    <p:sldId id="274" r:id="rId19"/>
    <p:sldId id="277" r:id="rId20"/>
    <p:sldId id="286" r:id="rId21"/>
    <p:sldId id="291" r:id="rId22"/>
    <p:sldId id="273" r:id="rId23"/>
    <p:sldId id="278" r:id="rId24"/>
    <p:sldId id="290" r:id="rId25"/>
    <p:sldId id="295" r:id="rId26"/>
    <p:sldId id="275" r:id="rId27"/>
    <p:sldId id="296" r:id="rId28"/>
    <p:sldId id="264" r:id="rId29"/>
    <p:sldId id="279" r:id="rId30"/>
    <p:sldId id="280" r:id="rId31"/>
    <p:sldId id="281" r:id="rId32"/>
    <p:sldId id="282" r:id="rId33"/>
    <p:sldId id="283" r:id="rId34"/>
    <p:sldId id="285" r:id="rId35"/>
    <p:sldId id="284" r:id="rId36"/>
    <p:sldId id="288" r:id="rId37"/>
    <p:sldId id="287" r:id="rId38"/>
    <p:sldId id="292" r:id="rId39"/>
    <p:sldId id="293" r:id="rId4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292" autoAdjust="0"/>
    <p:restoredTop sz="94660"/>
  </p:normalViewPr>
  <p:slideViewPr>
    <p:cSldViewPr snapToGrid="0">
      <p:cViewPr varScale="1">
        <p:scale>
          <a:sx n="129" d="100"/>
          <a:sy n="129" d="100"/>
        </p:scale>
        <p:origin x="130" y="54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170532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8397536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39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2010071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4036709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26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985073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2023/2/26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20.jpe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jpeg"/><Relationship Id="rId5" Type="http://schemas.microsoft.com/office/2007/relationships/hdphoto" Target="../media/hdphoto1.wdp"/><Relationship Id="rId4" Type="http://schemas.openxmlformats.org/officeDocument/2006/relationships/image" Target="../media/image21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23.png"/><Relationship Id="rId4" Type="http://schemas.openxmlformats.org/officeDocument/2006/relationships/image" Target="../media/image20.jpeg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sv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.png"/><Relationship Id="rId5" Type="http://schemas.openxmlformats.org/officeDocument/2006/relationships/image" Target="../media/image3.svg"/><Relationship Id="rId4" Type="http://schemas.openxmlformats.org/officeDocument/2006/relationships/image" Target="../media/image2.png"/><Relationship Id="rId9" Type="http://schemas.openxmlformats.org/officeDocument/2006/relationships/image" Target="../media/image7.sv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jpeg"/><Relationship Id="rId7" Type="http://schemas.microsoft.com/office/2007/relationships/hdphoto" Target="../media/hdphoto2.wdp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microsoft.com/office/2007/relationships/hdphoto" Target="../media/hdphoto3.wdp"/><Relationship Id="rId4" Type="http://schemas.openxmlformats.org/officeDocument/2006/relationships/image" Target="../media/image24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imple-shop.si/en/disable-enable-driver-signature-enforcement-on-windows-10" TargetMode="External"/><Relationship Id="rId2" Type="http://schemas.openxmlformats.org/officeDocument/2006/relationships/hyperlink" Target="https://docs.microsoft.com/windows-hardware/drivers/install/the-testsigning-boot-configuration-option" TargetMode="Externa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sv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4.sv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– for </a:t>
            </a:r>
            <a:r>
              <a:rPr lang="en-US" altLang="ja-JP" dirty="0" err="1"/>
              <a:t>MAmidiMEmo</a:t>
            </a:r>
            <a:r>
              <a:rPr lang="en-US" altLang="ja-JP"/>
              <a:t> V4.5.8.0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Use a real hardware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altLang="ja-JP" dirty="0"/>
              <a:t>You can use a real hardware by using the VSIF / PCI device.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16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260410797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321A7D0-E7A9-852C-DE88-642041FEB9B4}"/>
              </a:ext>
            </a:extLst>
          </p:cNvPr>
          <p:cNvSpPr/>
          <p:nvPr/>
        </p:nvSpPr>
        <p:spPr>
          <a:xfrm>
            <a:off x="9598738" y="5512655"/>
            <a:ext cx="1121578" cy="21963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テキスト ボックス 9">
            <a:extLst>
              <a:ext uri="{FF2B5EF4-FFF2-40B4-BE49-F238E27FC236}">
                <a16:creationId xmlns:a16="http://schemas.microsoft.com/office/drawing/2014/main" id="{067E41C3-7A69-86D3-4E07-F5D2C913DDDC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34BCE510-9960-9602-2A0A-742A68C1C46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2" name="コネクタ: カギ線 11">
            <a:extLst>
              <a:ext uri="{FF2B5EF4-FFF2-40B4-BE49-F238E27FC236}">
                <a16:creationId xmlns:a16="http://schemas.microsoft.com/office/drawing/2014/main" id="{3B3D4051-1209-65E9-AC38-083506123CC8}"/>
              </a:ext>
            </a:extLst>
          </p:cNvPr>
          <p:cNvCxnSpPr>
            <a:cxnSpLocks/>
          </p:cNvCxnSpPr>
          <p:nvPr/>
        </p:nvCxnSpPr>
        <p:spPr>
          <a:xfrm flipV="1">
            <a:off x="6223076" y="4938648"/>
            <a:ext cx="1692199" cy="80226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5" name="コネクタ: カギ線 14">
            <a:extLst>
              <a:ext uri="{FF2B5EF4-FFF2-40B4-BE49-F238E27FC236}">
                <a16:creationId xmlns:a16="http://schemas.microsoft.com/office/drawing/2014/main" id="{EA86D3C9-5EE5-0BD0-A8EF-45A5283D6E61}"/>
              </a:ext>
            </a:extLst>
          </p:cNvPr>
          <p:cNvCxnSpPr>
            <a:cxnSpLocks/>
          </p:cNvCxnSpPr>
          <p:nvPr/>
        </p:nvCxnSpPr>
        <p:spPr>
          <a:xfrm flipV="1">
            <a:off x="4295238" y="4938648"/>
            <a:ext cx="3620037" cy="802260"/>
          </a:xfrm>
          <a:prstGeom prst="bentConnector3">
            <a:avLst>
              <a:gd name="adj1" fmla="val 11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or FT2232H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8DA50EE-8802-9946-4256-9F73D0F1EE0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89C349F-4065-D673-D8BC-EB93656D0D99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FD8A892F-5ECD-16FC-4873-8CE94B2216AB}"/>
              </a:ext>
            </a:extLst>
          </p:cNvPr>
          <p:cNvCxnSpPr>
            <a:cxnSpLocks/>
          </p:cNvCxnSpPr>
          <p:nvPr/>
        </p:nvCxnSpPr>
        <p:spPr>
          <a:xfrm flipV="1">
            <a:off x="5654040" y="4932251"/>
            <a:ext cx="2261235" cy="740688"/>
          </a:xfrm>
          <a:prstGeom prst="bentConnector3">
            <a:avLst>
              <a:gd name="adj1" fmla="val 15291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13B9A147-E8E6-7A20-8927-2B6D8499476F}"/>
              </a:ext>
            </a:extLst>
          </p:cNvPr>
          <p:cNvSpPr/>
          <p:nvPr/>
        </p:nvSpPr>
        <p:spPr>
          <a:xfrm>
            <a:off x="9598738" y="5567451"/>
            <a:ext cx="1121578" cy="229067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FFEEC8C6-3D88-1C23-59F4-1CC52F4AB34A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68C447F6-1F5C-7D93-7CE4-53B31D65D834}"/>
              </a:ext>
            </a:extLst>
          </p:cNvPr>
          <p:cNvCxnSpPr>
            <a:cxnSpLocks/>
          </p:cNvCxnSpPr>
          <p:nvPr/>
        </p:nvCxnSpPr>
        <p:spPr>
          <a:xfrm flipV="1">
            <a:off x="5859780" y="5016834"/>
            <a:ext cx="2049468" cy="868346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30EBCF4-9534-4816-855B-2F95E02174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What is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?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5CCB7C60-D1CE-4C78-B37A-5C2C8DAEA5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1525407"/>
          </a:xfrm>
        </p:spPr>
        <p:txBody>
          <a:bodyPr>
            <a:normAutofit lnSpcReduction="10000"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is a virtual chiptune sound MIDI module for Windows</a:t>
            </a:r>
          </a:p>
          <a:p>
            <a:r>
              <a:rPr lang="en-US" altLang="ja-JP" dirty="0"/>
              <a:t>You can use MIDI or DAW to sound the </a:t>
            </a:r>
            <a:r>
              <a:rPr lang="en-US" altLang="ja-JP" dirty="0" err="1"/>
              <a:t>MAmi</a:t>
            </a:r>
            <a:endParaRPr lang="en-US" altLang="ja-JP" dirty="0"/>
          </a:p>
          <a:p>
            <a:r>
              <a:rPr lang="en-US" altLang="ja-JP" dirty="0" err="1"/>
              <a:t>MAmi</a:t>
            </a:r>
            <a:r>
              <a:rPr lang="en-US" altLang="ja-JP" dirty="0"/>
              <a:t> supports various sound chips*</a:t>
            </a:r>
            <a:endParaRPr kumimoji="1" lang="en-US" altLang="ja-JP" dirty="0"/>
          </a:p>
          <a:p>
            <a:r>
              <a:rPr kumimoji="1" lang="en-US" altLang="ja-JP" dirty="0"/>
              <a:t>Also, 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 can drive real hardware chips* via SCCI, VSIF</a:t>
            </a:r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E374222-1884-4184-931A-B1A8010246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1DFFE8F0-3AEC-48BF-A0B6-DE751F88DAAB}"/>
              </a:ext>
            </a:extLst>
          </p:cNvPr>
          <p:cNvSpPr/>
          <p:nvPr/>
        </p:nvSpPr>
        <p:spPr>
          <a:xfrm>
            <a:off x="4507107" y="3971522"/>
            <a:ext cx="3121913" cy="1400630"/>
          </a:xfrm>
          <a:prstGeom prst="roundRect">
            <a:avLst/>
          </a:prstGeom>
          <a:gradFill flip="none" rotWithShape="1">
            <a:gsLst>
              <a:gs pos="0">
                <a:schemeClr val="accent6">
                  <a:lumMod val="60000"/>
                  <a:lumOff val="40000"/>
                </a:schemeClr>
              </a:gs>
              <a:gs pos="20000">
                <a:schemeClr val="accent6">
                  <a:lumMod val="40000"/>
                  <a:lumOff val="60000"/>
                </a:schemeClr>
              </a:gs>
              <a:gs pos="100000">
                <a:schemeClr val="bg1"/>
              </a:gs>
            </a:gsLst>
            <a:lin ang="13500000" scaled="1"/>
            <a:tileRect/>
          </a:gra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FE66DB24-3BC2-4545-A38A-1942F842D5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87081" y="4040477"/>
            <a:ext cx="2964449" cy="567262"/>
          </a:xfrm>
          <a:prstGeom prst="rect">
            <a:avLst/>
          </a:prstGeom>
        </p:spPr>
      </p:pic>
      <p:pic>
        <p:nvPicPr>
          <p:cNvPr id="14" name="グラフィックス 13" descr="ピアノの鍵盤">
            <a:extLst>
              <a:ext uri="{FF2B5EF4-FFF2-40B4-BE49-F238E27FC236}">
                <a16:creationId xmlns:a16="http://schemas.microsoft.com/office/drawing/2014/main" id="{A5B16BF1-7B06-4E89-A022-C67DB3CD778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2418651" y="3621107"/>
            <a:ext cx="914400" cy="914400"/>
          </a:xfrm>
          <a:prstGeom prst="rect">
            <a:avLst/>
          </a:prstGeom>
        </p:spPr>
      </p:pic>
      <p:pic>
        <p:nvPicPr>
          <p:cNvPr id="16" name="グラフィックス 15" descr="音符">
            <a:extLst>
              <a:ext uri="{FF2B5EF4-FFF2-40B4-BE49-F238E27FC236}">
                <a16:creationId xmlns:a16="http://schemas.microsoft.com/office/drawing/2014/main" id="{6A0DE8F0-3242-48AD-A608-9DAE0CC26CDA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8058399" y="4878449"/>
            <a:ext cx="914400" cy="914400"/>
          </a:xfrm>
          <a:prstGeom prst="rect">
            <a:avLst/>
          </a:prstGeom>
        </p:spPr>
      </p:pic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1D36D284-4EDC-417A-82D2-E7C5DC48C178}"/>
              </a:ext>
            </a:extLst>
          </p:cNvPr>
          <p:cNvSpPr txBox="1"/>
          <p:nvPr/>
        </p:nvSpPr>
        <p:spPr>
          <a:xfrm>
            <a:off x="2456333" y="5639271"/>
            <a:ext cx="2305398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DAW</a:t>
            </a:r>
          </a:p>
          <a:p>
            <a:r>
              <a:rPr lang="en-US" altLang="ja-JP" dirty="0"/>
              <a:t>- MIDI Sequencer</a:t>
            </a:r>
          </a:p>
          <a:p>
            <a:r>
              <a:rPr lang="en-US" altLang="ja-JP" dirty="0"/>
              <a:t>- Tracker</a:t>
            </a:r>
          </a:p>
          <a:p>
            <a:r>
              <a:rPr lang="en-US" altLang="ja-JP" dirty="0"/>
              <a:t>- MML and so on…</a:t>
            </a:r>
            <a:endParaRPr lang="ja-JP" altLang="en-US" dirty="0"/>
          </a:p>
        </p:txBody>
      </p:sp>
      <p:pic>
        <p:nvPicPr>
          <p:cNvPr id="27" name="グラフィックス 26" descr="ノート PC">
            <a:extLst>
              <a:ext uri="{FF2B5EF4-FFF2-40B4-BE49-F238E27FC236}">
                <a16:creationId xmlns:a16="http://schemas.microsoft.com/office/drawing/2014/main" id="{64323D98-61FC-4577-A31D-992A6E596125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418651" y="4869555"/>
            <a:ext cx="914400" cy="914400"/>
          </a:xfrm>
          <a:prstGeom prst="rect">
            <a:avLst/>
          </a:prstGeom>
        </p:spPr>
      </p:pic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D4600753-B9F5-432E-BEED-8112FF0E7718}"/>
              </a:ext>
            </a:extLst>
          </p:cNvPr>
          <p:cNvSpPr txBox="1"/>
          <p:nvPr/>
        </p:nvSpPr>
        <p:spPr>
          <a:xfrm>
            <a:off x="2456333" y="4457689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- MIDI Inst</a:t>
            </a:r>
            <a:endParaRPr lang="ja-JP" altLang="en-US" dirty="0"/>
          </a:p>
        </p:txBody>
      </p: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64BE7F84-C7BC-45E7-A3F5-23DCE88AFB54}"/>
              </a:ext>
            </a:extLst>
          </p:cNvPr>
          <p:cNvCxnSpPr>
            <a:cxnSpLocks/>
            <a:stCxn id="14" idx="3"/>
            <a:endCxn id="7" idx="1"/>
          </p:cNvCxnSpPr>
          <p:nvPr/>
        </p:nvCxnSpPr>
        <p:spPr>
          <a:xfrm>
            <a:off x="3333051" y="4078307"/>
            <a:ext cx="1174056" cy="593530"/>
          </a:xfrm>
          <a:prstGeom prst="bentConnector3">
            <a:avLst/>
          </a:prstGeom>
          <a:ln w="76200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7" name="コネクタ: カギ線 36">
            <a:extLst>
              <a:ext uri="{FF2B5EF4-FFF2-40B4-BE49-F238E27FC236}">
                <a16:creationId xmlns:a16="http://schemas.microsoft.com/office/drawing/2014/main" id="{F8CE8683-F02D-4044-AA52-75E59184456E}"/>
              </a:ext>
            </a:extLst>
          </p:cNvPr>
          <p:cNvCxnSpPr>
            <a:cxnSpLocks/>
            <a:stCxn id="27" idx="3"/>
            <a:endCxn id="7" idx="1"/>
          </p:cNvCxnSpPr>
          <p:nvPr/>
        </p:nvCxnSpPr>
        <p:spPr>
          <a:xfrm flipV="1">
            <a:off x="3333051" y="4671837"/>
            <a:ext cx="1174056" cy="654918"/>
          </a:xfrm>
          <a:prstGeom prst="bentConnector3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EC5D8A20-C6B9-421B-973D-C35C99D3A381}"/>
              </a:ext>
            </a:extLst>
          </p:cNvPr>
          <p:cNvSpPr txBox="1"/>
          <p:nvPr/>
        </p:nvSpPr>
        <p:spPr>
          <a:xfrm>
            <a:off x="9406359" y="2527219"/>
            <a:ext cx="2724681" cy="13388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chips are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PCM: C140, SPC700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FM Synthesis: OPM, OPN2, OPNA, OPLL, OPL, OPL3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WSG: NAMCO CUS30, HuC6280, SCC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PSG: SID, POKEY, GB APU, SN76496, NES APU, MSM5232, AY-3-8910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VOICE: TMS5220, SP0256, SAM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MIDI: MT-32, CM-32P(Simulation)</a:t>
            </a:r>
            <a:endParaRPr kumimoji="1" lang="ja-JP" altLang="en-US" sz="900" dirty="0"/>
          </a:p>
        </p:txBody>
      </p:sp>
      <p:grpSp>
        <p:nvGrpSpPr>
          <p:cNvPr id="43" name="グループ化 42">
            <a:extLst>
              <a:ext uri="{FF2B5EF4-FFF2-40B4-BE49-F238E27FC236}">
                <a16:creationId xmlns:a16="http://schemas.microsoft.com/office/drawing/2014/main" id="{0FB4659C-2AFA-450E-AC56-FFF2E5ADD9F6}"/>
              </a:ext>
            </a:extLst>
          </p:cNvPr>
          <p:cNvGrpSpPr/>
          <p:nvPr/>
        </p:nvGrpSpPr>
        <p:grpSpPr>
          <a:xfrm>
            <a:off x="6364017" y="4682164"/>
            <a:ext cx="1044422" cy="544265"/>
            <a:chOff x="1095788" y="805533"/>
            <a:chExt cx="1457170" cy="827168"/>
          </a:xfrm>
        </p:grpSpPr>
        <p:sp>
          <p:nvSpPr>
            <p:cNvPr id="44" name="四角形: 角を丸くする 43">
              <a:extLst>
                <a:ext uri="{FF2B5EF4-FFF2-40B4-BE49-F238E27FC236}">
                  <a16:creationId xmlns:a16="http://schemas.microsoft.com/office/drawing/2014/main" id="{A7F0CB47-9F88-43F8-A5A9-362EB0E20C2B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5" name="四角形: 角を丸くする 44">
              <a:extLst>
                <a:ext uri="{FF2B5EF4-FFF2-40B4-BE49-F238E27FC236}">
                  <a16:creationId xmlns:a16="http://schemas.microsoft.com/office/drawing/2014/main" id="{BF02F905-0806-4121-B1DE-609B3C059711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6" name="四角形: 角を丸くする 45">
              <a:extLst>
                <a:ext uri="{FF2B5EF4-FFF2-40B4-BE49-F238E27FC236}">
                  <a16:creationId xmlns:a16="http://schemas.microsoft.com/office/drawing/2014/main" id="{646D526F-1BB9-4016-9F21-FF639D41EFA7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47" name="四角形: 角を丸くする 46">
              <a:extLst>
                <a:ext uri="{FF2B5EF4-FFF2-40B4-BE49-F238E27FC236}">
                  <a16:creationId xmlns:a16="http://schemas.microsoft.com/office/drawing/2014/main" id="{C06F7BF0-809C-4F01-9610-73AD60857EA1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S/W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48" name="正方形/長方形 47">
              <a:extLst>
                <a:ext uri="{FF2B5EF4-FFF2-40B4-BE49-F238E27FC236}">
                  <a16:creationId xmlns:a16="http://schemas.microsoft.com/office/drawing/2014/main" id="{94F3F342-3EE6-4161-B63C-20CA89AEA447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49" name="正方形/長方形 48">
              <a:extLst>
                <a:ext uri="{FF2B5EF4-FFF2-40B4-BE49-F238E27FC236}">
                  <a16:creationId xmlns:a16="http://schemas.microsoft.com/office/drawing/2014/main" id="{A2320CA9-AA4A-433C-882E-232C0DF8BB1C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0" name="正方形/長方形 49">
              <a:extLst>
                <a:ext uri="{FF2B5EF4-FFF2-40B4-BE49-F238E27FC236}">
                  <a16:creationId xmlns:a16="http://schemas.microsoft.com/office/drawing/2014/main" id="{ACEA0B1F-18FB-4D8C-8D2B-4EC8E8455610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1" name="正方形/長方形 50">
              <a:extLst>
                <a:ext uri="{FF2B5EF4-FFF2-40B4-BE49-F238E27FC236}">
                  <a16:creationId xmlns:a16="http://schemas.microsoft.com/office/drawing/2014/main" id="{CECDF23C-4566-415A-A918-1063B5FB1BCD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2" name="正方形/長方形 51">
              <a:extLst>
                <a:ext uri="{FF2B5EF4-FFF2-40B4-BE49-F238E27FC236}">
                  <a16:creationId xmlns:a16="http://schemas.microsoft.com/office/drawing/2014/main" id="{2C4F9890-3933-43C9-B8A0-E99016BB8886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3" name="正方形/長方形 52">
              <a:extLst>
                <a:ext uri="{FF2B5EF4-FFF2-40B4-BE49-F238E27FC236}">
                  <a16:creationId xmlns:a16="http://schemas.microsoft.com/office/drawing/2014/main" id="{E0413B4B-0451-4A6E-AD41-096DDEDE8B80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4" name="正方形/長方形 53">
              <a:extLst>
                <a:ext uri="{FF2B5EF4-FFF2-40B4-BE49-F238E27FC236}">
                  <a16:creationId xmlns:a16="http://schemas.microsoft.com/office/drawing/2014/main" id="{5BFE46A1-7828-4C13-B523-2F6DA598FEBF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5" name="正方形/長方形 54">
              <a:extLst>
                <a:ext uri="{FF2B5EF4-FFF2-40B4-BE49-F238E27FC236}">
                  <a16:creationId xmlns:a16="http://schemas.microsoft.com/office/drawing/2014/main" id="{898608DE-796E-4B15-8687-9A72F4933870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6" name="正方形/長方形 55">
              <a:extLst>
                <a:ext uri="{FF2B5EF4-FFF2-40B4-BE49-F238E27FC236}">
                  <a16:creationId xmlns:a16="http://schemas.microsoft.com/office/drawing/2014/main" id="{A55FFE3B-5265-4031-A9FC-62DCB028305C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7" name="正方形/長方形 56">
              <a:extLst>
                <a:ext uri="{FF2B5EF4-FFF2-40B4-BE49-F238E27FC236}">
                  <a16:creationId xmlns:a16="http://schemas.microsoft.com/office/drawing/2014/main" id="{DB66E5E8-D969-403E-9126-A3C1F37DAE0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8" name="正方形/長方形 57">
              <a:extLst>
                <a:ext uri="{FF2B5EF4-FFF2-40B4-BE49-F238E27FC236}">
                  <a16:creationId xmlns:a16="http://schemas.microsoft.com/office/drawing/2014/main" id="{25E486BA-9723-4DC8-9A6B-7FD837F2846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59" name="正方形/長方形 58">
              <a:extLst>
                <a:ext uri="{FF2B5EF4-FFF2-40B4-BE49-F238E27FC236}">
                  <a16:creationId xmlns:a16="http://schemas.microsoft.com/office/drawing/2014/main" id="{C02B9414-7B08-46EC-A471-B847045D28C0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0" name="正方形/長方形 59">
              <a:extLst>
                <a:ext uri="{FF2B5EF4-FFF2-40B4-BE49-F238E27FC236}">
                  <a16:creationId xmlns:a16="http://schemas.microsoft.com/office/drawing/2014/main" id="{4E9461A5-DA95-4FB7-9049-87F039216D50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1" name="正方形/長方形 60">
              <a:extLst>
                <a:ext uri="{FF2B5EF4-FFF2-40B4-BE49-F238E27FC236}">
                  <a16:creationId xmlns:a16="http://schemas.microsoft.com/office/drawing/2014/main" id="{F08D7BEF-E607-40FD-B6AB-9C07728C9A5C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2" name="フローチャート: データ 61">
              <a:extLst>
                <a:ext uri="{FF2B5EF4-FFF2-40B4-BE49-F238E27FC236}">
                  <a16:creationId xmlns:a16="http://schemas.microsoft.com/office/drawing/2014/main" id="{714ABEAD-70C2-44AC-ADDF-5F113B5A6B5F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3" name="フローチャート: データ 62">
              <a:extLst>
                <a:ext uri="{FF2B5EF4-FFF2-40B4-BE49-F238E27FC236}">
                  <a16:creationId xmlns:a16="http://schemas.microsoft.com/office/drawing/2014/main" id="{2F0B6F67-9A92-4A6B-A3B0-6E55AA00D093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4" name="フローチャート: データ 63">
              <a:extLst>
                <a:ext uri="{FF2B5EF4-FFF2-40B4-BE49-F238E27FC236}">
                  <a16:creationId xmlns:a16="http://schemas.microsoft.com/office/drawing/2014/main" id="{DB1D02E2-83BE-4F3C-B69C-0316A2E14AE3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5" name="フローチャート: データ 64">
              <a:extLst>
                <a:ext uri="{FF2B5EF4-FFF2-40B4-BE49-F238E27FC236}">
                  <a16:creationId xmlns:a16="http://schemas.microsoft.com/office/drawing/2014/main" id="{1D0A18A1-821D-487B-9B21-3C066EAC172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6" name="フローチャート: データ 65">
              <a:extLst>
                <a:ext uri="{FF2B5EF4-FFF2-40B4-BE49-F238E27FC236}">
                  <a16:creationId xmlns:a16="http://schemas.microsoft.com/office/drawing/2014/main" id="{B9823A6F-93DD-497F-AD7A-F3469DF03087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7" name="フローチャート: データ 66">
              <a:extLst>
                <a:ext uri="{FF2B5EF4-FFF2-40B4-BE49-F238E27FC236}">
                  <a16:creationId xmlns:a16="http://schemas.microsoft.com/office/drawing/2014/main" id="{4B8DCECB-4D66-48A5-8398-BEA1B9B477BC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8" name="フローチャート: データ 67">
              <a:extLst>
                <a:ext uri="{FF2B5EF4-FFF2-40B4-BE49-F238E27FC236}">
                  <a16:creationId xmlns:a16="http://schemas.microsoft.com/office/drawing/2014/main" id="{EC0BA8CB-81FE-44B1-9FC0-5B72BA4C841A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69" name="フローチャート: データ 68">
              <a:extLst>
                <a:ext uri="{FF2B5EF4-FFF2-40B4-BE49-F238E27FC236}">
                  <a16:creationId xmlns:a16="http://schemas.microsoft.com/office/drawing/2014/main" id="{C4406062-72B6-4FCD-ABD6-AF5364605FB9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0" name="フローチャート: データ 69">
              <a:extLst>
                <a:ext uri="{FF2B5EF4-FFF2-40B4-BE49-F238E27FC236}">
                  <a16:creationId xmlns:a16="http://schemas.microsoft.com/office/drawing/2014/main" id="{50081340-48D6-4AF4-8BA5-B191B00AD3F4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1" name="フローチャート: データ 70">
              <a:extLst>
                <a:ext uri="{FF2B5EF4-FFF2-40B4-BE49-F238E27FC236}">
                  <a16:creationId xmlns:a16="http://schemas.microsoft.com/office/drawing/2014/main" id="{786F3CB0-114A-47FD-9064-4C13119CCB6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2" name="フローチャート: データ 71">
              <a:extLst>
                <a:ext uri="{FF2B5EF4-FFF2-40B4-BE49-F238E27FC236}">
                  <a16:creationId xmlns:a16="http://schemas.microsoft.com/office/drawing/2014/main" id="{BE8AB9C4-3FA4-4A06-B747-F984DEEEF881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3" name="フローチャート: データ 72">
              <a:extLst>
                <a:ext uri="{FF2B5EF4-FFF2-40B4-BE49-F238E27FC236}">
                  <a16:creationId xmlns:a16="http://schemas.microsoft.com/office/drawing/2014/main" id="{4C4B27D9-3D9E-4D7A-8877-D8B95A992388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4" name="フローチャート: データ 73">
              <a:extLst>
                <a:ext uri="{FF2B5EF4-FFF2-40B4-BE49-F238E27FC236}">
                  <a16:creationId xmlns:a16="http://schemas.microsoft.com/office/drawing/2014/main" id="{549BE7B3-6551-4933-BB32-E208EED162D8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75" name="フローチャート: データ 74">
              <a:extLst>
                <a:ext uri="{FF2B5EF4-FFF2-40B4-BE49-F238E27FC236}">
                  <a16:creationId xmlns:a16="http://schemas.microsoft.com/office/drawing/2014/main" id="{16CBD298-D485-4C7A-B2FA-EA8C852D2850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grpSp>
        <p:nvGrpSpPr>
          <p:cNvPr id="78" name="グループ化 77">
            <a:extLst>
              <a:ext uri="{FF2B5EF4-FFF2-40B4-BE49-F238E27FC236}">
                <a16:creationId xmlns:a16="http://schemas.microsoft.com/office/drawing/2014/main" id="{D52145AD-10D4-4873-B497-F81CE88EF8C8}"/>
              </a:ext>
            </a:extLst>
          </p:cNvPr>
          <p:cNvGrpSpPr/>
          <p:nvPr/>
        </p:nvGrpSpPr>
        <p:grpSpPr>
          <a:xfrm>
            <a:off x="6345653" y="5705382"/>
            <a:ext cx="1035789" cy="544265"/>
            <a:chOff x="1095788" y="805533"/>
            <a:chExt cx="1457170" cy="827168"/>
          </a:xfrm>
        </p:grpSpPr>
        <p:sp>
          <p:nvSpPr>
            <p:cNvPr id="79" name="四角形: 角を丸くする 78">
              <a:extLst>
                <a:ext uri="{FF2B5EF4-FFF2-40B4-BE49-F238E27FC236}">
                  <a16:creationId xmlns:a16="http://schemas.microsoft.com/office/drawing/2014/main" id="{1CDAB7CE-5A04-43F6-8132-BA211736B96E}"/>
                </a:ext>
              </a:extLst>
            </p:cNvPr>
            <p:cNvSpPr/>
            <p:nvPr/>
          </p:nvSpPr>
          <p:spPr>
            <a:xfrm>
              <a:off x="1104646" y="88681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0" name="四角形: 角を丸くする 79">
              <a:extLst>
                <a:ext uri="{FF2B5EF4-FFF2-40B4-BE49-F238E27FC236}">
                  <a16:creationId xmlns:a16="http://schemas.microsoft.com/office/drawing/2014/main" id="{5B5B26D9-916C-4FC7-B90A-BCC1B5D2E188}"/>
                </a:ext>
              </a:extLst>
            </p:cNvPr>
            <p:cNvSpPr/>
            <p:nvPr/>
          </p:nvSpPr>
          <p:spPr>
            <a:xfrm>
              <a:off x="1104646" y="859719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1" name="四角形: 角を丸くする 80">
              <a:extLst>
                <a:ext uri="{FF2B5EF4-FFF2-40B4-BE49-F238E27FC236}">
                  <a16:creationId xmlns:a16="http://schemas.microsoft.com/office/drawing/2014/main" id="{141AD8FD-34C8-4BF1-B838-B955BB08AD39}"/>
                </a:ext>
              </a:extLst>
            </p:cNvPr>
            <p:cNvSpPr/>
            <p:nvPr/>
          </p:nvSpPr>
          <p:spPr>
            <a:xfrm>
              <a:off x="1104646" y="832626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800" dirty="0">
                  <a:latin typeface="Agency FB" panose="020B0503020202020204" pitchFamily="34" charset="0"/>
                </a:rPr>
                <a:t>YM2612</a:t>
              </a:r>
              <a:endParaRPr kumimoji="1" lang="ja-JP" altLang="en-US" sz="2800" dirty="0">
                <a:latin typeface="Agency FB" panose="020B0503020202020204" pitchFamily="34" charset="0"/>
              </a:endParaRPr>
            </a:p>
          </p:txBody>
        </p:sp>
        <p:sp>
          <p:nvSpPr>
            <p:cNvPr id="82" name="四角形: 角を丸くする 81">
              <a:extLst>
                <a:ext uri="{FF2B5EF4-FFF2-40B4-BE49-F238E27FC236}">
                  <a16:creationId xmlns:a16="http://schemas.microsoft.com/office/drawing/2014/main" id="{0EA26494-C66A-4B6D-AAC6-1DADFED15A52}"/>
                </a:ext>
              </a:extLst>
            </p:cNvPr>
            <p:cNvSpPr/>
            <p:nvPr/>
          </p:nvSpPr>
          <p:spPr>
            <a:xfrm>
              <a:off x="1104646" y="805533"/>
              <a:ext cx="1448312" cy="742567"/>
            </a:xfrm>
            <a:prstGeom prst="roundRect">
              <a:avLst>
                <a:gd name="adj" fmla="val 4270"/>
              </a:avLst>
            </a:prstGeom>
            <a:gradFill flip="none" rotWithShape="1">
              <a:gsLst>
                <a:gs pos="0">
                  <a:schemeClr val="dk1">
                    <a:lumMod val="67000"/>
                  </a:schemeClr>
                </a:gs>
                <a:gs pos="48000">
                  <a:schemeClr val="dk1">
                    <a:lumMod val="97000"/>
                    <a:lumOff val="3000"/>
                  </a:schemeClr>
                </a:gs>
                <a:gs pos="100000">
                  <a:schemeClr val="dk1">
                    <a:lumMod val="60000"/>
                    <a:lumOff val="40000"/>
                  </a:schemeClr>
                </a:gs>
              </a:gsLst>
              <a:lin ang="16200000" scaled="1"/>
              <a:tileRect/>
            </a:gradFill>
            <a:ln>
              <a:noFill/>
            </a:ln>
            <a:scene3d>
              <a:camera prst="orthographicFront">
                <a:rot lat="2616000" lon="20154000" rev="20346000"/>
              </a:camera>
              <a:lightRig rig="threePt" dir="t"/>
            </a:scene3d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2000" dirty="0">
                  <a:latin typeface="Agency FB" panose="020B0503020202020204" pitchFamily="34" charset="0"/>
                </a:rPr>
                <a:t>Real Chips</a:t>
              </a:r>
              <a:endParaRPr kumimoji="1" lang="ja-JP" altLang="en-US" sz="2000" dirty="0">
                <a:latin typeface="Agency FB" panose="020B0503020202020204" pitchFamily="34" charset="0"/>
              </a:endParaRPr>
            </a:p>
          </p:txBody>
        </p:sp>
        <p:sp>
          <p:nvSpPr>
            <p:cNvPr id="83" name="正方形/長方形 82">
              <a:extLst>
                <a:ext uri="{FF2B5EF4-FFF2-40B4-BE49-F238E27FC236}">
                  <a16:creationId xmlns:a16="http://schemas.microsoft.com/office/drawing/2014/main" id="{30BFF01A-AEDD-4330-8C24-7A0CA9C7EE7D}"/>
                </a:ext>
              </a:extLst>
            </p:cNvPr>
            <p:cNvSpPr/>
            <p:nvPr/>
          </p:nvSpPr>
          <p:spPr>
            <a:xfrm rot="230438">
              <a:off x="1100039" y="143426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4" name="正方形/長方形 83">
              <a:extLst>
                <a:ext uri="{FF2B5EF4-FFF2-40B4-BE49-F238E27FC236}">
                  <a16:creationId xmlns:a16="http://schemas.microsoft.com/office/drawing/2014/main" id="{433D06B3-E8D6-42C0-BDBE-A903F2755C4B}"/>
                </a:ext>
              </a:extLst>
            </p:cNvPr>
            <p:cNvSpPr/>
            <p:nvPr/>
          </p:nvSpPr>
          <p:spPr>
            <a:xfrm rot="230438">
              <a:off x="1284485" y="144696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5" name="正方形/長方形 84">
              <a:extLst>
                <a:ext uri="{FF2B5EF4-FFF2-40B4-BE49-F238E27FC236}">
                  <a16:creationId xmlns:a16="http://schemas.microsoft.com/office/drawing/2014/main" id="{6475490E-41B1-41DB-9078-C9881664087B}"/>
                </a:ext>
              </a:extLst>
            </p:cNvPr>
            <p:cNvSpPr/>
            <p:nvPr/>
          </p:nvSpPr>
          <p:spPr>
            <a:xfrm rot="230438">
              <a:off x="1376708" y="1453303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6" name="正方形/長方形 85">
              <a:extLst>
                <a:ext uri="{FF2B5EF4-FFF2-40B4-BE49-F238E27FC236}">
                  <a16:creationId xmlns:a16="http://schemas.microsoft.com/office/drawing/2014/main" id="{5F77A01E-8CA7-45D7-9E82-C58F95FE2996}"/>
                </a:ext>
              </a:extLst>
            </p:cNvPr>
            <p:cNvSpPr/>
            <p:nvPr/>
          </p:nvSpPr>
          <p:spPr>
            <a:xfrm rot="230438">
              <a:off x="1468931" y="1458071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7" name="正方形/長方形 86">
              <a:extLst>
                <a:ext uri="{FF2B5EF4-FFF2-40B4-BE49-F238E27FC236}">
                  <a16:creationId xmlns:a16="http://schemas.microsoft.com/office/drawing/2014/main" id="{77134E90-F508-4F2E-8806-FC611145AC22}"/>
                </a:ext>
              </a:extLst>
            </p:cNvPr>
            <p:cNvSpPr/>
            <p:nvPr/>
          </p:nvSpPr>
          <p:spPr>
            <a:xfrm rot="230438">
              <a:off x="1561154" y="146441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8" name="正方形/長方形 87">
              <a:extLst>
                <a:ext uri="{FF2B5EF4-FFF2-40B4-BE49-F238E27FC236}">
                  <a16:creationId xmlns:a16="http://schemas.microsoft.com/office/drawing/2014/main" id="{F2F30474-F323-4B52-8B56-0FCE238F07A9}"/>
                </a:ext>
              </a:extLst>
            </p:cNvPr>
            <p:cNvSpPr/>
            <p:nvPr/>
          </p:nvSpPr>
          <p:spPr>
            <a:xfrm rot="230438">
              <a:off x="1653377" y="147077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89" name="正方形/長方形 88">
              <a:extLst>
                <a:ext uri="{FF2B5EF4-FFF2-40B4-BE49-F238E27FC236}">
                  <a16:creationId xmlns:a16="http://schemas.microsoft.com/office/drawing/2014/main" id="{5222A6C2-ABC9-447C-B5CC-7CED27282B9B}"/>
                </a:ext>
              </a:extLst>
            </p:cNvPr>
            <p:cNvSpPr/>
            <p:nvPr/>
          </p:nvSpPr>
          <p:spPr>
            <a:xfrm rot="230438">
              <a:off x="1745600" y="147711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0" name="正方形/長方形 89">
              <a:extLst>
                <a:ext uri="{FF2B5EF4-FFF2-40B4-BE49-F238E27FC236}">
                  <a16:creationId xmlns:a16="http://schemas.microsoft.com/office/drawing/2014/main" id="{38C3C45F-1102-461F-AD95-8E724299C807}"/>
                </a:ext>
              </a:extLst>
            </p:cNvPr>
            <p:cNvSpPr/>
            <p:nvPr/>
          </p:nvSpPr>
          <p:spPr>
            <a:xfrm rot="230438">
              <a:off x="1192262" y="1440604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1" name="正方形/長方形 90">
              <a:extLst>
                <a:ext uri="{FF2B5EF4-FFF2-40B4-BE49-F238E27FC236}">
                  <a16:creationId xmlns:a16="http://schemas.microsoft.com/office/drawing/2014/main" id="{F9BE324A-D678-41B1-9676-5D139DD5D175}"/>
                </a:ext>
              </a:extLst>
            </p:cNvPr>
            <p:cNvSpPr/>
            <p:nvPr/>
          </p:nvSpPr>
          <p:spPr>
            <a:xfrm rot="230438">
              <a:off x="1837823" y="1483468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2" name="正方形/長方形 91">
              <a:extLst>
                <a:ext uri="{FF2B5EF4-FFF2-40B4-BE49-F238E27FC236}">
                  <a16:creationId xmlns:a16="http://schemas.microsoft.com/office/drawing/2014/main" id="{579C7FFC-83A4-4C3A-AC5E-98B70541EA88}"/>
                </a:ext>
              </a:extLst>
            </p:cNvPr>
            <p:cNvSpPr/>
            <p:nvPr/>
          </p:nvSpPr>
          <p:spPr>
            <a:xfrm rot="230438">
              <a:off x="1930046" y="1489820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3" name="正方形/長方形 92">
              <a:extLst>
                <a:ext uri="{FF2B5EF4-FFF2-40B4-BE49-F238E27FC236}">
                  <a16:creationId xmlns:a16="http://schemas.microsoft.com/office/drawing/2014/main" id="{B431ED8C-C36B-402C-91C0-F47A94543916}"/>
                </a:ext>
              </a:extLst>
            </p:cNvPr>
            <p:cNvSpPr/>
            <p:nvPr/>
          </p:nvSpPr>
          <p:spPr>
            <a:xfrm rot="230438">
              <a:off x="2022269" y="1496172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4" name="正方形/長方形 93">
              <a:extLst>
                <a:ext uri="{FF2B5EF4-FFF2-40B4-BE49-F238E27FC236}">
                  <a16:creationId xmlns:a16="http://schemas.microsoft.com/office/drawing/2014/main" id="{74EFB9FE-76F1-42ED-9703-E8B1D7A2DFC7}"/>
                </a:ext>
              </a:extLst>
            </p:cNvPr>
            <p:cNvSpPr/>
            <p:nvPr/>
          </p:nvSpPr>
          <p:spPr>
            <a:xfrm rot="230438">
              <a:off x="2114492" y="1500935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5" name="正方形/長方形 94">
              <a:extLst>
                <a:ext uri="{FF2B5EF4-FFF2-40B4-BE49-F238E27FC236}">
                  <a16:creationId xmlns:a16="http://schemas.microsoft.com/office/drawing/2014/main" id="{7DF88364-414B-49A9-873B-08C2D0E66FCE}"/>
                </a:ext>
              </a:extLst>
            </p:cNvPr>
            <p:cNvSpPr/>
            <p:nvPr/>
          </p:nvSpPr>
          <p:spPr>
            <a:xfrm rot="230438">
              <a:off x="2206715" y="1507286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6" name="正方形/長方形 95">
              <a:extLst>
                <a:ext uri="{FF2B5EF4-FFF2-40B4-BE49-F238E27FC236}">
                  <a16:creationId xmlns:a16="http://schemas.microsoft.com/office/drawing/2014/main" id="{831FB02B-290F-473A-B388-E042A32DB081}"/>
                </a:ext>
              </a:extLst>
            </p:cNvPr>
            <p:cNvSpPr/>
            <p:nvPr/>
          </p:nvSpPr>
          <p:spPr>
            <a:xfrm rot="230438">
              <a:off x="2298934" y="1513637"/>
              <a:ext cx="45719" cy="47508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7" name="フローチャート: データ 96">
              <a:extLst>
                <a:ext uri="{FF2B5EF4-FFF2-40B4-BE49-F238E27FC236}">
                  <a16:creationId xmlns:a16="http://schemas.microsoft.com/office/drawing/2014/main" id="{66A17FFC-1EC0-4EE2-89B2-082FED0BA735}"/>
                </a:ext>
              </a:extLst>
            </p:cNvPr>
            <p:cNvSpPr/>
            <p:nvPr/>
          </p:nvSpPr>
          <p:spPr>
            <a:xfrm rot="257384" flipH="1">
              <a:off x="1095788" y="148060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8" name="フローチャート: データ 97">
              <a:extLst>
                <a:ext uri="{FF2B5EF4-FFF2-40B4-BE49-F238E27FC236}">
                  <a16:creationId xmlns:a16="http://schemas.microsoft.com/office/drawing/2014/main" id="{B6540105-6F6C-417F-AC7D-CFDA50171704}"/>
                </a:ext>
              </a:extLst>
            </p:cNvPr>
            <p:cNvSpPr/>
            <p:nvPr/>
          </p:nvSpPr>
          <p:spPr>
            <a:xfrm rot="257384" flipH="1">
              <a:off x="1188067" y="148730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99" name="フローチャート: データ 98">
              <a:extLst>
                <a:ext uri="{FF2B5EF4-FFF2-40B4-BE49-F238E27FC236}">
                  <a16:creationId xmlns:a16="http://schemas.microsoft.com/office/drawing/2014/main" id="{0302AC0E-F31E-4CE7-98CA-9E80D857627C}"/>
                </a:ext>
              </a:extLst>
            </p:cNvPr>
            <p:cNvSpPr/>
            <p:nvPr/>
          </p:nvSpPr>
          <p:spPr>
            <a:xfrm rot="257384" flipH="1">
              <a:off x="1280346" y="1493658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0" name="フローチャート: データ 99">
              <a:extLst>
                <a:ext uri="{FF2B5EF4-FFF2-40B4-BE49-F238E27FC236}">
                  <a16:creationId xmlns:a16="http://schemas.microsoft.com/office/drawing/2014/main" id="{EB2F8739-5987-4A4F-B7DA-834A1E57D69C}"/>
                </a:ext>
              </a:extLst>
            </p:cNvPr>
            <p:cNvSpPr/>
            <p:nvPr/>
          </p:nvSpPr>
          <p:spPr>
            <a:xfrm rot="257384" flipH="1">
              <a:off x="1372625" y="150000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1" name="フローチャート: データ 100">
              <a:extLst>
                <a:ext uri="{FF2B5EF4-FFF2-40B4-BE49-F238E27FC236}">
                  <a16:creationId xmlns:a16="http://schemas.microsoft.com/office/drawing/2014/main" id="{7AE89631-4413-4C69-B8F4-3C15F2FBCEA2}"/>
                </a:ext>
              </a:extLst>
            </p:cNvPr>
            <p:cNvSpPr/>
            <p:nvPr/>
          </p:nvSpPr>
          <p:spPr>
            <a:xfrm rot="257384" flipH="1">
              <a:off x="1464904" y="1504769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2" name="フローチャート: データ 101">
              <a:extLst>
                <a:ext uri="{FF2B5EF4-FFF2-40B4-BE49-F238E27FC236}">
                  <a16:creationId xmlns:a16="http://schemas.microsoft.com/office/drawing/2014/main" id="{F58F94A8-C6A2-42BA-B0DD-3BBB45179238}"/>
                </a:ext>
              </a:extLst>
            </p:cNvPr>
            <p:cNvSpPr/>
            <p:nvPr/>
          </p:nvSpPr>
          <p:spPr>
            <a:xfrm rot="257384" flipH="1">
              <a:off x="1557183" y="1511121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3" name="フローチャート: データ 102">
              <a:extLst>
                <a:ext uri="{FF2B5EF4-FFF2-40B4-BE49-F238E27FC236}">
                  <a16:creationId xmlns:a16="http://schemas.microsoft.com/office/drawing/2014/main" id="{2635B5EC-33F9-4041-AD69-C5BF60D43317}"/>
                </a:ext>
              </a:extLst>
            </p:cNvPr>
            <p:cNvSpPr/>
            <p:nvPr/>
          </p:nvSpPr>
          <p:spPr>
            <a:xfrm rot="257384" flipH="1">
              <a:off x="1649462" y="151746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4" name="フローチャート: データ 103">
              <a:extLst>
                <a:ext uri="{FF2B5EF4-FFF2-40B4-BE49-F238E27FC236}">
                  <a16:creationId xmlns:a16="http://schemas.microsoft.com/office/drawing/2014/main" id="{498897BD-F4A7-41C4-9069-4103D8E9E862}"/>
                </a:ext>
              </a:extLst>
            </p:cNvPr>
            <p:cNvSpPr/>
            <p:nvPr/>
          </p:nvSpPr>
          <p:spPr>
            <a:xfrm rot="257384" flipH="1">
              <a:off x="1741741" y="15243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5" name="フローチャート: データ 104">
              <a:extLst>
                <a:ext uri="{FF2B5EF4-FFF2-40B4-BE49-F238E27FC236}">
                  <a16:creationId xmlns:a16="http://schemas.microsoft.com/office/drawing/2014/main" id="{EE3C0823-A753-43F5-9E34-1478ABF0B0D0}"/>
                </a:ext>
              </a:extLst>
            </p:cNvPr>
            <p:cNvSpPr/>
            <p:nvPr/>
          </p:nvSpPr>
          <p:spPr>
            <a:xfrm rot="257384" flipH="1">
              <a:off x="1834020" y="153069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6" name="フローチャート: データ 105">
              <a:extLst>
                <a:ext uri="{FF2B5EF4-FFF2-40B4-BE49-F238E27FC236}">
                  <a16:creationId xmlns:a16="http://schemas.microsoft.com/office/drawing/2014/main" id="{168654E3-D379-4E47-84B6-C32DFFB082D7}"/>
                </a:ext>
              </a:extLst>
            </p:cNvPr>
            <p:cNvSpPr/>
            <p:nvPr/>
          </p:nvSpPr>
          <p:spPr>
            <a:xfrm rot="257384" flipH="1">
              <a:off x="1926299" y="1537045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7" name="フローチャート: データ 106">
              <a:extLst>
                <a:ext uri="{FF2B5EF4-FFF2-40B4-BE49-F238E27FC236}">
                  <a16:creationId xmlns:a16="http://schemas.microsoft.com/office/drawing/2014/main" id="{A65D935D-D785-4025-B275-D7675EEEF5AD}"/>
                </a:ext>
              </a:extLst>
            </p:cNvPr>
            <p:cNvSpPr/>
            <p:nvPr/>
          </p:nvSpPr>
          <p:spPr>
            <a:xfrm rot="257384" flipH="1">
              <a:off x="2018578" y="1543452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8" name="フローチャート: データ 107">
              <a:extLst>
                <a:ext uri="{FF2B5EF4-FFF2-40B4-BE49-F238E27FC236}">
                  <a16:creationId xmlns:a16="http://schemas.microsoft.com/office/drawing/2014/main" id="{67C708AC-DC90-43DB-82D8-3878BED9E48D}"/>
                </a:ext>
              </a:extLst>
            </p:cNvPr>
            <p:cNvSpPr/>
            <p:nvPr/>
          </p:nvSpPr>
          <p:spPr>
            <a:xfrm rot="257384" flipH="1">
              <a:off x="2110857" y="1547127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09" name="フローチャート: データ 108">
              <a:extLst>
                <a:ext uri="{FF2B5EF4-FFF2-40B4-BE49-F238E27FC236}">
                  <a16:creationId xmlns:a16="http://schemas.microsoft.com/office/drawing/2014/main" id="{5F3160CC-A4A3-46D2-8EE5-111ED701DE2F}"/>
                </a:ext>
              </a:extLst>
            </p:cNvPr>
            <p:cNvSpPr/>
            <p:nvPr/>
          </p:nvSpPr>
          <p:spPr>
            <a:xfrm rot="257384" flipH="1">
              <a:off x="2203136" y="1554583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  <p:sp>
          <p:nvSpPr>
            <p:cNvPr id="110" name="フローチャート: データ 109">
              <a:extLst>
                <a:ext uri="{FF2B5EF4-FFF2-40B4-BE49-F238E27FC236}">
                  <a16:creationId xmlns:a16="http://schemas.microsoft.com/office/drawing/2014/main" id="{F2DB642E-8D37-433A-8010-F2CDF1C2371A}"/>
                </a:ext>
              </a:extLst>
            </p:cNvPr>
            <p:cNvSpPr/>
            <p:nvPr/>
          </p:nvSpPr>
          <p:spPr>
            <a:xfrm rot="257384" flipH="1">
              <a:off x="2295421" y="1561146"/>
              <a:ext cx="56317" cy="71555"/>
            </a:xfrm>
            <a:prstGeom prst="flowChartInputOutput">
              <a:avLst/>
            </a:prstGeom>
            <a:ln>
              <a:noFill/>
            </a:ln>
          </p:spPr>
          <p:style>
            <a:lnRef idx="2">
              <a:schemeClr val="accent3">
                <a:shade val="50000"/>
              </a:schemeClr>
            </a:lnRef>
            <a:fillRef idx="1">
              <a:schemeClr val="accent3"/>
            </a:fillRef>
            <a:effectRef idx="0">
              <a:schemeClr val="accent3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ja-JP" altLang="en-US" sz="1200"/>
            </a:p>
          </p:txBody>
        </p:sp>
      </p:grpSp>
      <p:cxnSp>
        <p:nvCxnSpPr>
          <p:cNvPr id="111" name="コネクタ: カギ線 110">
            <a:extLst>
              <a:ext uri="{FF2B5EF4-FFF2-40B4-BE49-F238E27FC236}">
                <a16:creationId xmlns:a16="http://schemas.microsoft.com/office/drawing/2014/main" id="{3CF0E930-7E0D-43D8-AAEB-BF6ED35129C1}"/>
              </a:ext>
            </a:extLst>
          </p:cNvPr>
          <p:cNvCxnSpPr>
            <a:cxnSpLocks/>
            <a:stCxn id="126" idx="2"/>
            <a:endCxn id="82" idx="1"/>
          </p:cNvCxnSpPr>
          <p:nvPr/>
        </p:nvCxnSpPr>
        <p:spPr>
          <a:xfrm rot="16200000" flipH="1">
            <a:off x="5489745" y="5087478"/>
            <a:ext cx="734614" cy="989793"/>
          </a:xfrm>
          <a:prstGeom prst="bentConnector2">
            <a:avLst/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46" name="グループ化 145">
            <a:extLst>
              <a:ext uri="{FF2B5EF4-FFF2-40B4-BE49-F238E27FC236}">
                <a16:creationId xmlns:a16="http://schemas.microsoft.com/office/drawing/2014/main" id="{A09C856B-8CE0-43D1-B63A-50A0C506FA31}"/>
              </a:ext>
            </a:extLst>
          </p:cNvPr>
          <p:cNvGrpSpPr/>
          <p:nvPr/>
        </p:nvGrpSpPr>
        <p:grpSpPr>
          <a:xfrm>
            <a:off x="9506571" y="4553042"/>
            <a:ext cx="990368" cy="1459490"/>
            <a:chOff x="9745140" y="4725451"/>
            <a:chExt cx="671472" cy="989538"/>
          </a:xfrm>
        </p:grpSpPr>
        <p:sp>
          <p:nvSpPr>
            <p:cNvPr id="142" name="フリーフォーム: 図形 141">
              <a:extLst>
                <a:ext uri="{FF2B5EF4-FFF2-40B4-BE49-F238E27FC236}">
                  <a16:creationId xmlns:a16="http://schemas.microsoft.com/office/drawing/2014/main" id="{F63330D5-A935-44C8-A1AA-C2234F15B247}"/>
                </a:ext>
              </a:extLst>
            </p:cNvPr>
            <p:cNvSpPr/>
            <p:nvPr/>
          </p:nvSpPr>
          <p:spPr>
            <a:xfrm>
              <a:off x="9745140" y="4725451"/>
              <a:ext cx="671472" cy="989538"/>
            </a:xfrm>
            <a:custGeom>
              <a:avLst/>
              <a:gdLst>
                <a:gd name="connsiteX0" fmla="*/ 335736 w 671472"/>
                <a:gd name="connsiteY0" fmla="*/ 918857 h 989538"/>
                <a:gd name="connsiteX1" fmla="*/ 70681 w 671472"/>
                <a:gd name="connsiteY1" fmla="*/ 653802 h 989538"/>
                <a:gd name="connsiteX2" fmla="*/ 335736 w 671472"/>
                <a:gd name="connsiteY2" fmla="*/ 388747 h 989538"/>
                <a:gd name="connsiteX3" fmla="*/ 600791 w 671472"/>
                <a:gd name="connsiteY3" fmla="*/ 653802 h 989538"/>
                <a:gd name="connsiteX4" fmla="*/ 335736 w 671472"/>
                <a:gd name="connsiteY4" fmla="*/ 918857 h 989538"/>
                <a:gd name="connsiteX5" fmla="*/ 335736 w 671472"/>
                <a:gd name="connsiteY5" fmla="*/ 106022 h 989538"/>
                <a:gd name="connsiteX6" fmla="*/ 406418 w 671472"/>
                <a:gd name="connsiteY6" fmla="*/ 176703 h 989538"/>
                <a:gd name="connsiteX7" fmla="*/ 335736 w 671472"/>
                <a:gd name="connsiteY7" fmla="*/ 247385 h 989538"/>
                <a:gd name="connsiteX8" fmla="*/ 265055 w 671472"/>
                <a:gd name="connsiteY8" fmla="*/ 176703 h 989538"/>
                <a:gd name="connsiteX9" fmla="*/ 335736 w 671472"/>
                <a:gd name="connsiteY9" fmla="*/ 106022 h 989538"/>
                <a:gd name="connsiteX10" fmla="*/ 600791 w 671472"/>
                <a:gd name="connsiteY10" fmla="*/ 0 h 989538"/>
                <a:gd name="connsiteX11" fmla="*/ 70681 w 671472"/>
                <a:gd name="connsiteY11" fmla="*/ 0 h 989538"/>
                <a:gd name="connsiteX12" fmla="*/ 0 w 671472"/>
                <a:gd name="connsiteY12" fmla="*/ 70681 h 989538"/>
                <a:gd name="connsiteX13" fmla="*/ 0 w 671472"/>
                <a:gd name="connsiteY13" fmla="*/ 918857 h 989538"/>
                <a:gd name="connsiteX14" fmla="*/ 70681 w 671472"/>
                <a:gd name="connsiteY14" fmla="*/ 989539 h 989538"/>
                <a:gd name="connsiteX15" fmla="*/ 600791 w 671472"/>
                <a:gd name="connsiteY15" fmla="*/ 989539 h 989538"/>
                <a:gd name="connsiteX16" fmla="*/ 671473 w 671472"/>
                <a:gd name="connsiteY16" fmla="*/ 918857 h 989538"/>
                <a:gd name="connsiteX17" fmla="*/ 671473 w 671472"/>
                <a:gd name="connsiteY17" fmla="*/ 70681 h 989538"/>
                <a:gd name="connsiteX18" fmla="*/ 600791 w 671472"/>
                <a:gd name="connsiteY18" fmla="*/ 0 h 989538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</a:cxnLst>
              <a:rect l="l" t="t" r="r" b="b"/>
              <a:pathLst>
                <a:path w="671472" h="989538">
                  <a:moveTo>
                    <a:pt x="335736" y="918857"/>
                  </a:moveTo>
                  <a:cubicBezTo>
                    <a:pt x="189073" y="918857"/>
                    <a:pt x="70681" y="800466"/>
                    <a:pt x="70681" y="653802"/>
                  </a:cubicBezTo>
                  <a:cubicBezTo>
                    <a:pt x="70681" y="507139"/>
                    <a:pt x="189073" y="388747"/>
                    <a:pt x="335736" y="388747"/>
                  </a:cubicBezTo>
                  <a:cubicBezTo>
                    <a:pt x="482400" y="388747"/>
                    <a:pt x="600791" y="507139"/>
                    <a:pt x="600791" y="653802"/>
                  </a:cubicBezTo>
                  <a:cubicBezTo>
                    <a:pt x="600791" y="800466"/>
                    <a:pt x="482400" y="918857"/>
                    <a:pt x="335736" y="918857"/>
                  </a:cubicBezTo>
                  <a:close/>
                  <a:moveTo>
                    <a:pt x="335736" y="106022"/>
                  </a:moveTo>
                  <a:cubicBezTo>
                    <a:pt x="374611" y="106022"/>
                    <a:pt x="406418" y="137829"/>
                    <a:pt x="406418" y="176703"/>
                  </a:cubicBezTo>
                  <a:cubicBezTo>
                    <a:pt x="406418" y="215578"/>
                    <a:pt x="374611" y="247385"/>
                    <a:pt x="335736" y="247385"/>
                  </a:cubicBezTo>
                  <a:cubicBezTo>
                    <a:pt x="296862" y="247385"/>
                    <a:pt x="265055" y="215578"/>
                    <a:pt x="265055" y="176703"/>
                  </a:cubicBezTo>
                  <a:cubicBezTo>
                    <a:pt x="265055" y="137829"/>
                    <a:pt x="296862" y="106022"/>
                    <a:pt x="335736" y="106022"/>
                  </a:cubicBezTo>
                  <a:close/>
                  <a:moveTo>
                    <a:pt x="600791" y="0"/>
                  </a:moveTo>
                  <a:lnTo>
                    <a:pt x="70681" y="0"/>
                  </a:lnTo>
                  <a:cubicBezTo>
                    <a:pt x="31807" y="0"/>
                    <a:pt x="0" y="31807"/>
                    <a:pt x="0" y="70681"/>
                  </a:cubicBezTo>
                  <a:lnTo>
                    <a:pt x="0" y="918857"/>
                  </a:lnTo>
                  <a:cubicBezTo>
                    <a:pt x="0" y="957732"/>
                    <a:pt x="31807" y="989539"/>
                    <a:pt x="70681" y="989539"/>
                  </a:cubicBezTo>
                  <a:lnTo>
                    <a:pt x="600791" y="989539"/>
                  </a:lnTo>
                  <a:cubicBezTo>
                    <a:pt x="639666" y="989539"/>
                    <a:pt x="671473" y="957732"/>
                    <a:pt x="671473" y="918857"/>
                  </a:cubicBezTo>
                  <a:lnTo>
                    <a:pt x="671473" y="70681"/>
                  </a:lnTo>
                  <a:cubicBezTo>
                    <a:pt x="671473" y="31807"/>
                    <a:pt x="639666" y="0"/>
                    <a:pt x="600791" y="0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  <p:sp>
          <p:nvSpPr>
            <p:cNvPr id="143" name="フリーフォーム: 図形 142">
              <a:extLst>
                <a:ext uri="{FF2B5EF4-FFF2-40B4-BE49-F238E27FC236}">
                  <a16:creationId xmlns:a16="http://schemas.microsoft.com/office/drawing/2014/main" id="{889D58ED-9BF3-4781-B758-99359E81D803}"/>
                </a:ext>
              </a:extLst>
            </p:cNvPr>
            <p:cNvSpPr/>
            <p:nvPr/>
          </p:nvSpPr>
          <p:spPr>
            <a:xfrm>
              <a:off x="10010195" y="5308572"/>
              <a:ext cx="141362" cy="141362"/>
            </a:xfrm>
            <a:custGeom>
              <a:avLst/>
              <a:gdLst>
                <a:gd name="connsiteX0" fmla="*/ 141363 w 141362"/>
                <a:gd name="connsiteY0" fmla="*/ 70681 h 141362"/>
                <a:gd name="connsiteX1" fmla="*/ 70681 w 141362"/>
                <a:gd name="connsiteY1" fmla="*/ 141363 h 141362"/>
                <a:gd name="connsiteX2" fmla="*/ 0 w 141362"/>
                <a:gd name="connsiteY2" fmla="*/ 70681 h 141362"/>
                <a:gd name="connsiteX3" fmla="*/ 70681 w 141362"/>
                <a:gd name="connsiteY3" fmla="*/ 0 h 141362"/>
                <a:gd name="connsiteX4" fmla="*/ 141363 w 141362"/>
                <a:gd name="connsiteY4" fmla="*/ 70681 h 14136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41362" h="141362">
                  <a:moveTo>
                    <a:pt x="141363" y="70681"/>
                  </a:moveTo>
                  <a:cubicBezTo>
                    <a:pt x="141363" y="109718"/>
                    <a:pt x="109718" y="141363"/>
                    <a:pt x="70681" y="141363"/>
                  </a:cubicBezTo>
                  <a:cubicBezTo>
                    <a:pt x="31645" y="141363"/>
                    <a:pt x="0" y="109718"/>
                    <a:pt x="0" y="70681"/>
                  </a:cubicBezTo>
                  <a:cubicBezTo>
                    <a:pt x="0" y="31645"/>
                    <a:pt x="31645" y="0"/>
                    <a:pt x="70681" y="0"/>
                  </a:cubicBezTo>
                  <a:cubicBezTo>
                    <a:pt x="109718" y="0"/>
                    <a:pt x="141363" y="31645"/>
                    <a:pt x="141363" y="70681"/>
                  </a:cubicBezTo>
                  <a:close/>
                </a:path>
              </a:pathLst>
            </a:custGeom>
            <a:solidFill>
              <a:srgbClr val="000000"/>
            </a:solidFill>
            <a:ln w="17661" cap="flat">
              <a:noFill/>
              <a:prstDash val="solid"/>
              <a:miter/>
            </a:ln>
          </p:spPr>
          <p:txBody>
            <a:bodyPr rtlCol="0" anchor="ctr"/>
            <a:lstStyle/>
            <a:p>
              <a:endParaRPr lang="ja-JP" altLang="en-US"/>
            </a:p>
          </p:txBody>
        </p:sp>
      </p:grpSp>
      <p:sp>
        <p:nvSpPr>
          <p:cNvPr id="120" name="矢印: ストライプ 119">
            <a:extLst>
              <a:ext uri="{FF2B5EF4-FFF2-40B4-BE49-F238E27FC236}">
                <a16:creationId xmlns:a16="http://schemas.microsoft.com/office/drawing/2014/main" id="{BA1600EC-964F-45B2-AE6B-E9703C4C521A}"/>
              </a:ext>
            </a:extLst>
          </p:cNvPr>
          <p:cNvSpPr/>
          <p:nvPr/>
        </p:nvSpPr>
        <p:spPr>
          <a:xfrm>
            <a:off x="7797286" y="4497993"/>
            <a:ext cx="1609073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1" name="矢印: ストライプ 120">
            <a:extLst>
              <a:ext uri="{FF2B5EF4-FFF2-40B4-BE49-F238E27FC236}">
                <a16:creationId xmlns:a16="http://schemas.microsoft.com/office/drawing/2014/main" id="{64C625DA-4589-44CA-9F78-756F3921682C}"/>
              </a:ext>
            </a:extLst>
          </p:cNvPr>
          <p:cNvSpPr/>
          <p:nvPr/>
        </p:nvSpPr>
        <p:spPr>
          <a:xfrm>
            <a:off x="7816852" y="5758863"/>
            <a:ext cx="1609200" cy="453286"/>
          </a:xfrm>
          <a:prstGeom prst="stripedRightArrow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6" name="テキスト ボックス 125">
            <a:extLst>
              <a:ext uri="{FF2B5EF4-FFF2-40B4-BE49-F238E27FC236}">
                <a16:creationId xmlns:a16="http://schemas.microsoft.com/office/drawing/2014/main" id="{2B22AF38-F49E-4AC4-86E5-1816AAE6DD88}"/>
              </a:ext>
            </a:extLst>
          </p:cNvPr>
          <p:cNvSpPr txBox="1"/>
          <p:nvPr/>
        </p:nvSpPr>
        <p:spPr>
          <a:xfrm>
            <a:off x="4912227" y="4753403"/>
            <a:ext cx="899857" cy="461665"/>
          </a:xfrm>
          <a:prstGeom prst="flowChartPredefinedProcess">
            <a:avLst/>
          </a:prstGeom>
          <a:noFill/>
          <a:ln w="285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altLang="ja-JP" sz="1200" dirty="0"/>
              <a:t>Sound Driver</a:t>
            </a:r>
            <a:endParaRPr lang="ja-JP" altLang="en-US" sz="1200" dirty="0"/>
          </a:p>
        </p:txBody>
      </p:sp>
      <p:cxnSp>
        <p:nvCxnSpPr>
          <p:cNvPr id="128" name="コネクタ: カギ線 127">
            <a:extLst>
              <a:ext uri="{FF2B5EF4-FFF2-40B4-BE49-F238E27FC236}">
                <a16:creationId xmlns:a16="http://schemas.microsoft.com/office/drawing/2014/main" id="{40943F23-69AB-4B5B-B81B-9CE24419A826}"/>
              </a:ext>
            </a:extLst>
          </p:cNvPr>
          <p:cNvCxnSpPr>
            <a:cxnSpLocks/>
            <a:stCxn id="126" idx="3"/>
            <a:endCxn id="47" idx="1"/>
          </p:cNvCxnSpPr>
          <p:nvPr/>
        </p:nvCxnSpPr>
        <p:spPr>
          <a:xfrm flipV="1">
            <a:off x="5812084" y="4926464"/>
            <a:ext cx="558282" cy="57772"/>
          </a:xfrm>
          <a:prstGeom prst="bentConnector3">
            <a:avLst>
              <a:gd name="adj1" fmla="val 50000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コネクタ: カギ線 136">
            <a:extLst>
              <a:ext uri="{FF2B5EF4-FFF2-40B4-BE49-F238E27FC236}">
                <a16:creationId xmlns:a16="http://schemas.microsoft.com/office/drawing/2014/main" id="{DAE56462-9607-48DF-86B5-DFEFA2FAC8F1}"/>
              </a:ext>
            </a:extLst>
          </p:cNvPr>
          <p:cNvCxnSpPr>
            <a:cxnSpLocks/>
            <a:stCxn id="7" idx="1"/>
            <a:endCxn id="126" idx="1"/>
          </p:cNvCxnSpPr>
          <p:nvPr/>
        </p:nvCxnSpPr>
        <p:spPr>
          <a:xfrm rot="10800000" flipH="1" flipV="1">
            <a:off x="4507107" y="4671836"/>
            <a:ext cx="405120" cy="312399"/>
          </a:xfrm>
          <a:prstGeom prst="bentConnector3">
            <a:avLst>
              <a:gd name="adj1" fmla="val 31975"/>
            </a:avLst>
          </a:prstGeom>
          <a:ln w="76200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テキスト ボックス 148">
            <a:extLst>
              <a:ext uri="{FF2B5EF4-FFF2-40B4-BE49-F238E27FC236}">
                <a16:creationId xmlns:a16="http://schemas.microsoft.com/office/drawing/2014/main" id="{D2B415DE-6EDE-4525-86CB-6180AEB2DD32}"/>
              </a:ext>
            </a:extLst>
          </p:cNvPr>
          <p:cNvSpPr txBox="1"/>
          <p:nvPr/>
        </p:nvSpPr>
        <p:spPr>
          <a:xfrm>
            <a:off x="4938204" y="6037121"/>
            <a:ext cx="1262072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dirty="0"/>
              <a:t>SCCI/VSIF</a:t>
            </a:r>
            <a:endParaRPr lang="ja-JP" altLang="en-US" dirty="0"/>
          </a:p>
        </p:txBody>
      </p:sp>
      <p:sp>
        <p:nvSpPr>
          <p:cNvPr id="150" name="テキスト ボックス 149">
            <a:extLst>
              <a:ext uri="{FF2B5EF4-FFF2-40B4-BE49-F238E27FC236}">
                <a16:creationId xmlns:a16="http://schemas.microsoft.com/office/drawing/2014/main" id="{F7ECF080-1A69-42E4-A3FA-1257E339094B}"/>
              </a:ext>
            </a:extLst>
          </p:cNvPr>
          <p:cNvSpPr txBox="1"/>
          <p:nvPr/>
        </p:nvSpPr>
        <p:spPr>
          <a:xfrm>
            <a:off x="9406359" y="3886379"/>
            <a:ext cx="2724681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kumimoji="1" lang="en-US" altLang="ja-JP" sz="900" b="1" dirty="0"/>
              <a:t>* Supported hardware is the following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VSIF: Genesis, SMS, </a:t>
            </a:r>
            <a:r>
              <a:rPr kumimoji="1" lang="en-US" altLang="ja-JP" sz="900" dirty="0" err="1"/>
              <a:t>Famicom</a:t>
            </a:r>
            <a:r>
              <a:rPr kumimoji="1" lang="en-US" altLang="ja-JP" sz="900" dirty="0"/>
              <a:t>, MSX,</a:t>
            </a:r>
            <a:r>
              <a:rPr kumimoji="1" lang="ja-JP" altLang="en-US" sz="900" dirty="0"/>
              <a:t> </a:t>
            </a:r>
            <a:r>
              <a:rPr kumimoji="1" lang="en-US" altLang="ja-JP" sz="900" dirty="0"/>
              <a:t>C64,</a:t>
            </a:r>
            <a:br>
              <a:rPr kumimoji="1" lang="en-US" altLang="ja-JP" sz="900" dirty="0"/>
            </a:br>
            <a:r>
              <a:rPr kumimoji="1" lang="en-US" altLang="ja-JP" sz="900" dirty="0"/>
              <a:t>	PC-6001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kumimoji="1" lang="en-US" altLang="ja-JP" sz="900" dirty="0"/>
              <a:t>SCCI: OPM, OPNA, OPZ</a:t>
            </a:r>
            <a:endParaRPr kumimoji="1" lang="ja-JP" altLang="en-US" sz="900" dirty="0"/>
          </a:p>
        </p:txBody>
      </p:sp>
    </p:spTree>
    <p:extLst>
      <p:ext uri="{BB962C8B-B14F-4D97-AF65-F5344CB8AC3E}">
        <p14:creationId xmlns:p14="http://schemas.microsoft.com/office/powerpoint/2010/main" val="380125679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sz="1600" dirty="0" err="1"/>
              <a:t>MAmidiMEmo</a:t>
            </a:r>
            <a:r>
              <a:rPr kumimoji="1" lang="en-US" altLang="ja-JP" sz="1600" dirty="0"/>
              <a:t> can drive real MSX machine chips if you use FTDI2xx(232R, 232H and so on). Currently supports NTSC MSX for AY-3-8910 and OPLL and SCC+ and OPL3.</a:t>
            </a:r>
            <a:br>
              <a:rPr kumimoji="1" lang="en-US" altLang="ja-JP" sz="1600" dirty="0"/>
            </a:br>
            <a:r>
              <a:rPr kumimoji="1" lang="en-US" altLang="ja-JP" sz="1400" b="1" dirty="0"/>
              <a:t>NOTE: Be sure to select proper SLOT# for SCC to use SCC.</a:t>
            </a:r>
            <a:br>
              <a:rPr kumimoji="1" lang="en-US" altLang="ja-JP" sz="1400" b="1" dirty="0"/>
            </a:br>
            <a:r>
              <a:rPr kumimoji="1" lang="en-US" altLang="ja-JP" sz="1400" b="1" dirty="0"/>
              <a:t>           Set FTDI </a:t>
            </a:r>
            <a:r>
              <a:rPr kumimoji="1" lang="en-US" altLang="ja-JP" sz="1400" b="1" dirty="0" err="1"/>
              <a:t>clk</a:t>
            </a:r>
            <a:r>
              <a:rPr kumimoji="1" lang="en-US" altLang="ja-JP" sz="1400" b="1" dirty="0"/>
              <a:t> value to 17~ for each chip.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1653" y="4958978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AB88E56E-CCEF-6403-ACCC-DEF4D7EE82C4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38CB7F90-04B0-CD44-E7B7-9BDB808AA8E3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9" name="コネクタ: カギ線 8">
            <a:extLst>
              <a:ext uri="{FF2B5EF4-FFF2-40B4-BE49-F238E27FC236}">
                <a16:creationId xmlns:a16="http://schemas.microsoft.com/office/drawing/2014/main" id="{48CDF055-0B57-1B92-F62F-D1F3FEEFF216}"/>
              </a:ext>
            </a:extLst>
          </p:cNvPr>
          <p:cNvCxnSpPr>
            <a:cxnSpLocks/>
          </p:cNvCxnSpPr>
          <p:nvPr/>
        </p:nvCxnSpPr>
        <p:spPr>
          <a:xfrm flipV="1">
            <a:off x="5673090" y="4932251"/>
            <a:ext cx="2242185" cy="736662"/>
          </a:xfrm>
          <a:prstGeom prst="bentConnector3">
            <a:avLst>
              <a:gd name="adj1" fmla="val 11427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Commodore 64(C64)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MSX machine chips if you use FTDI2xx(232R, 232H and so on). Currently supports NTSC/PAL C64 for SIDs.</a:t>
            </a:r>
            <a:br>
              <a:rPr kumimoji="1" lang="en-US" altLang="ja-JP" dirty="0"/>
            </a:br>
            <a:r>
              <a:rPr lang="en-US" altLang="ja-JP" sz="1800" b="1" u="sng" dirty="0">
                <a:solidFill>
                  <a:srgbClr val="FF0000"/>
                </a:solidFill>
              </a:rPr>
              <a:t>We recommend to use ARMSID with ADSR bud fixing.</a:t>
            </a:r>
            <a:endParaRPr kumimoji="1" lang="en-US" altLang="ja-JP" b="1" dirty="0"/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 </a:t>
            </a:r>
            <a:r>
              <a:rPr kumimoji="1" lang="en-US" altLang="ja-JP" sz="1100" b="1" i="0" u="none" strike="noStrike" kern="1200" cap="none" spc="0" normalizeH="0" baseline="0" noProof="0" dirty="0">
                <a:ln>
                  <a:noFill/>
                </a:ln>
                <a:solidFill>
                  <a:srgbClr val="FF0000"/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*WARN* Please use genuine dongle.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 and connect it to the JOYSTICK PORT 2.</a:t>
            </a:r>
          </a:p>
          <a:p>
            <a:pPr marL="457200" lvl="1" indent="0">
              <a:buNone/>
            </a:pPr>
            <a:endParaRPr lang="en-US" altLang="ja-JP" sz="1400" b="1" u="sng" dirty="0">
              <a:solidFill>
                <a:srgbClr val="FF0000"/>
              </a:solidFill>
            </a:endParaRP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C64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67947" y="5029200"/>
            <a:ext cx="2447328" cy="757706"/>
          </a:xfrm>
          <a:prstGeom prst="bentConnector3">
            <a:avLst>
              <a:gd name="adj1" fmla="val 598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RI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650230" y="5666176"/>
            <a:ext cx="2259018" cy="322669"/>
          </a:xfrm>
          <a:prstGeom prst="bentConnector3">
            <a:avLst>
              <a:gd name="adj1" fmla="val -9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" name="コネクタ: カギ線 9">
            <a:extLst>
              <a:ext uri="{FF2B5EF4-FFF2-40B4-BE49-F238E27FC236}">
                <a16:creationId xmlns:a16="http://schemas.microsoft.com/office/drawing/2014/main" id="{90953A8B-FF24-B765-25B2-DEBCB609067C}"/>
              </a:ext>
            </a:extLst>
          </p:cNvPr>
          <p:cNvCxnSpPr>
            <a:cxnSpLocks/>
          </p:cNvCxnSpPr>
          <p:nvPr/>
        </p:nvCxnSpPr>
        <p:spPr>
          <a:xfrm>
            <a:off x="5592943" y="5796519"/>
            <a:ext cx="2333819" cy="310908"/>
          </a:xfrm>
          <a:prstGeom prst="bentConnector3">
            <a:avLst>
              <a:gd name="adj1" fmla="val 4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D6CB17A5-02A3-9D4D-5E7F-A0C5B4A14917}"/>
              </a:ext>
            </a:extLst>
          </p:cNvPr>
          <p:cNvSpPr/>
          <p:nvPr/>
        </p:nvSpPr>
        <p:spPr>
          <a:xfrm>
            <a:off x="8859519" y="5970263"/>
            <a:ext cx="739219" cy="79914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Do</a:t>
            </a:r>
            <a:r>
              <a:rPr kumimoji="1" lang="ja-JP" altLang="en-US" sz="1200" b="1" dirty="0">
                <a:solidFill>
                  <a:srgbClr val="FF0000"/>
                </a:solidFill>
              </a:rPr>
              <a:t> </a:t>
            </a:r>
            <a:r>
              <a:rPr kumimoji="1" lang="en-US" altLang="ja-JP" sz="1200" b="1" dirty="0">
                <a:solidFill>
                  <a:srgbClr val="FF0000"/>
                </a:solidFill>
              </a:rPr>
              <a:t>not</a:t>
            </a:r>
          </a:p>
          <a:p>
            <a:pPr algn="ctr"/>
            <a:r>
              <a:rPr kumimoji="1" lang="en-US" altLang="ja-JP" sz="1200" b="1" dirty="0">
                <a:solidFill>
                  <a:srgbClr val="FF0000"/>
                </a:solidFill>
              </a:rPr>
              <a:t>short any pin.</a:t>
            </a:r>
            <a:endParaRPr kumimoji="1" lang="ja-JP" altLang="en-US" sz="1200" b="1" dirty="0">
              <a:solidFill>
                <a:srgbClr val="FF0000"/>
              </a:solidFill>
            </a:endParaRPr>
          </a:p>
        </p:txBody>
      </p:sp>
      <p:cxnSp>
        <p:nvCxnSpPr>
          <p:cNvPr id="13" name="コネクタ: カギ線 12">
            <a:extLst>
              <a:ext uri="{FF2B5EF4-FFF2-40B4-BE49-F238E27FC236}">
                <a16:creationId xmlns:a16="http://schemas.microsoft.com/office/drawing/2014/main" id="{BBDF4A26-2DBF-2A66-229E-3859B4CC8EB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64880" y="5772010"/>
            <a:ext cx="961003" cy="328288"/>
          </a:xfrm>
          <a:prstGeom prst="bentConnector3">
            <a:avLst>
              <a:gd name="adj1" fmla="val 34935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6" name="直線コネクタ 15">
            <a:extLst>
              <a:ext uri="{FF2B5EF4-FFF2-40B4-BE49-F238E27FC236}">
                <a16:creationId xmlns:a16="http://schemas.microsoft.com/office/drawing/2014/main" id="{154B6BB9-69F7-3411-84EF-A7E21B39577F}"/>
              </a:ext>
            </a:extLst>
          </p:cNvPr>
          <p:cNvCxnSpPr>
            <a:cxnSpLocks/>
          </p:cNvCxnSpPr>
          <p:nvPr/>
        </p:nvCxnSpPr>
        <p:spPr>
          <a:xfrm>
            <a:off x="9125882" y="5413023"/>
            <a:ext cx="0" cy="340077"/>
          </a:xfrm>
          <a:prstGeom prst="line">
            <a:avLst/>
          </a:prstGeom>
          <a:ln>
            <a:solidFill>
              <a:srgbClr val="7030A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6BDC9720-E505-8475-B0CF-C116B72C34B6}"/>
              </a:ext>
            </a:extLst>
          </p:cNvPr>
          <p:cNvSpPr/>
          <p:nvPr/>
        </p:nvSpPr>
        <p:spPr>
          <a:xfrm>
            <a:off x="9598738" y="5512655"/>
            <a:ext cx="1121578" cy="283864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8" name="コネクタ: カギ線 7">
            <a:extLst>
              <a:ext uri="{FF2B5EF4-FFF2-40B4-BE49-F238E27FC236}">
                <a16:creationId xmlns:a16="http://schemas.microsoft.com/office/drawing/2014/main" id="{21F6E7FC-0B25-3EFF-DC49-EDF106521B9C}"/>
              </a:ext>
            </a:extLst>
          </p:cNvPr>
          <p:cNvCxnSpPr>
            <a:cxnSpLocks/>
          </p:cNvCxnSpPr>
          <p:nvPr/>
        </p:nvCxnSpPr>
        <p:spPr>
          <a:xfrm flipV="1">
            <a:off x="5345430" y="4932251"/>
            <a:ext cx="2569845" cy="854655"/>
          </a:xfrm>
          <a:prstGeom prst="bentConnector3">
            <a:avLst>
              <a:gd name="adj1" fmla="val 334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060520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85000" lnSpcReduction="20000"/>
          </a:bodyPr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or </a:t>
            </a:r>
            <a:r>
              <a:rPr kumimoji="1" lang="en-US" altLang="ja-JP" dirty="0" err="1"/>
              <a:t>VGM_msx</a:t>
            </a:r>
            <a:r>
              <a:rPr kumimoji="1" lang="en-US" altLang="ja-JP" dirty="0"/>
              <a:t>/P6.rom(for MSX*/PC-6001) or VGMPlay_</a:t>
            </a:r>
            <a:r>
              <a:rPr lang="en-US" altLang="ja-JP" dirty="0"/>
              <a:t>c64.prg </a:t>
            </a:r>
            <a:r>
              <a:rPr kumimoji="1" lang="en-US" altLang="ja-JP" dirty="0"/>
              <a:t>to your FLASH Cart and so on.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  <a:br>
              <a:rPr kumimoji="1" lang="en-US" altLang="ja-JP" sz="1300" dirty="0"/>
            </a:br>
            <a:r>
              <a:rPr kumimoji="1" lang="en-US" altLang="ja-JP" sz="1300" dirty="0"/>
              <a:t>*</a:t>
            </a:r>
            <a:r>
              <a:rPr kumimoji="1" lang="en-US" altLang="ja-JP" sz="1300" dirty="0" err="1"/>
              <a:t>VGM_msx_Vkey.rom</a:t>
            </a:r>
            <a:r>
              <a:rPr kumimoji="1" lang="en-US" altLang="ja-JP" sz="1300" dirty="0"/>
              <a:t> can skip booting from this ROM while the [V] key is </a:t>
            </a:r>
            <a:r>
              <a:rPr kumimoji="1" lang="en-US" altLang="ja-JP" sz="1300" b="1" dirty="0"/>
              <a:t>NOT</a:t>
            </a:r>
            <a:r>
              <a:rPr kumimoji="1" lang="en-US" altLang="ja-JP" sz="1300" dirty="0"/>
              <a:t> pressed at boot time.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endParaRPr lang="en-US" altLang="ja-JP" dirty="0"/>
          </a:p>
          <a:p>
            <a:pPr>
              <a:buFont typeface="+mj-lt"/>
              <a:buAutoNum type="arabicPeriod"/>
            </a:pP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4072A46-A9ED-47DA-85BE-53673BC608E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Use CMI8738(OPL3) PCI Board</a:t>
            </a:r>
            <a:br>
              <a:rPr kumimoji="1" lang="en-US" altLang="ja-JP" dirty="0"/>
            </a:br>
            <a:r>
              <a:rPr lang="en-US" altLang="ja-JP" b="1" i="0" u="sng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</a:rPr>
              <a:t>*Please use at your own risk*</a:t>
            </a:r>
            <a:br>
              <a:rPr kumimoji="1" lang="en-US" altLang="ja-JP" dirty="0"/>
            </a:br>
            <a:endParaRPr kumimoji="1" lang="ja-JP" altLang="en-US" sz="2000" dirty="0">
              <a:solidFill>
                <a:srgbClr val="FF0000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85686A1-D505-4CFA-B92C-AF5EF3E00A6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2618400"/>
          </a:xfrm>
        </p:spPr>
        <p:txBody>
          <a:bodyPr/>
          <a:lstStyle/>
          <a:p>
            <a:pPr>
              <a:buFont typeface="+mj-lt"/>
              <a:buAutoNum type="arabicPeriod"/>
            </a:pPr>
            <a:r>
              <a:rPr kumimoji="1" lang="en-US" altLang="ja-JP" dirty="0"/>
              <a:t>Attach the CMI8738 Board to your PC.</a:t>
            </a:r>
            <a:r>
              <a:rPr kumimoji="1" lang="en-US" altLang="ja-JP" sz="1800" dirty="0">
                <a:solidFill>
                  <a:srgbClr val="FF0000"/>
                </a:solidFill>
              </a:rPr>
              <a:t> *Only for 64bit Windows</a:t>
            </a:r>
            <a:r>
              <a:rPr lang="en-US" altLang="ja-JP" dirty="0">
                <a:solidFill>
                  <a:srgbClr val="FF0000"/>
                </a:solidFill>
              </a:rPr>
              <a:t>*</a:t>
            </a:r>
            <a:endParaRPr kumimoji="1" lang="en-US" altLang="ja-JP" dirty="0"/>
          </a:p>
          <a:p>
            <a:pPr>
              <a:buFont typeface="+mj-lt"/>
              <a:buAutoNum type="arabicPeriod"/>
            </a:pPr>
            <a:r>
              <a:rPr lang="en-US" altLang="ja-JP" b="1" i="0" u="none" strike="noStrike" dirty="0">
                <a:solidFill>
                  <a:srgbClr val="FF0000"/>
                </a:solidFill>
                <a:effectLst/>
                <a:latin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Disable Driver Signature enforcement</a:t>
            </a:r>
            <a:endParaRPr lang="en-US" altLang="ja-JP" b="1" i="0" u="sng" strike="noStrike" dirty="0">
              <a:solidFill>
                <a:srgbClr val="FF0000"/>
              </a:solidFill>
              <a:effectLst/>
              <a:latin typeface="arial" panose="020B0604020202020204" pitchFamily="34" charset="0"/>
              <a:hlinkClick r:id="rId3"/>
            </a:endParaRP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(</a:t>
            </a:r>
            <a:r>
              <a:rPr kumimoji="1" lang="en-US" altLang="ja-JP" dirty="0">
                <a:solidFill>
                  <a:srgbClr val="FF0000"/>
                </a:solidFill>
              </a:rPr>
              <a:t>*Uninstall and remove*</a:t>
            </a:r>
            <a:r>
              <a:rPr kumimoji="1" lang="en-US" altLang="ja-JP" dirty="0"/>
              <a:t> old CMI8738 OPL3 driver if installed. )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Install the CMI8738 OPL3 driver located in “.\CMI8738OPL3” folder.</a:t>
            </a:r>
          </a:p>
          <a:p>
            <a:pPr>
              <a:buFont typeface="+mj-lt"/>
              <a:buAutoNum type="arabicPeriod"/>
            </a:pPr>
            <a:r>
              <a:rPr kumimoji="1" lang="en-US" altLang="ja-JP" dirty="0"/>
              <a:t>Set [</a:t>
            </a:r>
            <a:r>
              <a:rPr kumimoji="1" lang="en-US" altLang="ja-JP" dirty="0" err="1"/>
              <a:t>SoundEngine</a:t>
            </a:r>
            <a:r>
              <a:rPr kumimoji="1" lang="en-US" altLang="ja-JP" dirty="0"/>
              <a:t>] prop to the “Real(CMI8738)”.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Have fun!!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7907F056-FF93-4396-BDC1-AFEC81D0F1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47262D8-394A-487E-94DE-460A3D85E08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46763" y="3748811"/>
            <a:ext cx="3662745" cy="1204190"/>
          </a:xfrm>
          <a:prstGeom prst="rect">
            <a:avLst/>
          </a:prstGeom>
        </p:spPr>
      </p:pic>
      <p:sp>
        <p:nvSpPr>
          <p:cNvPr id="9" name="コンテンツ プレースホルダー 2">
            <a:extLst>
              <a:ext uri="{FF2B5EF4-FFF2-40B4-BE49-F238E27FC236}">
                <a16:creationId xmlns:a16="http://schemas.microsoft.com/office/drawing/2014/main" id="{B4A53CEA-2421-4CA9-805F-B2E82A3774A5}"/>
              </a:ext>
            </a:extLst>
          </p:cNvPr>
          <p:cNvSpPr txBox="1">
            <a:spLocks/>
          </p:cNvSpPr>
          <p:nvPr/>
        </p:nvSpPr>
        <p:spPr>
          <a:xfrm>
            <a:off x="2589212" y="4622400"/>
            <a:ext cx="8915400" cy="1945812"/>
          </a:xfrm>
          <a:prstGeom prst="rect">
            <a:avLst/>
          </a:prstGeom>
        </p:spPr>
        <p:txBody>
          <a:bodyPr vert="horz" lIns="91440" tIns="45720" rIns="91440" bIns="45720" rtlCol="0">
            <a:normAutofit fontScale="92500" lnSpcReduction="10000"/>
          </a:bodyPr>
          <a:lstStyle>
            <a:lvl1pPr marL="342900" indent="-3429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8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6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4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ts val="1000"/>
              </a:spcBef>
              <a:spcAft>
                <a:spcPts val="0"/>
              </a:spcAft>
              <a:buClr>
                <a:schemeClr val="accent1"/>
              </a:buClr>
              <a:buFont typeface="Wingdings 3" charset="2"/>
              <a:buChar char=""/>
              <a:defRPr kumimoji="1" sz="1200" kern="120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US" altLang="ja-JP" dirty="0"/>
          </a:p>
          <a:p>
            <a:pPr marL="0" indent="0">
              <a:buNone/>
            </a:pPr>
            <a:r>
              <a:rPr lang="en-US" altLang="ja-JP" b="1" dirty="0"/>
              <a:t>*Technical information*</a:t>
            </a:r>
            <a:br>
              <a:rPr lang="en-US" altLang="ja-JP" b="1" dirty="0"/>
            </a:br>
            <a:r>
              <a:rPr lang="en-US" altLang="ja-JP" dirty="0"/>
              <a:t>If you want to use the OPL3 of the CMI8738 directly from your app…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Use the helper DLL “CMI8738OPL3Library.dll”.</a:t>
            </a:r>
          </a:p>
          <a:p>
            <a:pPr>
              <a:buFont typeface="+mj-lt"/>
              <a:buAutoNum type="arabicPeriod"/>
            </a:pPr>
            <a:r>
              <a:rPr lang="en-US" altLang="ja-JP" dirty="0"/>
              <a:t>Or, direct access I/O port with admin rights.</a:t>
            </a:r>
            <a:br>
              <a:rPr lang="en-US" altLang="ja-JP" dirty="0"/>
            </a:br>
            <a:r>
              <a:rPr lang="en-US" altLang="ja-JP" dirty="0" err="1"/>
              <a:t>eg</a:t>
            </a:r>
            <a:r>
              <a:rPr lang="en-US" altLang="ja-JP" dirty="0"/>
              <a:t>) DF00H+50H is the OPL3(CMI8738) port.</a:t>
            </a:r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5DEBF7F0-6D6B-4B04-926C-A03F9632F94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892923" y="5684757"/>
            <a:ext cx="1577477" cy="9830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884606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 err="1"/>
              <a:t>VGMPlayer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25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91074120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pic>
        <p:nvPicPr>
          <p:cNvPr id="5" name="図 4">
            <a:extLst>
              <a:ext uri="{FF2B5EF4-FFF2-40B4-BE49-F238E27FC236}">
                <a16:creationId xmlns:a16="http://schemas.microsoft.com/office/drawing/2014/main" id="{0C863529-85D3-4C92-3B1E-13B49D2DCFC7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512907" y="2403574"/>
            <a:ext cx="3741944" cy="3707135"/>
          </a:xfrm>
          <a:prstGeom prst="rect">
            <a:avLst/>
          </a:prstGeom>
        </p:spPr>
      </p:pic>
      <p:sp>
        <p:nvSpPr>
          <p:cNvPr id="6" name="四角形: 角を丸くする 5">
            <a:extLst>
              <a:ext uri="{FF2B5EF4-FFF2-40B4-BE49-F238E27FC236}">
                <a16:creationId xmlns:a16="http://schemas.microsoft.com/office/drawing/2014/main" id="{82838AFC-D08C-E3F3-EF25-41877DD6CC7D}"/>
              </a:ext>
            </a:extLst>
          </p:cNvPr>
          <p:cNvSpPr/>
          <p:nvPr/>
        </p:nvSpPr>
        <p:spPr>
          <a:xfrm>
            <a:off x="6849484" y="2222389"/>
            <a:ext cx="4809166" cy="4126804"/>
          </a:xfrm>
          <a:prstGeom prst="roundRect">
            <a:avLst>
              <a:gd name="adj" fmla="val 1456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sz="1200" dirty="0"/>
              <a:t>1) Select interface type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2) Adjust FTDI 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 for </a:t>
            </a:r>
            <a:r>
              <a:rPr kumimoji="1" lang="en-US" altLang="ja-JP" sz="1200" dirty="0" err="1"/>
              <a:t>FTDIxxx</a:t>
            </a:r>
            <a:r>
              <a:rPr kumimoji="1" lang="en-US" altLang="ja-JP" sz="1200" dirty="0"/>
              <a:t> mode for your environment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>
                <a:solidFill>
                  <a:srgbClr val="7030A0"/>
                </a:solidFill>
              </a:rPr>
              <a:t>NOTE: Usually the default value is fine, but if the sound is strange, increase the value. If the performance is slow, decrease the value. If you can not adjust by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Clk</a:t>
            </a:r>
            <a:r>
              <a:rPr kumimoji="1" lang="en-US" altLang="ja-JP" sz="1200" dirty="0">
                <a:solidFill>
                  <a:srgbClr val="7030A0"/>
                </a:solidFill>
              </a:rPr>
              <a:t>, please adjust FTDI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Div</a:t>
            </a:r>
            <a:r>
              <a:rPr kumimoji="1" lang="en-US" altLang="ja-JP" sz="1200" dirty="0">
                <a:solidFill>
                  <a:srgbClr val="7030A0"/>
                </a:solidFill>
              </a:rPr>
              <a:t>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ofst</a:t>
            </a:r>
            <a:r>
              <a:rPr kumimoji="1" lang="en-US" altLang="ja-JP" sz="1200" dirty="0">
                <a:solidFill>
                  <a:srgbClr val="7030A0"/>
                </a:solidFill>
              </a:rPr>
              <a:t> value.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3) Specify </a:t>
            </a:r>
            <a:r>
              <a:rPr kumimoji="1" lang="en-US" altLang="ja-JP" sz="12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200" dirty="0">
                <a:solidFill>
                  <a:srgbClr val="7030A0"/>
                </a:solidFill>
              </a:rPr>
              <a:t>#</a:t>
            </a:r>
            <a:r>
              <a:rPr kumimoji="1" lang="en-US" altLang="ja-JP" sz="1200" dirty="0"/>
              <a:t> for UART/SPFM:</a:t>
            </a:r>
          </a:p>
          <a:p>
            <a:r>
              <a:rPr kumimoji="1" lang="ja-JP" altLang="en-US" sz="1200" dirty="0"/>
              <a:t>　 </a:t>
            </a:r>
            <a:r>
              <a:rPr kumimoji="1" lang="en-US" altLang="ja-JP" sz="1200" dirty="0"/>
              <a:t>Specify </a:t>
            </a:r>
            <a:r>
              <a:rPr kumimoji="1" lang="en-US" altLang="ja-JP" sz="1200" dirty="0">
                <a:solidFill>
                  <a:srgbClr val="7030A0"/>
                </a:solidFill>
              </a:rPr>
              <a:t>FDTI ID# </a:t>
            </a:r>
            <a:r>
              <a:rPr kumimoji="1" lang="en-US" altLang="ja-JP" sz="1200" dirty="0"/>
              <a:t>for FTDI2xxx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4) Check to connect</a:t>
            </a:r>
          </a:p>
          <a:p>
            <a:endParaRPr kumimoji="1" lang="en-US" altLang="ja-JP" sz="1200" dirty="0"/>
          </a:p>
          <a:p>
            <a:r>
              <a:rPr kumimoji="1" lang="en-US" altLang="ja-JP" sz="1200" dirty="0"/>
              <a:t>5) Drop </a:t>
            </a:r>
            <a:r>
              <a:rPr kumimoji="1" lang="en-US" altLang="ja-JP" sz="1200" dirty="0" err="1"/>
              <a:t>vgm</a:t>
            </a:r>
            <a:r>
              <a:rPr kumimoji="1" lang="en-US" altLang="ja-JP" sz="1200" dirty="0"/>
              <a:t>/XGM/MGS files to here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6) Push to play.</a:t>
            </a:r>
          </a:p>
          <a:p>
            <a:endParaRPr kumimoji="1" lang="en-US" altLang="ja-JP" sz="1200" dirty="0">
              <a:solidFill>
                <a:srgbClr val="7030A0"/>
              </a:solidFill>
            </a:endParaRPr>
          </a:p>
          <a:p>
            <a:r>
              <a:rPr kumimoji="1" lang="en-US" altLang="ja-JP" sz="1200" dirty="0"/>
              <a:t>7) If the pitch/tempo is wrong, click here. </a:t>
            </a:r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92E0FAC4-B5A5-07DF-1A2C-93709BB9007D}"/>
              </a:ext>
            </a:extLst>
          </p:cNvPr>
          <p:cNvSpPr txBox="1"/>
          <p:nvPr/>
        </p:nvSpPr>
        <p:spPr>
          <a:xfrm>
            <a:off x="4067141" y="237387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(1)</a:t>
            </a:r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E23BDCFA-D777-4906-B764-F49D29ED4F46}"/>
              </a:ext>
            </a:extLst>
          </p:cNvPr>
          <p:cNvSpPr txBox="1"/>
          <p:nvPr/>
        </p:nvSpPr>
        <p:spPr>
          <a:xfrm>
            <a:off x="4820920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D9D244EF-D0E0-75F9-58A1-FC869A426893}"/>
              </a:ext>
            </a:extLst>
          </p:cNvPr>
          <p:cNvSpPr txBox="1"/>
          <p:nvPr/>
        </p:nvSpPr>
        <p:spPr>
          <a:xfrm>
            <a:off x="529306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(3)</a:t>
            </a:r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699EBA63-335A-BAE3-4C00-70551523709D}"/>
              </a:ext>
            </a:extLst>
          </p:cNvPr>
          <p:cNvSpPr txBox="1"/>
          <p:nvPr/>
        </p:nvSpPr>
        <p:spPr>
          <a:xfrm>
            <a:off x="5737332" y="2344180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(2)</a:t>
            </a:r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265A180E-DDD2-A611-37D2-FB7BD9897EC5}"/>
              </a:ext>
            </a:extLst>
          </p:cNvPr>
          <p:cNvSpPr txBox="1"/>
          <p:nvPr/>
        </p:nvSpPr>
        <p:spPr>
          <a:xfrm>
            <a:off x="1996350" y="2644151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(4)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D7458820-46BE-2AD8-C902-673F64910BE7}"/>
              </a:ext>
            </a:extLst>
          </p:cNvPr>
          <p:cNvSpPr txBox="1"/>
          <p:nvPr/>
        </p:nvSpPr>
        <p:spPr>
          <a:xfrm>
            <a:off x="5211095" y="5698184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(7)</a:t>
            </a:r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D05DBD78-8894-E408-B5F4-D1B4A284C741}"/>
              </a:ext>
            </a:extLst>
          </p:cNvPr>
          <p:cNvSpPr txBox="1"/>
          <p:nvPr/>
        </p:nvSpPr>
        <p:spPr>
          <a:xfrm>
            <a:off x="4108712" y="4691233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(5)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6F05762-764F-9417-C7C6-3FA57A303FE4}"/>
              </a:ext>
            </a:extLst>
          </p:cNvPr>
          <p:cNvSpPr txBox="1"/>
          <p:nvPr/>
        </p:nvSpPr>
        <p:spPr>
          <a:xfrm>
            <a:off x="2062835" y="5429897"/>
            <a:ext cx="55033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800" dirty="0"/>
              <a:t>(6)</a:t>
            </a: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519C3A9-4334-D16E-32FD-EFE50DCB4B7F}"/>
              </a:ext>
            </a:extLst>
          </p:cNvPr>
          <p:cNvSpPr txBox="1"/>
          <p:nvPr/>
        </p:nvSpPr>
        <p:spPr>
          <a:xfrm>
            <a:off x="2518534" y="1526409"/>
            <a:ext cx="9140115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 err="1"/>
              <a:t>VGMPlayer</a:t>
            </a:r>
            <a:r>
              <a:rPr kumimoji="1" lang="en-US" altLang="ja-JP" sz="1600" dirty="0"/>
              <a:t> can play a </a:t>
            </a:r>
            <a:r>
              <a:rPr kumimoji="1" lang="en-US" altLang="ja-JP" sz="1600" dirty="0" err="1"/>
              <a:t>vgm</a:t>
            </a:r>
            <a:r>
              <a:rPr kumimoji="1" lang="en-US" altLang="ja-JP" sz="1600" dirty="0"/>
              <a:t>/</a:t>
            </a:r>
            <a:r>
              <a:rPr kumimoji="1" lang="en-US" altLang="ja-JP" sz="1600" dirty="0" err="1"/>
              <a:t>xgm</a:t>
            </a:r>
            <a:r>
              <a:rPr kumimoji="1" lang="en-US" altLang="ja-JP" sz="1600" dirty="0"/>
              <a:t>/mgs file on a real chip via VSIF or SPFM. Substitutes for similar chips are also available. For example, an OPL track can be played on an OPL3 chip.</a:t>
            </a:r>
          </a:p>
        </p:txBody>
      </p:sp>
      <p:sp>
        <p:nvSpPr>
          <p:cNvPr id="3" name="四角形: 角を丸くする 2">
            <a:extLst>
              <a:ext uri="{FF2B5EF4-FFF2-40B4-BE49-F238E27FC236}">
                <a16:creationId xmlns:a16="http://schemas.microsoft.com/office/drawing/2014/main" id="{4D908123-7D67-F946-77AB-13D8C870CCD3}"/>
              </a:ext>
            </a:extLst>
          </p:cNvPr>
          <p:cNvSpPr/>
          <p:nvPr/>
        </p:nvSpPr>
        <p:spPr>
          <a:xfrm>
            <a:off x="2480093" y="2713512"/>
            <a:ext cx="22154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四角形: 角を丸くする 6">
            <a:extLst>
              <a:ext uri="{FF2B5EF4-FFF2-40B4-BE49-F238E27FC236}">
                <a16:creationId xmlns:a16="http://schemas.microsoft.com/office/drawing/2014/main" id="{FF730A5D-E1A0-EB4C-F92C-95107157E48B}"/>
              </a:ext>
            </a:extLst>
          </p:cNvPr>
          <p:cNvSpPr/>
          <p:nvPr/>
        </p:nvSpPr>
        <p:spPr>
          <a:xfrm>
            <a:off x="3296269" y="2713512"/>
            <a:ext cx="1655741" cy="1556249"/>
          </a:xfrm>
          <a:prstGeom prst="roundRect">
            <a:avLst>
              <a:gd name="adj" fmla="val 5614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A7EEE237-4DFA-7C10-25CD-3CB33517A5DD}"/>
              </a:ext>
            </a:extLst>
          </p:cNvPr>
          <p:cNvSpPr/>
          <p:nvPr/>
        </p:nvSpPr>
        <p:spPr>
          <a:xfrm>
            <a:off x="2542221" y="5429897"/>
            <a:ext cx="2639560" cy="53082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59476CBB-5CF9-07F5-8E98-03F5C30024BA}"/>
              </a:ext>
            </a:extLst>
          </p:cNvPr>
          <p:cNvSpPr/>
          <p:nvPr/>
        </p:nvSpPr>
        <p:spPr>
          <a:xfrm>
            <a:off x="2512907" y="4368243"/>
            <a:ext cx="3741944" cy="963348"/>
          </a:xfrm>
          <a:prstGeom prst="roundRect">
            <a:avLst>
              <a:gd name="adj" fmla="val 6805"/>
            </a:avLst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四角形: 角を丸くする 9">
            <a:extLst>
              <a:ext uri="{FF2B5EF4-FFF2-40B4-BE49-F238E27FC236}">
                <a16:creationId xmlns:a16="http://schemas.microsoft.com/office/drawing/2014/main" id="{16F99D0C-E39F-716F-E280-85AA63BD8964}"/>
              </a:ext>
            </a:extLst>
          </p:cNvPr>
          <p:cNvSpPr/>
          <p:nvPr/>
        </p:nvSpPr>
        <p:spPr>
          <a:xfrm>
            <a:off x="5181781" y="5429897"/>
            <a:ext cx="632766" cy="268287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610F8C62-A0B1-4C56-E977-EB027977C24F}"/>
              </a:ext>
            </a:extLst>
          </p:cNvPr>
          <p:cNvSpPr/>
          <p:nvPr/>
        </p:nvSpPr>
        <p:spPr>
          <a:xfrm>
            <a:off x="4942257" y="2713512"/>
            <a:ext cx="366013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四角形: 角を丸くする 11">
            <a:extLst>
              <a:ext uri="{FF2B5EF4-FFF2-40B4-BE49-F238E27FC236}">
                <a16:creationId xmlns:a16="http://schemas.microsoft.com/office/drawing/2014/main" id="{01AE615C-C4CF-84BE-B92A-C8B244A13F39}"/>
              </a:ext>
            </a:extLst>
          </p:cNvPr>
          <p:cNvSpPr/>
          <p:nvPr/>
        </p:nvSpPr>
        <p:spPr>
          <a:xfrm>
            <a:off x="5303254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D2C262B8-5A09-6E28-53D4-F79AA0CF0462}"/>
              </a:ext>
            </a:extLst>
          </p:cNvPr>
          <p:cNvSpPr/>
          <p:nvPr/>
        </p:nvSpPr>
        <p:spPr>
          <a:xfrm>
            <a:off x="5766790" y="2713512"/>
            <a:ext cx="455088" cy="1556249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タイトル 7">
            <a:extLst>
              <a:ext uri="{FF2B5EF4-FFF2-40B4-BE49-F238E27FC236}">
                <a16:creationId xmlns:a16="http://schemas.microsoft.com/office/drawing/2014/main" id="{D04E5850-8353-2464-F5AF-B7FB3A8721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Appendix</a:t>
            </a:r>
            <a:endParaRPr lang="ja-JP" altLang="en-US" dirty="0"/>
          </a:p>
        </p:txBody>
      </p:sp>
      <p:sp>
        <p:nvSpPr>
          <p:cNvPr id="9" name="テキスト プレースホルダー 8">
            <a:extLst>
              <a:ext uri="{FF2B5EF4-FFF2-40B4-BE49-F238E27FC236}">
                <a16:creationId xmlns:a16="http://schemas.microsoft.com/office/drawing/2014/main" id="{F5ADA49D-9944-D73B-DFFA-E4E8F5AA4C9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616F7C8E-73E3-7AA6-34B1-C5A5B8BB38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lang="ja-JP" altLang="en-US" smtClean="0"/>
              <a:pPr/>
              <a:t>27</a:t>
            </a:fld>
            <a:endParaRPr lang="ja-JP" altLang="en-US"/>
          </a:p>
        </p:txBody>
      </p:sp>
    </p:spTree>
    <p:extLst>
      <p:ext uri="{BB962C8B-B14F-4D97-AF65-F5344CB8AC3E}">
        <p14:creationId xmlns:p14="http://schemas.microsoft.com/office/powerpoint/2010/main" val="1880937519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29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599"/>
            <a:ext cx="8915400" cy="4620491"/>
          </a:xfrm>
        </p:spPr>
        <p:txBody>
          <a:bodyPr>
            <a:normAutofit/>
          </a:bodyPr>
          <a:lstStyle/>
          <a:p>
            <a:r>
              <a:rPr lang="en-US" altLang="ja-JP" dirty="0"/>
              <a:t>Install &amp; run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 and please press [Allow access] button. This is because </a:t>
            </a:r>
            <a:r>
              <a:rPr lang="en-US" altLang="ja-JP" dirty="0" err="1"/>
              <a:t>MAmidiMEmo</a:t>
            </a:r>
            <a:r>
              <a:rPr lang="en-US" altLang="ja-JP" dirty="0"/>
              <a:t> uses </a:t>
            </a:r>
            <a:r>
              <a:rPr lang="en-US" altLang="ja-JP" dirty="0" err="1"/>
              <a:t>interprocess</a:t>
            </a:r>
            <a:r>
              <a:rPr lang="en-US" altLang="ja-JP" dirty="0"/>
              <a:t> communication technology to communicate with other apps in order to sound from the app.</a:t>
            </a: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br>
              <a:rPr lang="en-US" altLang="ja-JP" dirty="0"/>
            </a:br>
            <a:endParaRPr lang="en-US" altLang="ja-JP" dirty="0"/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72AEE42A-E322-9B5B-551D-FDA703E067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3763383"/>
            <a:ext cx="1699020" cy="1203472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四角形: 角を丸くする 7">
            <a:extLst>
              <a:ext uri="{FF2B5EF4-FFF2-40B4-BE49-F238E27FC236}">
                <a16:creationId xmlns:a16="http://schemas.microsoft.com/office/drawing/2014/main" id="{974847C5-4944-37B1-2D14-FA4F5F59A0A7}"/>
              </a:ext>
            </a:extLst>
          </p:cNvPr>
          <p:cNvSpPr/>
          <p:nvPr/>
        </p:nvSpPr>
        <p:spPr>
          <a:xfrm>
            <a:off x="6960870" y="4834890"/>
            <a:ext cx="548294" cy="131965"/>
          </a:xfrm>
          <a:prstGeom prst="roundRect">
            <a:avLst/>
          </a:prstGeom>
          <a:noFill/>
          <a:ln w="19050"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30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31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34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ja-JP" dirty="0"/>
              <a:t>VSIF – Generic (UART 115K), SMS(UART 115K)</a:t>
            </a:r>
            <a:br>
              <a:rPr kumimoji="1" lang="en-US" altLang="ja-JP" dirty="0"/>
            </a:br>
            <a:r>
              <a:rPr kumimoji="1" lang="en-US" altLang="ja-JP" dirty="0"/>
              <a:t> SPECIFICATION 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YM2413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rate: 115,200 bps</a:t>
            </a:r>
          </a:p>
          <a:p>
            <a:r>
              <a:rPr lang="en-US" altLang="ja-JP" dirty="0"/>
              <a:t>Protocol: 8 bits, None parity bit, 1 stop bit</a:t>
            </a:r>
          </a:p>
          <a:p>
            <a:r>
              <a:rPr kumimoji="1" lang="en-US" altLang="ja-JP" dirty="0"/>
              <a:t>1 packet : 2 bytes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36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Reg #</a:t>
            </a:r>
            <a:endParaRPr kumimoji="1" lang="ja-JP" altLang="en-US" sz="16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5118100" y="3661947"/>
            <a:ext cx="1708150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Value</a:t>
            </a:r>
            <a:endParaRPr kumimoji="1" lang="ja-JP" altLang="en-US" sz="16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324868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575300" y="324868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</p:spTree>
    <p:extLst>
      <p:ext uri="{BB962C8B-B14F-4D97-AF65-F5344CB8AC3E}">
        <p14:creationId xmlns:p14="http://schemas.microsoft.com/office/powerpoint/2010/main" val="3502929180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</a:t>
            </a:r>
            <a:r>
              <a:rPr kumimoji="1" lang="en-US" altLang="ja-JP"/>
              <a:t>– MSX/P6(</a:t>
            </a:r>
            <a:r>
              <a:rPr kumimoji="1" lang="en-US" altLang="ja-JP" dirty="0"/>
              <a:t>FTDI) SPECIFICATION</a:t>
            </a:r>
            <a:br>
              <a:rPr kumimoji="1" lang="en-US" altLang="ja-JP" dirty="0"/>
            </a:br>
            <a:r>
              <a:rPr kumimoji="1" lang="en-US" altLang="ja-JP" sz="2400" dirty="0"/>
              <a:t>for </a:t>
            </a:r>
            <a:r>
              <a:rPr lang="en-US" altLang="ja-JP" sz="2400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AY-3-8910, OPLL, SCC-I, </a:t>
            </a:r>
            <a:r>
              <a:rPr lang="en-US" altLang="ja-JP" sz="2400" b="0" i="0" dirty="0"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OPL3, OPM, OPNA/OPN2, OPN</a:t>
            </a:r>
            <a:endParaRPr kumimoji="1" lang="ja-JP" altLang="en-US" sz="2400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 fontScale="70000" lnSpcReduction="20000"/>
          </a:bodyPr>
          <a:lstStyle/>
          <a:p>
            <a:r>
              <a:rPr lang="en-US" altLang="ja-JP" dirty="0"/>
              <a:t>Baud rate : 38,400 bytes / sec</a:t>
            </a:r>
          </a:p>
          <a:p>
            <a:r>
              <a:rPr kumimoji="1" lang="en-US" altLang="ja-JP" dirty="0"/>
              <a:t>1 packet : 5 bytes + α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4bit(data) + 2bit(Start + </a:t>
            </a:r>
            <a:r>
              <a:rPr lang="en-US" altLang="ja-JP" dirty="0" err="1"/>
              <a:t>Clk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Type:</a:t>
            </a:r>
          </a:p>
          <a:p>
            <a:pPr lvl="1"/>
            <a:r>
              <a:rPr kumimoji="1" lang="en-US" altLang="ja-JP" sz="1300" b="1" dirty="0"/>
              <a:t>0</a:t>
            </a:r>
            <a:r>
              <a:rPr kumimoji="1" lang="en-US" altLang="ja-JP" sz="1300" dirty="0"/>
              <a:t>		AY-3-8910: Write value to address</a:t>
            </a:r>
          </a:p>
          <a:p>
            <a:pPr lvl="1"/>
            <a:r>
              <a:rPr kumimoji="1" lang="en-US" altLang="ja-JP" sz="1300" b="1" dirty="0"/>
              <a:t>1,2,(12)	</a:t>
            </a:r>
            <a:r>
              <a:rPr kumimoji="1" lang="en-US" altLang="ja-JP" sz="1300" dirty="0"/>
              <a:t>YM2413: </a:t>
            </a:r>
            <a:r>
              <a:rPr kumimoji="1" lang="en-US" altLang="ja-JP" sz="1300" b="1" dirty="0"/>
              <a:t>1</a:t>
            </a:r>
            <a:r>
              <a:rPr kumimoji="1" lang="en-US" altLang="ja-JP" sz="1300" dirty="0"/>
              <a:t> is write value to address, </a:t>
            </a:r>
            <a:r>
              <a:rPr kumimoji="1" lang="en-US" altLang="ja-JP" sz="1300" b="1" dirty="0"/>
              <a:t>2</a:t>
            </a:r>
            <a:r>
              <a:rPr kumimoji="1" lang="en-US" altLang="ja-JP" sz="1300" dirty="0"/>
              <a:t> is set OPLL cartridge slot number</a:t>
            </a:r>
          </a:p>
          <a:p>
            <a:pPr lvl="1"/>
            <a:r>
              <a:rPr lang="en-US" altLang="ja-JP" sz="1300" b="1" dirty="0"/>
              <a:t>3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9</a:t>
            </a:r>
            <a:r>
              <a:rPr lang="en-US" altLang="ja-JP" sz="1300" dirty="0"/>
              <a:t>	SCC-I: </a:t>
            </a:r>
            <a:r>
              <a:rPr lang="en-US" altLang="ja-JP" sz="1300" i="1" dirty="0"/>
              <a:t>(in preparation)</a:t>
            </a:r>
          </a:p>
          <a:p>
            <a:pPr lvl="1"/>
            <a:r>
              <a:rPr kumimoji="1" lang="en-US" altLang="ja-JP" sz="1300" b="1" dirty="0"/>
              <a:t>10</a:t>
            </a:r>
            <a:r>
              <a:rPr kumimoji="1" lang="ja-JP" altLang="en-US" sz="1300" b="1" dirty="0"/>
              <a:t>～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	YMF262: </a:t>
            </a:r>
            <a:r>
              <a:rPr kumimoji="1" lang="en-US" altLang="ja-JP" sz="1300" b="1" dirty="0"/>
              <a:t>10</a:t>
            </a:r>
            <a:r>
              <a:rPr kumimoji="1" lang="en-US" altLang="ja-JP" sz="1300" dirty="0"/>
              <a:t> is write value to address of port L , </a:t>
            </a:r>
            <a:r>
              <a:rPr kumimoji="1" lang="en-US" altLang="ja-JP" sz="1300" b="1" dirty="0"/>
              <a:t>11</a:t>
            </a:r>
            <a:r>
              <a:rPr kumimoji="1" lang="en-US" altLang="ja-JP" sz="1300" dirty="0"/>
              <a:t> is Write value to address of port H</a:t>
            </a:r>
          </a:p>
          <a:p>
            <a:pPr lvl="1"/>
            <a:r>
              <a:rPr lang="en-US" altLang="ja-JP" sz="1300" b="1" dirty="0"/>
              <a:t>(13),14	</a:t>
            </a:r>
            <a:r>
              <a:rPr lang="en-US" altLang="ja-JP" sz="1300" dirty="0"/>
              <a:t>OPM: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15</a:t>
            </a:r>
            <a:r>
              <a:rPr kumimoji="1" lang="en-US" altLang="ja-JP" sz="1300" dirty="0"/>
              <a:t>		DCSG:</a:t>
            </a:r>
            <a:r>
              <a:rPr lang="en-US" altLang="ja-JP" sz="1300" dirty="0"/>
              <a:t> </a:t>
            </a:r>
            <a:r>
              <a:rPr kumimoji="1" lang="en-US" altLang="ja-JP" sz="1300" dirty="0"/>
              <a:t>Write value to address</a:t>
            </a:r>
          </a:p>
          <a:p>
            <a:pPr lvl="1"/>
            <a:r>
              <a:rPr lang="en-US" altLang="ja-JP" sz="1300" b="1" dirty="0"/>
              <a:t>16	</a:t>
            </a:r>
            <a:r>
              <a:rPr lang="ja-JP" altLang="en-US" sz="1300" b="1" dirty="0"/>
              <a:t>～</a:t>
            </a:r>
            <a:r>
              <a:rPr lang="en-US" altLang="ja-JP" sz="1300" b="1" dirty="0"/>
              <a:t>17</a:t>
            </a:r>
            <a:r>
              <a:rPr lang="en-US" altLang="ja-JP" sz="1300" dirty="0"/>
              <a:t>	OPNA/OPN2: </a:t>
            </a:r>
            <a:r>
              <a:rPr kumimoji="1" lang="en-US" altLang="ja-JP" sz="1300" dirty="0"/>
              <a:t>Write value to address</a:t>
            </a:r>
            <a:endParaRPr lang="en-US" altLang="ja-JP" sz="1300" dirty="0"/>
          </a:p>
          <a:p>
            <a:pPr lvl="1"/>
            <a:r>
              <a:rPr kumimoji="1" lang="en-US" altLang="ja-JP" sz="1300" b="1" dirty="0"/>
              <a:t>18</a:t>
            </a:r>
            <a:r>
              <a:rPr kumimoji="1" lang="en-US" altLang="ja-JP" sz="1300" dirty="0"/>
              <a:t>		OPN: Write value to address</a:t>
            </a:r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37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43751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Address(Hi)</a:t>
            </a:r>
            <a:endParaRPr kumimoji="1" lang="ja-JP" altLang="en-US" sz="120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60833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Address(Lo)</a:t>
            </a:r>
            <a:endParaRPr kumimoji="1" lang="ja-JP" altLang="en-US" sz="12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79145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Value(Lo)</a:t>
            </a:r>
            <a:endParaRPr kumimoji="1" lang="ja-JP" altLang="en-US" sz="12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949960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Value(Hi)</a:t>
            </a:r>
            <a:endParaRPr kumimoji="1" lang="ja-JP" altLang="en-US" sz="1200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7EC0E042-5B68-4AC1-A3B8-0096BC43A3D3}"/>
              </a:ext>
            </a:extLst>
          </p:cNvPr>
          <p:cNvSpPr/>
          <p:nvPr/>
        </p:nvSpPr>
        <p:spPr>
          <a:xfrm>
            <a:off x="2659530" y="2939380"/>
            <a:ext cx="1708150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2652060" y="2656516"/>
            <a:ext cx="168340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1</a:t>
            </a:r>
            <a:r>
              <a:rPr kumimoji="1" lang="en-US" altLang="ja-JP" sz="1200" baseline="30000" dirty="0"/>
              <a:t>st</a:t>
            </a:r>
            <a:r>
              <a:rPr kumimoji="1" lang="en-US" altLang="ja-JP" sz="1200" dirty="0"/>
              <a:t>(Start)</a:t>
            </a:r>
            <a:endParaRPr lang="ja-JP" altLang="en-US" sz="12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4367680" y="2656516"/>
            <a:ext cx="1722763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2</a:t>
            </a:r>
            <a:r>
              <a:rPr kumimoji="1" lang="en-US" altLang="ja-JP" sz="1200" baseline="30000" dirty="0"/>
              <a:t>nd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036472" y="2656516"/>
            <a:ext cx="174783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3</a:t>
            </a:r>
            <a:r>
              <a:rPr kumimoji="1" lang="en-US" altLang="ja-JP" sz="1200" baseline="30000" dirty="0"/>
              <a:t>rd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759234" y="2656516"/>
            <a:ext cx="1740365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4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=0)</a:t>
            </a:r>
            <a:endParaRPr lang="ja-JP" altLang="en-US" sz="12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9492456" y="2656516"/>
            <a:ext cx="1701007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5</a:t>
            </a:r>
            <a:r>
              <a:rPr kumimoji="1" lang="en-US" altLang="ja-JP" sz="1200" baseline="30000" dirty="0"/>
              <a:t>th</a:t>
            </a:r>
            <a:r>
              <a:rPr kumimoji="1" lang="en-US" altLang="ja-JP" sz="1200" dirty="0"/>
              <a:t>(</a:t>
            </a:r>
            <a:r>
              <a:rPr kumimoji="1" lang="en-US" altLang="ja-JP" sz="1200" dirty="0" err="1"/>
              <a:t>clk</a:t>
            </a:r>
            <a:r>
              <a:rPr kumimoji="1" lang="en-US" altLang="ja-JP" sz="1200" dirty="0"/>
              <a:t>=1)</a:t>
            </a:r>
            <a:endParaRPr lang="ja-JP" altLang="en-US" sz="12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3709230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5547632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1</a:t>
            </a:r>
            <a:endParaRPr kumimoji="1" lang="ja-JP" altLang="en-US" sz="12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647881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3" name="正方形/長方形 22">
            <a:extLst>
              <a:ext uri="{FF2B5EF4-FFF2-40B4-BE49-F238E27FC236}">
                <a16:creationId xmlns:a16="http://schemas.microsoft.com/office/drawing/2014/main" id="{1359E0B5-0CAD-4866-AA40-159677B32AF5}"/>
              </a:ext>
            </a:extLst>
          </p:cNvPr>
          <p:cNvSpPr/>
          <p:nvPr/>
        </p:nvSpPr>
        <p:spPr>
          <a:xfrm>
            <a:off x="7409996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3709230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Type</a:t>
            </a:r>
            <a:endParaRPr kumimoji="1" lang="ja-JP" altLang="en-US" sz="12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453688" y="4143046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LSB</a:t>
            </a:r>
            <a:endParaRPr lang="ja-JP" altLang="en-US" sz="12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202750" y="3324567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0</a:t>
            </a:r>
            <a:endParaRPr lang="ja-JP" altLang="en-US" sz="12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701200" y="4141429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MSB</a:t>
            </a:r>
            <a:endParaRPr lang="ja-JP" altLang="en-US" sz="12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683682" y="3456431"/>
            <a:ext cx="931974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kumimoji="1" lang="en-US" altLang="ja-JP" sz="1200" dirty="0"/>
              <a:t>7</a:t>
            </a:r>
            <a:endParaRPr lang="ja-JP" altLang="en-US" sz="12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478506DE-C4A6-BEEE-F149-2B4EDB9489BC}"/>
              </a:ext>
            </a:extLst>
          </p:cNvPr>
          <p:cNvSpPr/>
          <p:nvPr/>
        </p:nvSpPr>
        <p:spPr>
          <a:xfrm>
            <a:off x="3685268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DE6008D-A295-8224-A8DB-60A78F5305CF}"/>
              </a:ext>
            </a:extLst>
          </p:cNvPr>
          <p:cNvSpPr/>
          <p:nvPr/>
        </p:nvSpPr>
        <p:spPr>
          <a:xfrm>
            <a:off x="4616450" y="3925946"/>
            <a:ext cx="931974" cy="222735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200" dirty="0"/>
          </a:p>
        </p:txBody>
      </p:sp>
      <p:sp>
        <p:nvSpPr>
          <p:cNvPr id="12" name="正方形/長方形 11">
            <a:extLst>
              <a:ext uri="{FF2B5EF4-FFF2-40B4-BE49-F238E27FC236}">
                <a16:creationId xmlns:a16="http://schemas.microsoft.com/office/drawing/2014/main" id="{A9D8EE6D-3028-80A4-83BC-22A0166138C8}"/>
              </a:ext>
            </a:extLst>
          </p:cNvPr>
          <p:cNvSpPr/>
          <p:nvPr/>
        </p:nvSpPr>
        <p:spPr>
          <a:xfrm>
            <a:off x="5547632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200" dirty="0"/>
              <a:t>0</a:t>
            </a:r>
            <a:endParaRPr kumimoji="1" lang="ja-JP" altLang="en-US" sz="12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66E10A75-D78B-6248-F89D-3EFF22F74953}"/>
              </a:ext>
            </a:extLst>
          </p:cNvPr>
          <p:cNvSpPr/>
          <p:nvPr/>
        </p:nvSpPr>
        <p:spPr>
          <a:xfrm>
            <a:off x="647881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clk</a:t>
            </a:r>
            <a:endParaRPr kumimoji="1" lang="ja-JP" altLang="en-US" sz="12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A0668D44-ED14-2275-D91F-33F330C9616E}"/>
              </a:ext>
            </a:extLst>
          </p:cNvPr>
          <p:cNvSpPr/>
          <p:nvPr/>
        </p:nvSpPr>
        <p:spPr>
          <a:xfrm>
            <a:off x="7409996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324020AE-1D74-2BBE-B6AE-2DBB28872336}"/>
              </a:ext>
            </a:extLst>
          </p:cNvPr>
          <p:cNvSpPr/>
          <p:nvPr/>
        </p:nvSpPr>
        <p:spPr>
          <a:xfrm>
            <a:off x="8341178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F05F5EA1-7E83-1625-891E-FBAD75E64B41}"/>
              </a:ext>
            </a:extLst>
          </p:cNvPr>
          <p:cNvSpPr/>
          <p:nvPr/>
        </p:nvSpPr>
        <p:spPr>
          <a:xfrm>
            <a:off x="9272360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7CBDC923-4B35-09F7-CE6B-4605F7730CE1}"/>
              </a:ext>
            </a:extLst>
          </p:cNvPr>
          <p:cNvSpPr/>
          <p:nvPr/>
        </p:nvSpPr>
        <p:spPr>
          <a:xfrm>
            <a:off x="10203544" y="3925946"/>
            <a:ext cx="931974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Data</a:t>
            </a:r>
            <a:endParaRPr kumimoji="1" lang="ja-JP" altLang="en-US" sz="1200" dirty="0"/>
          </a:p>
        </p:txBody>
      </p:sp>
      <p:sp>
        <p:nvSpPr>
          <p:cNvPr id="37" name="テキスト ボックス 36">
            <a:extLst>
              <a:ext uri="{FF2B5EF4-FFF2-40B4-BE49-F238E27FC236}">
                <a16:creationId xmlns:a16="http://schemas.microsoft.com/office/drawing/2014/main" id="{24E6C233-7582-B65B-8CA8-628B9BD91206}"/>
              </a:ext>
            </a:extLst>
          </p:cNvPr>
          <p:cNvSpPr txBox="1"/>
          <p:nvPr/>
        </p:nvSpPr>
        <p:spPr>
          <a:xfrm>
            <a:off x="2858974" y="3686003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/>
              <a:t>Start</a:t>
            </a:r>
            <a:endParaRPr lang="ja-JP" altLang="en-US" sz="12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BAD04C24-4EBC-79B7-9D31-FB105C37DA06}"/>
              </a:ext>
            </a:extLst>
          </p:cNvPr>
          <p:cNvSpPr txBox="1"/>
          <p:nvPr/>
        </p:nvSpPr>
        <p:spPr>
          <a:xfrm>
            <a:off x="2858974" y="3909441"/>
            <a:ext cx="754062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200" dirty="0" err="1"/>
              <a:t>Clk</a:t>
            </a:r>
            <a:endParaRPr lang="ja-JP" altLang="en-US" sz="1200" dirty="0"/>
          </a:p>
        </p:txBody>
      </p:sp>
      <p:sp>
        <p:nvSpPr>
          <p:cNvPr id="40" name="正方形/長方形 39">
            <a:extLst>
              <a:ext uri="{FF2B5EF4-FFF2-40B4-BE49-F238E27FC236}">
                <a16:creationId xmlns:a16="http://schemas.microsoft.com/office/drawing/2014/main" id="{81384D31-A7C9-4A76-9DD8-688389BBA22E}"/>
              </a:ext>
            </a:extLst>
          </p:cNvPr>
          <p:cNvSpPr/>
          <p:nvPr/>
        </p:nvSpPr>
        <p:spPr>
          <a:xfrm>
            <a:off x="11164257" y="2939380"/>
            <a:ext cx="754063" cy="222735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…</a:t>
            </a:r>
            <a:endParaRPr kumimoji="1" lang="ja-JP" altLang="en-US" sz="1200" dirty="0"/>
          </a:p>
        </p:txBody>
      </p:sp>
    </p:spTree>
    <p:extLst>
      <p:ext uri="{BB962C8B-B14F-4D97-AF65-F5344CB8AC3E}">
        <p14:creationId xmlns:p14="http://schemas.microsoft.com/office/powerpoint/2010/main" val="1111983188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F137733-6174-4A76-B52E-89E44936D1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VSIF – C64(FTDI) SPECIFICATION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lang="en-US" altLang="ja-JP" b="0" i="0" dirty="0">
                <a:solidFill>
                  <a:srgbClr val="202122"/>
                </a:solidFill>
                <a:effectLst/>
                <a:latin typeface="Arial" panose="020B0604020202020204" pitchFamily="34" charset="0"/>
              </a:rPr>
              <a:t>SID</a:t>
            </a:r>
            <a:endParaRPr kumimoji="1" lang="ja-JP" altLang="en-US" dirty="0">
              <a:solidFill>
                <a:schemeClr val="tx1"/>
              </a:solidFill>
            </a:endParaRP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2E5DDE30-9A16-4A82-90A7-733F711600B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348788" cy="4559300"/>
          </a:xfrm>
        </p:spPr>
        <p:txBody>
          <a:bodyPr>
            <a:normAutofit/>
          </a:bodyPr>
          <a:lstStyle/>
          <a:p>
            <a:r>
              <a:rPr lang="en-US" altLang="ja-JP" dirty="0"/>
              <a:t>Baud rate : 31,250 bytes / sec</a:t>
            </a:r>
          </a:p>
          <a:p>
            <a:r>
              <a:rPr kumimoji="1" lang="en-US" altLang="ja-JP" dirty="0"/>
              <a:t>1 packet : 6 bytes(1 byte value) or 9 bytes (2 bytes value) mode</a:t>
            </a:r>
          </a:p>
          <a:p>
            <a:endParaRPr lang="en-US" altLang="ja-JP" dirty="0"/>
          </a:p>
          <a:p>
            <a:endParaRPr kumimoji="1" lang="en-US" altLang="ja-JP" dirty="0"/>
          </a:p>
          <a:p>
            <a:r>
              <a:rPr lang="en-US" altLang="ja-JP" dirty="0"/>
              <a:t>1byte : 3bit(data) + 2bit(Start</a:t>
            </a:r>
            <a:r>
              <a:rPr lang="en-US" altLang="ja-JP" sz="1200" dirty="0"/>
              <a:t>(Active low)</a:t>
            </a:r>
            <a:r>
              <a:rPr lang="en-US" altLang="ja-JP" dirty="0"/>
              <a:t> + </a:t>
            </a:r>
            <a:r>
              <a:rPr lang="en-US" altLang="ja-JP" dirty="0" err="1"/>
              <a:t>Clk</a:t>
            </a:r>
            <a:r>
              <a:rPr kumimoji="1" lang="en-US" altLang="ja-JP" sz="12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(Active low)</a:t>
            </a:r>
            <a:r>
              <a:rPr lang="en-US" altLang="ja-JP" dirty="0"/>
              <a:t> bit)</a:t>
            </a:r>
          </a:p>
          <a:p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9 bytes mode flag:</a:t>
            </a:r>
          </a:p>
          <a:p>
            <a:endParaRPr kumimoji="1" lang="en-US" altLang="ja-JP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1B537D0-9FEF-4D05-A7D3-E1D123FAF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38</a:t>
            </a:fld>
            <a:endParaRPr kumimoji="1" lang="ja-JP" altLang="en-US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14C188A7-5DF1-49E0-B695-B34E50334084}"/>
              </a:ext>
            </a:extLst>
          </p:cNvPr>
          <p:cNvSpPr/>
          <p:nvPr/>
        </p:nvSpPr>
        <p:spPr>
          <a:xfrm>
            <a:off x="340995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Address(Lo 3bit)</a:t>
            </a:r>
            <a:endParaRPr kumimoji="1" lang="ja-JP" altLang="en-US" sz="1050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9A836AD6-43CD-41A0-BB39-38FEE7E64D21}"/>
              </a:ext>
            </a:extLst>
          </p:cNvPr>
          <p:cNvSpPr/>
          <p:nvPr/>
        </p:nvSpPr>
        <p:spPr>
          <a:xfrm>
            <a:off x="472149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Address(Mid 3bit)</a:t>
            </a:r>
            <a:endParaRPr kumimoji="1" lang="ja-JP" altLang="en-US" sz="105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8995F2AD-2F6C-47CD-A40C-DBA8DA5A1B2E}"/>
              </a:ext>
            </a:extLst>
          </p:cNvPr>
          <p:cNvSpPr/>
          <p:nvPr/>
        </p:nvSpPr>
        <p:spPr>
          <a:xfrm>
            <a:off x="735224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9313BB50-A230-4338-BE1D-95514D3718E9}"/>
              </a:ext>
            </a:extLst>
          </p:cNvPr>
          <p:cNvSpPr/>
          <p:nvPr/>
        </p:nvSpPr>
        <p:spPr>
          <a:xfrm>
            <a:off x="8534400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13" name="テキスト ボックス 12">
            <a:extLst>
              <a:ext uri="{FF2B5EF4-FFF2-40B4-BE49-F238E27FC236}">
                <a16:creationId xmlns:a16="http://schemas.microsoft.com/office/drawing/2014/main" id="{73B945CA-DFD3-4EC8-BFEF-1FE7A0C4F447}"/>
              </a:ext>
            </a:extLst>
          </p:cNvPr>
          <p:cNvSpPr txBox="1"/>
          <p:nvPr/>
        </p:nvSpPr>
        <p:spPr>
          <a:xfrm>
            <a:off x="3830638" y="2797831"/>
            <a:ext cx="5254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1st</a:t>
            </a:r>
            <a:endParaRPr lang="ja-JP" altLang="en-US" sz="1600" dirty="0"/>
          </a:p>
        </p:txBody>
      </p:sp>
      <p:sp>
        <p:nvSpPr>
          <p:cNvPr id="14" name="テキスト ボックス 13">
            <a:extLst>
              <a:ext uri="{FF2B5EF4-FFF2-40B4-BE49-F238E27FC236}">
                <a16:creationId xmlns:a16="http://schemas.microsoft.com/office/drawing/2014/main" id="{E376A897-0895-4876-A090-0E5925C0EDF6}"/>
              </a:ext>
            </a:extLst>
          </p:cNvPr>
          <p:cNvSpPr txBox="1"/>
          <p:nvPr/>
        </p:nvSpPr>
        <p:spPr>
          <a:xfrm>
            <a:off x="5082437" y="2797831"/>
            <a:ext cx="66833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2nd</a:t>
            </a:r>
            <a:endParaRPr lang="ja-JP" altLang="en-US" sz="1600" dirty="0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E41C2A09-27C1-4E24-8B09-EEC4258A344C}"/>
              </a:ext>
            </a:extLst>
          </p:cNvPr>
          <p:cNvSpPr txBox="1"/>
          <p:nvPr/>
        </p:nvSpPr>
        <p:spPr>
          <a:xfrm>
            <a:off x="642064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3rd</a:t>
            </a:r>
            <a:endParaRPr lang="ja-JP" altLang="en-US" sz="1600" dirty="0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E4BB9215-E1D9-4972-99D4-0DD1A11AB856}"/>
              </a:ext>
            </a:extLst>
          </p:cNvPr>
          <p:cNvSpPr txBox="1"/>
          <p:nvPr/>
        </p:nvSpPr>
        <p:spPr>
          <a:xfrm>
            <a:off x="7606241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4th</a:t>
            </a:r>
            <a:endParaRPr lang="ja-JP" altLang="en-US" sz="1600" dirty="0"/>
          </a:p>
        </p:txBody>
      </p:sp>
      <p:sp>
        <p:nvSpPr>
          <p:cNvPr id="18" name="テキスト ボックス 17">
            <a:extLst>
              <a:ext uri="{FF2B5EF4-FFF2-40B4-BE49-F238E27FC236}">
                <a16:creationId xmlns:a16="http://schemas.microsoft.com/office/drawing/2014/main" id="{1C8C0E69-E581-457D-A603-0232C967E7B8}"/>
              </a:ext>
            </a:extLst>
          </p:cNvPr>
          <p:cNvSpPr txBox="1"/>
          <p:nvPr/>
        </p:nvSpPr>
        <p:spPr>
          <a:xfrm>
            <a:off x="8866753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5th</a:t>
            </a:r>
            <a:endParaRPr lang="ja-JP" altLang="en-US" sz="1600" dirty="0"/>
          </a:p>
        </p:txBody>
      </p:sp>
      <p:sp>
        <p:nvSpPr>
          <p:cNvPr id="19" name="正方形/長方形 18">
            <a:extLst>
              <a:ext uri="{FF2B5EF4-FFF2-40B4-BE49-F238E27FC236}">
                <a16:creationId xmlns:a16="http://schemas.microsoft.com/office/drawing/2014/main" id="{018E0670-19CB-4FEC-905B-D16CD09F78A3}"/>
              </a:ext>
            </a:extLst>
          </p:cNvPr>
          <p:cNvSpPr/>
          <p:nvPr/>
        </p:nvSpPr>
        <p:spPr>
          <a:xfrm>
            <a:off x="368526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EBFB75A-7BE5-4C4A-BC77-A5EC82CAA5B5}"/>
              </a:ext>
            </a:extLst>
          </p:cNvPr>
          <p:cNvSpPr/>
          <p:nvPr/>
        </p:nvSpPr>
        <p:spPr>
          <a:xfrm>
            <a:off x="4616450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1" name="正方形/長方形 20">
            <a:extLst>
              <a:ext uri="{FF2B5EF4-FFF2-40B4-BE49-F238E27FC236}">
                <a16:creationId xmlns:a16="http://schemas.microsoft.com/office/drawing/2014/main" id="{8ADC7990-8532-4A8E-9959-F9B539090536}"/>
              </a:ext>
            </a:extLst>
          </p:cNvPr>
          <p:cNvSpPr/>
          <p:nvPr/>
        </p:nvSpPr>
        <p:spPr>
          <a:xfrm>
            <a:off x="646672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DD491D66-A1B7-434C-BD3F-FBD7705F1345}"/>
              </a:ext>
            </a:extLst>
          </p:cNvPr>
          <p:cNvSpPr/>
          <p:nvPr/>
        </p:nvSpPr>
        <p:spPr>
          <a:xfrm>
            <a:off x="7397906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24" name="正方形/長方形 23">
            <a:extLst>
              <a:ext uri="{FF2B5EF4-FFF2-40B4-BE49-F238E27FC236}">
                <a16:creationId xmlns:a16="http://schemas.microsoft.com/office/drawing/2014/main" id="{5BAA1FF0-14D8-493C-8D48-DBE39F6F9BDC}"/>
              </a:ext>
            </a:extLst>
          </p:cNvPr>
          <p:cNvSpPr/>
          <p:nvPr/>
        </p:nvSpPr>
        <p:spPr>
          <a:xfrm>
            <a:off x="8341178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5" name="正方形/長方形 24">
            <a:extLst>
              <a:ext uri="{FF2B5EF4-FFF2-40B4-BE49-F238E27FC236}">
                <a16:creationId xmlns:a16="http://schemas.microsoft.com/office/drawing/2014/main" id="{688536EE-90DA-439F-8999-D34D7BF5BE7A}"/>
              </a:ext>
            </a:extLst>
          </p:cNvPr>
          <p:cNvSpPr/>
          <p:nvPr/>
        </p:nvSpPr>
        <p:spPr>
          <a:xfrm>
            <a:off x="9272360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6" name="正方形/長方形 25">
            <a:extLst>
              <a:ext uri="{FF2B5EF4-FFF2-40B4-BE49-F238E27FC236}">
                <a16:creationId xmlns:a16="http://schemas.microsoft.com/office/drawing/2014/main" id="{099CD03A-8FEB-4B28-9F93-137518257087}"/>
              </a:ext>
            </a:extLst>
          </p:cNvPr>
          <p:cNvSpPr/>
          <p:nvPr/>
        </p:nvSpPr>
        <p:spPr>
          <a:xfrm>
            <a:off x="10203544" y="4278413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CEEE2D45-32F1-4CE4-82E8-AEC2F048D50D}"/>
              </a:ext>
            </a:extLst>
          </p:cNvPr>
          <p:cNvSpPr txBox="1"/>
          <p:nvPr/>
        </p:nvSpPr>
        <p:spPr>
          <a:xfrm>
            <a:off x="10910888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0" name="テキスト ボックス 29">
            <a:extLst>
              <a:ext uri="{FF2B5EF4-FFF2-40B4-BE49-F238E27FC236}">
                <a16:creationId xmlns:a16="http://schemas.microsoft.com/office/drawing/2014/main" id="{7FD9F990-A8F4-4554-9A22-4F38AAE16B57}"/>
              </a:ext>
            </a:extLst>
          </p:cNvPr>
          <p:cNvSpPr txBox="1"/>
          <p:nvPr/>
        </p:nvSpPr>
        <p:spPr>
          <a:xfrm>
            <a:off x="1045368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4FBB096C-7BE9-4853-808B-4AF85A43FA90}"/>
              </a:ext>
            </a:extLst>
          </p:cNvPr>
          <p:cNvSpPr txBox="1"/>
          <p:nvPr/>
        </p:nvSpPr>
        <p:spPr>
          <a:xfrm>
            <a:off x="3453607" y="4614447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32" name="テキスト ボックス 31">
            <a:extLst>
              <a:ext uri="{FF2B5EF4-FFF2-40B4-BE49-F238E27FC236}">
                <a16:creationId xmlns:a16="http://schemas.microsoft.com/office/drawing/2014/main" id="{5E4FF8C6-04E3-4BBB-80FF-BF99A9A324F7}"/>
              </a:ext>
            </a:extLst>
          </p:cNvPr>
          <p:cNvSpPr txBox="1"/>
          <p:nvPr/>
        </p:nvSpPr>
        <p:spPr>
          <a:xfrm>
            <a:off x="3716338" y="3942379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10" name="正方形/長方形 9">
            <a:extLst>
              <a:ext uri="{FF2B5EF4-FFF2-40B4-BE49-F238E27FC236}">
                <a16:creationId xmlns:a16="http://schemas.microsoft.com/office/drawing/2014/main" id="{683C9143-F01C-269A-142A-E3B03F021C6D}"/>
              </a:ext>
            </a:extLst>
          </p:cNvPr>
          <p:cNvSpPr/>
          <p:nvPr/>
        </p:nvSpPr>
        <p:spPr>
          <a:xfrm>
            <a:off x="604070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Address(Hi 2bit)</a:t>
            </a:r>
            <a:endParaRPr kumimoji="1" lang="ja-JP" altLang="en-US" sz="1050" dirty="0"/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55E3114B-2E16-4130-A390-FD57C2AABA88}"/>
              </a:ext>
            </a:extLst>
          </p:cNvPr>
          <p:cNvSpPr/>
          <p:nvPr/>
        </p:nvSpPr>
        <p:spPr>
          <a:xfrm>
            <a:off x="9853612" y="3211097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8EA6D75E-B616-67BD-4FA6-41BE3417FBBF}"/>
              </a:ext>
            </a:extLst>
          </p:cNvPr>
          <p:cNvSpPr txBox="1"/>
          <p:nvPr/>
        </p:nvSpPr>
        <p:spPr>
          <a:xfrm>
            <a:off x="10263924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6th</a:t>
            </a:r>
            <a:endParaRPr lang="ja-JP" altLang="en-US" sz="1600" dirty="0"/>
          </a:p>
        </p:txBody>
      </p:sp>
      <p:sp>
        <p:nvSpPr>
          <p:cNvPr id="16" name="正方形/長方形 15">
            <a:extLst>
              <a:ext uri="{FF2B5EF4-FFF2-40B4-BE49-F238E27FC236}">
                <a16:creationId xmlns:a16="http://schemas.microsoft.com/office/drawing/2014/main" id="{2244A8B6-3EF7-6C7E-96EA-0AA5D51FE279}"/>
              </a:ext>
            </a:extLst>
          </p:cNvPr>
          <p:cNvSpPr/>
          <p:nvPr/>
        </p:nvSpPr>
        <p:spPr>
          <a:xfrm>
            <a:off x="5548028" y="4278413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F4E1488C-D8CF-DC7B-5EA0-CA35C4AEDFCB}"/>
              </a:ext>
            </a:extLst>
          </p:cNvPr>
          <p:cNvSpPr/>
          <p:nvPr/>
        </p:nvSpPr>
        <p:spPr>
          <a:xfrm>
            <a:off x="383766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28" name="正方形/長方形 27">
            <a:extLst>
              <a:ext uri="{FF2B5EF4-FFF2-40B4-BE49-F238E27FC236}">
                <a16:creationId xmlns:a16="http://schemas.microsoft.com/office/drawing/2014/main" id="{28778E60-1A7F-4F40-EACD-00B3D8F21E72}"/>
              </a:ext>
            </a:extLst>
          </p:cNvPr>
          <p:cNvSpPr/>
          <p:nvPr/>
        </p:nvSpPr>
        <p:spPr>
          <a:xfrm>
            <a:off x="4768850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D2AE67B6-8923-E419-EB9B-633A5B7D8135}"/>
              </a:ext>
            </a:extLst>
          </p:cNvPr>
          <p:cNvSpPr/>
          <p:nvPr/>
        </p:nvSpPr>
        <p:spPr>
          <a:xfrm>
            <a:off x="661912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ja-JP" sz="1600" dirty="0"/>
              <a:t>Start</a:t>
            </a:r>
            <a:endParaRPr kumimoji="1" lang="ja-JP" altLang="en-US" sz="1600" dirty="0"/>
          </a:p>
        </p:txBody>
      </p:sp>
      <p:sp>
        <p:nvSpPr>
          <p:cNvPr id="34" name="正方形/長方形 33">
            <a:extLst>
              <a:ext uri="{FF2B5EF4-FFF2-40B4-BE49-F238E27FC236}">
                <a16:creationId xmlns:a16="http://schemas.microsoft.com/office/drawing/2014/main" id="{3094336B-6A02-FAF2-CFFF-558360811392}"/>
              </a:ext>
            </a:extLst>
          </p:cNvPr>
          <p:cNvSpPr/>
          <p:nvPr/>
        </p:nvSpPr>
        <p:spPr>
          <a:xfrm>
            <a:off x="7550306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 err="1"/>
              <a:t>Clk</a:t>
            </a:r>
            <a:endParaRPr kumimoji="1" lang="ja-JP" altLang="en-US" sz="1600" dirty="0"/>
          </a:p>
        </p:txBody>
      </p: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98DD4D56-95A8-F182-67F1-740E43663AC4}"/>
              </a:ext>
            </a:extLst>
          </p:cNvPr>
          <p:cNvSpPr/>
          <p:nvPr/>
        </p:nvSpPr>
        <p:spPr>
          <a:xfrm>
            <a:off x="8493578" y="5553656"/>
            <a:ext cx="931974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100" dirty="0"/>
              <a:t>9bytes flag</a:t>
            </a:r>
            <a:endParaRPr kumimoji="1" lang="ja-JP" altLang="en-US" sz="1100" dirty="0"/>
          </a:p>
        </p:txBody>
      </p: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8ECDABAD-32E0-CCC7-6053-5690F3641CEF}"/>
              </a:ext>
            </a:extLst>
          </p:cNvPr>
          <p:cNvSpPr/>
          <p:nvPr/>
        </p:nvSpPr>
        <p:spPr>
          <a:xfrm>
            <a:off x="9424760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5FE70A87-5166-8021-6BF2-7E5A78510093}"/>
              </a:ext>
            </a:extLst>
          </p:cNvPr>
          <p:cNvSpPr/>
          <p:nvPr/>
        </p:nvSpPr>
        <p:spPr>
          <a:xfrm>
            <a:off x="10355944" y="5553656"/>
            <a:ext cx="931974" cy="2921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600" dirty="0"/>
              <a:t>Data</a:t>
            </a:r>
            <a:endParaRPr kumimoji="1" lang="ja-JP" altLang="en-US" sz="1600" dirty="0"/>
          </a:p>
        </p:txBody>
      </p:sp>
      <p:sp>
        <p:nvSpPr>
          <p:cNvPr id="38" name="テキスト ボックス 37">
            <a:extLst>
              <a:ext uri="{FF2B5EF4-FFF2-40B4-BE49-F238E27FC236}">
                <a16:creationId xmlns:a16="http://schemas.microsoft.com/office/drawing/2014/main" id="{7DE77C18-EEEF-180E-B373-32DE5CC5303F}"/>
              </a:ext>
            </a:extLst>
          </p:cNvPr>
          <p:cNvSpPr txBox="1"/>
          <p:nvPr/>
        </p:nvSpPr>
        <p:spPr>
          <a:xfrm>
            <a:off x="11063288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LSB</a:t>
            </a:r>
            <a:endParaRPr lang="ja-JP" altLang="en-US" sz="1600" dirty="0"/>
          </a:p>
        </p:txBody>
      </p:sp>
      <p:sp>
        <p:nvSpPr>
          <p:cNvPr id="39" name="テキスト ボックス 38">
            <a:extLst>
              <a:ext uri="{FF2B5EF4-FFF2-40B4-BE49-F238E27FC236}">
                <a16:creationId xmlns:a16="http://schemas.microsoft.com/office/drawing/2014/main" id="{33BC7D11-2D08-4389-58BB-BFFB20557BAD}"/>
              </a:ext>
            </a:extLst>
          </p:cNvPr>
          <p:cNvSpPr txBox="1"/>
          <p:nvPr/>
        </p:nvSpPr>
        <p:spPr>
          <a:xfrm>
            <a:off x="1060608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0</a:t>
            </a:r>
            <a:endParaRPr lang="ja-JP" altLang="en-US" sz="1600" dirty="0"/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6C75A3BE-E8B1-7CB1-CEEF-59862A43D497}"/>
              </a:ext>
            </a:extLst>
          </p:cNvPr>
          <p:cNvSpPr txBox="1"/>
          <p:nvPr/>
        </p:nvSpPr>
        <p:spPr>
          <a:xfrm>
            <a:off x="3606007" y="5889690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MSB</a:t>
            </a:r>
            <a:endParaRPr lang="ja-JP" altLang="en-US" sz="1600" dirty="0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A8FA690B-1C69-6D46-D5AB-7A0E3AC6373A}"/>
              </a:ext>
            </a:extLst>
          </p:cNvPr>
          <p:cNvSpPr txBox="1"/>
          <p:nvPr/>
        </p:nvSpPr>
        <p:spPr>
          <a:xfrm>
            <a:off x="3868738" y="5217622"/>
            <a:ext cx="754062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</a:t>
            </a:r>
            <a:endParaRPr lang="ja-JP" altLang="en-US" sz="1600" dirty="0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A74D2F94-343D-3F20-B588-569D4900C75A}"/>
              </a:ext>
            </a:extLst>
          </p:cNvPr>
          <p:cNvSpPr/>
          <p:nvPr/>
        </p:nvSpPr>
        <p:spPr>
          <a:xfrm>
            <a:off x="5700428" y="5553656"/>
            <a:ext cx="931974" cy="292100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sz="1600" dirty="0"/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D72B21C8-B649-B7F0-086D-A2712490021A}"/>
              </a:ext>
            </a:extLst>
          </p:cNvPr>
          <p:cNvSpPr txBox="1"/>
          <p:nvPr/>
        </p:nvSpPr>
        <p:spPr>
          <a:xfrm>
            <a:off x="2390843" y="5546018"/>
            <a:ext cx="149869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6</a:t>
            </a:r>
            <a:r>
              <a:rPr kumimoji="1" lang="en-US" altLang="ja-JP" sz="1600" baseline="30000" dirty="0"/>
              <a:t>th </a:t>
            </a:r>
            <a:r>
              <a:rPr kumimoji="1" lang="en-US" altLang="ja-JP" sz="1600" dirty="0"/>
              <a:t>byte data</a:t>
            </a:r>
            <a:endParaRPr lang="ja-JP" altLang="en-US" sz="1600" dirty="0"/>
          </a:p>
        </p:txBody>
      </p:sp>
      <p:sp>
        <p:nvSpPr>
          <p:cNvPr id="44" name="正方形/長方形 43">
            <a:extLst>
              <a:ext uri="{FF2B5EF4-FFF2-40B4-BE49-F238E27FC236}">
                <a16:creationId xmlns:a16="http://schemas.microsoft.com/office/drawing/2014/main" id="{2CCBD8B5-A4B3-761D-B8E3-B1AC09ED50DA}"/>
              </a:ext>
            </a:extLst>
          </p:cNvPr>
          <p:cNvSpPr/>
          <p:nvPr/>
        </p:nvSpPr>
        <p:spPr>
          <a:xfrm>
            <a:off x="383766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Value(Hi 3bit)</a:t>
            </a:r>
            <a:endParaRPr kumimoji="1" lang="ja-JP" altLang="en-US" sz="1050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63C1B64E-3E4F-8897-E54D-32EC4B14EA56}"/>
              </a:ext>
            </a:extLst>
          </p:cNvPr>
          <p:cNvSpPr/>
          <p:nvPr/>
        </p:nvSpPr>
        <p:spPr>
          <a:xfrm>
            <a:off x="5019826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Value(Mid 3bit)</a:t>
            </a:r>
            <a:endParaRPr kumimoji="1" lang="ja-JP" altLang="en-US" sz="1050" dirty="0"/>
          </a:p>
        </p:txBody>
      </p:sp>
      <p:sp>
        <p:nvSpPr>
          <p:cNvPr id="46" name="正方形/長方形 45">
            <a:extLst>
              <a:ext uri="{FF2B5EF4-FFF2-40B4-BE49-F238E27FC236}">
                <a16:creationId xmlns:a16="http://schemas.microsoft.com/office/drawing/2014/main" id="{02E482CB-279A-F571-C2C0-C6429E4D7188}"/>
              </a:ext>
            </a:extLst>
          </p:cNvPr>
          <p:cNvSpPr/>
          <p:nvPr/>
        </p:nvSpPr>
        <p:spPr>
          <a:xfrm>
            <a:off x="6339038" y="6375959"/>
            <a:ext cx="1319212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Value(Lo 2bit)</a:t>
            </a:r>
            <a:endParaRPr kumimoji="1" lang="ja-JP" altLang="en-US" sz="1050" dirty="0"/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50F6D79B-786C-9646-130B-7787F84ECA17}"/>
              </a:ext>
            </a:extLst>
          </p:cNvPr>
          <p:cNvSpPr txBox="1"/>
          <p:nvPr/>
        </p:nvSpPr>
        <p:spPr>
          <a:xfrm>
            <a:off x="4202623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7th</a:t>
            </a:r>
            <a:endParaRPr lang="ja-JP" altLang="en-US" sz="1600" dirty="0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6A66C383-2AAF-093B-E2F4-61E4725F0437}"/>
              </a:ext>
            </a:extLst>
          </p:cNvPr>
          <p:cNvSpPr txBox="1"/>
          <p:nvPr/>
        </p:nvSpPr>
        <p:spPr>
          <a:xfrm>
            <a:off x="5521835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8th</a:t>
            </a:r>
            <a:endParaRPr lang="ja-JP" altLang="en-US" sz="1600" dirty="0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477891D7-E9C6-703E-510E-1023CDEB1AF3}"/>
              </a:ext>
            </a:extLst>
          </p:cNvPr>
          <p:cNvSpPr txBox="1"/>
          <p:nvPr/>
        </p:nvSpPr>
        <p:spPr>
          <a:xfrm>
            <a:off x="6816110" y="6058967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9th</a:t>
            </a:r>
            <a:endParaRPr lang="ja-JP" altLang="en-US" sz="1600" dirty="0"/>
          </a:p>
        </p:txBody>
      </p:sp>
      <p:sp>
        <p:nvSpPr>
          <p:cNvPr id="50" name="テキスト ボックス 49">
            <a:extLst>
              <a:ext uri="{FF2B5EF4-FFF2-40B4-BE49-F238E27FC236}">
                <a16:creationId xmlns:a16="http://schemas.microsoft.com/office/drawing/2014/main" id="{612F3D4F-FFA0-93F1-D77E-86EAE101682B}"/>
              </a:ext>
            </a:extLst>
          </p:cNvPr>
          <p:cNvSpPr txBox="1"/>
          <p:nvPr/>
        </p:nvSpPr>
        <p:spPr>
          <a:xfrm>
            <a:off x="3453607" y="6352732"/>
            <a:ext cx="361950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…</a:t>
            </a:r>
            <a:endParaRPr lang="ja-JP" altLang="en-US" sz="1600" dirty="0"/>
          </a:p>
        </p:txBody>
      </p:sp>
      <p:sp>
        <p:nvSpPr>
          <p:cNvPr id="9" name="テキスト ボックス 8">
            <a:extLst>
              <a:ext uri="{FF2B5EF4-FFF2-40B4-BE49-F238E27FC236}">
                <a16:creationId xmlns:a16="http://schemas.microsoft.com/office/drawing/2014/main" id="{C699DB5E-7E76-A3FB-1C02-46BF9C5B47AD}"/>
              </a:ext>
            </a:extLst>
          </p:cNvPr>
          <p:cNvSpPr txBox="1"/>
          <p:nvPr/>
        </p:nvSpPr>
        <p:spPr>
          <a:xfrm>
            <a:off x="11207750" y="2797831"/>
            <a:ext cx="81121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7~9th</a:t>
            </a:r>
            <a:endParaRPr lang="ja-JP" altLang="en-US" sz="1600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67C40D51-6725-3FF3-5721-A6FE521C3001}"/>
              </a:ext>
            </a:extLst>
          </p:cNvPr>
          <p:cNvSpPr txBox="1"/>
          <p:nvPr/>
        </p:nvSpPr>
        <p:spPr>
          <a:xfrm>
            <a:off x="7692479" y="6037931"/>
            <a:ext cx="3649028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NOTE: In 9bytes mode, send value for Address+1 data first, second is Address+0 data</a:t>
            </a:r>
            <a:endParaRPr lang="ja-JP" altLang="en-US" sz="1600" dirty="0"/>
          </a:p>
        </p:txBody>
      </p:sp>
      <p:sp>
        <p:nvSpPr>
          <p:cNvPr id="52" name="テキスト ボックス 51">
            <a:extLst>
              <a:ext uri="{FF2B5EF4-FFF2-40B4-BE49-F238E27FC236}">
                <a16:creationId xmlns:a16="http://schemas.microsoft.com/office/drawing/2014/main" id="{9D064015-CF81-2B6D-CA96-CFBFC532D246}"/>
              </a:ext>
            </a:extLst>
          </p:cNvPr>
          <p:cNvSpPr txBox="1"/>
          <p:nvPr/>
        </p:nvSpPr>
        <p:spPr>
          <a:xfrm>
            <a:off x="1832068" y="6375959"/>
            <a:ext cx="1945588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/>
              <a:t>7~9</a:t>
            </a:r>
            <a:r>
              <a:rPr kumimoji="1" lang="en-US" altLang="ja-JP" sz="1600" baseline="30000" dirty="0"/>
              <a:t>th</a:t>
            </a:r>
            <a:r>
              <a:rPr kumimoji="1" lang="en-US" altLang="ja-JP" sz="1600" dirty="0"/>
              <a:t> byte data</a:t>
            </a:r>
            <a:endParaRPr lang="ja-JP" altLang="en-US" sz="1600" dirty="0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2BE556F3-100B-CFBC-7E45-9604F27EF3DD}"/>
              </a:ext>
            </a:extLst>
          </p:cNvPr>
          <p:cNvSpPr/>
          <p:nvPr/>
        </p:nvSpPr>
        <p:spPr>
          <a:xfrm>
            <a:off x="11075137" y="3211097"/>
            <a:ext cx="925975" cy="2921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050" dirty="0"/>
              <a:t>Same as 4,5,6 </a:t>
            </a:r>
            <a:r>
              <a:rPr kumimoji="1" lang="en-US" altLang="ja-JP" sz="1050" dirty="0" err="1"/>
              <a:t>th</a:t>
            </a:r>
            <a:endParaRPr kumimoji="1" lang="ja-JP" altLang="en-US" sz="1050" dirty="0"/>
          </a:p>
        </p:txBody>
      </p:sp>
    </p:spTree>
    <p:extLst>
      <p:ext uri="{BB962C8B-B14F-4D97-AF65-F5344CB8AC3E}">
        <p14:creationId xmlns:p14="http://schemas.microsoft.com/office/powerpoint/2010/main" val="666887639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90563AF-CB12-1C19-3F3F-220BA4F807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Integrate with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3FFC752-5850-5A1D-9AD0-4FE6462D4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9488819" cy="3777622"/>
          </a:xfrm>
        </p:spPr>
        <p:txBody>
          <a:bodyPr>
            <a:normAutofit/>
          </a:bodyPr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will starts RPC server on port 30000 at startup.</a:t>
            </a:r>
            <a:br>
              <a:rPr kumimoji="1" lang="en-US" altLang="ja-JP" dirty="0"/>
            </a:br>
            <a:r>
              <a:rPr kumimoji="1" lang="en-US" altLang="ja-JP" dirty="0"/>
              <a:t>So, your application can be integrate with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via RPC.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lang="en-US" altLang="ja-JP" dirty="0"/>
              <a:t> provides the following API</a:t>
            </a:r>
            <a:br>
              <a:rPr kumimoji="1" lang="en-US" altLang="ja-JP" dirty="0"/>
            </a:b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//Write the value to the address to the specific chip</a:t>
            </a:r>
            <a:br>
              <a:rPr kumimoji="1" lang="en-US" altLang="ja-JP" dirty="0"/>
            </a:b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void </a:t>
            </a:r>
            <a:r>
              <a:rPr lang="en-US" altLang="ja-JP" sz="1200" dirty="0" err="1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DirectAccessToChip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(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DeviceID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 err="1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UnitNo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address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,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 </a:t>
            </a:r>
            <a:r>
              <a:rPr lang="en-US" altLang="ja-JP" sz="1200" dirty="0">
                <a:solidFill>
                  <a:srgbClr val="80808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data</a:t>
            </a:r>
            <a:r>
              <a:rPr lang="en-US" altLang="ja-JP" sz="12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  <a:t>)</a:t>
            </a:r>
            <a:br>
              <a:rPr lang="en-US" altLang="ja-JP" sz="1800" dirty="0">
                <a:solidFill>
                  <a:srgbClr val="000000"/>
                </a:solidFill>
                <a:latin typeface="ＭＳ ゴシック" panose="020B0609070205080204" pitchFamily="49" charset="-128"/>
                <a:ea typeface="ＭＳ ゴシック" panose="020B0609070205080204" pitchFamily="49" charset="-128"/>
              </a:rPr>
            </a:br>
            <a:br>
              <a:rPr kumimoji="1" lang="en-US" altLang="ja-JP" dirty="0"/>
            </a:br>
            <a:r>
              <a:rPr kumimoji="1" lang="en-US" altLang="ja-JP" sz="1200" dirty="0"/>
              <a:t>* You can confirm the </a:t>
            </a:r>
            <a:r>
              <a:rPr lang="en-US" altLang="ja-JP" sz="1200" dirty="0" err="1"/>
              <a:t>DeviceID</a:t>
            </a:r>
            <a:r>
              <a:rPr lang="en-US" altLang="ja-JP" sz="1200" dirty="0"/>
              <a:t> and </a:t>
            </a:r>
            <a:r>
              <a:rPr lang="en-US" altLang="ja-JP" sz="1200" dirty="0" err="1"/>
              <a:t>UnitNumber</a:t>
            </a:r>
            <a:r>
              <a:rPr lang="en-US" altLang="ja-JP" sz="1200" dirty="0"/>
              <a:t> from the property.</a:t>
            </a:r>
            <a:br>
              <a:rPr lang="en-US" altLang="ja-JP" sz="1200" dirty="0"/>
            </a:br>
            <a:r>
              <a:rPr kumimoji="1" lang="en-US" altLang="ja-JP" sz="1200" dirty="0"/>
              <a:t>* Currently, OPLL(ID9), SCC(ID7), AY8910(ID11) chips are supported.</a:t>
            </a:r>
            <a:br>
              <a:rPr kumimoji="1" lang="en-US" altLang="ja-JP" sz="1200" dirty="0"/>
            </a:br>
            <a:r>
              <a:rPr kumimoji="1" lang="en-US" altLang="ja-JP" sz="1200" dirty="0"/>
              <a:t>* If you want to use SCC</a:t>
            </a:r>
            <a:r>
              <a:rPr kumimoji="1" lang="en-US" altLang="ja-JP" sz="1200" b="1" dirty="0"/>
              <a:t>1</a:t>
            </a:r>
            <a:r>
              <a:rPr kumimoji="1" lang="en-US" altLang="ja-JP" sz="1200" dirty="0"/>
              <a:t>(aka SCC</a:t>
            </a:r>
            <a:r>
              <a:rPr kumimoji="1" lang="en-US" altLang="ja-JP" sz="1200" b="1" dirty="0"/>
              <a:t>+</a:t>
            </a:r>
            <a:r>
              <a:rPr kumimoji="1" lang="en-US" altLang="ja-JP" sz="1200" dirty="0"/>
              <a:t>)</a:t>
            </a:r>
            <a:r>
              <a:rPr lang="en-US" altLang="ja-JP" sz="1200" dirty="0"/>
              <a:t>, you need to add 0x100 to the address.</a:t>
            </a:r>
          </a:p>
          <a:p>
            <a:r>
              <a:rPr kumimoji="1" lang="en-US" altLang="ja-JP" sz="1600" dirty="0"/>
              <a:t>Ex)</a:t>
            </a:r>
            <a:endParaRPr kumimoji="1" lang="en-US" altLang="ja-JP" dirty="0"/>
          </a:p>
          <a:p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ACA188B6-323B-7E0E-E37A-A55B67D6A5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39</a:t>
            </a:fld>
            <a:endParaRPr kumimoji="1" lang="ja-JP" altLang="en-US"/>
          </a:p>
        </p:txBody>
      </p:sp>
      <p:sp>
        <p:nvSpPr>
          <p:cNvPr id="5" name="テキスト ボックス 4">
            <a:extLst>
              <a:ext uri="{FF2B5EF4-FFF2-40B4-BE49-F238E27FC236}">
                <a16:creationId xmlns:a16="http://schemas.microsoft.com/office/drawing/2014/main" id="{74AD7425-2AE0-4068-AE32-DBE5AF646760}"/>
              </a:ext>
            </a:extLst>
          </p:cNvPr>
          <p:cNvSpPr txBox="1"/>
          <p:nvPr/>
        </p:nvSpPr>
        <p:spPr>
          <a:xfrm>
            <a:off x="2583123" y="4866584"/>
            <a:ext cx="9494907" cy="193899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::client*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=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new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::client(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"localhost"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30000);	//Open RPC port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//Write SCC1 wave form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)0x100,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</a:t>
            </a:r>
            <a:r>
              <a:rPr lang="en-US" altLang="ja-JP" sz="1200" dirty="0">
                <a:solidFill>
                  <a:srgbClr val="80808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10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//All sound off for AY8910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)11,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)7,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)0x3f);</a:t>
            </a:r>
          </a:p>
          <a:p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//Key off 1ch for OPLL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</a:t>
            </a:r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async_call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(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 err="1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DirectAccessToChip</a:t>
            </a:r>
            <a:r>
              <a:rPr lang="en-US" altLang="ja-JP" sz="1200" dirty="0">
                <a:solidFill>
                  <a:srgbClr val="A31515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"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)9,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char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)0x20, (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unsigned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lang="en-US" altLang="ja-JP" sz="1200" dirty="0">
                <a:solidFill>
                  <a:srgbClr val="0000FF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int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)0x0);</a:t>
            </a:r>
          </a:p>
          <a:p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:::</a:t>
            </a:r>
          </a:p>
          <a:p>
            <a:r>
              <a:rPr lang="en-US" altLang="ja-JP" sz="1200" dirty="0" err="1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m_rpcClient</a:t>
            </a:r>
            <a:r>
              <a:rPr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-&gt;~client();	//Close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RPC</a:t>
            </a:r>
            <a:r>
              <a:rPr kumimoji="1" lang="ja-JP" altLang="en-US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 </a:t>
            </a:r>
            <a:r>
              <a:rPr kumimoji="1" lang="en-US" altLang="ja-JP" sz="1200" dirty="0">
                <a:solidFill>
                  <a:srgbClr val="000000"/>
                </a:solidFill>
                <a:latin typeface="PixelMplus12" panose="020B0509020203020207" pitchFamily="49" charset="-128"/>
                <a:ea typeface="PixelMplus12" panose="020B0509020203020207" pitchFamily="49" charset="-128"/>
              </a:rPr>
              <a:t>port</a:t>
            </a:r>
            <a:endParaRPr kumimoji="1" lang="ja-JP" altLang="en-US" sz="1200" dirty="0">
              <a:latin typeface="PixelMplus12" panose="020B0509020203020207" pitchFamily="49" charset="-128"/>
              <a:ea typeface="PixelMplus12" panose="020B0509020203020207" pitchFamily="49" charset="-128"/>
            </a:endParaRPr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7A466743-E1DC-C729-0305-F781C605EA9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08828" y="3843571"/>
            <a:ext cx="2011679" cy="529671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866662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A13E7E8C-39F9-9985-70EE-64D8043B43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FM registers </a:t>
            </a:r>
            <a:r>
              <a:rPr lang="en-US" altLang="ja-JP"/>
              <a:t>with a GUI </a:t>
            </a:r>
            <a:r>
              <a:rPr lang="en-US" altLang="ja-JP" dirty="0"/>
              <a:t>editor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153C56C-F4D3-5289-9597-A4A73C517C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B0143555-E8BF-A0A9-C13F-12672C7C7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27715" y="2606633"/>
            <a:ext cx="4602583" cy="4055423"/>
          </a:xfrm>
          <a:prstGeom prst="rect">
            <a:avLst/>
          </a:prstGeom>
        </p:spPr>
      </p:pic>
      <p:pic>
        <p:nvPicPr>
          <p:cNvPr id="8" name="図 7">
            <a:extLst>
              <a:ext uri="{FF2B5EF4-FFF2-40B4-BE49-F238E27FC236}">
                <a16:creationId xmlns:a16="http://schemas.microsoft.com/office/drawing/2014/main" id="{F11761E4-5D62-935E-16D2-EA4C5249C2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69081" y="2526473"/>
            <a:ext cx="5583795" cy="4215741"/>
          </a:xfrm>
          <a:prstGeom prst="rect">
            <a:avLst/>
          </a:prstGeom>
        </p:spPr>
      </p:pic>
      <p:sp>
        <p:nvSpPr>
          <p:cNvPr id="9" name="四角形: 角を丸くする 8">
            <a:extLst>
              <a:ext uri="{FF2B5EF4-FFF2-40B4-BE49-F238E27FC236}">
                <a16:creationId xmlns:a16="http://schemas.microsoft.com/office/drawing/2014/main" id="{9DE06D17-31DF-BBD1-D177-9168D5D4326F}"/>
              </a:ext>
            </a:extLst>
          </p:cNvPr>
          <p:cNvSpPr/>
          <p:nvPr/>
        </p:nvSpPr>
        <p:spPr>
          <a:xfrm>
            <a:off x="2440379" y="3604162"/>
            <a:ext cx="3342903" cy="486888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0" name="吹き出し: 四角形 9">
            <a:extLst>
              <a:ext uri="{FF2B5EF4-FFF2-40B4-BE49-F238E27FC236}">
                <a16:creationId xmlns:a16="http://schemas.microsoft.com/office/drawing/2014/main" id="{67F2EDA6-B344-DBC0-1345-8A0E281A9E67}"/>
              </a:ext>
            </a:extLst>
          </p:cNvPr>
          <p:cNvSpPr/>
          <p:nvPr/>
        </p:nvSpPr>
        <p:spPr>
          <a:xfrm>
            <a:off x="1448790" y="1846610"/>
            <a:ext cx="3587639" cy="1121233"/>
          </a:xfrm>
          <a:prstGeom prst="wedgeRectCallout">
            <a:avLst>
              <a:gd name="adj1" fmla="val 62089"/>
              <a:gd name="adj2" fmla="val 12565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Select a timbre and click the</a:t>
            </a:r>
          </a:p>
          <a:p>
            <a:pPr algn="ctr"/>
            <a:r>
              <a:rPr kumimoji="1" lang="en-US" altLang="ja-JP" dirty="0"/>
              <a:t>[…] button on the “(Detailed)” prop.</a:t>
            </a:r>
          </a:p>
        </p:txBody>
      </p:sp>
      <p:sp>
        <p:nvSpPr>
          <p:cNvPr id="11" name="四角形: 角を丸くする 10">
            <a:extLst>
              <a:ext uri="{FF2B5EF4-FFF2-40B4-BE49-F238E27FC236}">
                <a16:creationId xmlns:a16="http://schemas.microsoft.com/office/drawing/2014/main" id="{C266AB21-856B-26ED-A162-FDCCFC1D35ED}"/>
              </a:ext>
            </a:extLst>
          </p:cNvPr>
          <p:cNvSpPr/>
          <p:nvPr/>
        </p:nvSpPr>
        <p:spPr>
          <a:xfrm>
            <a:off x="5421086" y="3847606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2" name="矢印: 下カーブ 11">
            <a:extLst>
              <a:ext uri="{FF2B5EF4-FFF2-40B4-BE49-F238E27FC236}">
                <a16:creationId xmlns:a16="http://schemas.microsoft.com/office/drawing/2014/main" id="{4CC129BF-D0CF-6020-92D3-B6DC28C57B81}"/>
              </a:ext>
            </a:extLst>
          </p:cNvPr>
          <p:cNvSpPr/>
          <p:nvPr/>
        </p:nvSpPr>
        <p:spPr>
          <a:xfrm rot="19721549">
            <a:off x="5265424" y="3064145"/>
            <a:ext cx="1582070" cy="473812"/>
          </a:xfrm>
          <a:prstGeom prst="curvedDown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>
              <a:solidFill>
                <a:schemeClr val="tx1"/>
              </a:solidFill>
            </a:endParaRPr>
          </a:p>
        </p:txBody>
      </p:sp>
      <p:sp>
        <p:nvSpPr>
          <p:cNvPr id="13" name="四角形: 角を丸くする 12">
            <a:extLst>
              <a:ext uri="{FF2B5EF4-FFF2-40B4-BE49-F238E27FC236}">
                <a16:creationId xmlns:a16="http://schemas.microsoft.com/office/drawing/2014/main" id="{FA662B6D-4684-BD40-A873-039EF09BD601}"/>
              </a:ext>
            </a:extLst>
          </p:cNvPr>
          <p:cNvSpPr/>
          <p:nvPr/>
        </p:nvSpPr>
        <p:spPr>
          <a:xfrm>
            <a:off x="9617034" y="4730339"/>
            <a:ext cx="362195" cy="243444"/>
          </a:xfrm>
          <a:prstGeom prst="round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吹き出し: 四角形 13">
            <a:extLst>
              <a:ext uri="{FF2B5EF4-FFF2-40B4-BE49-F238E27FC236}">
                <a16:creationId xmlns:a16="http://schemas.microsoft.com/office/drawing/2014/main" id="{6F9404EF-DAF9-575A-2CE6-1ADC08A36EAC}"/>
              </a:ext>
            </a:extLst>
          </p:cNvPr>
          <p:cNvSpPr/>
          <p:nvPr/>
        </p:nvSpPr>
        <p:spPr>
          <a:xfrm>
            <a:off x="5673339" y="4616141"/>
            <a:ext cx="3587639" cy="1121233"/>
          </a:xfrm>
          <a:prstGeom prst="wedgeRectCallout">
            <a:avLst>
              <a:gd name="adj1" fmla="val 60103"/>
              <a:gd name="adj2" fmla="val -2845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Change all operator values while [Shift] key pressing.</a:t>
            </a:r>
          </a:p>
        </p:txBody>
      </p:sp>
    </p:spTree>
    <p:extLst>
      <p:ext uri="{BB962C8B-B14F-4D97-AF65-F5344CB8AC3E}">
        <p14:creationId xmlns:p14="http://schemas.microsoft.com/office/powerpoint/2010/main" val="18975278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3656</Words>
  <Application>Microsoft Office PowerPoint</Application>
  <PresentationFormat>ワイド画面</PresentationFormat>
  <Paragraphs>683</Paragraphs>
  <Slides>39</Slides>
  <Notes>11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8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39</vt:i4>
      </vt:variant>
    </vt:vector>
  </HeadingPairs>
  <TitlesOfParts>
    <vt:vector size="48" baseType="lpstr">
      <vt:lpstr>ＭＳ ゴシック</vt:lpstr>
      <vt:lpstr>PixelMplus12</vt:lpstr>
      <vt:lpstr>游ゴシック</vt:lpstr>
      <vt:lpstr>Agency FB</vt:lpstr>
      <vt:lpstr>Arial</vt:lpstr>
      <vt:lpstr>Arial</vt:lpstr>
      <vt:lpstr>Century Gothic</vt:lpstr>
      <vt:lpstr>Wingdings 3</vt:lpstr>
      <vt:lpstr>ウィスプ</vt:lpstr>
      <vt:lpstr>MAmidiMEmo The Virtual S/W Synthesizer</vt:lpstr>
      <vt:lpstr>What is the MAmidiMEmo?</vt:lpstr>
      <vt:lpstr>Install &amp; Basic Settings</vt:lpstr>
      <vt:lpstr>Window Overview</vt:lpstr>
      <vt:lpstr>Add and Remove a Chip</vt:lpstr>
      <vt:lpstr>Edit chip and sound parameters</vt:lpstr>
      <vt:lpstr>Edit FM registers with a GUI editor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Use a real hardware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 - FTDI) for Commodore 64(C64)</vt:lpstr>
      <vt:lpstr>VGM Sound Interface(VSIF) Settings</vt:lpstr>
      <vt:lpstr>VGM Sound Interface(VSIF) for Famicom spec</vt:lpstr>
      <vt:lpstr>Use CMI8738(OPL3) PCI Board *Please use at your own risk* </vt:lpstr>
      <vt:lpstr>VGMPlayer</vt:lpstr>
      <vt:lpstr>VGMPlayer</vt:lpstr>
      <vt:lpstr>Appendix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  <vt:lpstr>VSIF – Generic (UART 115K), SMS(UART 115K)  SPECIFICATION for AY-3-8910, YM2413</vt:lpstr>
      <vt:lpstr>VSIF – MSX/P6(FTDI) SPECIFICATION for AY-3-8910, OPLL, SCC-I, OPL3, OPM, OPNA/OPN2, OPN</vt:lpstr>
      <vt:lpstr>VSIF – C64(FTDI) SPECIFICATION for SID</vt:lpstr>
      <vt:lpstr>Integrate with MAmidiMEmo via RPC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2023-02-26T11:08:06Z</dcterms:modified>
</cp:coreProperties>
</file>