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46"/>
  </p:notesMasterIdLst>
  <p:sldIdLst>
    <p:sldId id="256" r:id="rId2"/>
    <p:sldId id="289" r:id="rId3"/>
    <p:sldId id="262" r:id="rId4"/>
    <p:sldId id="257" r:id="rId5"/>
    <p:sldId id="258" r:id="rId6"/>
    <p:sldId id="265" r:id="rId7"/>
    <p:sldId id="297" r:id="rId8"/>
    <p:sldId id="267" r:id="rId9"/>
    <p:sldId id="259" r:id="rId10"/>
    <p:sldId id="268" r:id="rId11"/>
    <p:sldId id="260" r:id="rId12"/>
    <p:sldId id="263" r:id="rId13"/>
    <p:sldId id="271" r:id="rId14"/>
    <p:sldId id="270" r:id="rId15"/>
    <p:sldId id="269" r:id="rId16"/>
    <p:sldId id="294" r:id="rId17"/>
    <p:sldId id="272" r:id="rId18"/>
    <p:sldId id="274" r:id="rId19"/>
    <p:sldId id="277" r:id="rId20"/>
    <p:sldId id="286" r:id="rId21"/>
    <p:sldId id="291" r:id="rId22"/>
    <p:sldId id="273" r:id="rId23"/>
    <p:sldId id="303" r:id="rId24"/>
    <p:sldId id="278" r:id="rId25"/>
    <p:sldId id="290" r:id="rId26"/>
    <p:sldId id="295" r:id="rId27"/>
    <p:sldId id="275" r:id="rId28"/>
    <p:sldId id="300" r:id="rId29"/>
    <p:sldId id="299" r:id="rId30"/>
    <p:sldId id="296" r:id="rId31"/>
    <p:sldId id="264" r:id="rId32"/>
    <p:sldId id="279" r:id="rId33"/>
    <p:sldId id="280" r:id="rId34"/>
    <p:sldId id="281" r:id="rId35"/>
    <p:sldId id="282" r:id="rId36"/>
    <p:sldId id="283" r:id="rId37"/>
    <p:sldId id="285" r:id="rId38"/>
    <p:sldId id="284" r:id="rId39"/>
    <p:sldId id="301" r:id="rId40"/>
    <p:sldId id="304" r:id="rId41"/>
    <p:sldId id="288" r:id="rId42"/>
    <p:sldId id="287" r:id="rId43"/>
    <p:sldId id="292" r:id="rId44"/>
    <p:sldId id="293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07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226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975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00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6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787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9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www.voltlog.com/tag/ft232-a50285bi/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3.pn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ltlog.com/tag/ft232-a50285bi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github.com/110-kenichi/mame/tree/master/docs/MAmidiMEmo/MAmi-VSIF_MSX_PCB" TargetMode="External"/><Relationship Id="rId7" Type="http://schemas.microsoft.com/office/2007/relationships/hdphoto" Target="../media/hdphoto3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jpeg"/><Relationship Id="rId4" Type="http://schemas.openxmlformats.org/officeDocument/2006/relationships/hyperlink" Target="https://www.voltlog.com/tag/ft232-a50285bi/" TargetMode="External"/><Relationship Id="rId9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www.voltlog.com/tag/ft232-a50285bi/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3.png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shop.si/en/disable-enable-driver-signature-enforcement-on-windows-10" TargetMode="External"/><Relationship Id="rId2" Type="http://schemas.openxmlformats.org/officeDocument/2006/relationships/hyperlink" Target="https://docs.microsoft.com/windows-hardware/drivers/install/the-testsigning-boot-configuration-o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au/download/details.aspx?id=3067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– for </a:t>
            </a:r>
            <a:r>
              <a:rPr lang="en-US" altLang="ja-JP" dirty="0" err="1"/>
              <a:t>MAmidiMEmo</a:t>
            </a:r>
            <a:r>
              <a:rPr lang="en-US" altLang="ja-JP"/>
              <a:t> V5.5.1.0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Use a real hardware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5ADA49D-9944-D73B-DFFA-E4E8F5AA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You can use a real hardware by using the VSIF / PCI device.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4107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21A7D0-E7A9-852C-DE88-642041FEB9B4}"/>
              </a:ext>
            </a:extLst>
          </p:cNvPr>
          <p:cNvSpPr/>
          <p:nvPr/>
        </p:nvSpPr>
        <p:spPr>
          <a:xfrm>
            <a:off x="9598738" y="5512655"/>
            <a:ext cx="1121578" cy="21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7E41C3-7A69-86D3-4E07-F5D2C913DDDC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BCE510-9960-9602-2A0A-742A68C1C46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3B3D4051-1209-65E9-AC38-083506123CC8}"/>
              </a:ext>
            </a:extLst>
          </p:cNvPr>
          <p:cNvCxnSpPr>
            <a:cxnSpLocks/>
          </p:cNvCxnSpPr>
          <p:nvPr/>
        </p:nvCxnSpPr>
        <p:spPr>
          <a:xfrm flipV="1">
            <a:off x="6223076" y="4938648"/>
            <a:ext cx="1692199" cy="80226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A86D3C9-5EE5-0BD0-A8EF-45A5283D6E61}"/>
              </a:ext>
            </a:extLst>
          </p:cNvPr>
          <p:cNvCxnSpPr>
            <a:cxnSpLocks/>
          </p:cNvCxnSpPr>
          <p:nvPr/>
        </p:nvCxnSpPr>
        <p:spPr>
          <a:xfrm flipV="1">
            <a:off x="4295238" y="4938648"/>
            <a:ext cx="3620037" cy="802260"/>
          </a:xfrm>
          <a:prstGeom prst="bentConnector3">
            <a:avLst>
              <a:gd name="adj1" fmla="val 11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</a:t>
            </a:r>
            <a:r>
              <a:rPr kumimoji="1" lang="en-US" altLang="ja-JP" b="1" dirty="0"/>
              <a:t>232H</a:t>
            </a:r>
            <a:r>
              <a:rPr kumimoji="1" lang="en-US" altLang="ja-JP" dirty="0"/>
              <a:t>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or FT2232H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a 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  <a:hlinkClick r:id="rId3"/>
              </a:rPr>
              <a:t>genuine dongle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</a:rPr>
              <a:t>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DA50EE-8802-9946-4256-9F73D0F1EE0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9C349F-4065-D673-D8BC-EB93656D0D99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FD8A892F-5ECD-16FC-4873-8CE94B2216AB}"/>
              </a:ext>
            </a:extLst>
          </p:cNvPr>
          <p:cNvCxnSpPr>
            <a:cxnSpLocks/>
          </p:cNvCxnSpPr>
          <p:nvPr/>
        </p:nvCxnSpPr>
        <p:spPr>
          <a:xfrm flipV="1">
            <a:off x="5654040" y="4932251"/>
            <a:ext cx="2261235" cy="740688"/>
          </a:xfrm>
          <a:prstGeom prst="bentConnector3">
            <a:avLst>
              <a:gd name="adj1" fmla="val 1529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a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  <a:hlinkClick r:id="rId3"/>
              </a:rPr>
              <a:t>genuine dongle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B9A147-E8E6-7A20-8927-2B6D8499476F}"/>
              </a:ext>
            </a:extLst>
          </p:cNvPr>
          <p:cNvSpPr/>
          <p:nvPr/>
        </p:nvSpPr>
        <p:spPr>
          <a:xfrm>
            <a:off x="9598738" y="5567451"/>
            <a:ext cx="1121578" cy="229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EEC8C6-3D88-1C23-59F4-1CC52F4AB34A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8C447F6-1F5C-7D93-7CE4-53B31D65D834}"/>
              </a:ext>
            </a:extLst>
          </p:cNvPr>
          <p:cNvCxnSpPr>
            <a:cxnSpLocks/>
          </p:cNvCxnSpPr>
          <p:nvPr/>
        </p:nvCxnSpPr>
        <p:spPr>
          <a:xfrm flipV="1">
            <a:off x="5859780" y="5016834"/>
            <a:ext cx="2049468" cy="86834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BCF4-9534-4816-855B-2F95E0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B7C60-D1CE-4C78-B37A-5C2C8DAE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52540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is a virtual chiptune sound MIDI module for Windows</a:t>
            </a:r>
          </a:p>
          <a:p>
            <a:r>
              <a:rPr lang="en-US" altLang="ja-JP" dirty="0"/>
              <a:t>You can use MIDI or DAW to sound the </a:t>
            </a:r>
            <a:r>
              <a:rPr lang="en-US" altLang="ja-JP" dirty="0" err="1"/>
              <a:t>MAmi</a:t>
            </a:r>
            <a:endParaRPr lang="en-US" altLang="ja-JP" dirty="0"/>
          </a:p>
          <a:p>
            <a:r>
              <a:rPr lang="en-US" altLang="ja-JP" dirty="0" err="1"/>
              <a:t>MAmi</a:t>
            </a:r>
            <a:r>
              <a:rPr lang="en-US" altLang="ja-JP" dirty="0"/>
              <a:t> supports various sound chips*</a:t>
            </a:r>
            <a:endParaRPr kumimoji="1" lang="en-US" altLang="ja-JP" dirty="0"/>
          </a:p>
          <a:p>
            <a:r>
              <a:rPr kumimoji="1" lang="en-US" altLang="ja-JP" dirty="0"/>
              <a:t>Also, 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 can drive real hardware chips* via SCCI, VSIF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74222-1884-4184-931A-B1A8010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FFE8F0-3AEC-48BF-A0B6-DE751F88DAAB}"/>
              </a:ext>
            </a:extLst>
          </p:cNvPr>
          <p:cNvSpPr/>
          <p:nvPr/>
        </p:nvSpPr>
        <p:spPr>
          <a:xfrm>
            <a:off x="4507107" y="3971522"/>
            <a:ext cx="3121913" cy="14006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6DB24-3BC2-4545-A38A-1942F84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81" y="4040477"/>
            <a:ext cx="2964449" cy="567262"/>
          </a:xfrm>
          <a:prstGeom prst="rect">
            <a:avLst/>
          </a:prstGeom>
        </p:spPr>
      </p:pic>
      <p:pic>
        <p:nvPicPr>
          <p:cNvPr id="14" name="グラフィックス 13" descr="ピアノの鍵盤">
            <a:extLst>
              <a:ext uri="{FF2B5EF4-FFF2-40B4-BE49-F238E27FC236}">
                <a16:creationId xmlns:a16="http://schemas.microsoft.com/office/drawing/2014/main" id="{A5B16BF1-7B06-4E89-A022-C67DB3CD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651" y="362110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音符">
            <a:extLst>
              <a:ext uri="{FF2B5EF4-FFF2-40B4-BE49-F238E27FC236}">
                <a16:creationId xmlns:a16="http://schemas.microsoft.com/office/drawing/2014/main" id="{6A0DE8F0-3242-48AD-A608-9DAE0CC26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399" y="487844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6D284-4EDC-417A-82D2-E7C5DC48C178}"/>
              </a:ext>
            </a:extLst>
          </p:cNvPr>
          <p:cNvSpPr txBox="1"/>
          <p:nvPr/>
        </p:nvSpPr>
        <p:spPr>
          <a:xfrm>
            <a:off x="2456333" y="5639271"/>
            <a:ext cx="23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DAW</a:t>
            </a:r>
          </a:p>
          <a:p>
            <a:r>
              <a:rPr lang="en-US" altLang="ja-JP" dirty="0"/>
              <a:t>- MIDI Sequencer</a:t>
            </a:r>
          </a:p>
          <a:p>
            <a:r>
              <a:rPr lang="en-US" altLang="ja-JP" dirty="0"/>
              <a:t>- Tracker</a:t>
            </a:r>
          </a:p>
          <a:p>
            <a:r>
              <a:rPr lang="en-US" altLang="ja-JP" dirty="0"/>
              <a:t>- MML and so on…</a:t>
            </a:r>
            <a:endParaRPr lang="ja-JP" altLang="en-US" dirty="0"/>
          </a:p>
        </p:txBody>
      </p:sp>
      <p:pic>
        <p:nvPicPr>
          <p:cNvPr id="27" name="グラフィックス 26" descr="ノート PC">
            <a:extLst>
              <a:ext uri="{FF2B5EF4-FFF2-40B4-BE49-F238E27FC236}">
                <a16:creationId xmlns:a16="http://schemas.microsoft.com/office/drawing/2014/main" id="{64323D98-61FC-4577-A31D-992A6E596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8651" y="4869555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00753-B9F5-432E-BEED-8112FF0E7718}"/>
              </a:ext>
            </a:extLst>
          </p:cNvPr>
          <p:cNvSpPr txBox="1"/>
          <p:nvPr/>
        </p:nvSpPr>
        <p:spPr>
          <a:xfrm>
            <a:off x="2456333" y="4457689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MIDI Inst</a:t>
            </a:r>
            <a:endParaRPr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4BE7F84-C7BC-45E7-A3F5-23DCE88AFB5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333051" y="4078307"/>
            <a:ext cx="1174056" cy="59353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8CE8683-F02D-4044-AA52-75E59184456E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3333051" y="4671837"/>
            <a:ext cx="1174056" cy="65491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5D8A20-C6B9-421B-973D-C35C99D3A381}"/>
              </a:ext>
            </a:extLst>
          </p:cNvPr>
          <p:cNvSpPr txBox="1"/>
          <p:nvPr/>
        </p:nvSpPr>
        <p:spPr>
          <a:xfrm>
            <a:off x="9406359" y="2527219"/>
            <a:ext cx="2724681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chips are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PCM: C140, SPC700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FM Synthesis: OPM, OPN2, OPNA, OPLL, OPL, OPL3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WSG: NAMCO CUS30, HuC6280, SCC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PSG: SID, POKEY, GB APU, SN76496, NES APU, MSM5232, AY-3-8910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VOICE: TMS5220, SP0256, SAM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MIDI: MT-32, CM-32P(Simulation)</a:t>
            </a:r>
            <a:endParaRPr kumimoji="1" lang="ja-JP" altLang="en-US" sz="9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B4659C-2AFA-450E-AC56-FFF2E5ADD9F6}"/>
              </a:ext>
            </a:extLst>
          </p:cNvPr>
          <p:cNvGrpSpPr/>
          <p:nvPr/>
        </p:nvGrpSpPr>
        <p:grpSpPr>
          <a:xfrm>
            <a:off x="6364017" y="4682164"/>
            <a:ext cx="1044422" cy="544265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A7F0CB47-9F88-43F8-A5A9-362EB0E20C2B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BF02F905-0806-4121-B1DE-609B3C059711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6D526F-1BB9-4016-9F21-FF639D41EFA7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C06F7BF0-809C-4F01-9610-73AD60857EA1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S/W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4F3F342-3EE6-4161-B63C-20CA89AEA447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2320CA9-AA4A-433C-882E-232C0DF8BB1C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CEA0B1F-18FB-4D8C-8D2B-4EC8E8455610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ECDF23C-4566-415A-A918-1063B5FB1BCD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C4F9890-3933-43C9-B8A0-E99016BB8886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0413B4B-0451-4A6E-AD41-096DDEDE8B80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BFE46A1-7828-4C13-B523-2F6DA598FEBF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8608DE-796E-4B15-8687-9A72F4933870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55FFE3B-5265-4031-A9FC-62DCB028305C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B66E5E8-D969-403E-9126-A3C1F37DAE0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5E486BA-9723-4DC8-9A6B-7FD837F2846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B9414-7B08-46EC-A471-B847045D28C0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E9461A5-DA95-4FB7-9049-87F039216D50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08D7BEF-E607-40FD-B6AB-9C07728C9A5C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714ABEAD-70C2-44AC-ADDF-5F113B5A6B5F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F0B6F67-9A92-4A6B-A3B0-6E55AA00D093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DB1D02E2-83BE-4F3C-B69C-0316A2E14AE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1D0A18A1-821D-487B-9B21-3C066EAC172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B9823A6F-93DD-497F-AD7A-F3469DF03087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4B8DCECB-4D66-48A5-8398-BEA1B9B477BC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EC0BA8CB-81FE-44B1-9FC0-5B72BA4C841A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C4406062-72B6-4FCD-ABD6-AF5364605FB9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50081340-48D6-4AF4-8BA5-B191B00AD3F4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786F3CB0-114A-47FD-9064-4C13119CCB6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BE8AB9C4-3FA4-4A06-B747-F984DEEEF881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4C4B27D9-3D9E-4D7A-8877-D8B95A992388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49BE7B3-6551-4933-BB32-E208EED162D8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16CBD298-D485-4C7A-B2FA-EA8C852D2850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D52145AD-10D4-4873-B497-F81CE88EF8C8}"/>
              </a:ext>
            </a:extLst>
          </p:cNvPr>
          <p:cNvGrpSpPr/>
          <p:nvPr/>
        </p:nvGrpSpPr>
        <p:grpSpPr>
          <a:xfrm>
            <a:off x="6345653" y="5705382"/>
            <a:ext cx="1035789" cy="544265"/>
            <a:chOff x="1095788" y="805533"/>
            <a:chExt cx="1457170" cy="827168"/>
          </a:xfrm>
        </p:grpSpPr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1CDAB7CE-5A04-43F6-8132-BA211736B96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B5B26D9-916C-4FC7-B90A-BCC1B5D2E188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41AD8FD-34C8-4BF1-B838-B955BB08AD39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0EA26494-C66A-4B6D-AAC6-1DADFED15A52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Real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0BFF01A-AEDD-4330-8C24-7A0CA9C7EE7D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33D06B3-E8D6-42C0-BDBE-A903F2755C4B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475490E-41B1-41DB-9078-C9881664087B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F77A01E-8CA7-45D7-9E82-C58F95FE2996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7134E90-F508-4F2E-8806-FC611145AC22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2F30474-F323-4B52-8B56-0FCE238F07A9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2A6C2-ABC9-447C-B5CC-7CED27282B9B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8C3C45F-1102-461F-AD95-8E724299C807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9BE324A-D678-41B1-9676-5D139DD5D175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79C7FFC-83A4-4C3A-AC5E-98B70541EA8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431ED8C-C36B-402C-91C0-F47A9454391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4EFB9FE-76F1-42ED-9703-E8B1D7A2DFC7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F88364-414B-49A9-873B-08C2D0E66FCE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31FB02B-290F-473A-B388-E042A32DB081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フローチャート: データ 96">
              <a:extLst>
                <a:ext uri="{FF2B5EF4-FFF2-40B4-BE49-F238E27FC236}">
                  <a16:creationId xmlns:a16="http://schemas.microsoft.com/office/drawing/2014/main" id="{66A17FFC-1EC0-4EE2-89B2-082FED0BA735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6540105-6F6C-417F-AC7D-CFDA50171704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フローチャート: データ 98">
              <a:extLst>
                <a:ext uri="{FF2B5EF4-FFF2-40B4-BE49-F238E27FC236}">
                  <a16:creationId xmlns:a16="http://schemas.microsoft.com/office/drawing/2014/main" id="{0302AC0E-F31E-4CE7-98CA-9E80D857627C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EB2F8739-5987-4A4F-B7DA-834A1E57D69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1" name="フローチャート: データ 100">
              <a:extLst>
                <a:ext uri="{FF2B5EF4-FFF2-40B4-BE49-F238E27FC236}">
                  <a16:creationId xmlns:a16="http://schemas.microsoft.com/office/drawing/2014/main" id="{7AE89631-4413-4C69-B8F4-3C15F2FBCEA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F58F94A8-C6A2-42BA-B0DD-3BBB45179238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3" name="フローチャート: データ 102">
              <a:extLst>
                <a:ext uri="{FF2B5EF4-FFF2-40B4-BE49-F238E27FC236}">
                  <a16:creationId xmlns:a16="http://schemas.microsoft.com/office/drawing/2014/main" id="{2635B5EC-33F9-4041-AD69-C5BF60D43317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498897BD-F4A7-41C4-9069-4103D8E9E862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5" name="フローチャート: データ 104">
              <a:extLst>
                <a:ext uri="{FF2B5EF4-FFF2-40B4-BE49-F238E27FC236}">
                  <a16:creationId xmlns:a16="http://schemas.microsoft.com/office/drawing/2014/main" id="{EE3C0823-A753-43F5-9E34-1478ABF0B0D0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168654E3-D379-4E47-84B6-C32DFFB082D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フローチャート: データ 106">
              <a:extLst>
                <a:ext uri="{FF2B5EF4-FFF2-40B4-BE49-F238E27FC236}">
                  <a16:creationId xmlns:a16="http://schemas.microsoft.com/office/drawing/2014/main" id="{A65D935D-D785-4025-B275-D7675EEEF5AD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67C708AC-DC90-43DB-82D8-3878BED9E48D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9" name="フローチャート: データ 108">
              <a:extLst>
                <a:ext uri="{FF2B5EF4-FFF2-40B4-BE49-F238E27FC236}">
                  <a16:creationId xmlns:a16="http://schemas.microsoft.com/office/drawing/2014/main" id="{5F3160CC-A4A3-46D2-8EE5-111ED701DE2F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0" name="フローチャート: データ 109">
              <a:extLst>
                <a:ext uri="{FF2B5EF4-FFF2-40B4-BE49-F238E27FC236}">
                  <a16:creationId xmlns:a16="http://schemas.microsoft.com/office/drawing/2014/main" id="{F2DB642E-8D37-433A-8010-F2CDF1C2371A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3CF0E930-7E0D-43D8-AAEB-BF6ED35129C1}"/>
              </a:ext>
            </a:extLst>
          </p:cNvPr>
          <p:cNvCxnSpPr>
            <a:cxnSpLocks/>
            <a:stCxn id="126" idx="2"/>
            <a:endCxn id="82" idx="1"/>
          </p:cNvCxnSpPr>
          <p:nvPr/>
        </p:nvCxnSpPr>
        <p:spPr>
          <a:xfrm rot="16200000" flipH="1">
            <a:off x="5489745" y="5087478"/>
            <a:ext cx="734614" cy="9897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09C856B-8CE0-43D1-B63A-50A0C506FA31}"/>
              </a:ext>
            </a:extLst>
          </p:cNvPr>
          <p:cNvGrpSpPr/>
          <p:nvPr/>
        </p:nvGrpSpPr>
        <p:grpSpPr>
          <a:xfrm>
            <a:off x="9506571" y="4553042"/>
            <a:ext cx="990368" cy="1459490"/>
            <a:chOff x="9745140" y="4725451"/>
            <a:chExt cx="671472" cy="989538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F63330D5-A935-44C8-A1AA-C2234F15B247}"/>
                </a:ext>
              </a:extLst>
            </p:cNvPr>
            <p:cNvSpPr/>
            <p:nvPr/>
          </p:nvSpPr>
          <p:spPr>
            <a:xfrm>
              <a:off x="9745140" y="4725451"/>
              <a:ext cx="671472" cy="989538"/>
            </a:xfrm>
            <a:custGeom>
              <a:avLst/>
              <a:gdLst>
                <a:gd name="connsiteX0" fmla="*/ 335736 w 671472"/>
                <a:gd name="connsiteY0" fmla="*/ 918857 h 989538"/>
                <a:gd name="connsiteX1" fmla="*/ 70681 w 671472"/>
                <a:gd name="connsiteY1" fmla="*/ 653802 h 989538"/>
                <a:gd name="connsiteX2" fmla="*/ 335736 w 671472"/>
                <a:gd name="connsiteY2" fmla="*/ 388747 h 989538"/>
                <a:gd name="connsiteX3" fmla="*/ 600791 w 671472"/>
                <a:gd name="connsiteY3" fmla="*/ 653802 h 989538"/>
                <a:gd name="connsiteX4" fmla="*/ 335736 w 671472"/>
                <a:gd name="connsiteY4" fmla="*/ 918857 h 989538"/>
                <a:gd name="connsiteX5" fmla="*/ 335736 w 671472"/>
                <a:gd name="connsiteY5" fmla="*/ 106022 h 989538"/>
                <a:gd name="connsiteX6" fmla="*/ 406418 w 671472"/>
                <a:gd name="connsiteY6" fmla="*/ 176703 h 989538"/>
                <a:gd name="connsiteX7" fmla="*/ 335736 w 671472"/>
                <a:gd name="connsiteY7" fmla="*/ 247385 h 989538"/>
                <a:gd name="connsiteX8" fmla="*/ 265055 w 671472"/>
                <a:gd name="connsiteY8" fmla="*/ 176703 h 989538"/>
                <a:gd name="connsiteX9" fmla="*/ 335736 w 671472"/>
                <a:gd name="connsiteY9" fmla="*/ 106022 h 989538"/>
                <a:gd name="connsiteX10" fmla="*/ 600791 w 671472"/>
                <a:gd name="connsiteY10" fmla="*/ 0 h 989538"/>
                <a:gd name="connsiteX11" fmla="*/ 70681 w 671472"/>
                <a:gd name="connsiteY11" fmla="*/ 0 h 989538"/>
                <a:gd name="connsiteX12" fmla="*/ 0 w 671472"/>
                <a:gd name="connsiteY12" fmla="*/ 70681 h 989538"/>
                <a:gd name="connsiteX13" fmla="*/ 0 w 671472"/>
                <a:gd name="connsiteY13" fmla="*/ 918857 h 989538"/>
                <a:gd name="connsiteX14" fmla="*/ 70681 w 671472"/>
                <a:gd name="connsiteY14" fmla="*/ 989539 h 989538"/>
                <a:gd name="connsiteX15" fmla="*/ 600791 w 671472"/>
                <a:gd name="connsiteY15" fmla="*/ 989539 h 989538"/>
                <a:gd name="connsiteX16" fmla="*/ 671473 w 671472"/>
                <a:gd name="connsiteY16" fmla="*/ 918857 h 989538"/>
                <a:gd name="connsiteX17" fmla="*/ 671473 w 671472"/>
                <a:gd name="connsiteY17" fmla="*/ 70681 h 989538"/>
                <a:gd name="connsiteX18" fmla="*/ 600791 w 671472"/>
                <a:gd name="connsiteY18" fmla="*/ 0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472" h="989538">
                  <a:moveTo>
                    <a:pt x="335736" y="918857"/>
                  </a:moveTo>
                  <a:cubicBezTo>
                    <a:pt x="189073" y="918857"/>
                    <a:pt x="70681" y="800466"/>
                    <a:pt x="70681" y="653802"/>
                  </a:cubicBezTo>
                  <a:cubicBezTo>
                    <a:pt x="70681" y="507139"/>
                    <a:pt x="189073" y="388747"/>
                    <a:pt x="335736" y="388747"/>
                  </a:cubicBezTo>
                  <a:cubicBezTo>
                    <a:pt x="482400" y="388747"/>
                    <a:pt x="600791" y="507139"/>
                    <a:pt x="600791" y="653802"/>
                  </a:cubicBezTo>
                  <a:cubicBezTo>
                    <a:pt x="600791" y="800466"/>
                    <a:pt x="482400" y="918857"/>
                    <a:pt x="335736" y="918857"/>
                  </a:cubicBezTo>
                  <a:close/>
                  <a:moveTo>
                    <a:pt x="335736" y="106022"/>
                  </a:moveTo>
                  <a:cubicBezTo>
                    <a:pt x="374611" y="106022"/>
                    <a:pt x="406418" y="137829"/>
                    <a:pt x="406418" y="176703"/>
                  </a:cubicBezTo>
                  <a:cubicBezTo>
                    <a:pt x="406418" y="215578"/>
                    <a:pt x="374611" y="247385"/>
                    <a:pt x="335736" y="247385"/>
                  </a:cubicBezTo>
                  <a:cubicBezTo>
                    <a:pt x="296862" y="247385"/>
                    <a:pt x="265055" y="215578"/>
                    <a:pt x="265055" y="176703"/>
                  </a:cubicBezTo>
                  <a:cubicBezTo>
                    <a:pt x="265055" y="137829"/>
                    <a:pt x="296862" y="106022"/>
                    <a:pt x="335736" y="106022"/>
                  </a:cubicBezTo>
                  <a:close/>
                  <a:moveTo>
                    <a:pt x="600791" y="0"/>
                  </a:moveTo>
                  <a:lnTo>
                    <a:pt x="70681" y="0"/>
                  </a:lnTo>
                  <a:cubicBezTo>
                    <a:pt x="31807" y="0"/>
                    <a:pt x="0" y="31807"/>
                    <a:pt x="0" y="70681"/>
                  </a:cubicBezTo>
                  <a:lnTo>
                    <a:pt x="0" y="918857"/>
                  </a:lnTo>
                  <a:cubicBezTo>
                    <a:pt x="0" y="957732"/>
                    <a:pt x="31807" y="989539"/>
                    <a:pt x="70681" y="989539"/>
                  </a:cubicBezTo>
                  <a:lnTo>
                    <a:pt x="600791" y="989539"/>
                  </a:lnTo>
                  <a:cubicBezTo>
                    <a:pt x="639666" y="989539"/>
                    <a:pt x="671473" y="957732"/>
                    <a:pt x="671473" y="918857"/>
                  </a:cubicBezTo>
                  <a:lnTo>
                    <a:pt x="671473" y="70681"/>
                  </a:lnTo>
                  <a:cubicBezTo>
                    <a:pt x="671473" y="31807"/>
                    <a:pt x="639666" y="0"/>
                    <a:pt x="600791" y="0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889D58ED-9BF3-4781-B758-99359E81D803}"/>
                </a:ext>
              </a:extLst>
            </p:cNvPr>
            <p:cNvSpPr/>
            <p:nvPr/>
          </p:nvSpPr>
          <p:spPr>
            <a:xfrm>
              <a:off x="10010195" y="5308572"/>
              <a:ext cx="141362" cy="141362"/>
            </a:xfrm>
            <a:custGeom>
              <a:avLst/>
              <a:gdLst>
                <a:gd name="connsiteX0" fmla="*/ 141363 w 141362"/>
                <a:gd name="connsiteY0" fmla="*/ 70681 h 141362"/>
                <a:gd name="connsiteX1" fmla="*/ 70681 w 141362"/>
                <a:gd name="connsiteY1" fmla="*/ 141363 h 141362"/>
                <a:gd name="connsiteX2" fmla="*/ 0 w 141362"/>
                <a:gd name="connsiteY2" fmla="*/ 70681 h 141362"/>
                <a:gd name="connsiteX3" fmla="*/ 70681 w 141362"/>
                <a:gd name="connsiteY3" fmla="*/ 0 h 141362"/>
                <a:gd name="connsiteX4" fmla="*/ 141363 w 141362"/>
                <a:gd name="connsiteY4" fmla="*/ 70681 h 1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62" h="141362">
                  <a:moveTo>
                    <a:pt x="141363" y="70681"/>
                  </a:moveTo>
                  <a:cubicBezTo>
                    <a:pt x="141363" y="109718"/>
                    <a:pt x="109718" y="141363"/>
                    <a:pt x="70681" y="141363"/>
                  </a:cubicBezTo>
                  <a:cubicBezTo>
                    <a:pt x="31645" y="141363"/>
                    <a:pt x="0" y="109718"/>
                    <a:pt x="0" y="70681"/>
                  </a:cubicBezTo>
                  <a:cubicBezTo>
                    <a:pt x="0" y="31645"/>
                    <a:pt x="31645" y="0"/>
                    <a:pt x="70681" y="0"/>
                  </a:cubicBezTo>
                  <a:cubicBezTo>
                    <a:pt x="109718" y="0"/>
                    <a:pt x="141363" y="31645"/>
                    <a:pt x="141363" y="70681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20" name="矢印: ストライプ 119">
            <a:extLst>
              <a:ext uri="{FF2B5EF4-FFF2-40B4-BE49-F238E27FC236}">
                <a16:creationId xmlns:a16="http://schemas.microsoft.com/office/drawing/2014/main" id="{BA1600EC-964F-45B2-AE6B-E9703C4C521A}"/>
              </a:ext>
            </a:extLst>
          </p:cNvPr>
          <p:cNvSpPr/>
          <p:nvPr/>
        </p:nvSpPr>
        <p:spPr>
          <a:xfrm>
            <a:off x="7797286" y="4497993"/>
            <a:ext cx="1609073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64C625DA-4589-44CA-9F78-756F3921682C}"/>
              </a:ext>
            </a:extLst>
          </p:cNvPr>
          <p:cNvSpPr/>
          <p:nvPr/>
        </p:nvSpPr>
        <p:spPr>
          <a:xfrm>
            <a:off x="7816852" y="5758863"/>
            <a:ext cx="1609200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B22AF38-F49E-4AC4-86E5-1816AAE6DD88}"/>
              </a:ext>
            </a:extLst>
          </p:cNvPr>
          <p:cNvSpPr txBox="1"/>
          <p:nvPr/>
        </p:nvSpPr>
        <p:spPr>
          <a:xfrm>
            <a:off x="4912227" y="4753403"/>
            <a:ext cx="899857" cy="461665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Sound Driver</a:t>
            </a:r>
            <a:endParaRPr lang="ja-JP" altLang="en-US" sz="1200" dirty="0"/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0943F23-69AB-4B5B-B81B-9CE24419A826}"/>
              </a:ext>
            </a:extLst>
          </p:cNvPr>
          <p:cNvCxnSpPr>
            <a:cxnSpLocks/>
            <a:stCxn id="126" idx="3"/>
            <a:endCxn id="47" idx="1"/>
          </p:cNvCxnSpPr>
          <p:nvPr/>
        </p:nvCxnSpPr>
        <p:spPr>
          <a:xfrm flipV="1">
            <a:off x="5812084" y="4926464"/>
            <a:ext cx="558282" cy="577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DAE56462-9607-48DF-86B5-DFEFA2FAC8F1}"/>
              </a:ext>
            </a:extLst>
          </p:cNvPr>
          <p:cNvCxnSpPr>
            <a:cxnSpLocks/>
            <a:stCxn id="7" idx="1"/>
            <a:endCxn id="126" idx="1"/>
          </p:cNvCxnSpPr>
          <p:nvPr/>
        </p:nvCxnSpPr>
        <p:spPr>
          <a:xfrm rot="10800000" flipH="1" flipV="1">
            <a:off x="4507107" y="4671836"/>
            <a:ext cx="405120" cy="312399"/>
          </a:xfrm>
          <a:prstGeom prst="bentConnector3">
            <a:avLst>
              <a:gd name="adj1" fmla="val 319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2B415DE-6EDE-4525-86CB-6180AEB2DD32}"/>
              </a:ext>
            </a:extLst>
          </p:cNvPr>
          <p:cNvSpPr txBox="1"/>
          <p:nvPr/>
        </p:nvSpPr>
        <p:spPr>
          <a:xfrm>
            <a:off x="4938204" y="6037121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SCCI/VSIF</a:t>
            </a:r>
            <a:endParaRPr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7ECF080-1A69-42E4-A3FA-1257E339094B}"/>
              </a:ext>
            </a:extLst>
          </p:cNvPr>
          <p:cNvSpPr txBox="1"/>
          <p:nvPr/>
        </p:nvSpPr>
        <p:spPr>
          <a:xfrm>
            <a:off x="9406359" y="3886379"/>
            <a:ext cx="2724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hardware is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VSIF: Genesis, SMS, </a:t>
            </a:r>
            <a:r>
              <a:rPr kumimoji="1" lang="en-US" altLang="ja-JP" sz="900" dirty="0" err="1"/>
              <a:t>Famicom</a:t>
            </a:r>
            <a:r>
              <a:rPr kumimoji="1" lang="en-US" altLang="ja-JP" sz="900" dirty="0"/>
              <a:t>, MSX,</a:t>
            </a:r>
            <a:r>
              <a:rPr kumimoji="1" lang="ja-JP" altLang="en-US" sz="900" dirty="0"/>
              <a:t> </a:t>
            </a:r>
            <a:r>
              <a:rPr kumimoji="1" lang="en-US" altLang="ja-JP" sz="900" dirty="0"/>
              <a:t>C64,</a:t>
            </a:r>
            <a:br>
              <a:rPr kumimoji="1" lang="en-US" altLang="ja-JP" sz="900" dirty="0"/>
            </a:br>
            <a:r>
              <a:rPr kumimoji="1" lang="en-US" altLang="ja-JP" sz="900" dirty="0"/>
              <a:t>	PC-6001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SCCI: OPM, OPNA, OPZ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12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MSX/PC-6001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sz="1600" dirty="0" err="1"/>
              <a:t>MAmidiMEmo</a:t>
            </a:r>
            <a:r>
              <a:rPr kumimoji="1" lang="en-US" altLang="ja-JP" sz="1600" dirty="0"/>
              <a:t> can drive real chips on MSX/P6 if you use FTDI2xx(232R, </a:t>
            </a:r>
            <a:r>
              <a:rPr kumimoji="1" lang="en-US" altLang="ja-JP" sz="1600" b="1" dirty="0"/>
              <a:t>232H</a:t>
            </a:r>
            <a:r>
              <a:rPr kumimoji="1" lang="en-US" altLang="ja-JP" sz="1600" dirty="0"/>
              <a:t> and so on). Currently supports NTSC MSX for AY-3-8910,OPLL,SCC+,OPM,OPNA,OPL3,Y8950.</a:t>
            </a:r>
            <a:br>
              <a:rPr kumimoji="1" lang="en-US" altLang="ja-JP" sz="1600" dirty="0"/>
            </a:br>
            <a:r>
              <a:rPr kumimoji="1" lang="en-US" altLang="ja-JP" sz="1400" b="1" dirty="0"/>
              <a:t>NOTE1: Be sure to select proper SLOT# for SCC to use SCC.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           Set FTDI </a:t>
            </a:r>
            <a:r>
              <a:rPr kumimoji="1" lang="en-US" altLang="ja-JP" sz="1400" b="1" dirty="0" err="1"/>
              <a:t>clk</a:t>
            </a:r>
            <a:r>
              <a:rPr kumimoji="1" lang="en-US" altLang="ja-JP" sz="1400" b="1" dirty="0"/>
              <a:t> value to 25 for each chip on normal MSX. If you have a </a:t>
            </a:r>
            <a:r>
              <a:rPr kumimoji="1" lang="en-US" altLang="ja-JP" sz="1400" b="1" dirty="0" err="1"/>
              <a:t>tR</a:t>
            </a:r>
            <a:r>
              <a:rPr kumimoji="1" lang="en-US" altLang="ja-JP" sz="1400" b="1" dirty="0"/>
              <a:t>, you can decrease value.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NOTE2: You can not use the VGM_P6M.ROM on </a:t>
            </a:r>
            <a:r>
              <a:rPr kumimoji="1" lang="ja-JP" altLang="en-US" sz="1400" b="1" dirty="0"/>
              <a:t>戦士のカートリッジ </a:t>
            </a:r>
            <a:r>
              <a:rPr kumimoji="1" lang="en-US" altLang="ja-JP" sz="1400" b="1" dirty="0"/>
              <a:t>for PC-6001</a:t>
            </a:r>
          </a:p>
          <a:p>
            <a:r>
              <a:rPr lang="en-US" altLang="ja-JP" dirty="0"/>
              <a:t>How to </a:t>
            </a:r>
            <a:r>
              <a:rPr lang="en-US" altLang="ja-JP" sz="1600" dirty="0"/>
              <a:t>(You can also create a </a:t>
            </a:r>
            <a:r>
              <a:rPr lang="en-US" altLang="ja-JP" sz="1600" b="1" dirty="0"/>
              <a:t>dedicated dongle </a:t>
            </a:r>
            <a:r>
              <a:rPr lang="en-US" altLang="ja-JP" sz="1600" dirty="0"/>
              <a:t>from the </a:t>
            </a:r>
            <a:r>
              <a:rPr lang="en-US" altLang="ja-JP" sz="1600" dirty="0">
                <a:solidFill>
                  <a:srgbClr val="0045D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Gerber file</a:t>
            </a:r>
            <a:r>
              <a:rPr lang="en-US" altLang="ja-JP" sz="1600" dirty="0"/>
              <a:t>.)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a 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  <a:hlinkClick r:id="rId4"/>
              </a:rPr>
              <a:t>genuine dongle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</a:rPr>
              <a:t>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</a:t>
            </a:r>
            <a:r>
              <a:rPr lang="en-US" altLang="ja-JP" b="1" dirty="0"/>
              <a:t>P2</a:t>
            </a:r>
            <a:r>
              <a:rPr lang="en-US" altLang="ja-JP" dirty="0"/>
              <a:t>(MSX), </a:t>
            </a:r>
            <a:r>
              <a:rPr lang="en-US" altLang="ja-JP" b="1" dirty="0"/>
              <a:t>P1</a:t>
            </a:r>
            <a:r>
              <a:rPr lang="en-US" altLang="ja-JP" dirty="0"/>
              <a:t>(P6).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5095267"/>
            <a:ext cx="2659093" cy="1487807"/>
            <a:chOff x="8285813" y="5155659"/>
            <a:chExt cx="2211789" cy="123753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053" b="38519"/>
            <a:stretch/>
          </p:blipFill>
          <p:spPr bwMode="auto">
            <a:xfrm>
              <a:off x="8285813" y="5155659"/>
              <a:ext cx="2211789" cy="755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5" r="34715" b="17194"/>
            <a:stretch/>
          </p:blipFill>
          <p:spPr bwMode="auto">
            <a:xfrm>
              <a:off x="8285813" y="5188029"/>
              <a:ext cx="1443975" cy="1205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81" t="21978" r="34760" b="14235"/>
          <a:stretch/>
        </p:blipFill>
        <p:spPr>
          <a:xfrm>
            <a:off x="4541046" y="5544154"/>
            <a:ext cx="1919542" cy="910833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606380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541046" y="6523326"/>
            <a:ext cx="1919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MSX/PC-6001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803236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37938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46247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54415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61249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30055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605825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88157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97682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606778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68437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58605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68437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8E56E-CCEF-6403-ACCC-DEF4D7EE82C4}"/>
              </a:ext>
            </a:extLst>
          </p:cNvPr>
          <p:cNvSpPr/>
          <p:nvPr/>
        </p:nvSpPr>
        <p:spPr>
          <a:xfrm>
            <a:off x="9598738" y="578400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CB7F90-04B0-CD44-E7B7-9BDB808AA8E3}"/>
              </a:ext>
            </a:extLst>
          </p:cNvPr>
          <p:cNvSpPr/>
          <p:nvPr/>
        </p:nvSpPr>
        <p:spPr>
          <a:xfrm>
            <a:off x="8721253" y="6241613"/>
            <a:ext cx="1018800" cy="450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05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05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05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8CDF055-0B57-1B92-F62F-D1F3FEEFF216}"/>
              </a:ext>
            </a:extLst>
          </p:cNvPr>
          <p:cNvCxnSpPr>
            <a:cxnSpLocks/>
          </p:cNvCxnSpPr>
          <p:nvPr/>
        </p:nvCxnSpPr>
        <p:spPr>
          <a:xfrm flipV="1">
            <a:off x="5673090" y="5203601"/>
            <a:ext cx="2242185" cy="736662"/>
          </a:xfrm>
          <a:prstGeom prst="bentConnector3">
            <a:avLst>
              <a:gd name="adj1" fmla="val 1142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Commodore 64(C64)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NTSC/PAL C64 for SIDs.</a:t>
            </a:r>
            <a:br>
              <a:rPr kumimoji="1" lang="en-US" altLang="ja-JP" dirty="0"/>
            </a:br>
            <a:r>
              <a:rPr lang="en-US" altLang="ja-JP" sz="1800" b="1" u="sng" dirty="0">
                <a:solidFill>
                  <a:srgbClr val="FF0000"/>
                </a:solidFill>
              </a:rPr>
              <a:t>I recommend to use ARMSID with ADSR bud fixing.</a:t>
            </a:r>
            <a:endParaRPr kumimoji="1" lang="en-US" altLang="ja-JP" b="1" dirty="0"/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</a:t>
            </a:r>
            <a:r>
              <a:rPr kumimoji="1" lang="en-US" altLang="ja-JP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usea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  <a:hlinkClick r:id="rId3"/>
              </a:rPr>
              <a:t>genuine dongle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</a:rPr>
              <a:t>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pPr marL="457200" lvl="1" indent="0">
              <a:buNone/>
            </a:pPr>
            <a:endParaRPr lang="en-US" altLang="ja-JP" sz="1400" b="1" u="sng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83" r="34991"/>
          <a:stretch/>
        </p:blipFill>
        <p:spPr>
          <a:xfrm>
            <a:off x="4461649" y="4958979"/>
            <a:ext cx="1993199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612640" y="6413339"/>
            <a:ext cx="16398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Commodore 64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67947" y="5029200"/>
            <a:ext cx="2447328" cy="757706"/>
          </a:xfrm>
          <a:prstGeom prst="bentConnector3">
            <a:avLst>
              <a:gd name="adj1" fmla="val 598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650230" y="5666176"/>
            <a:ext cx="2259018" cy="322669"/>
          </a:xfrm>
          <a:prstGeom prst="bentConnector3">
            <a:avLst>
              <a:gd name="adj1" fmla="val -9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90953A8B-FF24-B765-25B2-DEBCB609067C}"/>
              </a:ext>
            </a:extLst>
          </p:cNvPr>
          <p:cNvCxnSpPr>
            <a:cxnSpLocks/>
          </p:cNvCxnSpPr>
          <p:nvPr/>
        </p:nvCxnSpPr>
        <p:spPr>
          <a:xfrm>
            <a:off x="5592943" y="5796519"/>
            <a:ext cx="2333819" cy="310908"/>
          </a:xfrm>
          <a:prstGeom prst="bentConnector3">
            <a:avLst>
              <a:gd name="adj1" fmla="val 4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CB17A5-02A3-9D4D-5E7F-A0C5B4A1491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BDF4A26-2DBF-2A66-229E-3859B4CC8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64880" y="5772010"/>
            <a:ext cx="961003" cy="328288"/>
          </a:xfrm>
          <a:prstGeom prst="bentConnector3">
            <a:avLst>
              <a:gd name="adj1" fmla="val 349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54B6BB9-69F7-3411-84EF-A7E21B39577F}"/>
              </a:ext>
            </a:extLst>
          </p:cNvPr>
          <p:cNvCxnSpPr>
            <a:cxnSpLocks/>
          </p:cNvCxnSpPr>
          <p:nvPr/>
        </p:nvCxnSpPr>
        <p:spPr>
          <a:xfrm>
            <a:off x="9125882" y="5413023"/>
            <a:ext cx="0" cy="3400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DC9720-E505-8475-B0CF-C116B72C34B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1F6E7FC-0B25-3EFF-DC49-EDF106521B9C}"/>
              </a:ext>
            </a:extLst>
          </p:cNvPr>
          <p:cNvCxnSpPr>
            <a:cxnSpLocks/>
          </p:cNvCxnSpPr>
          <p:nvPr/>
        </p:nvCxnSpPr>
        <p:spPr>
          <a:xfrm flipV="1">
            <a:off x="5345430" y="4932251"/>
            <a:ext cx="2569845" cy="854655"/>
          </a:xfrm>
          <a:prstGeom prst="bentConnector3">
            <a:avLst>
              <a:gd name="adj1" fmla="val 33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05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Genesis),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SMS),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baseline="30000" dirty="0"/>
              <a:t>*1</a:t>
            </a:r>
            <a:r>
              <a:rPr kumimoji="1" lang="en-US" altLang="ja-JP" dirty="0"/>
              <a:t>), </a:t>
            </a:r>
            <a:r>
              <a:rPr kumimoji="1" lang="en-US" altLang="ja-JP" dirty="0" err="1"/>
              <a:t>VGM_msx</a:t>
            </a:r>
            <a:r>
              <a:rPr kumimoji="1" lang="en-US" altLang="ja-JP" dirty="0"/>
              <a:t>*(for MSX</a:t>
            </a:r>
            <a:r>
              <a:rPr kumimoji="1" lang="en-US" altLang="ja-JP" baseline="30000" dirty="0"/>
              <a:t>*2</a:t>
            </a:r>
            <a:r>
              <a:rPr kumimoji="1" lang="en-US" altLang="ja-JP" dirty="0"/>
              <a:t>), P6*.rom(for PC-6001), VGMPlay_</a:t>
            </a:r>
            <a:r>
              <a:rPr lang="en-US" altLang="ja-JP" dirty="0"/>
              <a:t>c64.prg(for V64) </a:t>
            </a:r>
            <a:r>
              <a:rPr kumimoji="1" lang="en-US" altLang="ja-JP" dirty="0"/>
              <a:t>to your FLASH Cart/ROM/Tape and so on.</a:t>
            </a:r>
          </a:p>
          <a:p>
            <a:pPr marL="457200" lvl="1" indent="0">
              <a:buNone/>
            </a:pPr>
            <a:r>
              <a:rPr lang="en-US" altLang="ja-JP" sz="1300" dirty="0"/>
              <a:t>*1 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  <a:br>
              <a:rPr kumimoji="1" lang="en-US" altLang="ja-JP" sz="1300" dirty="0"/>
            </a:br>
            <a:r>
              <a:rPr kumimoji="1" lang="en-US" altLang="ja-JP" sz="1300" dirty="0"/>
              <a:t>*2 </a:t>
            </a:r>
            <a:r>
              <a:rPr kumimoji="1" lang="en-US" altLang="ja-JP" sz="1300" dirty="0" err="1"/>
              <a:t>VGM_msx_Vkey.rom</a:t>
            </a:r>
            <a:r>
              <a:rPr kumimoji="1" lang="en-US" altLang="ja-JP" sz="1300" dirty="0"/>
              <a:t> can skip booting from this ROM while the [V] key is </a:t>
            </a:r>
            <a:r>
              <a:rPr kumimoji="1" lang="en-US" altLang="ja-JP" sz="1300" b="1" dirty="0"/>
              <a:t>NOT</a:t>
            </a:r>
            <a:r>
              <a:rPr kumimoji="1" lang="en-US" altLang="ja-JP" sz="1300" dirty="0"/>
              <a:t> pressed at boot time.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539174"/>
            <a:ext cx="4734586" cy="11050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296977"/>
              </p:ext>
            </p:extLst>
          </p:nvPr>
        </p:nvGraphicFramePr>
        <p:xfrm>
          <a:off x="423950" y="1900650"/>
          <a:ext cx="1162424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848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2324848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2324848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2324848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2324848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VGMPlay_nes.nes</a:t>
                      </a:r>
                      <a:r>
                        <a:rPr kumimoji="1" lang="en-US" altLang="ja-JP" dirty="0"/>
                        <a:t> 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VGMPlay_nes_fds.fds</a:t>
                      </a:r>
                      <a:r>
                        <a:rPr kumimoji="1" lang="en-US" altLang="ja-JP" dirty="0"/>
                        <a:t> (FDS IMAGE)</a:t>
                      </a:r>
                    </a:p>
                    <a:p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VGMPlay_nes_vrc6.nes (Mapper 24) 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r>
                        <a:rPr kumimoji="1" lang="en-US" altLang="ja-JP" dirty="0"/>
                        <a:t>VGMPlay_nes_mamicart_vrc6.nes</a:t>
                      </a:r>
                      <a:endParaRPr kumimoji="1" lang="en-US" altLang="ja-JP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7192854" y="5868130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917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MEMO:</a:t>
            </a:r>
            <a:br>
              <a:rPr kumimoji="1" lang="en-US" altLang="ja-JP" dirty="0"/>
            </a:br>
            <a:r>
              <a:rPr kumimoji="1" lang="en-US" altLang="ja-JP" dirty="0"/>
              <a:t>FTDI UART NAME &lt;-&gt; Bit Number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63C5B5F-5556-37E9-43A1-1F4903E5ED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74" t="9251" r="6539" b="3340"/>
          <a:stretch/>
        </p:blipFill>
        <p:spPr>
          <a:xfrm>
            <a:off x="4904509" y="2435629"/>
            <a:ext cx="2152997" cy="36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72A46-A9ED-47DA-85BE-53673BC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Use CMI8738(OPL3) PCI Board</a:t>
            </a:r>
            <a:br>
              <a:rPr kumimoji="1" lang="en-US" altLang="ja-JP" dirty="0"/>
            </a:br>
            <a:r>
              <a:rPr lang="en-US" altLang="ja-JP" b="1" i="0" u="sng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*Please use at your own risk*</a:t>
            </a:r>
            <a:br>
              <a:rPr kumimoji="1" lang="en-US" altLang="ja-JP" dirty="0"/>
            </a:b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686A1-D505-4CFA-B92C-AF5EF3E0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Attach the CMI8738 Board to your PC.</a:t>
            </a:r>
            <a:r>
              <a:rPr kumimoji="1" lang="en-US" altLang="ja-JP" sz="1800" dirty="0">
                <a:solidFill>
                  <a:srgbClr val="FF0000"/>
                </a:solidFill>
              </a:rPr>
              <a:t> *Only for 64bit Windows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Driver Signature enforcement</a:t>
            </a:r>
            <a:endParaRPr lang="en-US" altLang="ja-JP" b="1" i="0" u="sng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*Uninstall and remove*</a:t>
            </a:r>
            <a:r>
              <a:rPr kumimoji="1" lang="en-US" altLang="ja-JP" dirty="0"/>
              <a:t> old CMI8738 OPL3 driver if installed. )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Install the CMI8738 OPL3 driver located in “.\CMI8738OPL3” folder.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 prop to the “Real(CMI8738)”.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Have fun!!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07F056-FF93-4396-BDC1-AFEC81D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262D8-394A-487E-94DE-460A3D85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763" y="3748811"/>
            <a:ext cx="3662745" cy="120419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4A53CEA-2421-4CA9-805F-B2E82A3774A5}"/>
              </a:ext>
            </a:extLst>
          </p:cNvPr>
          <p:cNvSpPr txBox="1">
            <a:spLocks/>
          </p:cNvSpPr>
          <p:nvPr/>
        </p:nvSpPr>
        <p:spPr>
          <a:xfrm>
            <a:off x="2589212" y="4622400"/>
            <a:ext cx="8915400" cy="194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*Technical information*</a:t>
            </a:r>
            <a:br>
              <a:rPr lang="en-US" altLang="ja-JP" b="1" dirty="0"/>
            </a:br>
            <a:r>
              <a:rPr lang="en-US" altLang="ja-JP" dirty="0"/>
              <a:t>If you want to use the OPL3 of the CMI8738 directly from your app…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Use the helper DLL “CMI8738OPL3Library.dll”.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Or, direct access I/O port with admin rights.</a:t>
            </a:r>
            <a:br>
              <a:rPr lang="en-US" altLang="ja-JP" dirty="0"/>
            </a:br>
            <a:r>
              <a:rPr lang="en-US" altLang="ja-JP" dirty="0" err="1"/>
              <a:t>eg</a:t>
            </a:r>
            <a:r>
              <a:rPr lang="en-US" altLang="ja-JP" dirty="0"/>
              <a:t>) DF00H+50H is the OPL3(CMI8738) port.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DEBF7F0-6D6B-4B04-926C-A03F9632F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923" y="5684757"/>
            <a:ext cx="15774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VGMPlayer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10741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27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C863529-85D3-4C92-3B1E-13B49D2DC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2907" y="2403574"/>
            <a:ext cx="3741944" cy="370713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2838AFC-D08C-E3F3-EF25-41877DD6CC7D}"/>
              </a:ext>
            </a:extLst>
          </p:cNvPr>
          <p:cNvSpPr/>
          <p:nvPr/>
        </p:nvSpPr>
        <p:spPr>
          <a:xfrm>
            <a:off x="6849484" y="2222389"/>
            <a:ext cx="4809166" cy="4126804"/>
          </a:xfrm>
          <a:prstGeom prst="roundRect">
            <a:avLst>
              <a:gd name="adj" fmla="val 145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/>
              <a:t>1) Select interface type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2) Adjust FTDI 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 for </a:t>
            </a:r>
            <a:r>
              <a:rPr kumimoji="1" lang="en-US" altLang="ja-JP" sz="1200" dirty="0" err="1"/>
              <a:t>FTDIxxx</a:t>
            </a:r>
            <a:r>
              <a:rPr kumimoji="1" lang="en-US" altLang="ja-JP" sz="1200" dirty="0"/>
              <a:t> mode for your environment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Usually the default value is fine, but if the sound is strange, increase the value. If the performance is slow, decrease the value. If you can not adjust by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Clk</a:t>
            </a:r>
            <a:r>
              <a:rPr kumimoji="1" lang="en-US" altLang="ja-JP" sz="1200" dirty="0">
                <a:solidFill>
                  <a:srgbClr val="7030A0"/>
                </a:solidFill>
              </a:rPr>
              <a:t>, please adjust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Div</a:t>
            </a:r>
            <a:r>
              <a:rPr kumimoji="1" lang="en-US" altLang="ja-JP" sz="1200" dirty="0">
                <a:solidFill>
                  <a:srgbClr val="7030A0"/>
                </a:solidFill>
              </a:rPr>
              <a:t>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ofst</a:t>
            </a:r>
            <a:r>
              <a:rPr kumimoji="1" lang="en-US" altLang="ja-JP" sz="1200" dirty="0">
                <a:solidFill>
                  <a:srgbClr val="7030A0"/>
                </a:solidFill>
              </a:rPr>
              <a:t> value.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3) Specify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200" dirty="0">
                <a:solidFill>
                  <a:srgbClr val="7030A0"/>
                </a:solidFill>
              </a:rPr>
              <a:t>#</a:t>
            </a:r>
            <a:r>
              <a:rPr kumimoji="1" lang="en-US" altLang="ja-JP" sz="1200" dirty="0"/>
              <a:t> for UART/SPFM:</a:t>
            </a:r>
          </a:p>
          <a:p>
            <a:r>
              <a:rPr kumimoji="1" lang="ja-JP" altLang="en-US" sz="1200" dirty="0"/>
              <a:t>　 </a:t>
            </a:r>
            <a:r>
              <a:rPr kumimoji="1" lang="en-US" altLang="ja-JP" sz="1200" dirty="0"/>
              <a:t>Specify </a:t>
            </a:r>
            <a:r>
              <a:rPr kumimoji="1" lang="en-US" altLang="ja-JP" sz="1200" dirty="0">
                <a:solidFill>
                  <a:srgbClr val="7030A0"/>
                </a:solidFill>
              </a:rPr>
              <a:t>FDTI ID# </a:t>
            </a:r>
            <a:r>
              <a:rPr kumimoji="1" lang="en-US" altLang="ja-JP" sz="1200" dirty="0"/>
              <a:t>for FTDI2xxx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4) Check to connect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5) Drop </a:t>
            </a:r>
            <a:r>
              <a:rPr kumimoji="1" lang="en-US" altLang="ja-JP" sz="1200" dirty="0" err="1"/>
              <a:t>vgm</a:t>
            </a:r>
            <a:r>
              <a:rPr kumimoji="1" lang="en-US" altLang="ja-JP" sz="1200" dirty="0"/>
              <a:t>/XGM/MGS files to here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6) Push to play.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7) If the pitch/tempo is wrong, click here.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2E0FAC4-B5A5-07DF-1A2C-93709BB9007D}"/>
              </a:ext>
            </a:extLst>
          </p:cNvPr>
          <p:cNvSpPr txBox="1"/>
          <p:nvPr/>
        </p:nvSpPr>
        <p:spPr>
          <a:xfrm>
            <a:off x="4067141" y="2373877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(1)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3BDCFA-D777-4906-B764-F49D29ED4F46}"/>
              </a:ext>
            </a:extLst>
          </p:cNvPr>
          <p:cNvSpPr txBox="1"/>
          <p:nvPr/>
        </p:nvSpPr>
        <p:spPr>
          <a:xfrm>
            <a:off x="4820920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9D244EF-D0E0-75F9-58A1-FC869A426893}"/>
              </a:ext>
            </a:extLst>
          </p:cNvPr>
          <p:cNvSpPr txBox="1"/>
          <p:nvPr/>
        </p:nvSpPr>
        <p:spPr>
          <a:xfrm>
            <a:off x="5293062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(3)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99EBA63-335A-BAE3-4C00-70551523709D}"/>
              </a:ext>
            </a:extLst>
          </p:cNvPr>
          <p:cNvSpPr txBox="1"/>
          <p:nvPr/>
        </p:nvSpPr>
        <p:spPr>
          <a:xfrm>
            <a:off x="5737332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5A180E-DDD2-A611-37D2-FB7BD9897EC5}"/>
              </a:ext>
            </a:extLst>
          </p:cNvPr>
          <p:cNvSpPr txBox="1"/>
          <p:nvPr/>
        </p:nvSpPr>
        <p:spPr>
          <a:xfrm>
            <a:off x="1996350" y="2644151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(4)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7458820-46BE-2AD8-C902-673F64910BE7}"/>
              </a:ext>
            </a:extLst>
          </p:cNvPr>
          <p:cNvSpPr txBox="1"/>
          <p:nvPr/>
        </p:nvSpPr>
        <p:spPr>
          <a:xfrm>
            <a:off x="5211095" y="5698184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(7)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05DBD78-8894-E408-B5F4-D1B4A284C741}"/>
              </a:ext>
            </a:extLst>
          </p:cNvPr>
          <p:cNvSpPr txBox="1"/>
          <p:nvPr/>
        </p:nvSpPr>
        <p:spPr>
          <a:xfrm>
            <a:off x="4108712" y="4691233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(5)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6F05762-764F-9417-C7C6-3FA57A303FE4}"/>
              </a:ext>
            </a:extLst>
          </p:cNvPr>
          <p:cNvSpPr txBox="1"/>
          <p:nvPr/>
        </p:nvSpPr>
        <p:spPr>
          <a:xfrm>
            <a:off x="2062835" y="5429897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(6)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519C3A9-4334-D16E-32FD-EFE50DCB4B7F}"/>
              </a:ext>
            </a:extLst>
          </p:cNvPr>
          <p:cNvSpPr txBox="1"/>
          <p:nvPr/>
        </p:nvSpPr>
        <p:spPr>
          <a:xfrm>
            <a:off x="2518534" y="1526409"/>
            <a:ext cx="91401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 err="1"/>
              <a:t>VGMPlayer</a:t>
            </a:r>
            <a:r>
              <a:rPr kumimoji="1" lang="en-US" altLang="ja-JP" sz="1600" dirty="0"/>
              <a:t> can play a </a:t>
            </a:r>
            <a:r>
              <a:rPr kumimoji="1" lang="en-US" altLang="ja-JP" sz="1600" dirty="0" err="1"/>
              <a:t>vgm</a:t>
            </a:r>
            <a:r>
              <a:rPr kumimoji="1" lang="en-US" altLang="ja-JP" sz="1600" dirty="0"/>
              <a:t>/</a:t>
            </a:r>
            <a:r>
              <a:rPr kumimoji="1" lang="en-US" altLang="ja-JP" sz="1600" dirty="0" err="1"/>
              <a:t>xgm</a:t>
            </a:r>
            <a:r>
              <a:rPr kumimoji="1" lang="en-US" altLang="ja-JP" sz="1600" dirty="0"/>
              <a:t>/mgs file on a real chip via VSIF or SPFM. Substitutes for similar chips are also available. For example, an OPL track can be played on an OPL3 chip.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D908123-7D67-F946-77AB-13D8C870CCD3}"/>
              </a:ext>
            </a:extLst>
          </p:cNvPr>
          <p:cNvSpPr/>
          <p:nvPr/>
        </p:nvSpPr>
        <p:spPr>
          <a:xfrm>
            <a:off x="2480093" y="2713512"/>
            <a:ext cx="221543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F730A5D-E1A0-EB4C-F92C-95107157E48B}"/>
              </a:ext>
            </a:extLst>
          </p:cNvPr>
          <p:cNvSpPr/>
          <p:nvPr/>
        </p:nvSpPr>
        <p:spPr>
          <a:xfrm>
            <a:off x="3296269" y="2713512"/>
            <a:ext cx="1655741" cy="1556249"/>
          </a:xfrm>
          <a:prstGeom prst="roundRect">
            <a:avLst>
              <a:gd name="adj" fmla="val 56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7EEE237-4DFA-7C10-25CD-3CB33517A5DD}"/>
              </a:ext>
            </a:extLst>
          </p:cNvPr>
          <p:cNvSpPr/>
          <p:nvPr/>
        </p:nvSpPr>
        <p:spPr>
          <a:xfrm>
            <a:off x="2542221" y="5429897"/>
            <a:ext cx="2639560" cy="5308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9476CBB-5CF9-07F5-8E98-03F5C30024BA}"/>
              </a:ext>
            </a:extLst>
          </p:cNvPr>
          <p:cNvSpPr/>
          <p:nvPr/>
        </p:nvSpPr>
        <p:spPr>
          <a:xfrm>
            <a:off x="2512907" y="4368243"/>
            <a:ext cx="3741944" cy="963348"/>
          </a:xfrm>
          <a:prstGeom prst="roundRect">
            <a:avLst>
              <a:gd name="adj" fmla="val 68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6F99D0C-E39F-716F-E280-85AA63BD8964}"/>
              </a:ext>
            </a:extLst>
          </p:cNvPr>
          <p:cNvSpPr/>
          <p:nvPr/>
        </p:nvSpPr>
        <p:spPr>
          <a:xfrm>
            <a:off x="5181781" y="5429897"/>
            <a:ext cx="632766" cy="2682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10F8C62-A0B1-4C56-E977-EB027977C24F}"/>
              </a:ext>
            </a:extLst>
          </p:cNvPr>
          <p:cNvSpPr/>
          <p:nvPr/>
        </p:nvSpPr>
        <p:spPr>
          <a:xfrm>
            <a:off x="4942257" y="2713512"/>
            <a:ext cx="366013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1AE615C-C4CF-84BE-B92A-C8B244A13F39}"/>
              </a:ext>
            </a:extLst>
          </p:cNvPr>
          <p:cNvSpPr/>
          <p:nvPr/>
        </p:nvSpPr>
        <p:spPr>
          <a:xfrm>
            <a:off x="5303254" y="2713512"/>
            <a:ext cx="455088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2C262B8-5A09-6E28-53D4-F79AA0CF0462}"/>
              </a:ext>
            </a:extLst>
          </p:cNvPr>
          <p:cNvSpPr/>
          <p:nvPr/>
        </p:nvSpPr>
        <p:spPr>
          <a:xfrm>
            <a:off x="5766790" y="2713512"/>
            <a:ext cx="455088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Known issues and limitations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6750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Known issues and limitations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ja-JP" dirty="0"/>
              <a:t>MT-32 &amp; CM32-P can not store/restore last settings.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HuC6820 suddenly stop sounding. Please restart </a:t>
            </a:r>
            <a:r>
              <a:rPr lang="en-US" altLang="ja-JP" dirty="0" err="1"/>
              <a:t>MAmi</a:t>
            </a:r>
            <a:r>
              <a:rPr lang="en-US" altLang="ja-JP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ja-JP" dirty="0" err="1"/>
              <a:t>MAmidiMEmo</a:t>
            </a:r>
            <a:r>
              <a:rPr lang="en-US" altLang="ja-JP" dirty="0"/>
              <a:t> process stuck after sound interface changed if you used SCCI interface.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You need to save the data manually on the DAW (Cubase and so on).</a:t>
            </a:r>
            <a:br>
              <a:rPr lang="en-US" altLang="ja-JP" dirty="0"/>
            </a:br>
            <a:r>
              <a:rPr lang="en-US" altLang="ja-JP" dirty="0"/>
              <a:t>Or, keep </a:t>
            </a:r>
            <a:r>
              <a:rPr lang="en-US" altLang="ja-JP" b="1" dirty="0"/>
              <a:t>open the dummy editor window</a:t>
            </a:r>
            <a:r>
              <a:rPr lang="en-US" altLang="ja-JP" dirty="0"/>
              <a:t> of the </a:t>
            </a:r>
            <a:r>
              <a:rPr lang="en-US" altLang="ja-JP" dirty="0" err="1"/>
              <a:t>MAmidiMemo</a:t>
            </a:r>
            <a:r>
              <a:rPr lang="en-US" altLang="ja-JP" dirty="0"/>
              <a:t>.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31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20491"/>
          </a:xfrm>
        </p:spPr>
        <p:txBody>
          <a:bodyPr>
            <a:normAutofit/>
          </a:bodyPr>
          <a:lstStyle/>
          <a:p>
            <a:r>
              <a:rPr lang="en-US" altLang="ja-JP" dirty="0"/>
              <a:t>Install &amp; run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https://www.microsoft.com/en-au/download/details.aspx?id=30679</a:t>
            </a:r>
            <a:endParaRPr lang="en-US" altLang="ja-JP" dirty="0"/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r>
              <a:rPr lang="en-US" altLang="ja-JP" dirty="0">
                <a:solidFill>
                  <a:schemeClr val="tx1"/>
                </a:solidFill>
              </a:rPr>
              <a:t>Click MAmidiMEmo.exe to run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30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80937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br>
              <a:rPr kumimoji="1" lang="en-US" altLang="ja-JP" dirty="0"/>
            </a:br>
            <a:r>
              <a:rPr kumimoji="1" lang="en-US" altLang="ja-JP" dirty="0"/>
              <a:t>General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32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br>
              <a:rPr kumimoji="1" lang="en-US" altLang="ja-JP" dirty="0"/>
            </a:br>
            <a:r>
              <a:rPr kumimoji="1" lang="en-US" altLang="ja-JP" dirty="0"/>
              <a:t>Modulation, Vol, Pan, GPCS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33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95792"/>
              </p:ext>
            </p:extLst>
          </p:nvPr>
        </p:nvGraphicFramePr>
        <p:xfrm>
          <a:off x="2032000" y="2225333"/>
          <a:ext cx="9472612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br>
              <a:rPr kumimoji="1" lang="en-US" altLang="ja-JP" dirty="0"/>
            </a:br>
            <a:r>
              <a:rPr kumimoji="1" lang="en-US" altLang="ja-JP" dirty="0"/>
              <a:t>Hold, </a:t>
            </a:r>
            <a:r>
              <a:rPr kumimoji="1" lang="en-US" altLang="ja-JP" dirty="0" err="1"/>
              <a:t>Portamentom</a:t>
            </a:r>
            <a:r>
              <a:rPr lang="en-US" altLang="ja-JP" dirty="0"/>
              <a:t>, </a:t>
            </a:r>
            <a:r>
              <a:rPr kumimoji="1" lang="en-US" altLang="ja-JP" dirty="0"/>
              <a:t>Modulation, SCCS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34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005334"/>
              </p:ext>
            </p:extLst>
          </p:nvPr>
        </p:nvGraphicFramePr>
        <p:xfrm>
          <a:off x="2032000" y="2225333"/>
          <a:ext cx="9472612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2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1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Legato</a:t>
                      </a:r>
                      <a:r>
                        <a:rPr kumimoji="1" lang="en-US" altLang="ja-JP" b="1" dirty="0"/>
                        <a:t>*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9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4176074" y="1878138"/>
            <a:ext cx="73803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*Enabled only MONO = 1 and </a:t>
            </a:r>
            <a:r>
              <a:rPr kumimoji="1" lang="en-US" altLang="ja-JP" sz="1600" dirty="0" err="1"/>
              <a:t>SlotAssignAlgorithm</a:t>
            </a:r>
            <a:r>
              <a:rPr kumimoji="1" lang="en-US" altLang="ja-JP" sz="1600" dirty="0"/>
              <a:t> = </a:t>
            </a:r>
            <a:r>
              <a:rPr kumimoji="1" lang="en-US" altLang="ja-JP" sz="1600" dirty="0" err="1"/>
              <a:t>RecentlyUsedSlot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br>
              <a:rPr kumimoji="1" lang="en-US" altLang="ja-JP" dirty="0"/>
            </a:br>
            <a:r>
              <a:rPr kumimoji="1" lang="en-US" altLang="ja-JP" dirty="0"/>
              <a:t>NRPN, RPN, Mono, Poly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856124"/>
              </p:ext>
            </p:extLst>
          </p:nvPr>
        </p:nvGraphicFramePr>
        <p:xfrm>
          <a:off x="2032000" y="2225333"/>
          <a:ext cx="9472612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Control Change</a:t>
                      </a:r>
                      <a:r>
                        <a:rPr kumimoji="1" lang="ja-JP" altLang="en-US" dirty="0"/>
                        <a:t>  </a:t>
                      </a:r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See after pages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Sett after pages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6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br>
              <a:rPr kumimoji="1" lang="en-US" altLang="ja-JP" dirty="0"/>
            </a:br>
            <a:r>
              <a:rPr kumimoji="1" lang="en-US" altLang="ja-JP" dirty="0"/>
              <a:t>Pitch, Tune, Modulation Depth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36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09820"/>
              </p:ext>
            </p:extLst>
          </p:nvPr>
        </p:nvGraphicFramePr>
        <p:xfrm>
          <a:off x="2032000" y="2225333"/>
          <a:ext cx="947261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674654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306165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b="1" dirty="0"/>
                        <a:t>2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dirty="0"/>
                        <a:t>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Fine Tune[cent]</a:t>
                      </a:r>
                    </a:p>
                    <a:p>
                      <a:r>
                        <a:rPr kumimoji="1" lang="en-US" altLang="ja-JP" dirty="0"/>
                        <a:t>-8193 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 8192</a:t>
                      </a:r>
                    </a:p>
                    <a:p>
                      <a:r>
                        <a:rPr kumimoji="1" lang="en-US" altLang="ja-JP" dirty="0"/>
                        <a:t>[-100 cent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dirty="0"/>
                        <a:t>99.9 cent]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0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b="0" dirty="0"/>
                        <a:t>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br>
              <a:rPr kumimoji="1" lang="en-US" altLang="ja-JP" dirty="0"/>
            </a:br>
            <a:r>
              <a:rPr kumimoji="1" lang="en-US" altLang="ja-JP" dirty="0"/>
              <a:t>GPCS, SCCS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37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br>
              <a:rPr lang="en-US" altLang="ja-JP" dirty="0"/>
            </a:br>
            <a:r>
              <a:rPr lang="en-US" altLang="ja-JP" dirty="0"/>
              <a:t>Manage Instruments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38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8</a:t>
            </a:r>
            <a:br>
              <a:rPr kumimoji="1" lang="en-US" altLang="ja-JP" dirty="0"/>
            </a:br>
            <a:r>
              <a:rPr kumimoji="1" lang="en-US" altLang="ja-JP" dirty="0"/>
              <a:t>XGM Recording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39</a:t>
            </a:fld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E226A58-A5B3-8096-445B-2C244D5AD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42711"/>
              </p:ext>
            </p:extLst>
          </p:nvPr>
        </p:nvGraphicFramePr>
        <p:xfrm>
          <a:off x="2032000" y="2510192"/>
          <a:ext cx="9472611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484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027484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027484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3390159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XGM Recording Command</a:t>
                      </a:r>
                    </a:p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DATA MSB </a:t>
                      </a:r>
                    </a:p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 0: Start Recording</a:t>
                      </a:r>
                    </a:p>
                    <a:p>
                      <a:r>
                        <a:rPr kumimoji="1" lang="en-US" altLang="ja-JP" dirty="0"/>
                        <a:t> 1: Set Loop Start Point</a:t>
                      </a:r>
                    </a:p>
                    <a:p>
                      <a:r>
                        <a:rPr kumimoji="1" lang="en-US" altLang="ja-JP" dirty="0"/>
                        <a:t> 2: Set Loop End Point</a:t>
                      </a:r>
                    </a:p>
                    <a:p>
                      <a:r>
                        <a:rPr kumimoji="1" lang="en-US" altLang="ja-JP" dirty="0"/>
                        <a:t> 3: Stop Recording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F551F2-D286-69A9-1227-F47DD7DB22D1}"/>
              </a:ext>
            </a:extLst>
          </p:cNvPr>
          <p:cNvSpPr txBox="1"/>
          <p:nvPr/>
        </p:nvSpPr>
        <p:spPr>
          <a:xfrm>
            <a:off x="2158738" y="5772225"/>
            <a:ext cx="100332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NOTE: If you stop playing in the middle of a sequence, “Stop Rec” is not called and the recording will not stop.</a:t>
            </a:r>
          </a:p>
          <a:p>
            <a:r>
              <a:rPr lang="en-US" altLang="ja-JP" dirty="0"/>
              <a:t>Please press the XGM recording button manually.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572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CDDC3-330D-F7D5-5098-8080740D7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01879B-B351-A89B-20CE-B76210AA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9</a:t>
            </a:r>
            <a:br>
              <a:rPr kumimoji="1" lang="en-US" altLang="ja-JP" dirty="0"/>
            </a:br>
            <a:r>
              <a:rPr kumimoji="1" lang="en-US" altLang="ja-JP" dirty="0"/>
              <a:t>XGM2 Recording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D8E8FE-0750-53D5-B42B-42D975ED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2BFF27-9B49-6848-AE60-4D3853F53A11}"/>
              </a:ext>
            </a:extLst>
          </p:cNvPr>
          <p:cNvSpPr txBox="1"/>
          <p:nvPr/>
        </p:nvSpPr>
        <p:spPr>
          <a:xfrm>
            <a:off x="2158738" y="5772225"/>
            <a:ext cx="100332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NOTE: If you stop playing in the middle of a sequence, “Stop Rec” is not called and the recording will not stop.</a:t>
            </a:r>
          </a:p>
          <a:p>
            <a:r>
              <a:rPr lang="en-US" altLang="ja-JP" dirty="0"/>
              <a:t>Please press the XGM2 recording button manually.</a:t>
            </a:r>
            <a:endParaRPr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A6E7CD6-BA5E-D986-6D1C-A4DD27586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59348"/>
              </p:ext>
            </p:extLst>
          </p:nvPr>
        </p:nvGraphicFramePr>
        <p:xfrm>
          <a:off x="2032000" y="2510192"/>
          <a:ext cx="9472611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484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027484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027484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3390159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XGM2 Recording Command</a:t>
                      </a:r>
                    </a:p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DATA MSB </a:t>
                      </a:r>
                    </a:p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 0: Start Recording</a:t>
                      </a:r>
                    </a:p>
                    <a:p>
                      <a:r>
                        <a:rPr kumimoji="1" lang="en-US" altLang="ja-JP" dirty="0"/>
                        <a:t> 1: Set Loop Start Point</a:t>
                      </a:r>
                    </a:p>
                    <a:p>
                      <a:r>
                        <a:rPr kumimoji="1" lang="en-US" altLang="ja-JP" dirty="0"/>
                        <a:t> 2: Set Loop End Point</a:t>
                      </a:r>
                    </a:p>
                    <a:p>
                      <a:r>
                        <a:rPr kumimoji="1" lang="en-US" altLang="ja-JP" dirty="0"/>
                        <a:t> 3: Stop Recording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372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</a:t>
            </a:r>
            <a:r>
              <a:rPr kumimoji="1" lang="en-US" altLang="ja-JP"/>
              <a:t>– MSX/P6(</a:t>
            </a:r>
            <a:r>
              <a:rPr kumimoji="1" lang="en-US" altLang="ja-JP" dirty="0"/>
              <a:t>FTDI) SPECIFICATION</a:t>
            </a:r>
            <a:br>
              <a:rPr kumimoji="1" lang="en-US" altLang="ja-JP" dirty="0"/>
            </a:br>
            <a:r>
              <a:rPr kumimoji="1" lang="en-US" altLang="ja-JP" sz="2400" dirty="0"/>
              <a:t>for </a:t>
            </a:r>
            <a:r>
              <a:rPr lang="en-US" altLang="ja-JP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OPLL, SCC-I, </a:t>
            </a:r>
            <a:r>
              <a:rPr lang="en-US" altLang="ja-JP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OPL3, OPM, OPNA/OPN2, OPN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 + α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sz="1300" b="1" dirty="0"/>
              <a:t>0</a:t>
            </a:r>
            <a:r>
              <a:rPr kumimoji="1" lang="en-US" altLang="ja-JP" sz="1300" dirty="0"/>
              <a:t>		AY-3-8910: Write value to address</a:t>
            </a:r>
          </a:p>
          <a:p>
            <a:pPr lvl="1"/>
            <a:r>
              <a:rPr kumimoji="1" lang="en-US" altLang="ja-JP" sz="1300" b="1" dirty="0"/>
              <a:t>1,2,(12)	</a:t>
            </a:r>
            <a:r>
              <a:rPr kumimoji="1" lang="en-US" altLang="ja-JP" sz="1300" dirty="0"/>
              <a:t>YM2413: </a:t>
            </a:r>
            <a:r>
              <a:rPr kumimoji="1" lang="en-US" altLang="ja-JP" sz="1300" b="1" dirty="0"/>
              <a:t>1</a:t>
            </a:r>
            <a:r>
              <a:rPr kumimoji="1" lang="en-US" altLang="ja-JP" sz="1300" dirty="0"/>
              <a:t> is write value to address, </a:t>
            </a:r>
            <a:r>
              <a:rPr kumimoji="1" lang="en-US" altLang="ja-JP" sz="1300" b="1" dirty="0"/>
              <a:t>2</a:t>
            </a:r>
            <a:r>
              <a:rPr kumimoji="1" lang="en-US" altLang="ja-JP" sz="1300" dirty="0"/>
              <a:t> is set OPLL cartridge slot number</a:t>
            </a:r>
          </a:p>
          <a:p>
            <a:pPr lvl="1"/>
            <a:r>
              <a:rPr lang="en-US" altLang="ja-JP" sz="1300" b="1" dirty="0"/>
              <a:t>3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9</a:t>
            </a:r>
            <a:r>
              <a:rPr lang="en-US" altLang="ja-JP" sz="1300" dirty="0"/>
              <a:t>	SCC-I: </a:t>
            </a:r>
            <a:r>
              <a:rPr lang="en-US" altLang="ja-JP" sz="1300" i="1" dirty="0"/>
              <a:t>(in preparation)</a:t>
            </a:r>
          </a:p>
          <a:p>
            <a:pPr lvl="1"/>
            <a:r>
              <a:rPr kumimoji="1" lang="en-US" altLang="ja-JP" sz="1300" b="1" dirty="0"/>
              <a:t>10</a:t>
            </a:r>
            <a:r>
              <a:rPr kumimoji="1" lang="ja-JP" altLang="en-US" sz="1300" b="1" dirty="0"/>
              <a:t>～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	YMF262: </a:t>
            </a:r>
            <a:r>
              <a:rPr kumimoji="1" lang="en-US" altLang="ja-JP" sz="1300" b="1" dirty="0"/>
              <a:t>10</a:t>
            </a:r>
            <a:r>
              <a:rPr kumimoji="1" lang="en-US" altLang="ja-JP" sz="1300" dirty="0"/>
              <a:t> is write value to address of port L , 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 is Write value to address of port H</a:t>
            </a:r>
          </a:p>
          <a:p>
            <a:pPr lvl="1"/>
            <a:r>
              <a:rPr lang="en-US" altLang="ja-JP" sz="1300" b="1" dirty="0"/>
              <a:t>(13),14	</a:t>
            </a:r>
            <a:r>
              <a:rPr lang="en-US" altLang="ja-JP" sz="1300" dirty="0"/>
              <a:t>OPM: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15</a:t>
            </a:r>
            <a:r>
              <a:rPr kumimoji="1" lang="en-US" altLang="ja-JP" sz="1300" dirty="0"/>
              <a:t>		DCSG:</a:t>
            </a:r>
            <a:r>
              <a:rPr lang="en-US" altLang="ja-JP" sz="1300" dirty="0"/>
              <a:t> </a:t>
            </a:r>
            <a:r>
              <a:rPr kumimoji="1" lang="en-US" altLang="ja-JP" sz="1300" dirty="0"/>
              <a:t>Write value to address</a:t>
            </a:r>
          </a:p>
          <a:p>
            <a:pPr lvl="1"/>
            <a:r>
              <a:rPr lang="en-US" altLang="ja-JP" sz="1300" b="1" dirty="0"/>
              <a:t>16	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17</a:t>
            </a:r>
            <a:r>
              <a:rPr lang="en-US" altLang="ja-JP" sz="1300" dirty="0"/>
              <a:t>	OPNA/OPN2: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18</a:t>
            </a:r>
            <a:r>
              <a:rPr kumimoji="1" lang="en-US" altLang="ja-JP" sz="1300" dirty="0"/>
              <a:t>		OPN: Write value to address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43751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Address(Hi)</a:t>
            </a:r>
            <a:endParaRPr kumimoji="1"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60833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Address(Lo)</a:t>
            </a:r>
            <a:endParaRPr kumimoji="1" lang="ja-JP" altLang="en-US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7914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Value(Lo)</a:t>
            </a:r>
            <a:endParaRPr kumimoji="1" lang="ja-JP" altLang="en-US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94996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Value(Hi)</a:t>
            </a:r>
            <a:endParaRPr kumimoji="1" lang="ja-JP" altLang="en-US" sz="12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265953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2652060" y="2656516"/>
            <a:ext cx="1683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1</a:t>
            </a:r>
            <a:r>
              <a:rPr kumimoji="1" lang="en-US" altLang="ja-JP" sz="1200" baseline="30000" dirty="0"/>
              <a:t>st</a:t>
            </a:r>
            <a:r>
              <a:rPr kumimoji="1" lang="en-US" altLang="ja-JP" sz="1200" dirty="0"/>
              <a:t>(Start)</a:t>
            </a:r>
            <a:endParaRPr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4367680" y="2656516"/>
            <a:ext cx="1722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2</a:t>
            </a:r>
            <a:r>
              <a:rPr kumimoji="1" lang="en-US" altLang="ja-JP" sz="1200" baseline="30000" dirty="0"/>
              <a:t>nd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036472" y="2656516"/>
            <a:ext cx="174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3</a:t>
            </a:r>
            <a:r>
              <a:rPr kumimoji="1" lang="en-US" altLang="ja-JP" sz="1200" baseline="30000" dirty="0"/>
              <a:t>rd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759234" y="2656516"/>
            <a:ext cx="1740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4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9492456" y="2656516"/>
            <a:ext cx="1701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5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453688" y="4143046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LSB</a:t>
            </a:r>
            <a:endParaRPr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202750" y="3324567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0</a:t>
            </a:r>
            <a:endParaRPr lang="ja-JP" altLang="en-US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701200" y="4141429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MSB</a:t>
            </a:r>
            <a:endParaRPr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683682" y="3456431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7</a:t>
            </a:r>
            <a:endParaRPr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8506DE-C4A6-BEEE-F149-2B4EDB9489BC}"/>
              </a:ext>
            </a:extLst>
          </p:cNvPr>
          <p:cNvSpPr/>
          <p:nvPr/>
        </p:nvSpPr>
        <p:spPr>
          <a:xfrm>
            <a:off x="3685268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6008D-A295-8224-A8DB-60A78F5305CF}"/>
              </a:ext>
            </a:extLst>
          </p:cNvPr>
          <p:cNvSpPr/>
          <p:nvPr/>
        </p:nvSpPr>
        <p:spPr>
          <a:xfrm>
            <a:off x="4616450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9D8EE6D-3028-80A4-83BC-22A0166138C8}"/>
              </a:ext>
            </a:extLst>
          </p:cNvPr>
          <p:cNvSpPr/>
          <p:nvPr/>
        </p:nvSpPr>
        <p:spPr>
          <a:xfrm>
            <a:off x="5547632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0</a:t>
            </a:r>
            <a:endParaRPr kumimoji="1" lang="ja-JP" altLang="en-US" sz="1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6E10A75-D78B-6248-F89D-3EFF22F74953}"/>
              </a:ext>
            </a:extLst>
          </p:cNvPr>
          <p:cNvSpPr/>
          <p:nvPr/>
        </p:nvSpPr>
        <p:spPr>
          <a:xfrm>
            <a:off x="647881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clk</a:t>
            </a:r>
            <a:endParaRPr kumimoji="1" lang="ja-JP" altLang="en-US" sz="12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0668D44-ED14-2275-D91F-33F330C9616E}"/>
              </a:ext>
            </a:extLst>
          </p:cNvPr>
          <p:cNvSpPr/>
          <p:nvPr/>
        </p:nvSpPr>
        <p:spPr>
          <a:xfrm>
            <a:off x="7409996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24020AE-1D74-2BBE-B6AE-2DBB28872336}"/>
              </a:ext>
            </a:extLst>
          </p:cNvPr>
          <p:cNvSpPr/>
          <p:nvPr/>
        </p:nvSpPr>
        <p:spPr>
          <a:xfrm>
            <a:off x="8341178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05F5EA1-7E83-1625-891E-FBAD75E64B41}"/>
              </a:ext>
            </a:extLst>
          </p:cNvPr>
          <p:cNvSpPr/>
          <p:nvPr/>
        </p:nvSpPr>
        <p:spPr>
          <a:xfrm>
            <a:off x="9272360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CBDC923-4B35-09F7-CE6B-4605F7730CE1}"/>
              </a:ext>
            </a:extLst>
          </p:cNvPr>
          <p:cNvSpPr/>
          <p:nvPr/>
        </p:nvSpPr>
        <p:spPr>
          <a:xfrm>
            <a:off x="1020354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4E6C233-7582-B65B-8CA8-628B9BD91206}"/>
              </a:ext>
            </a:extLst>
          </p:cNvPr>
          <p:cNvSpPr txBox="1"/>
          <p:nvPr/>
        </p:nvSpPr>
        <p:spPr>
          <a:xfrm>
            <a:off x="2858974" y="3686003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Start</a:t>
            </a:r>
            <a:endParaRPr lang="ja-JP" altLang="en-US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AD04C24-4EBC-79B7-9D31-FB105C37DA06}"/>
              </a:ext>
            </a:extLst>
          </p:cNvPr>
          <p:cNvSpPr txBox="1"/>
          <p:nvPr/>
        </p:nvSpPr>
        <p:spPr>
          <a:xfrm>
            <a:off x="2858974" y="3909441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 err="1"/>
              <a:t>Clk</a:t>
            </a:r>
            <a:endParaRPr lang="ja-JP" altLang="en-US" sz="12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1384D31-A7C9-4A76-9DD8-688389BBA22E}"/>
              </a:ext>
            </a:extLst>
          </p:cNvPr>
          <p:cNvSpPr/>
          <p:nvPr/>
        </p:nvSpPr>
        <p:spPr>
          <a:xfrm>
            <a:off x="11164257" y="2939380"/>
            <a:ext cx="754063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C64(FTDI)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 : 31,250 bytes / sec</a:t>
            </a:r>
          </a:p>
          <a:p>
            <a:r>
              <a:rPr kumimoji="1" lang="en-US" altLang="ja-JP" dirty="0"/>
              <a:t>1 packet : 6 bytes(1 byte value) or 9 bytes (2 bytes value) mode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3bit(data) + 2bit(Start</a:t>
            </a:r>
            <a:r>
              <a:rPr lang="en-US" altLang="ja-JP" sz="1200" dirty="0"/>
              <a:t>(Active low)</a:t>
            </a:r>
            <a:r>
              <a:rPr lang="en-US" altLang="ja-JP" dirty="0"/>
              <a:t> + </a:t>
            </a:r>
            <a:r>
              <a:rPr lang="en-US" altLang="ja-JP" dirty="0" err="1"/>
              <a:t>Clk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(Active low)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9 bytes mode flag: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Address(Lo 3bit)</a:t>
            </a:r>
            <a:endParaRPr kumimoji="1" lang="ja-JP" altLang="en-US" sz="105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472149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Address(Mid 3bit)</a:t>
            </a:r>
            <a:endParaRPr kumimoji="1" lang="ja-JP" altLang="en-US" sz="105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35224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082437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42064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606241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886675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646672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739790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3C9143-F01C-269A-142A-E3B03F021C6D}"/>
              </a:ext>
            </a:extLst>
          </p:cNvPr>
          <p:cNvSpPr/>
          <p:nvPr/>
        </p:nvSpPr>
        <p:spPr>
          <a:xfrm>
            <a:off x="604070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Address(Hi 2bit)</a:t>
            </a:r>
            <a:endParaRPr kumimoji="1" lang="ja-JP" altLang="en-US" sz="105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3114B-2E16-4130-A390-FD57C2AABA88}"/>
              </a:ext>
            </a:extLst>
          </p:cNvPr>
          <p:cNvSpPr/>
          <p:nvPr/>
        </p:nvSpPr>
        <p:spPr>
          <a:xfrm>
            <a:off x="985361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A6D75E-B616-67BD-4FA6-41BE3417FBBF}"/>
              </a:ext>
            </a:extLst>
          </p:cNvPr>
          <p:cNvSpPr txBox="1"/>
          <p:nvPr/>
        </p:nvSpPr>
        <p:spPr>
          <a:xfrm>
            <a:off x="10263924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6th</a:t>
            </a:r>
            <a:endParaRPr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44A8B6-3EF7-6C7E-96EA-0AA5D51FE279}"/>
              </a:ext>
            </a:extLst>
          </p:cNvPr>
          <p:cNvSpPr/>
          <p:nvPr/>
        </p:nvSpPr>
        <p:spPr>
          <a:xfrm>
            <a:off x="554802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4E1488C-D8CF-DC7B-5EA0-CA35C4AEDFCB}"/>
              </a:ext>
            </a:extLst>
          </p:cNvPr>
          <p:cNvSpPr/>
          <p:nvPr/>
        </p:nvSpPr>
        <p:spPr>
          <a:xfrm>
            <a:off x="383766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8778E60-1A7F-4F40-EACD-00B3D8F21E72}"/>
              </a:ext>
            </a:extLst>
          </p:cNvPr>
          <p:cNvSpPr/>
          <p:nvPr/>
        </p:nvSpPr>
        <p:spPr>
          <a:xfrm>
            <a:off x="4768850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2AE67B6-8923-E419-EB9B-633A5B7D8135}"/>
              </a:ext>
            </a:extLst>
          </p:cNvPr>
          <p:cNvSpPr/>
          <p:nvPr/>
        </p:nvSpPr>
        <p:spPr>
          <a:xfrm>
            <a:off x="661912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094336B-6A02-FAF2-CFFF-558360811392}"/>
              </a:ext>
            </a:extLst>
          </p:cNvPr>
          <p:cNvSpPr/>
          <p:nvPr/>
        </p:nvSpPr>
        <p:spPr>
          <a:xfrm>
            <a:off x="7550306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8DD4D56-95A8-F182-67F1-740E43663AC4}"/>
              </a:ext>
            </a:extLst>
          </p:cNvPr>
          <p:cNvSpPr/>
          <p:nvPr/>
        </p:nvSpPr>
        <p:spPr>
          <a:xfrm>
            <a:off x="8493578" y="5553656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9bytes flag</a:t>
            </a:r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ECDABAD-32E0-CCC7-6053-5690F3641CEF}"/>
              </a:ext>
            </a:extLst>
          </p:cNvPr>
          <p:cNvSpPr/>
          <p:nvPr/>
        </p:nvSpPr>
        <p:spPr>
          <a:xfrm>
            <a:off x="9424760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FE70A87-5166-8021-6BF2-7E5A78510093}"/>
              </a:ext>
            </a:extLst>
          </p:cNvPr>
          <p:cNvSpPr/>
          <p:nvPr/>
        </p:nvSpPr>
        <p:spPr>
          <a:xfrm>
            <a:off x="1035594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DE77C18-EEEF-180E-B373-32DE5CC5303F}"/>
              </a:ext>
            </a:extLst>
          </p:cNvPr>
          <p:cNvSpPr txBox="1"/>
          <p:nvPr/>
        </p:nvSpPr>
        <p:spPr>
          <a:xfrm>
            <a:off x="11063288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3BC7D11-2D08-4389-58BB-BFFB20557BAD}"/>
              </a:ext>
            </a:extLst>
          </p:cNvPr>
          <p:cNvSpPr txBox="1"/>
          <p:nvPr/>
        </p:nvSpPr>
        <p:spPr>
          <a:xfrm>
            <a:off x="1060608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C75A3BE-E8B1-7CB1-CEEF-59862A43D497}"/>
              </a:ext>
            </a:extLst>
          </p:cNvPr>
          <p:cNvSpPr txBox="1"/>
          <p:nvPr/>
        </p:nvSpPr>
        <p:spPr>
          <a:xfrm>
            <a:off x="3606007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8FA690B-1C69-6D46-D5AB-7A0E3AC6373A}"/>
              </a:ext>
            </a:extLst>
          </p:cNvPr>
          <p:cNvSpPr txBox="1"/>
          <p:nvPr/>
        </p:nvSpPr>
        <p:spPr>
          <a:xfrm>
            <a:off x="386873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74D2F94-343D-3F20-B588-569D4900C75A}"/>
              </a:ext>
            </a:extLst>
          </p:cNvPr>
          <p:cNvSpPr/>
          <p:nvPr/>
        </p:nvSpPr>
        <p:spPr>
          <a:xfrm>
            <a:off x="570042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2B21C8-B649-B7F0-086D-A2712490021A}"/>
              </a:ext>
            </a:extLst>
          </p:cNvPr>
          <p:cNvSpPr txBox="1"/>
          <p:nvPr/>
        </p:nvSpPr>
        <p:spPr>
          <a:xfrm>
            <a:off x="2390843" y="5546018"/>
            <a:ext cx="1498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</a:t>
            </a:r>
            <a:r>
              <a:rPr kumimoji="1" lang="en-US" altLang="ja-JP" sz="1600" baseline="30000" dirty="0"/>
              <a:t>th </a:t>
            </a:r>
            <a:r>
              <a:rPr kumimoji="1" lang="en-US" altLang="ja-JP" sz="1600" dirty="0"/>
              <a:t>byte data</a:t>
            </a:r>
            <a:endParaRPr lang="ja-JP" altLang="en-US" sz="16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CCBD8B5-A4B3-761D-B8E3-B1AC09ED50DA}"/>
              </a:ext>
            </a:extLst>
          </p:cNvPr>
          <p:cNvSpPr/>
          <p:nvPr/>
        </p:nvSpPr>
        <p:spPr>
          <a:xfrm>
            <a:off x="383766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3C1B64E-3E4F-8897-E54D-32EC4B14EA56}"/>
              </a:ext>
            </a:extLst>
          </p:cNvPr>
          <p:cNvSpPr/>
          <p:nvPr/>
        </p:nvSpPr>
        <p:spPr>
          <a:xfrm>
            <a:off x="5019826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2E482CB-279A-F571-C2C0-C6429E4D7188}"/>
              </a:ext>
            </a:extLst>
          </p:cNvPr>
          <p:cNvSpPr/>
          <p:nvPr/>
        </p:nvSpPr>
        <p:spPr>
          <a:xfrm>
            <a:off x="633903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F6D79B-786C-9646-130B-7787F84ECA17}"/>
              </a:ext>
            </a:extLst>
          </p:cNvPr>
          <p:cNvSpPr txBox="1"/>
          <p:nvPr/>
        </p:nvSpPr>
        <p:spPr>
          <a:xfrm>
            <a:off x="4202623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7th</a:t>
            </a:r>
            <a:endParaRPr lang="ja-JP" altLang="en-US" sz="16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A66C383-2AAF-093B-E2F4-61E4725F0437}"/>
              </a:ext>
            </a:extLst>
          </p:cNvPr>
          <p:cNvSpPr txBox="1"/>
          <p:nvPr/>
        </p:nvSpPr>
        <p:spPr>
          <a:xfrm>
            <a:off x="5521835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8th</a:t>
            </a:r>
            <a:endParaRPr lang="ja-JP" altLang="en-US" sz="16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77891D7-E9C6-703E-510E-1023CDEB1AF3}"/>
              </a:ext>
            </a:extLst>
          </p:cNvPr>
          <p:cNvSpPr txBox="1"/>
          <p:nvPr/>
        </p:nvSpPr>
        <p:spPr>
          <a:xfrm>
            <a:off x="6816110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9th</a:t>
            </a:r>
            <a:endParaRPr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12F3D4F-FFA0-93F1-D77E-86EAE101682B}"/>
              </a:ext>
            </a:extLst>
          </p:cNvPr>
          <p:cNvSpPr txBox="1"/>
          <p:nvPr/>
        </p:nvSpPr>
        <p:spPr>
          <a:xfrm>
            <a:off x="3453607" y="6352732"/>
            <a:ext cx="361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…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99DB5E-7E76-A3FB-1C02-46BF9C5B47AD}"/>
              </a:ext>
            </a:extLst>
          </p:cNvPr>
          <p:cNvSpPr txBox="1"/>
          <p:nvPr/>
        </p:nvSpPr>
        <p:spPr>
          <a:xfrm>
            <a:off x="11207750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7~9th</a:t>
            </a:r>
            <a:endParaRPr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C40D51-6725-3FF3-5721-A6FE521C3001}"/>
              </a:ext>
            </a:extLst>
          </p:cNvPr>
          <p:cNvSpPr txBox="1"/>
          <p:nvPr/>
        </p:nvSpPr>
        <p:spPr>
          <a:xfrm>
            <a:off x="7692479" y="6037931"/>
            <a:ext cx="3649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NOTE: In 9bytes mode, send value for Address+1 data first, second is Address+0 data</a:t>
            </a:r>
            <a:endParaRPr lang="ja-JP" altLang="en-US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D064015-CF81-2B6D-CA96-CFBFC532D246}"/>
              </a:ext>
            </a:extLst>
          </p:cNvPr>
          <p:cNvSpPr txBox="1"/>
          <p:nvPr/>
        </p:nvSpPr>
        <p:spPr>
          <a:xfrm>
            <a:off x="1832068" y="6375959"/>
            <a:ext cx="1945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</a:t>
            </a:r>
            <a:r>
              <a:rPr kumimoji="1" lang="en-US" altLang="ja-JP" sz="1600" baseline="30000" dirty="0"/>
              <a:t>th</a:t>
            </a:r>
            <a:r>
              <a:rPr kumimoji="1" lang="en-US" altLang="ja-JP" sz="1600" dirty="0"/>
              <a:t> byte data</a:t>
            </a:r>
            <a:endParaRPr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BE556F3-100B-CFBC-7E45-9604F27EF3DD}"/>
              </a:ext>
            </a:extLst>
          </p:cNvPr>
          <p:cNvSpPr/>
          <p:nvPr/>
        </p:nvSpPr>
        <p:spPr>
          <a:xfrm>
            <a:off x="11075137" y="3211097"/>
            <a:ext cx="925975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Same as 4,5,6 </a:t>
            </a:r>
            <a:r>
              <a:rPr kumimoji="1" lang="en-US" altLang="ja-JP" sz="1050" dirty="0" err="1"/>
              <a:t>th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668876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563AF-CB12-1C19-3F3F-220BA4F8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Integrate with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FFC752-5850-5A1D-9AD0-4FE6462D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14732"/>
            <a:ext cx="9488819" cy="3777622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will starts RPC server on port 30000 at startup</a:t>
            </a:r>
            <a:r>
              <a:rPr lang="ja-JP" altLang="en-US" dirty="0"/>
              <a:t> </a:t>
            </a:r>
            <a:r>
              <a:rPr lang="en-US" altLang="ja-JP" dirty="0"/>
              <a:t>with</a:t>
            </a:r>
            <a:r>
              <a:rPr lang="ja-JP" altLang="en-US" dirty="0"/>
              <a:t> </a:t>
            </a:r>
            <a:r>
              <a:rPr lang="en-US" altLang="ja-JP" dirty="0"/>
              <a:t>“-</a:t>
            </a:r>
            <a:r>
              <a:rPr lang="en-US" altLang="ja-JP" dirty="0" err="1"/>
              <a:t>chip_server</a:t>
            </a:r>
            <a:r>
              <a:rPr lang="en-US" altLang="ja-JP" dirty="0"/>
              <a:t>” option</a:t>
            </a:r>
            <a:r>
              <a:rPr kumimoji="1" lang="en-US" altLang="ja-JP" dirty="0"/>
              <a:t>.</a:t>
            </a:r>
            <a:br>
              <a:rPr kumimoji="1" lang="en-US" altLang="ja-JP" dirty="0"/>
            </a:br>
            <a:r>
              <a:rPr kumimoji="1" lang="en-US" altLang="ja-JP" dirty="0"/>
              <a:t>So, your application can be integrate with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lang="en-US" altLang="ja-JP" dirty="0"/>
              <a:t> provides the following API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//Write the value to the address to the specific chip</a:t>
            </a: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DirectAccessToChip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DeviceID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UnitNo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address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lang="en-US" altLang="ja-JP" sz="18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br>
              <a:rPr kumimoji="1" lang="en-US" altLang="ja-JP" dirty="0"/>
            </a:br>
            <a:r>
              <a:rPr kumimoji="1" lang="en-US" altLang="ja-JP" sz="1200" dirty="0"/>
              <a:t>* You can confirm the </a:t>
            </a:r>
            <a:r>
              <a:rPr lang="en-US" altLang="ja-JP" sz="1200" dirty="0" err="1"/>
              <a:t>DeviceID</a:t>
            </a:r>
            <a:r>
              <a:rPr lang="en-US" altLang="ja-JP" sz="1200" dirty="0"/>
              <a:t> and </a:t>
            </a:r>
            <a:r>
              <a:rPr lang="en-US" altLang="ja-JP" sz="1200" dirty="0" err="1"/>
              <a:t>UnitNumber</a:t>
            </a:r>
            <a:r>
              <a:rPr lang="en-US" altLang="ja-JP" sz="1200" dirty="0"/>
              <a:t> from the property.</a:t>
            </a:r>
            <a:br>
              <a:rPr lang="en-US" altLang="ja-JP" sz="1200" dirty="0"/>
            </a:br>
            <a:r>
              <a:rPr kumimoji="1" lang="en-US" altLang="ja-JP" sz="1200" dirty="0"/>
              <a:t>* Currently, OPLL(ID9), SCC(ID7), AY8910(ID11), YM2608(ID23) chips are supported.</a:t>
            </a:r>
            <a:br>
              <a:rPr kumimoji="1" lang="en-US" altLang="ja-JP" sz="1200" dirty="0"/>
            </a:br>
            <a:r>
              <a:rPr kumimoji="1" lang="en-US" altLang="ja-JP" sz="1200" dirty="0"/>
              <a:t>* If you want to use SCC</a:t>
            </a:r>
            <a:r>
              <a:rPr kumimoji="1" lang="en-US" altLang="ja-JP" sz="1200" b="1" dirty="0"/>
              <a:t>1</a:t>
            </a:r>
            <a:r>
              <a:rPr kumimoji="1" lang="en-US" altLang="ja-JP" sz="1200" dirty="0"/>
              <a:t>(aka SCC</a:t>
            </a:r>
            <a:r>
              <a:rPr kumimoji="1" lang="en-US" altLang="ja-JP" sz="1200" b="1" dirty="0"/>
              <a:t>+</a:t>
            </a:r>
            <a:r>
              <a:rPr kumimoji="1" lang="en-US" altLang="ja-JP" sz="1200" dirty="0"/>
              <a:t>)</a:t>
            </a:r>
            <a:r>
              <a:rPr lang="en-US" altLang="ja-JP" sz="1200" dirty="0"/>
              <a:t>, you need to add 0x100 to the address.</a:t>
            </a:r>
          </a:p>
          <a:p>
            <a:r>
              <a:rPr kumimoji="1" lang="en-US" altLang="ja-JP" sz="1600" dirty="0"/>
              <a:t>Ex)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A188B6-323B-7E0E-E37A-A55B67D6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44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AD7425-2AE0-4068-AE32-DBE5AF646760}"/>
              </a:ext>
            </a:extLst>
          </p:cNvPr>
          <p:cNvSpPr txBox="1"/>
          <p:nvPr/>
        </p:nvSpPr>
        <p:spPr>
          <a:xfrm>
            <a:off x="3008692" y="4453732"/>
            <a:ext cx="7943200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::client* 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=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new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::client(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"localhost"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30000);	//Open RPC port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try {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   //Check connection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   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-&gt;call("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", (unsigned char)0, (unsigned char)0, (unsigned int)0, (unsigned int)0);</a:t>
            </a:r>
          </a:p>
          <a:p>
            <a:r>
              <a:rPr lang="en-US" altLang="ja-JP" sz="100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} catch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(...) { //Failed }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//Write SCC1 wave form</a:t>
            </a:r>
          </a:p>
          <a:p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0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000" b="1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7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)0x100,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000" dirty="0">
                <a:solidFill>
                  <a:srgbClr val="80808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10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);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//All sound off for AY8910</a:t>
            </a:r>
          </a:p>
          <a:p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0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000" b="1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11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)0x3f);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//Key off 1ch for OPLL</a:t>
            </a:r>
          </a:p>
          <a:p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0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000" b="1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9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)0x20,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)0x0);</a:t>
            </a:r>
          </a:p>
          <a:p>
            <a:r>
              <a:rPr kumimoji="1"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-&gt;~client();	//Close</a:t>
            </a:r>
            <a:r>
              <a:rPr kumimoji="1" lang="ja-JP" altLang="en-US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kumimoji="1" lang="ja-JP" altLang="en-US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port(But, may not working properly. Recommend commenting out this line.)</a:t>
            </a:r>
            <a:endParaRPr kumimoji="1" lang="ja-JP" altLang="en-US" sz="10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A466743-E1DC-C729-0305-F781C605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950" y="3429000"/>
            <a:ext cx="2011679" cy="52967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43BC414-8C68-36B2-CD7E-EC4A99393D3E}"/>
              </a:ext>
            </a:extLst>
          </p:cNvPr>
          <p:cNvCxnSpPr>
            <a:cxnSpLocks/>
          </p:cNvCxnSpPr>
          <p:nvPr/>
        </p:nvCxnSpPr>
        <p:spPr>
          <a:xfrm>
            <a:off x="6521570" y="3191774"/>
            <a:ext cx="3393056" cy="50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6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E7E8C-39F9-9985-70EE-64D8043B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FM registers </a:t>
            </a:r>
            <a:r>
              <a:rPr lang="en-US" altLang="ja-JP"/>
              <a:t>with a GUI </a:t>
            </a:r>
            <a:r>
              <a:rPr lang="en-US" altLang="ja-JP" dirty="0"/>
              <a:t>editor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53C56C-F4D3-5289-9597-A4A73C51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0143555-E8BF-A0A9-C13F-12672C7C7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15" y="2606633"/>
            <a:ext cx="4602583" cy="405542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11761E4-5D62-935E-16D2-EA4C5249C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81" y="2526473"/>
            <a:ext cx="5583795" cy="4215741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DE06D17-31DF-BBD1-D177-9168D5D4326F}"/>
              </a:ext>
            </a:extLst>
          </p:cNvPr>
          <p:cNvSpPr/>
          <p:nvPr/>
        </p:nvSpPr>
        <p:spPr>
          <a:xfrm>
            <a:off x="2440379" y="3604162"/>
            <a:ext cx="3342903" cy="4868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67F2EDA6-B344-DBC0-1345-8A0E281A9E67}"/>
              </a:ext>
            </a:extLst>
          </p:cNvPr>
          <p:cNvSpPr/>
          <p:nvPr/>
        </p:nvSpPr>
        <p:spPr>
          <a:xfrm>
            <a:off x="1448790" y="1846610"/>
            <a:ext cx="3587639" cy="1121233"/>
          </a:xfrm>
          <a:prstGeom prst="wedgeRectCallout">
            <a:avLst>
              <a:gd name="adj1" fmla="val 62089"/>
              <a:gd name="adj2" fmla="val 12565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Select a timbre and click the</a:t>
            </a:r>
          </a:p>
          <a:p>
            <a:pPr algn="ctr"/>
            <a:r>
              <a:rPr kumimoji="1" lang="en-US" altLang="ja-JP" dirty="0"/>
              <a:t>[…] button on the “(Detailed)” prop.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266AB21-856B-26ED-A162-FDCCFC1D35ED}"/>
              </a:ext>
            </a:extLst>
          </p:cNvPr>
          <p:cNvSpPr/>
          <p:nvPr/>
        </p:nvSpPr>
        <p:spPr>
          <a:xfrm>
            <a:off x="5421086" y="3847606"/>
            <a:ext cx="362195" cy="243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カーブ 11">
            <a:extLst>
              <a:ext uri="{FF2B5EF4-FFF2-40B4-BE49-F238E27FC236}">
                <a16:creationId xmlns:a16="http://schemas.microsoft.com/office/drawing/2014/main" id="{4CC129BF-D0CF-6020-92D3-B6DC28C57B81}"/>
              </a:ext>
            </a:extLst>
          </p:cNvPr>
          <p:cNvSpPr/>
          <p:nvPr/>
        </p:nvSpPr>
        <p:spPr>
          <a:xfrm rot="19721549">
            <a:off x="5265424" y="3064145"/>
            <a:ext cx="1582070" cy="4738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A662B6D-4684-BD40-A873-039EF09BD601}"/>
              </a:ext>
            </a:extLst>
          </p:cNvPr>
          <p:cNvSpPr/>
          <p:nvPr/>
        </p:nvSpPr>
        <p:spPr>
          <a:xfrm>
            <a:off x="9617034" y="4730339"/>
            <a:ext cx="362195" cy="243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6F9404EF-DAF9-575A-2CE6-1ADC08A36EAC}"/>
              </a:ext>
            </a:extLst>
          </p:cNvPr>
          <p:cNvSpPr/>
          <p:nvPr/>
        </p:nvSpPr>
        <p:spPr>
          <a:xfrm>
            <a:off x="5673339" y="4616141"/>
            <a:ext cx="3587639" cy="1121233"/>
          </a:xfrm>
          <a:prstGeom prst="wedgeRectCallout">
            <a:avLst>
              <a:gd name="adj1" fmla="val 60103"/>
              <a:gd name="adj2" fmla="val -2845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Change all operator values while [Shift] key pressing.</a:t>
            </a:r>
          </a:p>
        </p:txBody>
      </p:sp>
    </p:spTree>
    <p:extLst>
      <p:ext uri="{BB962C8B-B14F-4D97-AF65-F5344CB8AC3E}">
        <p14:creationId xmlns:p14="http://schemas.microsoft.com/office/powerpoint/2010/main" val="189752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4129</Words>
  <Application>Microsoft Office PowerPoint</Application>
  <PresentationFormat>ワイド画面</PresentationFormat>
  <Paragraphs>744</Paragraphs>
  <Slides>44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53" baseType="lpstr">
      <vt:lpstr>ＭＳ ゴシック</vt:lpstr>
      <vt:lpstr>PixelMplus12</vt:lpstr>
      <vt:lpstr>游ゴシック</vt:lpstr>
      <vt:lpstr>Agency FB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What is the MAmidiMEmo?</vt:lpstr>
      <vt:lpstr>Install &amp; Basic Settings</vt:lpstr>
      <vt:lpstr>Window Overview</vt:lpstr>
      <vt:lpstr>Add and Remove a Chip</vt:lpstr>
      <vt:lpstr>Edit chip and sound parameters</vt:lpstr>
      <vt:lpstr>Edit FM registers with a GUI editor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Use a real hardware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MSX/PC-6001</vt:lpstr>
      <vt:lpstr>VGM Sound Interface(VSIF - FTDI) for Commodore 64(C64)</vt:lpstr>
      <vt:lpstr>VGM Sound Interface(VSIF) Settings</vt:lpstr>
      <vt:lpstr>VGM Sound Interface(VSIF) for Famicom spec</vt:lpstr>
      <vt:lpstr>MEMO: FTDI UART NAME &lt;-&gt; Bit Number</vt:lpstr>
      <vt:lpstr>Use CMI8738(OPL3) PCI Board *Please use at your own risk* </vt:lpstr>
      <vt:lpstr>VGMPlayer</vt:lpstr>
      <vt:lpstr>VGMPlayer</vt:lpstr>
      <vt:lpstr>Known issues and limitations</vt:lpstr>
      <vt:lpstr>Known issues and limitations</vt:lpstr>
      <vt:lpstr>Appendix</vt:lpstr>
      <vt:lpstr>Trouble Shooting for MAmi</vt:lpstr>
      <vt:lpstr>MIDI Implementation Chart 1 General</vt:lpstr>
      <vt:lpstr>MIDI Implementation Chart 2 Modulation, Vol, Pan, GPCS</vt:lpstr>
      <vt:lpstr>MIDI Implementation Chart 3 Hold, Portamentom, Modulation, SCCS</vt:lpstr>
      <vt:lpstr>MIDI Implementation Chart 4 NRPN, RPN, Mono, Poly</vt:lpstr>
      <vt:lpstr>MIDI Implementation Chart 5 Pitch, Tune, Modulation Depth</vt:lpstr>
      <vt:lpstr>MIDI Implementation Chart 6 GPCS, SCCS</vt:lpstr>
      <vt:lpstr>MIDI Implementation Chart 7 Manage Instruments</vt:lpstr>
      <vt:lpstr>MIDI Implementation Chart 8 XGM Recording</vt:lpstr>
      <vt:lpstr>MIDI Implementation Chart 9 XGM2 Recording</vt:lpstr>
      <vt:lpstr>VSIF – Generic (UART 115K), SMS(UART 115K)  SPECIFICATION for AY-3-8910, YM2413</vt:lpstr>
      <vt:lpstr>VSIF – MSX/P6(FTDI) SPECIFICATION for AY-3-8910, OPLL, SCC-I, OPL3, OPM, OPNA/OPN2, OPN</vt:lpstr>
      <vt:lpstr>VSIF – C64(FTDI) SPECIFICATION for SID</vt:lpstr>
      <vt:lpstr>Integrate with MAmidiMEmo via RPC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2024-02-07T15:12:43Z</dcterms:modified>
</cp:coreProperties>
</file>