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8" r:id="rId1"/>
  </p:sldMasterIdLst>
  <p:notesMasterIdLst>
    <p:notesMasterId r:id="rId18"/>
  </p:notesMasterIdLst>
  <p:sldIdLst>
    <p:sldId id="256" r:id="rId2"/>
    <p:sldId id="262" r:id="rId3"/>
    <p:sldId id="257" r:id="rId4"/>
    <p:sldId id="258" r:id="rId5"/>
    <p:sldId id="265" r:id="rId6"/>
    <p:sldId id="267" r:id="rId7"/>
    <p:sldId id="259" r:id="rId8"/>
    <p:sldId id="268" r:id="rId9"/>
    <p:sldId id="260" r:id="rId10"/>
    <p:sldId id="263" r:id="rId11"/>
    <p:sldId id="271" r:id="rId12"/>
    <p:sldId id="270" r:id="rId13"/>
    <p:sldId id="269" r:id="rId14"/>
    <p:sldId id="272" r:id="rId15"/>
    <p:sldId id="27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06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144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C28D8-13B6-41C3-9F5F-0284C569C6F1}" type="datetimeFigureOut">
              <a:rPr kumimoji="1" lang="ja-JP" altLang="en-US" smtClean="0"/>
              <a:t>2021/5/15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2F5C4-CB40-44D3-9C89-5ECCD9AB4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096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615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084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67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07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5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2021/5/15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716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2021/5/15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825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2021/5/15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764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088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93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01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00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2021/5/15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58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2021/5/15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80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2021/5/15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48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2021/5/15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51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2021/5/15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27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2021/5/15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68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64889-C429-4FBA-9A30-FFA1EB721FBC}" type="datetimeFigureOut">
              <a:rPr kumimoji="1" lang="ja-JP" altLang="en-US" smtClean="0"/>
              <a:t>2021/5/15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97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31B3DB0-10E4-4265-97FE-514A89497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/>
              <a:t>MAmidiMEmo</a:t>
            </a:r>
            <a:br>
              <a:rPr lang="en-US" altLang="ja-JP" dirty="0"/>
            </a:br>
            <a:r>
              <a:rPr lang="en-US" altLang="ja-JP" dirty="0"/>
              <a:t>A Virtual S/W Synthesizer</a:t>
            </a:r>
            <a:endParaRPr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D195690D-B8C0-44C8-A5B6-3835F67A7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User’s Manual</a:t>
            </a:r>
            <a:r>
              <a:rPr lang="ja-JP" altLang="en-US" dirty="0"/>
              <a:t> </a:t>
            </a:r>
            <a:r>
              <a:rPr lang="en-US" altLang="ja-JP" dirty="0"/>
              <a:t>- Rev 0.3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7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/>
              <a:t>Driver parameters - </a:t>
            </a:r>
            <a:r>
              <a:rPr kumimoji="1" lang="en-US" altLang="ja-JP" sz="3600" dirty="0" err="1"/>
              <a:t>Fx</a:t>
            </a:r>
            <a:r>
              <a:rPr kumimoji="1" lang="en-US" altLang="ja-JP" sz="3600" dirty="0"/>
              <a:t> &amp; Env</a:t>
            </a:r>
            <a:r>
              <a:rPr lang="en-US" altLang="ja-JP" dirty="0"/>
              <a:t>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3322748"/>
            <a:ext cx="9583020" cy="341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/>
              <a:t>Fx</a:t>
            </a:r>
            <a:r>
              <a:rPr kumimoji="1" lang="en-US" altLang="ja-JP" dirty="0"/>
              <a:t> &amp; Env parameter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701788C-F85D-4964-8EF0-4A04DA474FC2}"/>
              </a:ext>
            </a:extLst>
          </p:cNvPr>
          <p:cNvSpPr/>
          <p:nvPr/>
        </p:nvSpPr>
        <p:spPr>
          <a:xfrm>
            <a:off x="2592925" y="3838379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Volume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8D5717FF-E217-4047-ACB7-96E4282C370C}"/>
              </a:ext>
            </a:extLst>
          </p:cNvPr>
          <p:cNvSpPr/>
          <p:nvPr/>
        </p:nvSpPr>
        <p:spPr>
          <a:xfrm>
            <a:off x="3886200" y="3951725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B81C857-ECF0-4816-AF39-608925FBB313}"/>
              </a:ext>
            </a:extLst>
          </p:cNvPr>
          <p:cNvSpPr/>
          <p:nvPr/>
        </p:nvSpPr>
        <p:spPr>
          <a:xfrm>
            <a:off x="2592925" y="4786705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Pitch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AACA7100-F8A9-4B53-B23D-9279607D82E8}"/>
              </a:ext>
            </a:extLst>
          </p:cNvPr>
          <p:cNvSpPr/>
          <p:nvPr/>
        </p:nvSpPr>
        <p:spPr>
          <a:xfrm>
            <a:off x="3886200" y="5112324"/>
            <a:ext cx="2438400" cy="178388"/>
          </a:xfrm>
          <a:custGeom>
            <a:avLst/>
            <a:gdLst>
              <a:gd name="connsiteX0" fmla="*/ 0 w 2590800"/>
              <a:gd name="connsiteY0" fmla="*/ 206061 h 358655"/>
              <a:gd name="connsiteX1" fmla="*/ 228600 w 2590800"/>
              <a:gd name="connsiteY1" fmla="*/ 23181 h 358655"/>
              <a:gd name="connsiteX2" fmla="*/ 563880 w 2590800"/>
              <a:gd name="connsiteY2" fmla="*/ 289881 h 358655"/>
              <a:gd name="connsiteX3" fmla="*/ 1066800 w 2590800"/>
              <a:gd name="connsiteY3" fmla="*/ 321 h 358655"/>
              <a:gd name="connsiteX4" fmla="*/ 1432560 w 2590800"/>
              <a:gd name="connsiteY4" fmla="*/ 358461 h 358655"/>
              <a:gd name="connsiteX5" fmla="*/ 1866900 w 2590800"/>
              <a:gd name="connsiteY5" fmla="*/ 53661 h 358655"/>
              <a:gd name="connsiteX6" fmla="*/ 2263140 w 2590800"/>
              <a:gd name="connsiteY6" fmla="*/ 267021 h 358655"/>
              <a:gd name="connsiteX7" fmla="*/ 2590800 w 2590800"/>
              <a:gd name="connsiteY7" fmla="*/ 129861 h 3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0800" h="358655">
                <a:moveTo>
                  <a:pt x="0" y="206061"/>
                </a:moveTo>
                <a:cubicBezTo>
                  <a:pt x="67310" y="107636"/>
                  <a:pt x="134620" y="9211"/>
                  <a:pt x="228600" y="23181"/>
                </a:cubicBezTo>
                <a:cubicBezTo>
                  <a:pt x="322580" y="37151"/>
                  <a:pt x="424180" y="293691"/>
                  <a:pt x="563880" y="289881"/>
                </a:cubicBezTo>
                <a:cubicBezTo>
                  <a:pt x="703580" y="286071"/>
                  <a:pt x="922020" y="-11109"/>
                  <a:pt x="1066800" y="321"/>
                </a:cubicBezTo>
                <a:cubicBezTo>
                  <a:pt x="1211580" y="11751"/>
                  <a:pt x="1299210" y="349571"/>
                  <a:pt x="1432560" y="358461"/>
                </a:cubicBezTo>
                <a:cubicBezTo>
                  <a:pt x="1565910" y="367351"/>
                  <a:pt x="1728470" y="68901"/>
                  <a:pt x="1866900" y="53661"/>
                </a:cubicBezTo>
                <a:cubicBezTo>
                  <a:pt x="2005330" y="38421"/>
                  <a:pt x="2142490" y="254321"/>
                  <a:pt x="2263140" y="267021"/>
                </a:cubicBezTo>
                <a:cubicBezTo>
                  <a:pt x="2383790" y="279721"/>
                  <a:pt x="2487295" y="204791"/>
                  <a:pt x="2590800" y="129861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237DC67-DB4B-4766-97DB-B482AE9DFDD1}"/>
              </a:ext>
            </a:extLst>
          </p:cNvPr>
          <p:cNvSpPr/>
          <p:nvPr/>
        </p:nvSpPr>
        <p:spPr>
          <a:xfrm>
            <a:off x="2592925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Arp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5ACFAB6-CE74-49C6-B67D-A740D460ADEE}"/>
              </a:ext>
            </a:extLst>
          </p:cNvPr>
          <p:cNvCxnSpPr/>
          <p:nvPr/>
        </p:nvCxnSpPr>
        <p:spPr>
          <a:xfrm>
            <a:off x="3886200" y="6295023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21444743-6CE3-4281-A64A-9D4E3874FE16}"/>
              </a:ext>
            </a:extLst>
          </p:cNvPr>
          <p:cNvCxnSpPr/>
          <p:nvPr/>
        </p:nvCxnSpPr>
        <p:spPr>
          <a:xfrm>
            <a:off x="4245402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3906CE33-EB7A-4C95-AA88-83F50B27C0F6}"/>
              </a:ext>
            </a:extLst>
          </p:cNvPr>
          <p:cNvCxnSpPr/>
          <p:nvPr/>
        </p:nvCxnSpPr>
        <p:spPr>
          <a:xfrm>
            <a:off x="4580682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C1032768-591A-4958-9326-E354A8D37AA3}"/>
              </a:ext>
            </a:extLst>
          </p:cNvPr>
          <p:cNvCxnSpPr/>
          <p:nvPr/>
        </p:nvCxnSpPr>
        <p:spPr>
          <a:xfrm>
            <a:off x="4937760" y="63022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72561345-9A7F-445C-80C6-48B943024BED}"/>
              </a:ext>
            </a:extLst>
          </p:cNvPr>
          <p:cNvCxnSpPr/>
          <p:nvPr/>
        </p:nvCxnSpPr>
        <p:spPr>
          <a:xfrm>
            <a:off x="5295900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463D1983-57D4-4A00-812B-ACC4705D1C0D}"/>
              </a:ext>
            </a:extLst>
          </p:cNvPr>
          <p:cNvCxnSpPr/>
          <p:nvPr/>
        </p:nvCxnSpPr>
        <p:spPr>
          <a:xfrm>
            <a:off x="5669280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5276DDAC-2740-4852-BF01-263F82DA2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04" t="24556" b="42869"/>
          <a:stretch/>
        </p:blipFill>
        <p:spPr>
          <a:xfrm>
            <a:off x="7861715" y="3198150"/>
            <a:ext cx="3859091" cy="1845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503C0C28-62BC-4F25-8EE8-9B65B59DE011}"/>
              </a:ext>
            </a:extLst>
          </p:cNvPr>
          <p:cNvSpPr/>
          <p:nvPr/>
        </p:nvSpPr>
        <p:spPr>
          <a:xfrm>
            <a:off x="6903719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Dedicated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82" name="フリーフォーム: 図形 81">
            <a:extLst>
              <a:ext uri="{FF2B5EF4-FFF2-40B4-BE49-F238E27FC236}">
                <a16:creationId xmlns:a16="http://schemas.microsoft.com/office/drawing/2014/main" id="{DBAF3D69-BE36-4569-8D3C-32E24DBDEF53}"/>
              </a:ext>
            </a:extLst>
          </p:cNvPr>
          <p:cNvSpPr/>
          <p:nvPr/>
        </p:nvSpPr>
        <p:spPr>
          <a:xfrm>
            <a:off x="8192418" y="5886954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吹き出し: 四角形 82">
            <a:extLst>
              <a:ext uri="{FF2B5EF4-FFF2-40B4-BE49-F238E27FC236}">
                <a16:creationId xmlns:a16="http://schemas.microsoft.com/office/drawing/2014/main" id="{96651DE7-A78C-4A47-AEFB-8B94E93AF938}"/>
              </a:ext>
            </a:extLst>
          </p:cNvPr>
          <p:cNvSpPr/>
          <p:nvPr/>
        </p:nvSpPr>
        <p:spPr>
          <a:xfrm>
            <a:off x="9599075" y="4912106"/>
            <a:ext cx="2319250" cy="657095"/>
          </a:xfrm>
          <a:prstGeom prst="wedgeRectCallout">
            <a:avLst>
              <a:gd name="adj1" fmla="val 30894"/>
              <a:gd name="adj2" fmla="val -18597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Click here to open the GUI Editor.</a:t>
            </a:r>
          </a:p>
        </p:txBody>
      </p:sp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593A23A2-91A5-46AE-92E8-4BACDD7C0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lang="en-US" altLang="ja-JP" dirty="0"/>
              <a:t>You can make for a rich sound by using driver params.</a:t>
            </a:r>
            <a:br>
              <a:rPr lang="en-US" altLang="ja-JP" dirty="0"/>
            </a:br>
            <a:r>
              <a:rPr lang="en-US" altLang="ja-JP" dirty="0"/>
              <a:t>Especially, </a:t>
            </a:r>
            <a:r>
              <a:rPr lang="en-US" altLang="ja-JP" dirty="0" err="1"/>
              <a:t>FxS</a:t>
            </a:r>
            <a:r>
              <a:rPr lang="en-US" altLang="ja-JP" dirty="0"/>
              <a:t> can do it.</a:t>
            </a:r>
          </a:p>
        </p:txBody>
      </p:sp>
    </p:spTree>
    <p:extLst>
      <p:ext uri="{BB962C8B-B14F-4D97-AF65-F5344CB8AC3E}">
        <p14:creationId xmlns:p14="http://schemas.microsoft.com/office/powerpoint/2010/main" val="182322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Sample sounds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There are sample sound files in the “Samples” folder. You can drop a sample file “*.</a:t>
            </a:r>
            <a:r>
              <a:rPr kumimoji="1" lang="en-US" altLang="ja-JP" dirty="0" err="1"/>
              <a:t>MAmi</a:t>
            </a:r>
            <a:r>
              <a:rPr kumimoji="1" lang="en-US" altLang="ja-JP" dirty="0"/>
              <a:t>" to the left pane.</a:t>
            </a:r>
          </a:p>
          <a:p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032583E-F49E-49C6-A54E-A27E2EF4A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25" y="2963916"/>
            <a:ext cx="4575712" cy="35007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073128-08BE-4826-9D04-65207ABF0B6B}"/>
              </a:ext>
            </a:extLst>
          </p:cNvPr>
          <p:cNvSpPr/>
          <p:nvPr/>
        </p:nvSpPr>
        <p:spPr>
          <a:xfrm flipH="1">
            <a:off x="5407572" y="3492062"/>
            <a:ext cx="1521373" cy="2017986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051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Additional files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YM2608</a:t>
            </a:r>
          </a:p>
          <a:p>
            <a:pPr lvl="1"/>
            <a:r>
              <a:rPr kumimoji="1" lang="en-US" altLang="ja-JP" dirty="0"/>
              <a:t>Place legitimate “ym2608_adpcm_rom.bin” file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rhythm sounds.</a:t>
            </a:r>
          </a:p>
          <a:p>
            <a:r>
              <a:rPr lang="en-US" altLang="ja-JP" dirty="0"/>
              <a:t>MT-32</a:t>
            </a:r>
          </a:p>
          <a:p>
            <a:pPr lvl="1"/>
            <a:r>
              <a:rPr kumimoji="1" lang="en-US" altLang="ja-JP" dirty="0"/>
              <a:t>Place legitimate “MT32_CONTROL.ROM” and “MT32_PCM.ROM”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sounds.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9267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Limit Break</a:t>
            </a:r>
            <a:endParaRPr kumimoji="1"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Any chip can output only a few voices. However,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can break this limitation by the following steps.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Add a chip and complete all settings the chip.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ja-JP" dirty="0"/>
              <a:t>Select the [Clone selected chip]</a:t>
            </a:r>
            <a:br>
              <a:rPr kumimoji="1" lang="en-US" altLang="ja-JP" dirty="0"/>
            </a:br>
            <a:r>
              <a:rPr lang="en-US" altLang="ja-JP" dirty="0"/>
              <a:t>Cloned chip added.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Select the cloned chip and</a:t>
            </a:r>
            <a:br>
              <a:rPr lang="en-US" altLang="ja-JP" dirty="0"/>
            </a:br>
            <a:r>
              <a:rPr lang="en-US" altLang="ja-JP" dirty="0"/>
              <a:t>set the [Follower Mode] value to “Unit0*”.</a:t>
            </a:r>
            <a:br>
              <a:rPr lang="en-US" altLang="ja-JP" dirty="0"/>
            </a:br>
            <a:r>
              <a:rPr lang="en-US" altLang="ja-JP" dirty="0"/>
              <a:t>* If clone source chip ID is 0.</a:t>
            </a:r>
          </a:p>
          <a:p>
            <a:pPr marL="57150" indent="0">
              <a:buNone/>
            </a:pPr>
            <a:endParaRPr lang="en-US" altLang="ja-JP" dirty="0"/>
          </a:p>
          <a:p>
            <a:pPr indent="-285750"/>
            <a:r>
              <a:rPr lang="en-US" altLang="ja-JP" dirty="0"/>
              <a:t>When the clone source chip consumed all voices, the cloned chip</a:t>
            </a:r>
            <a:r>
              <a:rPr lang="ja-JP" altLang="en-US" dirty="0"/>
              <a:t> </a:t>
            </a:r>
            <a:r>
              <a:rPr lang="en-US" altLang="ja-JP" dirty="0"/>
              <a:t>sound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the chip.</a:t>
            </a:r>
          </a:p>
          <a:p>
            <a:pPr indent="-285750"/>
            <a:r>
              <a:rPr kumimoji="1" lang="en-US" altLang="ja-JP" dirty="0"/>
              <a:t>If you want to extend max voices more, select the [Clone selected chip] of the cloned chip. And set </a:t>
            </a:r>
            <a:r>
              <a:rPr lang="en-US" altLang="ja-JP" dirty="0"/>
              <a:t>the [Follower Mode] value to “Unit0”.</a:t>
            </a:r>
            <a:endParaRPr kumimoji="1" lang="en-US" altLang="ja-JP" dirty="0"/>
          </a:p>
          <a:p>
            <a:pPr marL="800100" lvl="1" indent="-342900">
              <a:buFont typeface="+mj-lt"/>
              <a:buAutoNum type="arabicPeriod"/>
            </a:pP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endParaRPr kumimoji="1" lang="en-US" altLang="ja-JP" dirty="0"/>
          </a:p>
          <a:p>
            <a:endParaRPr kumimoji="1"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063672B-26DD-4854-BC4C-81E071672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43" b="21697"/>
          <a:stretch/>
        </p:blipFill>
        <p:spPr>
          <a:xfrm>
            <a:off x="8368418" y="2854124"/>
            <a:ext cx="3362794" cy="81568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7A2D404-2235-416A-9AC7-E79D318C6152}"/>
              </a:ext>
            </a:extLst>
          </p:cNvPr>
          <p:cNvSpPr/>
          <p:nvPr/>
        </p:nvSpPr>
        <p:spPr>
          <a:xfrm>
            <a:off x="9569002" y="3130458"/>
            <a:ext cx="1474632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803F58D2-48B1-4F13-AD66-F4F8D78C67C4}"/>
              </a:ext>
            </a:extLst>
          </p:cNvPr>
          <p:cNvSpPr/>
          <p:nvPr/>
        </p:nvSpPr>
        <p:spPr>
          <a:xfrm>
            <a:off x="6798539" y="3213279"/>
            <a:ext cx="2540148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A570015-5F5E-4C16-AB00-A6BE31813E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091" t="37670" b="6713"/>
          <a:stretch/>
        </p:blipFill>
        <p:spPr>
          <a:xfrm>
            <a:off x="8309323" y="3771511"/>
            <a:ext cx="3421889" cy="614606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49789CF6-6B7E-4AF4-8FDE-6CA9CE443D52}"/>
              </a:ext>
            </a:extLst>
          </p:cNvPr>
          <p:cNvSpPr/>
          <p:nvPr/>
        </p:nvSpPr>
        <p:spPr>
          <a:xfrm>
            <a:off x="7441904" y="3934131"/>
            <a:ext cx="744125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9A0A658-DFD1-426C-82E0-09F5F1EA263F}"/>
              </a:ext>
            </a:extLst>
          </p:cNvPr>
          <p:cNvSpPr/>
          <p:nvPr/>
        </p:nvSpPr>
        <p:spPr>
          <a:xfrm>
            <a:off x="8416343" y="3852917"/>
            <a:ext cx="2775398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70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 – (1)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machine chips.</a:t>
            </a:r>
            <a:br>
              <a:rPr kumimoji="1" lang="en-US" altLang="ja-JP" dirty="0"/>
            </a:br>
            <a:r>
              <a:rPr kumimoji="1" lang="en-US" altLang="ja-JP" dirty="0"/>
              <a:t>Currently SMS(2, </a:t>
            </a:r>
            <a:r>
              <a:rPr kumimoji="1" lang="en-US" altLang="ja-JP" i="1" dirty="0" err="1"/>
              <a:t>MkⅢ</a:t>
            </a:r>
            <a:r>
              <a:rPr kumimoji="1" lang="en-US" altLang="ja-JP" dirty="0"/>
              <a:t>) for SN76496/OPLL and Genesis(MD) for SN76496/OPNA2.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lvl="2"/>
            <a:r>
              <a:rPr kumimoji="1" lang="en-US" altLang="ja-JP" dirty="0"/>
              <a:t>1x UART (FT232 and so on) dongle and 1x </a:t>
            </a:r>
            <a:r>
              <a:rPr lang="en-US" altLang="ja-JP" dirty="0"/>
              <a:t>D-SUB 9 pin connector (Female) and cable</a:t>
            </a:r>
          </a:p>
          <a:p>
            <a:pPr lvl="2"/>
            <a:r>
              <a:rPr lang="en-US" altLang="ja-JP" dirty="0"/>
              <a:t>FLASH Cart for SMS or Genesis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3" t="10341" r="5170" b="18677"/>
          <a:stretch/>
        </p:blipFill>
        <p:spPr>
          <a:xfrm>
            <a:off x="5194716" y="4953209"/>
            <a:ext cx="2215637" cy="155815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FB032C-FC1D-4EB5-A7E3-EF3F17954AA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72" t="58582" r="47913" b="23255"/>
          <a:stretch/>
        </p:blipFill>
        <p:spPr>
          <a:xfrm>
            <a:off x="3017368" y="4953209"/>
            <a:ext cx="2152590" cy="1558151"/>
          </a:xfrm>
          <a:prstGeom prst="rect">
            <a:avLst/>
          </a:prstGeom>
        </p:spPr>
      </p:pic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C9F54795-9AD5-44F7-A43B-5CCD0F97FE1C}"/>
              </a:ext>
            </a:extLst>
          </p:cNvPr>
          <p:cNvSpPr/>
          <p:nvPr/>
        </p:nvSpPr>
        <p:spPr>
          <a:xfrm>
            <a:off x="5948363" y="5058738"/>
            <a:ext cx="2386012" cy="694362"/>
          </a:xfrm>
          <a:custGeom>
            <a:avLst/>
            <a:gdLst>
              <a:gd name="connsiteX0" fmla="*/ 0 w 2386012"/>
              <a:gd name="connsiteY0" fmla="*/ 694362 h 694362"/>
              <a:gd name="connsiteX1" fmla="*/ 1557337 w 2386012"/>
              <a:gd name="connsiteY1" fmla="*/ 60950 h 694362"/>
              <a:gd name="connsiteX2" fmla="*/ 2386012 w 2386012"/>
              <a:gd name="connsiteY2" fmla="*/ 60950 h 694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6012" h="694362">
                <a:moveTo>
                  <a:pt x="0" y="694362"/>
                </a:moveTo>
                <a:cubicBezTo>
                  <a:pt x="579834" y="430440"/>
                  <a:pt x="1159668" y="166519"/>
                  <a:pt x="1557337" y="60950"/>
                </a:cubicBezTo>
                <a:cubicBezTo>
                  <a:pt x="1955006" y="-44619"/>
                  <a:pt x="2170509" y="8165"/>
                  <a:pt x="2386012" y="609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55AE2816-1C97-47CB-8A9B-31B487F4B35C}"/>
              </a:ext>
            </a:extLst>
          </p:cNvPr>
          <p:cNvSpPr/>
          <p:nvPr/>
        </p:nvSpPr>
        <p:spPr>
          <a:xfrm>
            <a:off x="4081463" y="5006229"/>
            <a:ext cx="4286250" cy="737346"/>
          </a:xfrm>
          <a:custGeom>
            <a:avLst/>
            <a:gdLst>
              <a:gd name="connsiteX0" fmla="*/ 0 w 4286250"/>
              <a:gd name="connsiteY0" fmla="*/ 737346 h 737346"/>
              <a:gd name="connsiteX1" fmla="*/ 2938462 w 4286250"/>
              <a:gd name="connsiteY1" fmla="*/ 46784 h 737346"/>
              <a:gd name="connsiteX2" fmla="*/ 4286250 w 4286250"/>
              <a:gd name="connsiteY2" fmla="*/ 118221 h 737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6250" h="737346">
                <a:moveTo>
                  <a:pt x="0" y="737346"/>
                </a:moveTo>
                <a:cubicBezTo>
                  <a:pt x="1112043" y="443659"/>
                  <a:pt x="2224087" y="149972"/>
                  <a:pt x="2938462" y="46784"/>
                </a:cubicBezTo>
                <a:cubicBezTo>
                  <a:pt x="3652837" y="-56404"/>
                  <a:pt x="3969543" y="30908"/>
                  <a:pt x="4286250" y="11822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894A75B9-B2DC-40FF-BFC6-5C9708286A42}"/>
              </a:ext>
            </a:extLst>
          </p:cNvPr>
          <p:cNvSpPr/>
          <p:nvPr/>
        </p:nvSpPr>
        <p:spPr>
          <a:xfrm>
            <a:off x="6115050" y="4721077"/>
            <a:ext cx="2243138" cy="1103461"/>
          </a:xfrm>
          <a:custGeom>
            <a:avLst/>
            <a:gdLst>
              <a:gd name="connsiteX0" fmla="*/ 0 w 2243138"/>
              <a:gd name="connsiteY0" fmla="*/ 1103461 h 1103461"/>
              <a:gd name="connsiteX1" fmla="*/ 1609725 w 2243138"/>
              <a:gd name="connsiteY1" fmla="*/ 41423 h 1103461"/>
              <a:gd name="connsiteX2" fmla="*/ 2243138 w 2243138"/>
              <a:gd name="connsiteY2" fmla="*/ 317648 h 1103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3138" h="1103461">
                <a:moveTo>
                  <a:pt x="0" y="1103461"/>
                </a:moveTo>
                <a:cubicBezTo>
                  <a:pt x="617934" y="637926"/>
                  <a:pt x="1235869" y="172392"/>
                  <a:pt x="1609725" y="41423"/>
                </a:cubicBezTo>
                <a:cubicBezTo>
                  <a:pt x="1983581" y="-89546"/>
                  <a:pt x="2113359" y="114051"/>
                  <a:pt x="2243138" y="317648"/>
                </a:cubicBezTo>
              </a:path>
            </a:pathLst>
          </a:custGeom>
          <a:ln w="34925" cmpd="dbl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3F77D31B-5561-40CB-B0C1-77AF79EBD174}"/>
              </a:ext>
            </a:extLst>
          </p:cNvPr>
          <p:cNvSpPr/>
          <p:nvPr/>
        </p:nvSpPr>
        <p:spPr>
          <a:xfrm>
            <a:off x="4152900" y="4730558"/>
            <a:ext cx="4224338" cy="1113030"/>
          </a:xfrm>
          <a:custGeom>
            <a:avLst/>
            <a:gdLst>
              <a:gd name="connsiteX0" fmla="*/ 0 w 4224338"/>
              <a:gd name="connsiteY0" fmla="*/ 1113030 h 1113030"/>
              <a:gd name="connsiteX1" fmla="*/ 3162300 w 4224338"/>
              <a:gd name="connsiteY1" fmla="*/ 41467 h 1113030"/>
              <a:gd name="connsiteX2" fmla="*/ 4224338 w 4224338"/>
              <a:gd name="connsiteY2" fmla="*/ 322455 h 111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24338" h="1113030">
                <a:moveTo>
                  <a:pt x="0" y="1113030"/>
                </a:moveTo>
                <a:cubicBezTo>
                  <a:pt x="1229122" y="643129"/>
                  <a:pt x="2458244" y="173229"/>
                  <a:pt x="3162300" y="41467"/>
                </a:cubicBezTo>
                <a:cubicBezTo>
                  <a:pt x="3866356" y="-90295"/>
                  <a:pt x="4045347" y="116080"/>
                  <a:pt x="4224338" y="322455"/>
                </a:cubicBezTo>
              </a:path>
            </a:pathLst>
          </a:custGeom>
          <a:ln w="34925" cmpd="dbl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F649AD2-15CF-4963-976D-482AD5644D94}"/>
              </a:ext>
            </a:extLst>
          </p:cNvPr>
          <p:cNvSpPr txBox="1"/>
          <p:nvPr/>
        </p:nvSpPr>
        <p:spPr>
          <a:xfrm>
            <a:off x="3300108" y="4684693"/>
            <a:ext cx="14867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SMS/2 or </a:t>
            </a:r>
            <a:r>
              <a:rPr lang="en-US" altLang="ja-JP" sz="1400" i="1" dirty="0" err="1"/>
              <a:t>MkⅢ</a:t>
            </a:r>
            <a:endParaRPr lang="en-US" altLang="ja-JP" sz="1400" i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5609722" y="4643865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1569F60-B612-4231-809A-EFE4B8286856}"/>
              </a:ext>
            </a:extLst>
          </p:cNvPr>
          <p:cNvSpPr txBox="1"/>
          <p:nvPr/>
        </p:nvSpPr>
        <p:spPr>
          <a:xfrm>
            <a:off x="3129146" y="6482150"/>
            <a:ext cx="19290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Pin3 - TX, Pin8 - GND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B31730C-AA65-4B85-A02D-35060D158B37}"/>
              </a:ext>
            </a:extLst>
          </p:cNvPr>
          <p:cNvSpPr txBox="1"/>
          <p:nvPr/>
        </p:nvSpPr>
        <p:spPr>
          <a:xfrm>
            <a:off x="5338017" y="6482150"/>
            <a:ext cx="19290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Pin1 - TX, Pin8 - GND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8325021" y="4340455"/>
            <a:ext cx="2172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UART dongle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282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 – (2)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pPr>
              <a:buFont typeface="+mj-lt"/>
              <a:buAutoNum type="arabicPeriod" startAt="3"/>
            </a:pPr>
            <a:r>
              <a:rPr kumimoji="1" lang="en-US" altLang="ja-JP" dirty="0"/>
              <a:t>Burn </a:t>
            </a:r>
            <a:r>
              <a:rPr kumimoji="1" lang="en-US" altLang="ja-JP" dirty="0" err="1"/>
              <a:t>VGMPlay_md.bin</a:t>
            </a:r>
            <a:r>
              <a:rPr kumimoji="1" lang="en-US" altLang="ja-JP" dirty="0"/>
              <a:t>(for Genesis) or </a:t>
            </a:r>
            <a:r>
              <a:rPr kumimoji="1" lang="en-US" altLang="ja-JP" dirty="0" err="1"/>
              <a:t>VGMPlay_sms.sms</a:t>
            </a:r>
            <a:r>
              <a:rPr kumimoji="1" lang="en-US" altLang="ja-JP" dirty="0"/>
              <a:t>(for SMS) to your FLASH Cart</a:t>
            </a:r>
          </a:p>
          <a:p>
            <a:pPr>
              <a:buFont typeface="+mj-lt"/>
              <a:buAutoNum type="arabicPeriod" startAt="3"/>
            </a:pPr>
            <a:r>
              <a:rPr kumimoji="1" lang="en-US" altLang="ja-JP" dirty="0"/>
              <a:t>Set the </a:t>
            </a:r>
            <a:r>
              <a:rPr kumimoji="1" lang="en-US" altLang="ja-JP" dirty="0" err="1"/>
              <a:t>COMPort</a:t>
            </a:r>
            <a:r>
              <a:rPr kumimoji="1" lang="en-US" altLang="ja-JP" dirty="0"/>
              <a:t> name and select “VSIF SMS”  or “VSIF Genesis”.</a:t>
            </a:r>
          </a:p>
          <a:p>
            <a:pPr>
              <a:buFont typeface="+mj-lt"/>
              <a:buAutoNum type="arabicPeriod" startAt="3"/>
            </a:pPr>
            <a:endParaRPr lang="en-US" altLang="ja-JP" dirty="0"/>
          </a:p>
          <a:p>
            <a:pPr>
              <a:buFont typeface="+mj-lt"/>
              <a:buAutoNum type="arabicPeriod" startAt="3"/>
            </a:pPr>
            <a:endParaRPr kumimoji="1" lang="en-US" altLang="ja-JP" dirty="0"/>
          </a:p>
          <a:p>
            <a:pPr>
              <a:buFont typeface="+mj-lt"/>
              <a:buAutoNum type="arabicPeriod" startAt="3"/>
            </a:pPr>
            <a:endParaRPr lang="en-US" altLang="ja-JP" dirty="0"/>
          </a:p>
          <a:p>
            <a:pPr>
              <a:buFont typeface="+mj-lt"/>
              <a:buAutoNum type="arabicPeriod" startAt="3"/>
            </a:pPr>
            <a:endParaRPr kumimoji="1" lang="en-US" altLang="ja-JP" dirty="0"/>
          </a:p>
          <a:p>
            <a:pPr>
              <a:buFont typeface="+mj-lt"/>
              <a:buAutoNum type="arabicPeriod" startAt="3"/>
            </a:pPr>
            <a:r>
              <a:rPr lang="en-US" altLang="ja-JP" dirty="0"/>
              <a:t>Done!</a:t>
            </a:r>
          </a:p>
          <a:p>
            <a:pPr>
              <a:buFont typeface="+mj-lt"/>
              <a:buAutoNum type="arabicPeriod" startAt="3"/>
            </a:pPr>
            <a:r>
              <a:rPr kumimoji="1" lang="en-US" altLang="ja-JP" dirty="0"/>
              <a:t>I</a:t>
            </a:r>
            <a:r>
              <a:rPr lang="en-US" altLang="ja-JP" dirty="0"/>
              <a:t>f you can not sound sounds, make sure soldering</a:t>
            </a:r>
            <a:r>
              <a:rPr lang="ja-JP" altLang="en-US" dirty="0"/>
              <a:t> </a:t>
            </a:r>
            <a:r>
              <a:rPr lang="en-US" altLang="ja-JP" dirty="0"/>
              <a:t>and </a:t>
            </a:r>
            <a:r>
              <a:rPr lang="en-US" altLang="ja-JP" dirty="0" err="1"/>
              <a:t>COMPort</a:t>
            </a:r>
            <a:r>
              <a:rPr lang="en-US" altLang="ja-JP" dirty="0"/>
              <a:t> name.</a:t>
            </a:r>
            <a:br>
              <a:rPr lang="en-US" altLang="ja-JP" dirty="0"/>
            </a:br>
            <a:r>
              <a:rPr lang="en-US" altLang="ja-JP" dirty="0"/>
              <a:t>Or, please contact me.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2E081AD-DB5B-41BB-9A52-55D69078D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707" y="3430800"/>
            <a:ext cx="4734586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572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D61BD-EF14-496D-BA79-EAE1C454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Trouble Shooting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2F450B-0CA1-4943-96AE-CA89B8EC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If you noticed “sound lag” or “stutter”, open the Settings dialog from [TOOL] menu. Check [Sound Type] and [Audio Latency] value.</a:t>
            </a:r>
            <a:br>
              <a:rPr lang="en-US" altLang="ja-JP" dirty="0"/>
            </a:b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60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B667DA0-7816-423C-ABB6-6E1A375E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&amp; Basic Settings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C69825B-3FB5-4D01-B59B-F0D6FED9F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Install</a:t>
            </a:r>
          </a:p>
          <a:p>
            <a:pPr lvl="1"/>
            <a:r>
              <a:rPr lang="en-US" altLang="ja-JP" dirty="0"/>
              <a:t>Extract the downloaded zip file.</a:t>
            </a:r>
          </a:p>
          <a:p>
            <a:pPr lvl="1"/>
            <a:r>
              <a:rPr lang="en-US" altLang="ja-JP" dirty="0"/>
              <a:t>Click MAmidiMEmo.exe</a:t>
            </a:r>
          </a:p>
          <a:p>
            <a:pPr lvl="1"/>
            <a:r>
              <a:rPr lang="en-US" altLang="ja-JP" dirty="0"/>
              <a:t>Will open the </a:t>
            </a:r>
            <a:r>
              <a:rPr lang="en-US" altLang="ja-JP" dirty="0" err="1"/>
              <a:t>MAmidiMEmo</a:t>
            </a:r>
            <a:r>
              <a:rPr lang="en-US" altLang="ja-JP" dirty="0"/>
              <a:t>. If not, please check the followings.</a:t>
            </a:r>
          </a:p>
          <a:p>
            <a:pPr lvl="2"/>
            <a:r>
              <a:rPr lang="en-US" altLang="ja-JP" b="1" dirty="0"/>
              <a:t>.NET Framework 4.7 or later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b="1" dirty="0"/>
              <a:t>VC++ 2012 Runtime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(Execute "DelZoneID.ps1“ to remove “</a:t>
            </a:r>
            <a:r>
              <a:rPr lang="en-US" altLang="ja-JP" dirty="0" err="1">
                <a:solidFill>
                  <a:schemeClr val="bg1">
                    <a:lumMod val="65000"/>
                  </a:schemeClr>
                </a:solidFill>
              </a:rPr>
              <a:t>Zone.Identifier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” flag.)</a:t>
            </a:r>
          </a:p>
          <a:p>
            <a:pPr lvl="1"/>
            <a:endParaRPr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45481DBE-EE0E-4BAB-ACE1-153A27DC5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3822" y="5322194"/>
            <a:ext cx="3259690" cy="32518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489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>
            <a:extLst>
              <a:ext uri="{FF2B5EF4-FFF2-40B4-BE49-F238E27FC236}">
                <a16:creationId xmlns:a16="http://schemas.microsoft.com/office/drawing/2014/main" id="{5467F2B4-EE6C-4B83-A30F-491B6AD3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691" y="17221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Window Overview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829779" y="2062552"/>
            <a:ext cx="1526291" cy="590496"/>
          </a:xfrm>
          <a:prstGeom prst="wedgeRectCallout">
            <a:avLst>
              <a:gd name="adj1" fmla="val 109063"/>
              <a:gd name="adj2" fmla="val 1818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 A,B</a:t>
            </a:r>
          </a:p>
          <a:p>
            <a:pPr algn="ctr"/>
            <a:r>
              <a:rPr kumimoji="1" lang="en-US" altLang="ja-JP" dirty="0"/>
              <a:t>Selector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5B6F8BFF-B0F2-4620-B704-034D83D119DF}"/>
              </a:ext>
            </a:extLst>
          </p:cNvPr>
          <p:cNvSpPr/>
          <p:nvPr/>
        </p:nvSpPr>
        <p:spPr>
          <a:xfrm>
            <a:off x="1829779" y="2993856"/>
            <a:ext cx="1526291" cy="870287"/>
          </a:xfrm>
          <a:prstGeom prst="wedgeRectCallout">
            <a:avLst>
              <a:gd name="adj1" fmla="val 115575"/>
              <a:gd name="adj2" fmla="val -476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Active Chips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77605064-79D3-4ABE-8F22-049D99FF311D}"/>
              </a:ext>
            </a:extLst>
          </p:cNvPr>
          <p:cNvSpPr/>
          <p:nvPr/>
        </p:nvSpPr>
        <p:spPr>
          <a:xfrm>
            <a:off x="10198474" y="2839514"/>
            <a:ext cx="1823954" cy="1217331"/>
          </a:xfrm>
          <a:prstGeom prst="wedgeRectCallout">
            <a:avLst>
              <a:gd name="adj1" fmla="val -91981"/>
              <a:gd name="adj2" fmla="val 1510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A2F611AC-2A6C-4DBD-8C55-570467A501EE}"/>
              </a:ext>
            </a:extLst>
          </p:cNvPr>
          <p:cNvSpPr/>
          <p:nvPr/>
        </p:nvSpPr>
        <p:spPr>
          <a:xfrm>
            <a:off x="1822330" y="4702056"/>
            <a:ext cx="1526291" cy="501889"/>
          </a:xfrm>
          <a:prstGeom prst="wedgeRectCallout">
            <a:avLst>
              <a:gd name="adj1" fmla="val 104843"/>
              <a:gd name="adj2" fmla="val 273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Tools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3532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Add and Remove a Chip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728064" y="2125014"/>
            <a:ext cx="1998287" cy="1023821"/>
          </a:xfrm>
          <a:prstGeom prst="wedgeRectCallout">
            <a:avLst>
              <a:gd name="adj1" fmla="val 187908"/>
              <a:gd name="adj2" fmla="val -119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add</a:t>
            </a:r>
          </a:p>
          <a:p>
            <a:pPr algn="ctr"/>
            <a:r>
              <a:rPr kumimoji="1" lang="en-US" altLang="ja-JP" dirty="0"/>
              <a:t>Select the chip from this menu.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8050DAFB-AE1B-4C52-BE8A-54ABFB471C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1" t="9822" r="6283" b="11226"/>
          <a:stretch/>
        </p:blipFill>
        <p:spPr>
          <a:xfrm>
            <a:off x="5324475" y="3178969"/>
            <a:ext cx="1571626" cy="5810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3639836"/>
            <a:ext cx="1998287" cy="1523430"/>
          </a:xfrm>
          <a:prstGeom prst="wedgeRectCallout">
            <a:avLst>
              <a:gd name="adj1" fmla="val 138726"/>
              <a:gd name="adj2" fmla="val -7108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remove</a:t>
            </a:r>
          </a:p>
          <a:p>
            <a:pPr algn="ctr"/>
            <a:r>
              <a:rPr kumimoji="1" lang="en-US" altLang="ja-JP" dirty="0"/>
              <a:t>Open a context menu and select.</a:t>
            </a:r>
          </a:p>
        </p:txBody>
      </p:sp>
    </p:spTree>
    <p:extLst>
      <p:ext uri="{BB962C8B-B14F-4D97-AF65-F5344CB8AC3E}">
        <p14:creationId xmlns:p14="http://schemas.microsoft.com/office/powerpoint/2010/main" val="342112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Edit chip and sound parameters</a:t>
            </a:r>
            <a:endParaRPr lang="ja-JP" altLang="en-US" dirty="0"/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2326191"/>
            <a:ext cx="2322342" cy="668147"/>
          </a:xfrm>
          <a:prstGeom prst="wedgeRectCallout">
            <a:avLst>
              <a:gd name="adj1" fmla="val 86177"/>
              <a:gd name="adj2" fmla="val 5633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1. Click chip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8E491F80-BE77-4557-AA70-2EA858C0629B}"/>
              </a:ext>
            </a:extLst>
          </p:cNvPr>
          <p:cNvSpPr/>
          <p:nvPr/>
        </p:nvSpPr>
        <p:spPr>
          <a:xfrm>
            <a:off x="1728064" y="3272299"/>
            <a:ext cx="2322342" cy="668147"/>
          </a:xfrm>
          <a:prstGeom prst="wedgeRectCallout">
            <a:avLst>
              <a:gd name="adj1" fmla="val 157948"/>
              <a:gd name="adj2" fmla="val -3136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2. Click parameter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578A0B9C-51F9-4BD9-A593-6B3676A43AD6}"/>
              </a:ext>
            </a:extLst>
          </p:cNvPr>
          <p:cNvSpPr/>
          <p:nvPr/>
        </p:nvSpPr>
        <p:spPr>
          <a:xfrm>
            <a:off x="1728064" y="4218407"/>
            <a:ext cx="2322342" cy="668147"/>
          </a:xfrm>
          <a:prstGeom prst="wedgeRectCallout">
            <a:avLst>
              <a:gd name="adj1" fmla="val 222847"/>
              <a:gd name="adj2" fmla="val -17015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3. Change value</a:t>
            </a:r>
          </a:p>
        </p:txBody>
      </p:sp>
    </p:spTree>
    <p:extLst>
      <p:ext uri="{BB962C8B-B14F-4D97-AF65-F5344CB8AC3E}">
        <p14:creationId xmlns:p14="http://schemas.microsoft.com/office/powerpoint/2010/main" val="304003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F39306-3AE0-4446-AAE7-68FF1A9E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Between MIDI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and Chip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Relation.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616B28-6DC0-4787-ACFA-2CA7E85A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You don’t need to concern the 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  <a:br>
              <a:rPr kumimoji="1" lang="en-US" altLang="ja-JP" dirty="0"/>
            </a:br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</a:t>
            </a:r>
            <a:r>
              <a:rPr lang="en-US" altLang="ja-JP" dirty="0"/>
              <a:t>suitable </a:t>
            </a:r>
            <a:r>
              <a:rPr kumimoji="1" lang="en-US" altLang="ja-JP" dirty="0"/>
              <a:t>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automatically.</a:t>
            </a:r>
            <a:br>
              <a:rPr kumimoji="1" lang="en-US" altLang="ja-JP" dirty="0"/>
            </a:br>
            <a:r>
              <a:rPr kumimoji="1" lang="en-US" altLang="ja-JP" dirty="0"/>
              <a:t>However, you need to concern a max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number of the Chip.</a:t>
            </a:r>
          </a:p>
          <a:p>
            <a:r>
              <a:rPr lang="en-US" altLang="ja-JP" dirty="0" err="1"/>
              <a:t>MAmidiMEmo</a:t>
            </a:r>
            <a:r>
              <a:rPr lang="en-US" altLang="ja-JP" dirty="0"/>
              <a:t> will assign oldest sounding </a:t>
            </a:r>
            <a:r>
              <a:rPr lang="en-US" altLang="ja-JP" dirty="0" err="1"/>
              <a:t>ch.</a:t>
            </a:r>
            <a:r>
              <a:rPr lang="en-US" altLang="ja-JP" dirty="0"/>
              <a:t> to sound the new sounds.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81CC5B4-2F58-48A4-ADE6-9115D025D17D}"/>
              </a:ext>
            </a:extLst>
          </p:cNvPr>
          <p:cNvSpPr/>
          <p:nvPr/>
        </p:nvSpPr>
        <p:spPr>
          <a:xfrm>
            <a:off x="4127149" y="5086498"/>
            <a:ext cx="1568566" cy="877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Note On Msg from</a:t>
            </a:r>
          </a:p>
          <a:p>
            <a:pPr algn="ctr"/>
            <a:r>
              <a:rPr kumimoji="1" lang="en-US" altLang="ja-JP" dirty="0"/>
              <a:t>MIDI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X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B20F10E-C3FC-4221-B0F2-459DFBE7A1F6}"/>
              </a:ext>
            </a:extLst>
          </p:cNvPr>
          <p:cNvSpPr/>
          <p:nvPr/>
        </p:nvSpPr>
        <p:spPr>
          <a:xfrm>
            <a:off x="6918649" y="4199531"/>
            <a:ext cx="2632513" cy="249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E0E5DC9-C336-4E18-8DCF-2CF0C0179573}"/>
              </a:ext>
            </a:extLst>
          </p:cNvPr>
          <p:cNvSpPr/>
          <p:nvPr/>
        </p:nvSpPr>
        <p:spPr>
          <a:xfrm>
            <a:off x="7378848" y="4675122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1</a:t>
            </a:r>
            <a:endParaRPr kumimoji="1" lang="ja-JP" altLang="en-US" sz="1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4108B67-5862-49C5-BA64-66C0393F5FC5}"/>
              </a:ext>
            </a:extLst>
          </p:cNvPr>
          <p:cNvSpPr/>
          <p:nvPr/>
        </p:nvSpPr>
        <p:spPr>
          <a:xfrm>
            <a:off x="7378848" y="5296670"/>
            <a:ext cx="1752952" cy="4572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2</a:t>
            </a:r>
            <a:endParaRPr kumimoji="1" lang="ja-JP" altLang="en-US" sz="1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895389-898F-47EF-B9BC-584FC793DC8A}"/>
              </a:ext>
            </a:extLst>
          </p:cNvPr>
          <p:cNvSpPr/>
          <p:nvPr/>
        </p:nvSpPr>
        <p:spPr>
          <a:xfrm>
            <a:off x="7378848" y="593657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3</a:t>
            </a:r>
            <a:endParaRPr kumimoji="1" lang="ja-JP" altLang="en-US" sz="14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955F88B-3579-42D1-853A-E17D8793D063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695715" y="5525270"/>
            <a:ext cx="1683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5" name="グラフィックス 34" descr="音符">
            <a:extLst>
              <a:ext uri="{FF2B5EF4-FFF2-40B4-BE49-F238E27FC236}">
                <a16:creationId xmlns:a16="http://schemas.microsoft.com/office/drawing/2014/main" id="{59A97208-D4CD-4D80-9A1F-DABAC9077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6762" y="4104816"/>
            <a:ext cx="914400" cy="914400"/>
          </a:xfrm>
          <a:prstGeom prst="rect">
            <a:avLst/>
          </a:prstGeom>
        </p:spPr>
      </p:pic>
      <p:pic>
        <p:nvPicPr>
          <p:cNvPr id="19" name="グラフィックス 18" descr="音符">
            <a:extLst>
              <a:ext uri="{FF2B5EF4-FFF2-40B4-BE49-F238E27FC236}">
                <a16:creationId xmlns:a16="http://schemas.microsoft.com/office/drawing/2014/main" id="{A0DBAACF-2028-4BF7-AD73-D01EFB308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8388" y="5479371"/>
            <a:ext cx="914400" cy="914400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83A191B-E246-4E1B-8051-6C91B6571308}"/>
              </a:ext>
            </a:extLst>
          </p:cNvPr>
          <p:cNvSpPr/>
          <p:nvPr/>
        </p:nvSpPr>
        <p:spPr>
          <a:xfrm>
            <a:off x="6171200" y="4675122"/>
            <a:ext cx="328087" cy="15397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 err="1"/>
              <a:t>MAmidiMEmo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07461341-DBC6-452F-8D10-BA7B5C7C4627}"/>
              </a:ext>
            </a:extLst>
          </p:cNvPr>
          <p:cNvSpPr/>
          <p:nvPr/>
        </p:nvSpPr>
        <p:spPr>
          <a:xfrm>
            <a:off x="2538202" y="3686622"/>
            <a:ext cx="3073698" cy="1075294"/>
          </a:xfrm>
          <a:prstGeom prst="wedgeRectCallout">
            <a:avLst>
              <a:gd name="adj1" fmla="val 64454"/>
              <a:gd name="adj2" fmla="val 8896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empty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or oldest </a:t>
            </a:r>
            <a:r>
              <a:rPr kumimoji="1" lang="en-US" altLang="ja-JP" dirty="0" err="1"/>
              <a:t>sounsing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</a:p>
        </p:txBody>
      </p:sp>
    </p:spTree>
    <p:extLst>
      <p:ext uri="{BB962C8B-B14F-4D97-AF65-F5344CB8AC3E}">
        <p14:creationId xmlns:p14="http://schemas.microsoft.com/office/powerpoint/2010/main" val="172111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コンテンツ プレースホルダー 2">
            <a:extLst>
              <a:ext uri="{FF2B5EF4-FFF2-40B4-BE49-F238E27FC236}">
                <a16:creationId xmlns:a16="http://schemas.microsoft.com/office/drawing/2014/main" id="{DFA36EF3-1DF2-4978-976E-9BBA3B49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outputs a sound from MIDI message along with the following structure.</a:t>
            </a:r>
            <a:br>
              <a:rPr kumimoji="1" lang="en-US" altLang="ja-JP" dirty="0"/>
            </a:br>
            <a:r>
              <a:rPr kumimoji="1" lang="en-US" altLang="ja-JP" dirty="0"/>
              <a:t>So, at least, you need to edit the </a:t>
            </a:r>
            <a:r>
              <a:rPr kumimoji="1" lang="en-US" altLang="ja-JP" b="1" dirty="0"/>
              <a:t>Timbre</a:t>
            </a:r>
            <a:r>
              <a:rPr kumimoji="1" lang="en-US" altLang="ja-JP" dirty="0"/>
              <a:t> parameters to sound something.</a:t>
            </a:r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Sounding Structure</a:t>
            </a:r>
            <a:endParaRPr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1D34D72-A26F-475D-B185-3D623D6392A6}"/>
              </a:ext>
            </a:extLst>
          </p:cNvPr>
          <p:cNvSpPr/>
          <p:nvPr/>
        </p:nvSpPr>
        <p:spPr>
          <a:xfrm>
            <a:off x="3831197" y="5999709"/>
            <a:ext cx="1019670" cy="58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X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ED98223-2DB4-4942-83A9-798A34AF1DB9}"/>
              </a:ext>
            </a:extLst>
          </p:cNvPr>
          <p:cNvSpPr/>
          <p:nvPr/>
        </p:nvSpPr>
        <p:spPr>
          <a:xfrm>
            <a:off x="1865607" y="450442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B5A3BA3-448D-42C7-92E0-2E5000D5B6E7}"/>
              </a:ext>
            </a:extLst>
          </p:cNvPr>
          <p:cNvSpPr/>
          <p:nvPr/>
        </p:nvSpPr>
        <p:spPr>
          <a:xfrm>
            <a:off x="3831197" y="3554640"/>
            <a:ext cx="7215746" cy="232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1587EB8-C30F-40EF-A3B5-8B42FD2434B6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2780007" y="4961627"/>
            <a:ext cx="395016" cy="8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E7136CA-4C59-46D9-945E-1243436FEBE2}"/>
              </a:ext>
            </a:extLst>
          </p:cNvPr>
          <p:cNvSpPr/>
          <p:nvPr/>
        </p:nvSpPr>
        <p:spPr>
          <a:xfrm>
            <a:off x="3175023" y="3808923"/>
            <a:ext cx="328087" cy="2321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/>
              <a:t>[MIDI]-[</a:t>
            </a:r>
            <a:r>
              <a:rPr kumimoji="1" lang="en-US" altLang="ja-JP" sz="1400" dirty="0" err="1"/>
              <a:t>MidiPort</a:t>
            </a:r>
            <a:r>
              <a:rPr kumimoji="1" lang="en-US" altLang="ja-JP" sz="1400" dirty="0"/>
              <a:t>]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4E06A48-90CF-46AD-A965-D5B1CABFF4D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3503110" y="4969673"/>
            <a:ext cx="328087" cy="1321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E2D658E-5FF1-40EA-B58F-939B32D3A5EB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3503110" y="4715390"/>
            <a:ext cx="328087" cy="254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26CC5EC-52D1-4F36-8CD9-535A29BF3D8D}"/>
              </a:ext>
            </a:extLst>
          </p:cNvPr>
          <p:cNvSpPr/>
          <p:nvPr/>
        </p:nvSpPr>
        <p:spPr>
          <a:xfrm>
            <a:off x="4085656" y="4478087"/>
            <a:ext cx="128359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[MIDI]-[Channels]</a:t>
            </a:r>
            <a:endParaRPr kumimoji="1" lang="ja-JP" altLang="en-US" sz="12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4FEAC5B3-DFB7-4358-A298-390B582421E5}"/>
              </a:ext>
            </a:extLst>
          </p:cNvPr>
          <p:cNvCxnSpPr>
            <a:cxnSpLocks/>
            <a:stCxn id="13" idx="1"/>
            <a:endCxn id="35" idx="1"/>
          </p:cNvCxnSpPr>
          <p:nvPr/>
        </p:nvCxnSpPr>
        <p:spPr>
          <a:xfrm flipV="1">
            <a:off x="3831197" y="4706687"/>
            <a:ext cx="254459" cy="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E31CDF8D-8CD4-434B-BC70-978982923BDF}"/>
              </a:ext>
            </a:extLst>
          </p:cNvPr>
          <p:cNvSpPr/>
          <p:nvPr/>
        </p:nvSpPr>
        <p:spPr>
          <a:xfrm>
            <a:off x="5684038" y="4289922"/>
            <a:ext cx="1890029" cy="850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</a:t>
            </a:r>
            <a:r>
              <a:rPr kumimoji="1" lang="en-US" altLang="ja-JP" sz="1200" dirty="0" err="1"/>
              <a:t>ProgramAssignments</a:t>
            </a:r>
            <a:r>
              <a:rPr kumimoji="1" lang="en-US" altLang="ja-JP" sz="1200" dirty="0"/>
              <a:t>]</a:t>
            </a:r>
          </a:p>
          <a:p>
            <a:pPr algn="ctr"/>
            <a:r>
              <a:rPr kumimoji="1" lang="en-US" altLang="ja-JP" sz="1200" dirty="0"/>
              <a:t>[MIDI]-</a:t>
            </a:r>
          </a:p>
          <a:p>
            <a:pPr algn="ctr"/>
            <a:r>
              <a:rPr kumimoji="1" lang="en-US" altLang="ja-JP" sz="1200" dirty="0"/>
              <a:t>[</a:t>
            </a:r>
            <a:r>
              <a:rPr kumimoji="1" lang="en-US" altLang="ja-JP" sz="1200" dirty="0" err="1"/>
              <a:t>ChannelTypes</a:t>
            </a:r>
            <a:r>
              <a:rPr kumimoji="1" lang="en-US" altLang="ja-JP" sz="1200" dirty="0"/>
              <a:t>]</a:t>
            </a:r>
            <a:endParaRPr kumimoji="1" lang="ja-JP" altLang="en-US" sz="1200" dirty="0"/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229E7E3B-12C2-40F0-B20F-4EDF9308248D}"/>
              </a:ext>
            </a:extLst>
          </p:cNvPr>
          <p:cNvCxnSpPr>
            <a:cxnSpLocks/>
            <a:stCxn id="35" idx="3"/>
            <a:endCxn id="71" idx="1"/>
          </p:cNvCxnSpPr>
          <p:nvPr/>
        </p:nvCxnSpPr>
        <p:spPr>
          <a:xfrm>
            <a:off x="5369248" y="4706687"/>
            <a:ext cx="314790" cy="8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9873052" y="4518389"/>
            <a:ext cx="803206" cy="393510"/>
          </a:xfrm>
          <a:prstGeom prst="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Timbre</a:t>
            </a:r>
            <a:endParaRPr kumimoji="1" lang="ja-JP" altLang="en-US" sz="1200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C804CD1D-1664-4023-8249-A5E87386564B}"/>
              </a:ext>
            </a:extLst>
          </p:cNvPr>
          <p:cNvSpPr/>
          <p:nvPr/>
        </p:nvSpPr>
        <p:spPr>
          <a:xfrm>
            <a:off x="7980459" y="3936250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CombinedTimbre</a:t>
            </a:r>
            <a:endParaRPr kumimoji="1" lang="ja-JP" altLang="en-US" sz="1200" dirty="0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5463363F-D78D-4379-8A59-0514FF1E850C}"/>
              </a:ext>
            </a:extLst>
          </p:cNvPr>
          <p:cNvSpPr/>
          <p:nvPr/>
        </p:nvSpPr>
        <p:spPr>
          <a:xfrm>
            <a:off x="8000344" y="5091182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DrumTimbre</a:t>
            </a:r>
            <a:endParaRPr kumimoji="1" lang="ja-JP" altLang="en-US" sz="1200" dirty="0"/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1440EEED-7154-4407-9B0B-CBE7B1EB6113}"/>
              </a:ext>
            </a:extLst>
          </p:cNvPr>
          <p:cNvCxnSpPr>
            <a:cxnSpLocks/>
            <a:stCxn id="71" idx="3"/>
            <a:endCxn id="79" idx="1"/>
          </p:cNvCxnSpPr>
          <p:nvPr/>
        </p:nvCxnSpPr>
        <p:spPr>
          <a:xfrm flipV="1">
            <a:off x="7574067" y="4133005"/>
            <a:ext cx="406392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7A4D67F9-0757-422B-B8EA-E0CF55059F4C}"/>
              </a:ext>
            </a:extLst>
          </p:cNvPr>
          <p:cNvCxnSpPr>
            <a:cxnSpLocks/>
            <a:stCxn id="71" idx="3"/>
            <a:endCxn id="78" idx="1"/>
          </p:cNvCxnSpPr>
          <p:nvPr/>
        </p:nvCxnSpPr>
        <p:spPr>
          <a:xfrm>
            <a:off x="7574067" y="4715144"/>
            <a:ext cx="22989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262DF47-4FC8-40A7-9965-67CC13227BA6}"/>
              </a:ext>
            </a:extLst>
          </p:cNvPr>
          <p:cNvCxnSpPr>
            <a:cxnSpLocks/>
            <a:stCxn id="71" idx="3"/>
            <a:endCxn id="82" idx="1"/>
          </p:cNvCxnSpPr>
          <p:nvPr/>
        </p:nvCxnSpPr>
        <p:spPr>
          <a:xfrm>
            <a:off x="7574067" y="4715144"/>
            <a:ext cx="426277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ACF45457-22F4-4C69-AD71-4396B18D9006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9478643" y="4133005"/>
            <a:ext cx="394409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B1A94826-7ED9-46D8-B1E3-0D6929595FE7}"/>
              </a:ext>
            </a:extLst>
          </p:cNvPr>
          <p:cNvCxnSpPr>
            <a:cxnSpLocks/>
            <a:stCxn id="82" idx="3"/>
            <a:endCxn id="78" idx="1"/>
          </p:cNvCxnSpPr>
          <p:nvPr/>
        </p:nvCxnSpPr>
        <p:spPr>
          <a:xfrm flipV="1">
            <a:off x="9498528" y="4715144"/>
            <a:ext cx="374524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44" name="グラフィックス 143" descr="スピーカー">
            <a:extLst>
              <a:ext uri="{FF2B5EF4-FFF2-40B4-BE49-F238E27FC236}">
                <a16:creationId xmlns:a16="http://schemas.microsoft.com/office/drawing/2014/main" id="{7F8C95F8-5700-40F8-9F2F-6C4B1C3E0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130" b="15555"/>
          <a:stretch/>
        </p:blipFill>
        <p:spPr>
          <a:xfrm>
            <a:off x="10971995" y="4958772"/>
            <a:ext cx="1256222" cy="858189"/>
          </a:xfrm>
          <a:prstGeom prst="rect">
            <a:avLst/>
          </a:prstGeom>
        </p:spPr>
      </p:pic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2FB20304-D16E-44E3-B85B-CD79CD61B91B}"/>
              </a:ext>
            </a:extLst>
          </p:cNvPr>
          <p:cNvCxnSpPr>
            <a:cxnSpLocks/>
            <a:stCxn id="78" idx="3"/>
            <a:endCxn id="13" idx="3"/>
          </p:cNvCxnSpPr>
          <p:nvPr/>
        </p:nvCxnSpPr>
        <p:spPr>
          <a:xfrm>
            <a:off x="10676258" y="4715144"/>
            <a:ext cx="370685" cy="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0" name="グラフィックス 39" descr="音符">
            <a:extLst>
              <a:ext uri="{FF2B5EF4-FFF2-40B4-BE49-F238E27FC236}">
                <a16:creationId xmlns:a16="http://schemas.microsoft.com/office/drawing/2014/main" id="{61B664DC-6E66-4DFF-BB03-59221BAA2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38954" y="39792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3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Timbre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1EDEBED-5C01-4F6D-8F7A-25C08B8C57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33" t="17329" b="29375"/>
          <a:stretch/>
        </p:blipFill>
        <p:spPr>
          <a:xfrm>
            <a:off x="8166100" y="4451176"/>
            <a:ext cx="3930827" cy="22458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kumimoji="1" lang="en-US" altLang="ja-JP" dirty="0"/>
              <a:t>Generally, a chip has 256 Timbres, 256 </a:t>
            </a:r>
            <a:r>
              <a:rPr kumimoji="1" lang="en-US" altLang="ja-JP" dirty="0" err="1"/>
              <a:t>CombinedTimbres</a:t>
            </a:r>
            <a:r>
              <a:rPr kumimoji="1" lang="en-US" altLang="ja-JP" dirty="0"/>
              <a:t>, 128 </a:t>
            </a:r>
            <a:r>
              <a:rPr kumimoji="1" lang="en-US" altLang="ja-JP" dirty="0" err="1"/>
              <a:t>DrumTimbres</a:t>
            </a:r>
            <a:r>
              <a:rPr kumimoji="1" lang="en-US" altLang="ja-JP" dirty="0"/>
              <a:t>.</a:t>
            </a:r>
          </a:p>
          <a:p>
            <a:r>
              <a:rPr lang="en-US" altLang="ja-JP" dirty="0" err="1"/>
              <a:t>CombinedTimbre</a:t>
            </a:r>
            <a:r>
              <a:rPr lang="en-US" altLang="ja-JP" dirty="0"/>
              <a:t> can sound multiple Timbers at the same time (up to 4)</a:t>
            </a:r>
          </a:p>
          <a:p>
            <a:r>
              <a:rPr kumimoji="1" lang="en-US" altLang="ja-JP" dirty="0" err="1"/>
              <a:t>Drum</a:t>
            </a:r>
            <a:r>
              <a:rPr lang="en-US" altLang="ja-JP" dirty="0" err="1"/>
              <a:t>Timbre</a:t>
            </a:r>
            <a:r>
              <a:rPr lang="en-US" altLang="ja-JP" dirty="0"/>
              <a:t> can sound Timbes as a Drum sounds (Ignoring Note Off msg). </a:t>
            </a:r>
          </a:p>
          <a:p>
            <a:r>
              <a:rPr lang="en-US" altLang="ja-JP" dirty="0"/>
              <a:t>You can change the Timbre parameters on the </a:t>
            </a:r>
            <a:r>
              <a:rPr kumimoji="1" lang="en-US" altLang="ja-JP" dirty="0"/>
              <a:t>Chip Parameter Editor.</a:t>
            </a:r>
            <a:br>
              <a:rPr kumimoji="1" lang="en-US" altLang="ja-JP" dirty="0"/>
            </a:br>
            <a:r>
              <a:rPr lang="en-US" altLang="ja-JP" dirty="0"/>
              <a:t>Generally, y</a:t>
            </a:r>
            <a:r>
              <a:rPr kumimoji="1" lang="en-US" altLang="ja-JP" dirty="0"/>
              <a:t>ou need to learn the chip specification to edit the chip parameters.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FFAEA72E-9EF7-4D16-A235-B388BDACCB97}"/>
              </a:ext>
            </a:extLst>
          </p:cNvPr>
          <p:cNvSpPr/>
          <p:nvPr/>
        </p:nvSpPr>
        <p:spPr>
          <a:xfrm>
            <a:off x="5791574" y="4871691"/>
            <a:ext cx="1823954" cy="1217331"/>
          </a:xfrm>
          <a:prstGeom prst="wedgeRectCallout">
            <a:avLst>
              <a:gd name="adj1" fmla="val 97062"/>
              <a:gd name="adj2" fmla="val -784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</p:txBody>
      </p:sp>
    </p:spTree>
    <p:extLst>
      <p:ext uri="{BB962C8B-B14F-4D97-AF65-F5344CB8AC3E}">
        <p14:creationId xmlns:p14="http://schemas.microsoft.com/office/powerpoint/2010/main" val="300177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Timbre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2436767"/>
            <a:ext cx="3106020" cy="4047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</a:t>
            </a:r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FBF8B35-5032-48CE-A3EC-8A547B0B9204}"/>
              </a:ext>
            </a:extLst>
          </p:cNvPr>
          <p:cNvSpPr/>
          <p:nvPr/>
        </p:nvSpPr>
        <p:spPr>
          <a:xfrm>
            <a:off x="2729242" y="5199851"/>
            <a:ext cx="2373171" cy="1229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</a:t>
            </a:r>
            <a:endParaRPr kumimoji="1" lang="ja-JP" altLang="en-US" sz="1400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26B1002-8EE2-4B46-8735-BAE872B8F0E1}"/>
              </a:ext>
            </a:extLst>
          </p:cNvPr>
          <p:cNvSpPr/>
          <p:nvPr/>
        </p:nvSpPr>
        <p:spPr>
          <a:xfrm>
            <a:off x="2875352" y="556437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69003A9-972C-4413-9584-016688701F09}"/>
              </a:ext>
            </a:extLst>
          </p:cNvPr>
          <p:cNvSpPr/>
          <p:nvPr/>
        </p:nvSpPr>
        <p:spPr>
          <a:xfrm>
            <a:off x="3021462" y="571173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F3B3C7B-ED24-46B4-8046-6421DF32DDDC}"/>
              </a:ext>
            </a:extLst>
          </p:cNvPr>
          <p:cNvSpPr/>
          <p:nvPr/>
        </p:nvSpPr>
        <p:spPr>
          <a:xfrm>
            <a:off x="3185462" y="584508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CB6BA3D-07F5-4975-954E-78F950669902}"/>
              </a:ext>
            </a:extLst>
          </p:cNvPr>
          <p:cNvSpPr/>
          <p:nvPr/>
        </p:nvSpPr>
        <p:spPr>
          <a:xfrm>
            <a:off x="2697432" y="3234701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9EE547C-C0D1-4668-A983-47CA5E506675}"/>
              </a:ext>
            </a:extLst>
          </p:cNvPr>
          <p:cNvSpPr/>
          <p:nvPr/>
        </p:nvSpPr>
        <p:spPr>
          <a:xfrm>
            <a:off x="2633169" y="3145877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Timbres</a:t>
            </a:r>
            <a:endParaRPr kumimoji="1" lang="ja-JP" altLang="en-US" sz="1400" dirty="0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270B1B4F-450F-4C0E-8B44-BC74D4767FB2}"/>
              </a:ext>
            </a:extLst>
          </p:cNvPr>
          <p:cNvGrpSpPr/>
          <p:nvPr/>
        </p:nvGrpSpPr>
        <p:grpSpPr>
          <a:xfrm>
            <a:off x="2712672" y="3853575"/>
            <a:ext cx="2373171" cy="1088772"/>
            <a:chOff x="3151328" y="3255204"/>
            <a:chExt cx="2373171" cy="1088772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0C63DC71-489E-4F80-9895-9FBDD7A849FF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</a:t>
              </a:r>
              <a:endParaRPr kumimoji="1" lang="ja-JP" altLang="en-US" sz="1400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5A321A50-ADB6-45B4-8BE5-BCECDF8AD5C7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4C335F3-A577-490D-881B-1BA35C639288}"/>
              </a:ext>
            </a:extLst>
          </p:cNvPr>
          <p:cNvGrpSpPr/>
          <p:nvPr/>
        </p:nvGrpSpPr>
        <p:grpSpPr>
          <a:xfrm>
            <a:off x="2633168" y="3779643"/>
            <a:ext cx="2373171" cy="1088772"/>
            <a:chOff x="3151328" y="3255204"/>
            <a:chExt cx="2373171" cy="1088772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E284D41-6F93-4E53-A7A1-67273F1126D6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DrumTimbres</a:t>
              </a:r>
              <a:endParaRPr kumimoji="1" lang="ja-JP" altLang="en-US" sz="1400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7336BA50-9FA5-43F5-9924-6C84AB8F23B1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C8364F6-DED7-4702-B5CE-13596BC45473}"/>
              </a:ext>
            </a:extLst>
          </p:cNvPr>
          <p:cNvSpPr/>
          <p:nvPr/>
        </p:nvSpPr>
        <p:spPr>
          <a:xfrm>
            <a:off x="2633169" y="5060149"/>
            <a:ext cx="2373171" cy="12485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CombinedTimbres</a:t>
            </a:r>
            <a:endParaRPr kumimoji="1" lang="ja-JP" altLang="en-US" sz="14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8282120-A22F-4F96-8257-CEB134E0F5EE}"/>
              </a:ext>
            </a:extLst>
          </p:cNvPr>
          <p:cNvSpPr/>
          <p:nvPr/>
        </p:nvSpPr>
        <p:spPr>
          <a:xfrm>
            <a:off x="2779279" y="544392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DAB4725-D1A0-4019-87A5-EF3460C53FFE}"/>
              </a:ext>
            </a:extLst>
          </p:cNvPr>
          <p:cNvSpPr/>
          <p:nvPr/>
        </p:nvSpPr>
        <p:spPr>
          <a:xfrm>
            <a:off x="2925389" y="559128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7AD2DF6-9103-45A0-869D-4E90EE669204}"/>
              </a:ext>
            </a:extLst>
          </p:cNvPr>
          <p:cNvSpPr/>
          <p:nvPr/>
        </p:nvSpPr>
        <p:spPr>
          <a:xfrm>
            <a:off x="3089389" y="572463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19DCDE0-77E0-4B11-8694-69F8C7ADA88B}"/>
              </a:ext>
            </a:extLst>
          </p:cNvPr>
          <p:cNvSpPr/>
          <p:nvPr/>
        </p:nvSpPr>
        <p:spPr>
          <a:xfrm>
            <a:off x="6067047" y="3157206"/>
            <a:ext cx="2738733" cy="2785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Timbre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6399F03D-18D5-49AD-9EF6-FD3460738B1D}"/>
              </a:ext>
            </a:extLst>
          </p:cNvPr>
          <p:cNvSpPr/>
          <p:nvPr/>
        </p:nvSpPr>
        <p:spPr>
          <a:xfrm>
            <a:off x="6275529" y="375099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Sound parameter</a:t>
            </a:r>
            <a:endParaRPr kumimoji="1" lang="ja-JP" altLang="en-US" sz="1400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F3A1433-0167-469C-87FF-08F1A6E4CB61}"/>
              </a:ext>
            </a:extLst>
          </p:cNvPr>
          <p:cNvSpPr/>
          <p:nvPr/>
        </p:nvSpPr>
        <p:spPr>
          <a:xfrm>
            <a:off x="6275529" y="44603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Driver parameter</a:t>
            </a:r>
            <a:endParaRPr kumimoji="1" lang="ja-JP" altLang="en-US" sz="1400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3F86F97-24C7-417D-AEB0-A9AA95241144}"/>
              </a:ext>
            </a:extLst>
          </p:cNvPr>
          <p:cNvSpPr/>
          <p:nvPr/>
        </p:nvSpPr>
        <p:spPr>
          <a:xfrm>
            <a:off x="6275529" y="52094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MIDI parameter</a:t>
            </a:r>
            <a:endParaRPr kumimoji="1" lang="ja-JP" altLang="en-US" sz="1400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389D0BB-F8F4-4192-BD8F-A2DA19F23C09}"/>
              </a:ext>
            </a:extLst>
          </p:cNvPr>
          <p:cNvSpPr/>
          <p:nvPr/>
        </p:nvSpPr>
        <p:spPr>
          <a:xfrm>
            <a:off x="9416907" y="2092848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Sound parameter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6BEB6C03-44B3-4012-BB3F-F07A09265D5E}"/>
              </a:ext>
            </a:extLst>
          </p:cNvPr>
          <p:cNvSpPr/>
          <p:nvPr/>
        </p:nvSpPr>
        <p:spPr>
          <a:xfrm>
            <a:off x="9607020" y="258413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Op parameters</a:t>
            </a:r>
            <a:endParaRPr kumimoji="1" lang="ja-JP" altLang="en-US" sz="1400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00A1EED-4011-4BA3-85BB-5E71F929E28D}"/>
              </a:ext>
            </a:extLst>
          </p:cNvPr>
          <p:cNvSpPr/>
          <p:nvPr/>
        </p:nvSpPr>
        <p:spPr>
          <a:xfrm>
            <a:off x="9607020" y="3222552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PSG parameters</a:t>
            </a:r>
            <a:endParaRPr kumimoji="1" lang="ja-JP" altLang="en-US" sz="1400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6811ABC-5814-4103-B5FB-7E93F7BA9FF6}"/>
              </a:ext>
            </a:extLst>
          </p:cNvPr>
          <p:cNvSpPr/>
          <p:nvPr/>
        </p:nvSpPr>
        <p:spPr>
          <a:xfrm>
            <a:off x="9607020" y="383406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PCM parameters</a:t>
            </a:r>
            <a:endParaRPr kumimoji="1" lang="ja-JP" altLang="en-US" sz="1400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EFE6FD95-3581-4981-808D-7F27AA1834EF}"/>
              </a:ext>
            </a:extLst>
          </p:cNvPr>
          <p:cNvSpPr/>
          <p:nvPr/>
        </p:nvSpPr>
        <p:spPr>
          <a:xfrm>
            <a:off x="9416907" y="4556500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Driver parameter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A4D08C0C-7E32-498D-AAC2-64D32D2E4991}"/>
              </a:ext>
            </a:extLst>
          </p:cNvPr>
          <p:cNvSpPr/>
          <p:nvPr/>
        </p:nvSpPr>
        <p:spPr>
          <a:xfrm>
            <a:off x="9607020" y="504778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ADSR parameter</a:t>
            </a:r>
            <a:endParaRPr kumimoji="1" lang="ja-JP" altLang="en-US" sz="1400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9A0FFD16-E424-45E0-B8AD-274548BE4B99}"/>
              </a:ext>
            </a:extLst>
          </p:cNvPr>
          <p:cNvSpPr/>
          <p:nvPr/>
        </p:nvSpPr>
        <p:spPr>
          <a:xfrm>
            <a:off x="9607020" y="568620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ARP parameter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D11733D-DA15-47FC-B8E4-61BBFB388624}"/>
              </a:ext>
            </a:extLst>
          </p:cNvPr>
          <p:cNvSpPr/>
          <p:nvPr/>
        </p:nvSpPr>
        <p:spPr>
          <a:xfrm>
            <a:off x="9607020" y="629771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Fx</a:t>
            </a:r>
            <a:r>
              <a:rPr kumimoji="1" lang="en-US" altLang="ja-JP" sz="1400" dirty="0"/>
              <a:t> &amp; Env parameter</a:t>
            </a:r>
            <a:endParaRPr kumimoji="1" lang="ja-JP" altLang="en-US" sz="1400" dirty="0"/>
          </a:p>
        </p:txBody>
      </p:sp>
      <p:sp>
        <p:nvSpPr>
          <p:cNvPr id="84" name="吹き出し: 四角形 83">
            <a:extLst>
              <a:ext uri="{FF2B5EF4-FFF2-40B4-BE49-F238E27FC236}">
                <a16:creationId xmlns:a16="http://schemas.microsoft.com/office/drawing/2014/main" id="{2FC30DFE-9044-4D12-8D1A-CA87B50C922E}"/>
              </a:ext>
            </a:extLst>
          </p:cNvPr>
          <p:cNvSpPr/>
          <p:nvPr/>
        </p:nvSpPr>
        <p:spPr>
          <a:xfrm>
            <a:off x="5027596" y="1854689"/>
            <a:ext cx="3983717" cy="802992"/>
          </a:xfrm>
          <a:prstGeom prst="wedgeRectCallout">
            <a:avLst>
              <a:gd name="adj1" fmla="val 61345"/>
              <a:gd name="adj2" fmla="val 1621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Sound params are H/W settings.</a:t>
            </a:r>
          </a:p>
          <a:p>
            <a:pPr algn="ctr"/>
            <a:r>
              <a:rPr kumimoji="1" lang="en-US" altLang="ja-JP" dirty="0"/>
              <a:t>See the chip manual for more details.</a:t>
            </a:r>
          </a:p>
        </p:txBody>
      </p:sp>
      <p:sp>
        <p:nvSpPr>
          <p:cNvPr id="85" name="吹き出し: 四角形 84">
            <a:extLst>
              <a:ext uri="{FF2B5EF4-FFF2-40B4-BE49-F238E27FC236}">
                <a16:creationId xmlns:a16="http://schemas.microsoft.com/office/drawing/2014/main" id="{ABA9DA76-6CA0-47DD-A51D-964AD41EF1F3}"/>
              </a:ext>
            </a:extLst>
          </p:cNvPr>
          <p:cNvSpPr/>
          <p:nvPr/>
        </p:nvSpPr>
        <p:spPr>
          <a:xfrm>
            <a:off x="6770082" y="5910215"/>
            <a:ext cx="2270499" cy="877755"/>
          </a:xfrm>
          <a:prstGeom prst="wedgeRectCallout">
            <a:avLst>
              <a:gd name="adj1" fmla="val 68170"/>
              <a:gd name="adj2" fmla="val -2529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Driver params are 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settings.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DB3A9F1-907C-433C-BE63-450505359A02}"/>
              </a:ext>
            </a:extLst>
          </p:cNvPr>
          <p:cNvSpPr/>
          <p:nvPr/>
        </p:nvSpPr>
        <p:spPr>
          <a:xfrm>
            <a:off x="4782694" y="3196543"/>
            <a:ext cx="1313306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右 49">
            <a:extLst>
              <a:ext uri="{FF2B5EF4-FFF2-40B4-BE49-F238E27FC236}">
                <a16:creationId xmlns:a16="http://schemas.microsoft.com/office/drawing/2014/main" id="{03D1CB4B-F839-4E69-B583-E470F0BDA3CC}"/>
              </a:ext>
            </a:extLst>
          </p:cNvPr>
          <p:cNvSpPr/>
          <p:nvPr/>
        </p:nvSpPr>
        <p:spPr>
          <a:xfrm rot="19603434">
            <a:off x="8448976" y="3497224"/>
            <a:ext cx="1059492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E1BA77D0-EE3D-462C-9964-8F1F07301838}"/>
              </a:ext>
            </a:extLst>
          </p:cNvPr>
          <p:cNvSpPr/>
          <p:nvPr/>
        </p:nvSpPr>
        <p:spPr>
          <a:xfrm rot="368299">
            <a:off x="8603466" y="4497966"/>
            <a:ext cx="874230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78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898</Words>
  <Application>Microsoft Office PowerPoint</Application>
  <PresentationFormat>ワイド画面</PresentationFormat>
  <Paragraphs>138</Paragraphs>
  <Slides>16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1" baseType="lpstr">
      <vt:lpstr>游ゴシック</vt:lpstr>
      <vt:lpstr>Arial</vt:lpstr>
      <vt:lpstr>Century Gothic</vt:lpstr>
      <vt:lpstr>Wingdings 3</vt:lpstr>
      <vt:lpstr>ウィスプ</vt:lpstr>
      <vt:lpstr>MAmidiMEmo A Virtual S/W Synthesizer</vt:lpstr>
      <vt:lpstr>Install &amp; Basic Settings</vt:lpstr>
      <vt:lpstr>Window Overview</vt:lpstr>
      <vt:lpstr>Add and Remove a Chip</vt:lpstr>
      <vt:lpstr>Edit chip and sound parameters</vt:lpstr>
      <vt:lpstr>Between MIDI ch and Chip ch Relation.</vt:lpstr>
      <vt:lpstr>Sounding Structure</vt:lpstr>
      <vt:lpstr>Timbre</vt:lpstr>
      <vt:lpstr>Timbre Structure</vt:lpstr>
      <vt:lpstr>Driver parameters - Fx &amp; Env Structure</vt:lpstr>
      <vt:lpstr>Sample sounds</vt:lpstr>
      <vt:lpstr>Additional files</vt:lpstr>
      <vt:lpstr>Limit Break</vt:lpstr>
      <vt:lpstr>VGM Sound Interface(VSIF) – (1)</vt:lpstr>
      <vt:lpstr>VGM Sound Interface(VSIF) – (2)</vt:lpstr>
      <vt:lpstr>Trouble Shooting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2021-01-30T04:09:10Z</dcterms:created>
  <dcterms:modified xsi:type="dcterms:W3CDTF">2021-05-15T07:15:54Z</dcterms:modified>
</cp:coreProperties>
</file>