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removePersonalInfoOnSave="1" saveSubsetFonts="1">
  <p:sldMasterIdLst>
    <p:sldMasterId id="2147483678" r:id="rId1"/>
  </p:sldMasterIdLst>
  <p:notesMasterIdLst>
    <p:notesMasterId r:id="rId30"/>
  </p:notesMasterIdLst>
  <p:sldIdLst>
    <p:sldId id="256" r:id="rId2"/>
    <p:sldId id="262" r:id="rId3"/>
    <p:sldId id="257" r:id="rId4"/>
    <p:sldId id="258" r:id="rId5"/>
    <p:sldId id="265" r:id="rId6"/>
    <p:sldId id="267" r:id="rId7"/>
    <p:sldId id="259" r:id="rId8"/>
    <p:sldId id="268" r:id="rId9"/>
    <p:sldId id="260" r:id="rId10"/>
    <p:sldId id="263" r:id="rId11"/>
    <p:sldId id="271" r:id="rId12"/>
    <p:sldId id="270" r:id="rId13"/>
    <p:sldId id="269" r:id="rId14"/>
    <p:sldId id="272" r:id="rId15"/>
    <p:sldId id="274" r:id="rId16"/>
    <p:sldId id="277" r:id="rId17"/>
    <p:sldId id="286" r:id="rId18"/>
    <p:sldId id="273" r:id="rId19"/>
    <p:sldId id="278" r:id="rId20"/>
    <p:sldId id="275" r:id="rId21"/>
    <p:sldId id="264" r:id="rId22"/>
    <p:sldId id="279" r:id="rId23"/>
    <p:sldId id="280" r:id="rId24"/>
    <p:sldId id="281" r:id="rId25"/>
    <p:sldId id="282" r:id="rId26"/>
    <p:sldId id="283" r:id="rId27"/>
    <p:sldId id="285" r:id="rId28"/>
    <p:sldId id="284" r:id="rId2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0045D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中間スタイル 2 - アクセント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292" autoAdjust="0"/>
    <p:restoredTop sz="94660"/>
  </p:normalViewPr>
  <p:slideViewPr>
    <p:cSldViewPr snapToGrid="0">
      <p:cViewPr varScale="1">
        <p:scale>
          <a:sx n="156" d="100"/>
          <a:sy n="156" d="100"/>
        </p:scale>
        <p:origin x="132" y="6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viewProps" Target="view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notesMaster" Target="notesMasters/notesMaster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ヘッダー プレースホルダー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3" name="日付プレースホルダー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81C28D8-13B6-41C3-9F5F-0284C569C6F1}" type="datetimeFigureOut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4" name="スライド イメージ プレースホルダー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ja-JP" altLang="en-US"/>
          </a:p>
        </p:txBody>
      </p:sp>
      <p:sp>
        <p:nvSpPr>
          <p:cNvPr id="5" name="ノート プレースホルダー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kumimoji="1" lang="ja-JP" altLang="en-US"/>
              <a:t>マスター テキストの書式設定</a:t>
            </a:r>
          </a:p>
          <a:p>
            <a:pPr lvl="1"/>
            <a:r>
              <a:rPr kumimoji="1" lang="ja-JP" altLang="en-US"/>
              <a:t>第 </a:t>
            </a:r>
            <a:r>
              <a:rPr kumimoji="1" lang="en-US" altLang="ja-JP"/>
              <a:t>2 </a:t>
            </a:r>
            <a:r>
              <a:rPr kumimoji="1" lang="ja-JP" altLang="en-US"/>
              <a:t>レベル</a:t>
            </a:r>
          </a:p>
          <a:p>
            <a:pPr lvl="2"/>
            <a:r>
              <a:rPr kumimoji="1" lang="ja-JP" altLang="en-US"/>
              <a:t>第 </a:t>
            </a:r>
            <a:r>
              <a:rPr kumimoji="1" lang="en-US" altLang="ja-JP"/>
              <a:t>3 </a:t>
            </a:r>
            <a:r>
              <a:rPr kumimoji="1" lang="ja-JP" altLang="en-US"/>
              <a:t>レベル</a:t>
            </a:r>
          </a:p>
          <a:p>
            <a:pPr lvl="3"/>
            <a:r>
              <a:rPr kumimoji="1" lang="ja-JP" altLang="en-US"/>
              <a:t>第 </a:t>
            </a:r>
            <a:r>
              <a:rPr kumimoji="1" lang="en-US" altLang="ja-JP"/>
              <a:t>4 </a:t>
            </a:r>
            <a:r>
              <a:rPr kumimoji="1" lang="ja-JP" altLang="en-US"/>
              <a:t>レベル</a:t>
            </a:r>
          </a:p>
          <a:p>
            <a:pPr lvl="4"/>
            <a:r>
              <a:rPr kumimoji="1" lang="ja-JP" altLang="en-US"/>
              <a:t>第 </a:t>
            </a:r>
            <a:r>
              <a:rPr kumimoji="1" lang="en-US" altLang="ja-JP"/>
              <a:t>5 </a:t>
            </a:r>
            <a:r>
              <a:rPr kumimoji="1" lang="ja-JP" altLang="en-US"/>
              <a:t>レベル</a:t>
            </a:r>
          </a:p>
        </p:txBody>
      </p:sp>
      <p:sp>
        <p:nvSpPr>
          <p:cNvPr id="6" name="フッター プレースホルダー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kumimoji="1" lang="ja-JP" altLang="en-US"/>
          </a:p>
        </p:txBody>
      </p:sp>
      <p:sp>
        <p:nvSpPr>
          <p:cNvPr id="7" name="スライド番号プレースホルダー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8D2F5C4-CB40-44D3-9C89-5ECCD9AB4B5C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809620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kumimoji="1"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48161516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059164338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562290748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373516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9010849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スライド イメージ プレースホルダー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ノート プレースホルダー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kumimoji="1" lang="ja-JP" altLang="en-US" dirty="0"/>
          </a:p>
        </p:txBody>
      </p:sp>
      <p:sp>
        <p:nvSpPr>
          <p:cNvPr id="4" name="スライド番号プレースホルダー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8D2F5C4-CB40-44D3-9C89-5ECCD9AB4B5C}" type="slidenum">
              <a:rPr kumimoji="1" lang="ja-JP" altLang="en-US" smtClean="0"/>
              <a:t>19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3321580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タイトル スライド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589213" y="2514600"/>
            <a:ext cx="8915399" cy="2262781"/>
          </a:xfrm>
        </p:spPr>
        <p:txBody>
          <a:bodyPr anchor="b">
            <a:normAutofit/>
          </a:bodyPr>
          <a:lstStyle>
            <a:lvl1pPr>
              <a:defRPr sz="540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589213" y="4777379"/>
            <a:ext cx="8915399" cy="1126283"/>
          </a:xfrm>
        </p:spPr>
        <p:txBody>
          <a:bodyPr anchor="t"/>
          <a:lstStyle>
            <a:lvl1pPr marL="0" indent="0" algn="l">
              <a:buNone/>
              <a:defRPr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ja-JP" altLang="en-US"/>
              <a:t>マスター サブタイトルの書式設定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8625E62-B904-4691-B75E-EC1C32885285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6"/>
          <p:cNvSpPr/>
          <p:nvPr/>
        </p:nvSpPr>
        <p:spPr bwMode="auto">
          <a:xfrm>
            <a:off x="0" y="4323810"/>
            <a:ext cx="1744652" cy="778589"/>
          </a:xfrm>
          <a:custGeom>
            <a:avLst/>
            <a:gdLst/>
            <a:ahLst/>
            <a:cxnLst/>
            <a:rect l="0" t="0" r="r" b="b"/>
            <a:pathLst>
              <a:path w="372" h="166">
                <a:moveTo>
                  <a:pt x="287" y="166"/>
                </a:moveTo>
                <a:cubicBezTo>
                  <a:pt x="290" y="166"/>
                  <a:pt x="292" y="165"/>
                  <a:pt x="293" y="164"/>
                </a:cubicBezTo>
                <a:cubicBezTo>
                  <a:pt x="293" y="163"/>
                  <a:pt x="294" y="163"/>
                  <a:pt x="294" y="163"/>
                </a:cubicBezTo>
                <a:cubicBezTo>
                  <a:pt x="370" y="87"/>
                  <a:pt x="370" y="87"/>
                  <a:pt x="370" y="87"/>
                </a:cubicBezTo>
                <a:cubicBezTo>
                  <a:pt x="372" y="85"/>
                  <a:pt x="372" y="81"/>
                  <a:pt x="370" y="78"/>
                </a:cubicBezTo>
                <a:cubicBezTo>
                  <a:pt x="294" y="3"/>
                  <a:pt x="294" y="3"/>
                  <a:pt x="294" y="3"/>
                </a:cubicBezTo>
                <a:cubicBezTo>
                  <a:pt x="294" y="2"/>
                  <a:pt x="293" y="2"/>
                  <a:pt x="293" y="2"/>
                </a:cubicBezTo>
                <a:cubicBezTo>
                  <a:pt x="292" y="1"/>
                  <a:pt x="290" y="0"/>
                  <a:pt x="287" y="0"/>
                </a:cubicBezTo>
                <a:cubicBezTo>
                  <a:pt x="0" y="0"/>
                  <a:pt x="0" y="0"/>
                  <a:pt x="0" y="0"/>
                </a:cubicBezTo>
                <a:cubicBezTo>
                  <a:pt x="0" y="166"/>
                  <a:pt x="0" y="166"/>
                  <a:pt x="0" y="166"/>
                </a:cubicBezTo>
                <a:lnTo>
                  <a:pt x="287" y="166"/>
                </a:ln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4529540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20667796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タイトルとキャプショ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09600"/>
            <a:ext cx="8915399" cy="311704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4C87007-2A40-4EFC-90A3-258EFA3C1001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4607583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 (キャプション付き)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1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3275012" y="3505200"/>
            <a:ext cx="753655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4354046"/>
            <a:ext cx="8915399" cy="1555864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FE0D7FF-9203-4AA3-90FD-622674A14F90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1355039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2438400"/>
            <a:ext cx="8915400" cy="2724845"/>
          </a:xfrm>
        </p:spPr>
        <p:txBody>
          <a:bodyPr anchor="b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2D6E4D3-BEDB-4F35-876B-5B9AA41BFB5B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762716600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引用付きの名札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itle 1"/>
          <p:cNvSpPr>
            <a:spLocks noGrp="1"/>
          </p:cNvSpPr>
          <p:nvPr>
            <p:ph type="title"/>
          </p:nvPr>
        </p:nvSpPr>
        <p:spPr>
          <a:xfrm>
            <a:off x="2849949" y="609600"/>
            <a:ext cx="8393926" cy="2895600"/>
          </a:xfrm>
        </p:spPr>
        <p:txBody>
          <a:bodyPr anchor="ctr">
            <a:normAutofit/>
          </a:bodyPr>
          <a:lstStyle>
            <a:lvl1pPr algn="l">
              <a:defRPr sz="48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ACD896E-FC14-4F25-BC47-18ABAEA9E1FE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1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  <p:sp>
        <p:nvSpPr>
          <p:cNvPr id="17" name="TextBox 16"/>
          <p:cNvSpPr txBox="1"/>
          <p:nvPr/>
        </p:nvSpPr>
        <p:spPr>
          <a:xfrm>
            <a:off x="2467652" y="648005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18" name="TextBox 17"/>
          <p:cNvSpPr txBox="1"/>
          <p:nvPr/>
        </p:nvSpPr>
        <p:spPr>
          <a:xfrm>
            <a:off x="11114852" y="290530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/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58882570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真または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627407"/>
            <a:ext cx="8915399" cy="2880020"/>
          </a:xfrm>
        </p:spPr>
        <p:txBody>
          <a:bodyPr anchor="ctr">
            <a:normAutofit/>
          </a:bodyPr>
          <a:lstStyle>
            <a:lvl1pPr algn="l">
              <a:defRPr sz="48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21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2589212" y="4343400"/>
            <a:ext cx="8915400" cy="838200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181600"/>
            <a:ext cx="8915400" cy="729622"/>
          </a:xfrm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</a:lstStyle>
          <a:p>
            <a:pPr marL="0" lvl="0" indent="0">
              <a:buNone/>
            </a:pPr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4FC701B-2185-4987-B8E2-5507664B65F4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240764463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タイトルと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FB4CDED-9617-418F-B546-D66B9BB6C35E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6208837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縦書きタイトルと&#10;縦書きテキスト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294812" y="627405"/>
            <a:ext cx="2207601" cy="5283817"/>
          </a:xfrm>
        </p:spPr>
        <p:txBody>
          <a:bodyPr vert="eaVert" anchor="ctr"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89212" y="627405"/>
            <a:ext cx="6477000" cy="5283817"/>
          </a:xfrm>
        </p:spPr>
        <p:txBody>
          <a:bodyPr vert="eaVert"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5635D40-962A-46D7-8037-3F2900B5EB4D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39376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タイトルと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92925" y="624110"/>
            <a:ext cx="8911687" cy="1280890"/>
          </a:xfrm>
        </p:spPr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41DA9A2-8356-4FFD-B66A-E38811049858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8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200197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セクション見出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2058750"/>
            <a:ext cx="8915399" cy="146880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3530129"/>
            <a:ext cx="8915399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65000"/>
                    <a:lumOff val="3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DE8989-88B8-4869-97D9-547531F13E13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31781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3244139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419900228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つ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89212" y="2133600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7190747" y="2126222"/>
            <a:ext cx="4313864" cy="3777622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1EC4031-B949-4300-AB3E-1551426E8631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0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1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42586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939373" y="1972703"/>
            <a:ext cx="3992732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89212" y="2548966"/>
            <a:ext cx="4342893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7506629" y="1969475"/>
            <a:ext cx="399900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7166957" y="2545738"/>
            <a:ext cx="4338674" cy="3354060"/>
          </a:xfrm>
        </p:spPr>
        <p:txBody>
          <a:bodyPr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39E755E-A59D-4634-B604-E9BB568B1156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12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13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531812" y="787782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42980369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タイトルのみ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1DA38B3-7601-4256-ABFE-386B92B0EDB5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7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064817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白紙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A28ED6D-8A94-4DBA-8EF2-284D1A467CE8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6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66451381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タイトル付きのコンテンツ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2" y="446088"/>
            <a:ext cx="3505199" cy="976312"/>
          </a:xfrm>
        </p:spPr>
        <p:txBody>
          <a:bodyPr anchor="b"/>
          <a:lstStyle>
            <a:lvl1pPr algn="l">
              <a:defRPr sz="20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323012" y="446088"/>
            <a:ext cx="5181600" cy="5414963"/>
          </a:xfrm>
        </p:spPr>
        <p:txBody>
          <a:bodyPr anchor="ctr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2" y="1598613"/>
            <a:ext cx="3505199" cy="4262436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27B0317-28AF-43C5-8944-AADFA89E0149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71437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402778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タイトル付きの図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589213" y="4800600"/>
            <a:ext cx="8915400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589212" y="634965"/>
            <a:ext cx="8915400" cy="385497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ja-JP" altLang="en-US"/>
              <a:t>アイコンをクリックして図を追加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589213" y="5367338"/>
            <a:ext cx="8915400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ja-JP" altLang="en-US"/>
              <a:t>マスター テキストの書式設定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D023C-C4FA-4CE8-B5BE-6798898EE377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kumimoji="1" lang="ja-JP" altLang="en-US"/>
          </a:p>
        </p:txBody>
      </p:sp>
      <p:sp>
        <p:nvSpPr>
          <p:cNvPr id="9" name="Freeform 11"/>
          <p:cNvSpPr/>
          <p:nvPr/>
        </p:nvSpPr>
        <p:spPr bwMode="auto">
          <a:xfrm flipV="1">
            <a:off x="-4189" y="4911725"/>
            <a:ext cx="1588527" cy="507297"/>
          </a:xfrm>
          <a:custGeom>
            <a:avLst/>
            <a:gdLst/>
            <a:ahLst/>
            <a:cxnLst/>
            <a:rect l="l" t="t" r="r" b="b"/>
            <a:pathLst>
              <a:path w="9248" h="10000">
                <a:moveTo>
                  <a:pt x="9248" y="4701"/>
                </a:moveTo>
                <a:lnTo>
                  <a:pt x="7915" y="188"/>
                </a:lnTo>
                <a:cubicBezTo>
                  <a:pt x="7906" y="156"/>
                  <a:pt x="7895" y="126"/>
                  <a:pt x="7886" y="94"/>
                </a:cubicBezTo>
                <a:cubicBezTo>
                  <a:pt x="7859" y="0"/>
                  <a:pt x="7831" y="0"/>
                  <a:pt x="7803" y="0"/>
                </a:cubicBezTo>
                <a:lnTo>
                  <a:pt x="7275" y="0"/>
                </a:lnTo>
                <a:lnTo>
                  <a:pt x="0" y="70"/>
                </a:lnTo>
                <a:cubicBezTo>
                  <a:pt x="8" y="3380"/>
                  <a:pt x="17" y="6690"/>
                  <a:pt x="25" y="10000"/>
                </a:cubicBezTo>
                <a:lnTo>
                  <a:pt x="7275" y="9966"/>
                </a:lnTo>
                <a:lnTo>
                  <a:pt x="7803" y="9966"/>
                </a:lnTo>
                <a:cubicBezTo>
                  <a:pt x="7831" y="9966"/>
                  <a:pt x="7859" y="9872"/>
                  <a:pt x="7886" y="9872"/>
                </a:cubicBezTo>
                <a:cubicBezTo>
                  <a:pt x="7886" y="9778"/>
                  <a:pt x="7915" y="9778"/>
                  <a:pt x="7915" y="9778"/>
                </a:cubicBezTo>
                <a:lnTo>
                  <a:pt x="9248" y="5265"/>
                </a:lnTo>
                <a:cubicBezTo>
                  <a:pt x="9303" y="5077"/>
                  <a:pt x="9303" y="4889"/>
                  <a:pt x="9248" y="4701"/>
                </a:cubicBezTo>
                <a:close/>
              </a:path>
            </a:pathLst>
          </a:custGeom>
          <a:solidFill>
            <a:schemeClr val="accent1"/>
          </a:solidFill>
          <a:ln>
            <a:noFill/>
          </a:ln>
        </p:spPr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531812" y="4983087"/>
            <a:ext cx="779767" cy="365125"/>
          </a:xfrm>
        </p:spPr>
        <p:txBody>
          <a:bodyPr/>
          <a:lstStyle/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3168299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3" name="Group 22"/>
          <p:cNvGrpSpPr/>
          <p:nvPr/>
        </p:nvGrpSpPr>
        <p:grpSpPr>
          <a:xfrm>
            <a:off x="1" y="228600"/>
            <a:ext cx="2851516" cy="6638628"/>
            <a:chOff x="2487613" y="285750"/>
            <a:chExt cx="2428875" cy="5654676"/>
          </a:xfrm>
        </p:grpSpPr>
        <p:sp>
          <p:nvSpPr>
            <p:cNvPr id="24" name="Freeform 11"/>
            <p:cNvSpPr/>
            <p:nvPr/>
          </p:nvSpPr>
          <p:spPr bwMode="auto">
            <a:xfrm>
              <a:off x="2487613" y="2284413"/>
              <a:ext cx="85725" cy="533400"/>
            </a:xfrm>
            <a:custGeom>
              <a:avLst/>
              <a:gdLst/>
              <a:ahLst/>
              <a:cxnLst/>
              <a:rect l="0" t="0" r="r" b="b"/>
              <a:pathLst>
                <a:path w="22" h="136">
                  <a:moveTo>
                    <a:pt x="22" y="136"/>
                  </a:moveTo>
                  <a:cubicBezTo>
                    <a:pt x="20" y="117"/>
                    <a:pt x="19" y="99"/>
                    <a:pt x="17" y="80"/>
                  </a:cubicBezTo>
                  <a:cubicBezTo>
                    <a:pt x="11" y="54"/>
                    <a:pt x="6" y="27"/>
                    <a:pt x="0" y="0"/>
                  </a:cubicBezTo>
                  <a:cubicBezTo>
                    <a:pt x="0" y="35"/>
                    <a:pt x="0" y="35"/>
                    <a:pt x="0" y="35"/>
                  </a:cubicBezTo>
                  <a:cubicBezTo>
                    <a:pt x="6" y="64"/>
                    <a:pt x="13" y="94"/>
                    <a:pt x="20" y="124"/>
                  </a:cubicBezTo>
                  <a:cubicBezTo>
                    <a:pt x="20" y="128"/>
                    <a:pt x="21" y="132"/>
                    <a:pt x="22" y="136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5" name="Freeform 12"/>
            <p:cNvSpPr/>
            <p:nvPr/>
          </p:nvSpPr>
          <p:spPr bwMode="auto">
            <a:xfrm>
              <a:off x="2597151" y="2779713"/>
              <a:ext cx="550863" cy="1978025"/>
            </a:xfrm>
            <a:custGeom>
              <a:avLst/>
              <a:gdLst/>
              <a:ahLst/>
              <a:cxnLst/>
              <a:rect l="0" t="0" r="r" b="b"/>
              <a:pathLst>
                <a:path w="140" h="504">
                  <a:moveTo>
                    <a:pt x="86" y="350"/>
                  </a:moveTo>
                  <a:cubicBezTo>
                    <a:pt x="103" y="402"/>
                    <a:pt x="120" y="453"/>
                    <a:pt x="139" y="504"/>
                  </a:cubicBezTo>
                  <a:cubicBezTo>
                    <a:pt x="139" y="495"/>
                    <a:pt x="139" y="487"/>
                    <a:pt x="140" y="478"/>
                  </a:cubicBezTo>
                  <a:cubicBezTo>
                    <a:pt x="124" y="435"/>
                    <a:pt x="109" y="391"/>
                    <a:pt x="95" y="347"/>
                  </a:cubicBezTo>
                  <a:cubicBezTo>
                    <a:pt x="58" y="233"/>
                    <a:pt x="27" y="117"/>
                    <a:pt x="0" y="0"/>
                  </a:cubicBezTo>
                  <a:cubicBezTo>
                    <a:pt x="2" y="20"/>
                    <a:pt x="4" y="41"/>
                    <a:pt x="6" y="61"/>
                  </a:cubicBezTo>
                  <a:cubicBezTo>
                    <a:pt x="30" y="158"/>
                    <a:pt x="56" y="255"/>
                    <a:pt x="86" y="35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6" name="Freeform 13"/>
            <p:cNvSpPr/>
            <p:nvPr/>
          </p:nvSpPr>
          <p:spPr bwMode="auto">
            <a:xfrm>
              <a:off x="3175001" y="4730750"/>
              <a:ext cx="519113" cy="1209675"/>
            </a:xfrm>
            <a:custGeom>
              <a:avLst/>
              <a:gdLst/>
              <a:ahLst/>
              <a:cxnLst/>
              <a:rect l="0" t="0" r="r" b="b"/>
              <a:pathLst>
                <a:path w="132" h="308">
                  <a:moveTo>
                    <a:pt x="8" y="22"/>
                  </a:moveTo>
                  <a:cubicBezTo>
                    <a:pt x="5" y="15"/>
                    <a:pt x="2" y="8"/>
                    <a:pt x="0" y="0"/>
                  </a:cubicBezTo>
                  <a:cubicBezTo>
                    <a:pt x="0" y="10"/>
                    <a:pt x="0" y="19"/>
                    <a:pt x="0" y="29"/>
                  </a:cubicBezTo>
                  <a:cubicBezTo>
                    <a:pt x="21" y="85"/>
                    <a:pt x="44" y="140"/>
                    <a:pt x="68" y="194"/>
                  </a:cubicBezTo>
                  <a:cubicBezTo>
                    <a:pt x="85" y="232"/>
                    <a:pt x="104" y="270"/>
                    <a:pt x="123" y="308"/>
                  </a:cubicBezTo>
                  <a:cubicBezTo>
                    <a:pt x="132" y="308"/>
                    <a:pt x="132" y="308"/>
                    <a:pt x="132" y="308"/>
                  </a:cubicBezTo>
                  <a:cubicBezTo>
                    <a:pt x="113" y="269"/>
                    <a:pt x="94" y="230"/>
                    <a:pt x="77" y="190"/>
                  </a:cubicBezTo>
                  <a:cubicBezTo>
                    <a:pt x="52" y="135"/>
                    <a:pt x="29" y="79"/>
                    <a:pt x="8" y="22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7" name="Freeform 14"/>
            <p:cNvSpPr/>
            <p:nvPr/>
          </p:nvSpPr>
          <p:spPr bwMode="auto">
            <a:xfrm>
              <a:off x="3305176" y="5630863"/>
              <a:ext cx="146050" cy="309563"/>
            </a:xfrm>
            <a:custGeom>
              <a:avLst/>
              <a:gdLst/>
              <a:ahLst/>
              <a:cxnLst/>
              <a:rect l="0" t="0" r="r" b="b"/>
              <a:pathLst>
                <a:path w="37" h="79">
                  <a:moveTo>
                    <a:pt x="28" y="79"/>
                  </a:moveTo>
                  <a:cubicBezTo>
                    <a:pt x="37" y="79"/>
                    <a:pt x="37" y="79"/>
                    <a:pt x="37" y="79"/>
                  </a:cubicBezTo>
                  <a:cubicBezTo>
                    <a:pt x="24" y="53"/>
                    <a:pt x="12" y="27"/>
                    <a:pt x="0" y="0"/>
                  </a:cubicBezTo>
                  <a:cubicBezTo>
                    <a:pt x="8" y="27"/>
                    <a:pt x="17" y="53"/>
                    <a:pt x="28" y="79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8" name="Freeform 15"/>
            <p:cNvSpPr/>
            <p:nvPr/>
          </p:nvSpPr>
          <p:spPr bwMode="auto">
            <a:xfrm>
              <a:off x="2573338" y="2817813"/>
              <a:ext cx="700088" cy="2835275"/>
            </a:xfrm>
            <a:custGeom>
              <a:avLst/>
              <a:gdLst/>
              <a:ahLst/>
              <a:cxnLst/>
              <a:rect l="0" t="0" r="r" b="b"/>
              <a:pathLst>
                <a:path w="178" h="722">
                  <a:moveTo>
                    <a:pt x="162" y="660"/>
                  </a:moveTo>
                  <a:cubicBezTo>
                    <a:pt x="145" y="618"/>
                    <a:pt x="130" y="576"/>
                    <a:pt x="116" y="534"/>
                  </a:cubicBezTo>
                  <a:cubicBezTo>
                    <a:pt x="84" y="437"/>
                    <a:pt x="59" y="337"/>
                    <a:pt x="40" y="236"/>
                  </a:cubicBezTo>
                  <a:cubicBezTo>
                    <a:pt x="29" y="175"/>
                    <a:pt x="20" y="113"/>
                    <a:pt x="12" y="51"/>
                  </a:cubicBezTo>
                  <a:cubicBezTo>
                    <a:pt x="8" y="34"/>
                    <a:pt x="4" y="17"/>
                    <a:pt x="0" y="0"/>
                  </a:cubicBezTo>
                  <a:cubicBezTo>
                    <a:pt x="8" y="79"/>
                    <a:pt x="19" y="159"/>
                    <a:pt x="33" y="237"/>
                  </a:cubicBezTo>
                  <a:cubicBezTo>
                    <a:pt x="51" y="339"/>
                    <a:pt x="76" y="439"/>
                    <a:pt x="107" y="537"/>
                  </a:cubicBezTo>
                  <a:cubicBezTo>
                    <a:pt x="123" y="586"/>
                    <a:pt x="141" y="634"/>
                    <a:pt x="160" y="681"/>
                  </a:cubicBezTo>
                  <a:cubicBezTo>
                    <a:pt x="166" y="695"/>
                    <a:pt x="172" y="708"/>
                    <a:pt x="178" y="722"/>
                  </a:cubicBezTo>
                  <a:cubicBezTo>
                    <a:pt x="176" y="717"/>
                    <a:pt x="175" y="713"/>
                    <a:pt x="174" y="708"/>
                  </a:cubicBezTo>
                  <a:cubicBezTo>
                    <a:pt x="169" y="692"/>
                    <a:pt x="165" y="676"/>
                    <a:pt x="162" y="66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29" name="Freeform 16"/>
            <p:cNvSpPr/>
            <p:nvPr/>
          </p:nvSpPr>
          <p:spPr bwMode="auto">
            <a:xfrm>
              <a:off x="2506663" y="285750"/>
              <a:ext cx="90488" cy="2493963"/>
            </a:xfrm>
            <a:custGeom>
              <a:avLst/>
              <a:gdLst/>
              <a:ahLst/>
              <a:cxnLst/>
              <a:rect l="0" t="0" r="r" b="b"/>
              <a:pathLst>
                <a:path w="23" h="635">
                  <a:moveTo>
                    <a:pt x="11" y="577"/>
                  </a:moveTo>
                  <a:cubicBezTo>
                    <a:pt x="12" y="581"/>
                    <a:pt x="12" y="585"/>
                    <a:pt x="12" y="589"/>
                  </a:cubicBezTo>
                  <a:cubicBezTo>
                    <a:pt x="15" y="603"/>
                    <a:pt x="19" y="617"/>
                    <a:pt x="22" y="632"/>
                  </a:cubicBezTo>
                  <a:cubicBezTo>
                    <a:pt x="22" y="633"/>
                    <a:pt x="22" y="634"/>
                    <a:pt x="23" y="635"/>
                  </a:cubicBezTo>
                  <a:cubicBezTo>
                    <a:pt x="21" y="615"/>
                    <a:pt x="19" y="596"/>
                    <a:pt x="17" y="576"/>
                  </a:cubicBezTo>
                  <a:cubicBezTo>
                    <a:pt x="9" y="474"/>
                    <a:pt x="5" y="372"/>
                    <a:pt x="5" y="269"/>
                  </a:cubicBezTo>
                  <a:cubicBezTo>
                    <a:pt x="6" y="179"/>
                    <a:pt x="9" y="90"/>
                    <a:pt x="15" y="0"/>
                  </a:cubicBezTo>
                  <a:cubicBezTo>
                    <a:pt x="12" y="0"/>
                    <a:pt x="12" y="0"/>
                    <a:pt x="12" y="0"/>
                  </a:cubicBezTo>
                  <a:cubicBezTo>
                    <a:pt x="5" y="89"/>
                    <a:pt x="2" y="179"/>
                    <a:pt x="1" y="269"/>
                  </a:cubicBezTo>
                  <a:cubicBezTo>
                    <a:pt x="0" y="372"/>
                    <a:pt x="3" y="474"/>
                    <a:pt x="11" y="577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0" name="Freeform 17"/>
            <p:cNvSpPr/>
            <p:nvPr/>
          </p:nvSpPr>
          <p:spPr bwMode="auto">
            <a:xfrm>
              <a:off x="2554288" y="2598738"/>
              <a:ext cx="66675" cy="420688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0" y="0"/>
                  </a:moveTo>
                  <a:cubicBezTo>
                    <a:pt x="2" y="19"/>
                    <a:pt x="3" y="37"/>
                    <a:pt x="5" y="56"/>
                  </a:cubicBezTo>
                  <a:cubicBezTo>
                    <a:pt x="9" y="73"/>
                    <a:pt x="13" y="90"/>
                    <a:pt x="17" y="107"/>
                  </a:cubicBezTo>
                  <a:cubicBezTo>
                    <a:pt x="15" y="87"/>
                    <a:pt x="13" y="66"/>
                    <a:pt x="11" y="46"/>
                  </a:cubicBezTo>
                  <a:cubicBezTo>
                    <a:pt x="10" y="45"/>
                    <a:pt x="10" y="44"/>
                    <a:pt x="10" y="43"/>
                  </a:cubicBezTo>
                  <a:cubicBezTo>
                    <a:pt x="7" y="28"/>
                    <a:pt x="3" y="1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1" name="Freeform 18"/>
            <p:cNvSpPr/>
            <p:nvPr/>
          </p:nvSpPr>
          <p:spPr bwMode="auto">
            <a:xfrm>
              <a:off x="3143251" y="4757738"/>
              <a:ext cx="161925" cy="873125"/>
            </a:xfrm>
            <a:custGeom>
              <a:avLst/>
              <a:gdLst/>
              <a:ahLst/>
              <a:cxnLst/>
              <a:rect l="0" t="0" r="r" b="b"/>
              <a:pathLst>
                <a:path w="41" h="222">
                  <a:moveTo>
                    <a:pt x="0" y="0"/>
                  </a:moveTo>
                  <a:cubicBezTo>
                    <a:pt x="0" y="31"/>
                    <a:pt x="2" y="62"/>
                    <a:pt x="5" y="93"/>
                  </a:cubicBezTo>
                  <a:cubicBezTo>
                    <a:pt x="8" y="117"/>
                    <a:pt x="12" y="142"/>
                    <a:pt x="17" y="166"/>
                  </a:cubicBezTo>
                  <a:cubicBezTo>
                    <a:pt x="19" y="172"/>
                    <a:pt x="22" y="178"/>
                    <a:pt x="24" y="184"/>
                  </a:cubicBezTo>
                  <a:cubicBezTo>
                    <a:pt x="30" y="197"/>
                    <a:pt x="35" y="209"/>
                    <a:pt x="41" y="222"/>
                  </a:cubicBezTo>
                  <a:cubicBezTo>
                    <a:pt x="40" y="219"/>
                    <a:pt x="39" y="215"/>
                    <a:pt x="38" y="212"/>
                  </a:cubicBezTo>
                  <a:cubicBezTo>
                    <a:pt x="26" y="172"/>
                    <a:pt x="18" y="132"/>
                    <a:pt x="13" y="92"/>
                  </a:cubicBezTo>
                  <a:cubicBezTo>
                    <a:pt x="11" y="68"/>
                    <a:pt x="9" y="45"/>
                    <a:pt x="8" y="22"/>
                  </a:cubicBezTo>
                  <a:cubicBezTo>
                    <a:pt x="8" y="21"/>
                    <a:pt x="7" y="20"/>
                    <a:pt x="7" y="18"/>
                  </a:cubicBezTo>
                  <a:cubicBezTo>
                    <a:pt x="5" y="12"/>
                    <a:pt x="2" y="6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2" name="Freeform 19"/>
            <p:cNvSpPr/>
            <p:nvPr/>
          </p:nvSpPr>
          <p:spPr bwMode="auto">
            <a:xfrm>
              <a:off x="3148013" y="1282700"/>
              <a:ext cx="1768475" cy="3448050"/>
            </a:xfrm>
            <a:custGeom>
              <a:avLst/>
              <a:gdLst/>
              <a:ahLst/>
              <a:cxnLst/>
              <a:rect l="0" t="0" r="r" b="b"/>
              <a:pathLst>
                <a:path w="450" h="878">
                  <a:moveTo>
                    <a:pt x="7" y="854"/>
                  </a:moveTo>
                  <a:cubicBezTo>
                    <a:pt x="10" y="772"/>
                    <a:pt x="26" y="691"/>
                    <a:pt x="50" y="613"/>
                  </a:cubicBezTo>
                  <a:cubicBezTo>
                    <a:pt x="75" y="535"/>
                    <a:pt x="109" y="460"/>
                    <a:pt x="149" y="388"/>
                  </a:cubicBezTo>
                  <a:cubicBezTo>
                    <a:pt x="189" y="316"/>
                    <a:pt x="235" y="248"/>
                    <a:pt x="285" y="183"/>
                  </a:cubicBezTo>
                  <a:cubicBezTo>
                    <a:pt x="310" y="151"/>
                    <a:pt x="337" y="119"/>
                    <a:pt x="364" y="89"/>
                  </a:cubicBezTo>
                  <a:cubicBezTo>
                    <a:pt x="378" y="74"/>
                    <a:pt x="392" y="58"/>
                    <a:pt x="406" y="44"/>
                  </a:cubicBezTo>
                  <a:cubicBezTo>
                    <a:pt x="421" y="29"/>
                    <a:pt x="435" y="15"/>
                    <a:pt x="450" y="1"/>
                  </a:cubicBezTo>
                  <a:cubicBezTo>
                    <a:pt x="450" y="0"/>
                    <a:pt x="450" y="0"/>
                    <a:pt x="450" y="0"/>
                  </a:cubicBezTo>
                  <a:cubicBezTo>
                    <a:pt x="434" y="14"/>
                    <a:pt x="420" y="28"/>
                    <a:pt x="405" y="43"/>
                  </a:cubicBezTo>
                  <a:cubicBezTo>
                    <a:pt x="391" y="57"/>
                    <a:pt x="377" y="72"/>
                    <a:pt x="363" y="88"/>
                  </a:cubicBezTo>
                  <a:cubicBezTo>
                    <a:pt x="335" y="118"/>
                    <a:pt x="308" y="149"/>
                    <a:pt x="283" y="181"/>
                  </a:cubicBezTo>
                  <a:cubicBezTo>
                    <a:pt x="232" y="246"/>
                    <a:pt x="185" y="314"/>
                    <a:pt x="145" y="386"/>
                  </a:cubicBezTo>
                  <a:cubicBezTo>
                    <a:pt x="104" y="457"/>
                    <a:pt x="70" y="533"/>
                    <a:pt x="45" y="611"/>
                  </a:cubicBezTo>
                  <a:cubicBezTo>
                    <a:pt x="19" y="690"/>
                    <a:pt x="3" y="771"/>
                    <a:pt x="0" y="854"/>
                  </a:cubicBezTo>
                  <a:cubicBezTo>
                    <a:pt x="0" y="856"/>
                    <a:pt x="0" y="857"/>
                    <a:pt x="0" y="859"/>
                  </a:cubicBezTo>
                  <a:cubicBezTo>
                    <a:pt x="2" y="865"/>
                    <a:pt x="4" y="872"/>
                    <a:pt x="7" y="878"/>
                  </a:cubicBezTo>
                  <a:cubicBezTo>
                    <a:pt x="7" y="870"/>
                    <a:pt x="7" y="862"/>
                    <a:pt x="7" y="85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3" name="Freeform 20"/>
            <p:cNvSpPr/>
            <p:nvPr/>
          </p:nvSpPr>
          <p:spPr bwMode="auto">
            <a:xfrm>
              <a:off x="3273426" y="5653088"/>
              <a:ext cx="138113" cy="287338"/>
            </a:xfrm>
            <a:custGeom>
              <a:avLst/>
              <a:gdLst/>
              <a:ahLst/>
              <a:cxnLst/>
              <a:rect l="0" t="0" r="r" b="b"/>
              <a:pathLst>
                <a:path w="35" h="73">
                  <a:moveTo>
                    <a:pt x="0" y="0"/>
                  </a:moveTo>
                  <a:cubicBezTo>
                    <a:pt x="7" y="24"/>
                    <a:pt x="16" y="49"/>
                    <a:pt x="26" y="73"/>
                  </a:cubicBezTo>
                  <a:cubicBezTo>
                    <a:pt x="35" y="73"/>
                    <a:pt x="35" y="73"/>
                    <a:pt x="35" y="73"/>
                  </a:cubicBezTo>
                  <a:cubicBezTo>
                    <a:pt x="23" y="49"/>
                    <a:pt x="11" y="24"/>
                    <a:pt x="0" y="0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4" name="Freeform 21"/>
            <p:cNvSpPr/>
            <p:nvPr/>
          </p:nvSpPr>
          <p:spPr bwMode="auto">
            <a:xfrm>
              <a:off x="3143251" y="4656138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7" y="44"/>
                  </a:moveTo>
                  <a:cubicBezTo>
                    <a:pt x="7" y="46"/>
                    <a:pt x="8" y="47"/>
                    <a:pt x="8" y="48"/>
                  </a:cubicBezTo>
                  <a:cubicBezTo>
                    <a:pt x="8" y="38"/>
                    <a:pt x="8" y="29"/>
                    <a:pt x="8" y="19"/>
                  </a:cubicBezTo>
                  <a:cubicBezTo>
                    <a:pt x="5" y="13"/>
                    <a:pt x="3" y="6"/>
                    <a:pt x="1" y="0"/>
                  </a:cubicBezTo>
                  <a:cubicBezTo>
                    <a:pt x="0" y="9"/>
                    <a:pt x="0" y="17"/>
                    <a:pt x="0" y="26"/>
                  </a:cubicBezTo>
                  <a:cubicBezTo>
                    <a:pt x="2" y="32"/>
                    <a:pt x="5" y="38"/>
                    <a:pt x="7" y="44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  <p:sp>
          <p:nvSpPr>
            <p:cNvPr id="35" name="Freeform 22"/>
            <p:cNvSpPr/>
            <p:nvPr/>
          </p:nvSpPr>
          <p:spPr bwMode="auto">
            <a:xfrm>
              <a:off x="3211513" y="5410200"/>
              <a:ext cx="203200" cy="530225"/>
            </a:xfrm>
            <a:custGeom>
              <a:avLst/>
              <a:gdLst/>
              <a:ahLst/>
              <a:cxnLst/>
              <a:rect l="0" t="0" r="r" b="b"/>
              <a:pathLst>
                <a:path w="52" h="135">
                  <a:moveTo>
                    <a:pt x="7" y="18"/>
                  </a:moveTo>
                  <a:cubicBezTo>
                    <a:pt x="5" y="12"/>
                    <a:pt x="2" y="6"/>
                    <a:pt x="0" y="0"/>
                  </a:cubicBezTo>
                  <a:cubicBezTo>
                    <a:pt x="3" y="16"/>
                    <a:pt x="7" y="32"/>
                    <a:pt x="12" y="48"/>
                  </a:cubicBezTo>
                  <a:cubicBezTo>
                    <a:pt x="13" y="53"/>
                    <a:pt x="14" y="57"/>
                    <a:pt x="16" y="62"/>
                  </a:cubicBezTo>
                  <a:cubicBezTo>
                    <a:pt x="27" y="86"/>
                    <a:pt x="39" y="111"/>
                    <a:pt x="51" y="135"/>
                  </a:cubicBezTo>
                  <a:cubicBezTo>
                    <a:pt x="52" y="135"/>
                    <a:pt x="52" y="135"/>
                    <a:pt x="52" y="135"/>
                  </a:cubicBezTo>
                  <a:cubicBezTo>
                    <a:pt x="41" y="109"/>
                    <a:pt x="32" y="83"/>
                    <a:pt x="24" y="56"/>
                  </a:cubicBezTo>
                  <a:cubicBezTo>
                    <a:pt x="18" y="43"/>
                    <a:pt x="13" y="31"/>
                    <a:pt x="7" y="18"/>
                  </a:cubicBezTo>
                  <a:close/>
                </a:path>
              </a:pathLst>
            </a:custGeom>
            <a:solidFill>
              <a:schemeClr val="tx2">
                <a:alpha val="20000"/>
              </a:schemeClr>
            </a:solidFill>
            <a:ln>
              <a:noFill/>
            </a:ln>
          </p:spPr>
        </p:sp>
      </p:grpSp>
      <p:grpSp>
        <p:nvGrpSpPr>
          <p:cNvPr id="10" name="Group 9"/>
          <p:cNvGrpSpPr/>
          <p:nvPr/>
        </p:nvGrpSpPr>
        <p:grpSpPr>
          <a:xfrm>
            <a:off x="27221" y="-786"/>
            <a:ext cx="2356674" cy="6854039"/>
            <a:chOff x="6627813" y="194833"/>
            <a:chExt cx="1952625" cy="5678918"/>
          </a:xfrm>
        </p:grpSpPr>
        <p:sp>
          <p:nvSpPr>
            <p:cNvPr id="11" name="Freeform 27"/>
            <p:cNvSpPr/>
            <p:nvPr/>
          </p:nvSpPr>
          <p:spPr bwMode="auto">
            <a:xfrm>
              <a:off x="6627813" y="194833"/>
              <a:ext cx="409575" cy="3646488"/>
            </a:xfrm>
            <a:custGeom>
              <a:avLst/>
              <a:gdLst/>
              <a:ahLst/>
              <a:cxnLst/>
              <a:rect l="0" t="0" r="r" b="b"/>
              <a:pathLst>
                <a:path w="103" h="920">
                  <a:moveTo>
                    <a:pt x="7" y="210"/>
                  </a:moveTo>
                  <a:cubicBezTo>
                    <a:pt x="11" y="288"/>
                    <a:pt x="17" y="367"/>
                    <a:pt x="26" y="445"/>
                  </a:cubicBezTo>
                  <a:cubicBezTo>
                    <a:pt x="34" y="523"/>
                    <a:pt x="44" y="601"/>
                    <a:pt x="57" y="679"/>
                  </a:cubicBezTo>
                  <a:cubicBezTo>
                    <a:pt x="69" y="757"/>
                    <a:pt x="84" y="834"/>
                    <a:pt x="101" y="911"/>
                  </a:cubicBezTo>
                  <a:cubicBezTo>
                    <a:pt x="102" y="914"/>
                    <a:pt x="103" y="917"/>
                    <a:pt x="103" y="920"/>
                  </a:cubicBezTo>
                  <a:cubicBezTo>
                    <a:pt x="102" y="905"/>
                    <a:pt x="100" y="889"/>
                    <a:pt x="99" y="874"/>
                  </a:cubicBezTo>
                  <a:cubicBezTo>
                    <a:pt x="99" y="871"/>
                    <a:pt x="99" y="868"/>
                    <a:pt x="99" y="866"/>
                  </a:cubicBezTo>
                  <a:cubicBezTo>
                    <a:pt x="85" y="803"/>
                    <a:pt x="73" y="741"/>
                    <a:pt x="63" y="678"/>
                  </a:cubicBezTo>
                  <a:cubicBezTo>
                    <a:pt x="50" y="600"/>
                    <a:pt x="39" y="523"/>
                    <a:pt x="30" y="444"/>
                  </a:cubicBezTo>
                  <a:cubicBezTo>
                    <a:pt x="21" y="366"/>
                    <a:pt x="14" y="288"/>
                    <a:pt x="9" y="209"/>
                  </a:cubicBezTo>
                  <a:cubicBezTo>
                    <a:pt x="7" y="170"/>
                    <a:pt x="5" y="131"/>
                    <a:pt x="3" y="92"/>
                  </a:cubicBezTo>
                  <a:cubicBezTo>
                    <a:pt x="2" y="61"/>
                    <a:pt x="1" y="31"/>
                    <a:pt x="1" y="0"/>
                  </a:cubicBezTo>
                  <a:cubicBezTo>
                    <a:pt x="0" y="0"/>
                    <a:pt x="0" y="0"/>
                    <a:pt x="0" y="0"/>
                  </a:cubicBezTo>
                  <a:cubicBezTo>
                    <a:pt x="0" y="31"/>
                    <a:pt x="1" y="61"/>
                    <a:pt x="1" y="92"/>
                  </a:cubicBezTo>
                  <a:cubicBezTo>
                    <a:pt x="3" y="131"/>
                    <a:pt x="4" y="170"/>
                    <a:pt x="7" y="21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2" name="Freeform 28"/>
            <p:cNvSpPr/>
            <p:nvPr/>
          </p:nvSpPr>
          <p:spPr bwMode="auto">
            <a:xfrm>
              <a:off x="7061201" y="3771900"/>
              <a:ext cx="350838" cy="1309688"/>
            </a:xfrm>
            <a:custGeom>
              <a:avLst/>
              <a:gdLst/>
              <a:ahLst/>
              <a:cxnLst/>
              <a:rect l="0" t="0" r="r" b="b"/>
              <a:pathLst>
                <a:path w="88" h="330">
                  <a:moveTo>
                    <a:pt x="53" y="229"/>
                  </a:moveTo>
                  <a:cubicBezTo>
                    <a:pt x="64" y="263"/>
                    <a:pt x="75" y="297"/>
                    <a:pt x="88" y="330"/>
                  </a:cubicBezTo>
                  <a:cubicBezTo>
                    <a:pt x="88" y="323"/>
                    <a:pt x="88" y="315"/>
                    <a:pt x="88" y="308"/>
                  </a:cubicBezTo>
                  <a:cubicBezTo>
                    <a:pt x="88" y="307"/>
                    <a:pt x="88" y="305"/>
                    <a:pt x="88" y="304"/>
                  </a:cubicBezTo>
                  <a:cubicBezTo>
                    <a:pt x="79" y="278"/>
                    <a:pt x="70" y="252"/>
                    <a:pt x="62" y="226"/>
                  </a:cubicBezTo>
                  <a:cubicBezTo>
                    <a:pt x="38" y="152"/>
                    <a:pt x="17" y="76"/>
                    <a:pt x="0" y="0"/>
                  </a:cubicBezTo>
                  <a:cubicBezTo>
                    <a:pt x="2" y="21"/>
                    <a:pt x="4" y="42"/>
                    <a:pt x="7" y="63"/>
                  </a:cubicBezTo>
                  <a:cubicBezTo>
                    <a:pt x="21" y="119"/>
                    <a:pt x="36" y="174"/>
                    <a:pt x="53" y="22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3" name="Freeform 29"/>
            <p:cNvSpPr/>
            <p:nvPr/>
          </p:nvSpPr>
          <p:spPr bwMode="auto">
            <a:xfrm>
              <a:off x="7439026" y="5053013"/>
              <a:ext cx="357188" cy="820738"/>
            </a:xfrm>
            <a:custGeom>
              <a:avLst/>
              <a:gdLst/>
              <a:ahLst/>
              <a:cxnLst/>
              <a:rect l="0" t="0" r="r" b="b"/>
              <a:pathLst>
                <a:path w="90" h="207">
                  <a:moveTo>
                    <a:pt x="6" y="15"/>
                  </a:moveTo>
                  <a:cubicBezTo>
                    <a:pt x="4" y="10"/>
                    <a:pt x="2" y="5"/>
                    <a:pt x="0" y="0"/>
                  </a:cubicBezTo>
                  <a:cubicBezTo>
                    <a:pt x="0" y="9"/>
                    <a:pt x="0" y="19"/>
                    <a:pt x="1" y="29"/>
                  </a:cubicBezTo>
                  <a:cubicBezTo>
                    <a:pt x="14" y="62"/>
                    <a:pt x="27" y="95"/>
                    <a:pt x="42" y="127"/>
                  </a:cubicBezTo>
                  <a:cubicBezTo>
                    <a:pt x="54" y="154"/>
                    <a:pt x="67" y="181"/>
                    <a:pt x="80" y="207"/>
                  </a:cubicBezTo>
                  <a:cubicBezTo>
                    <a:pt x="90" y="207"/>
                    <a:pt x="90" y="207"/>
                    <a:pt x="90" y="207"/>
                  </a:cubicBezTo>
                  <a:cubicBezTo>
                    <a:pt x="76" y="180"/>
                    <a:pt x="63" y="152"/>
                    <a:pt x="50" y="123"/>
                  </a:cubicBezTo>
                  <a:cubicBezTo>
                    <a:pt x="34" y="88"/>
                    <a:pt x="20" y="51"/>
                    <a:pt x="6" y="15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4" name="Freeform 30"/>
            <p:cNvSpPr/>
            <p:nvPr/>
          </p:nvSpPr>
          <p:spPr bwMode="auto">
            <a:xfrm>
              <a:off x="7037388" y="3811588"/>
              <a:ext cx="457200" cy="1852613"/>
            </a:xfrm>
            <a:custGeom>
              <a:avLst/>
              <a:gdLst/>
              <a:ahLst/>
              <a:cxnLst/>
              <a:rect l="0" t="0" r="r" b="b"/>
              <a:pathLst>
                <a:path w="115" h="467">
                  <a:moveTo>
                    <a:pt x="101" y="409"/>
                  </a:moveTo>
                  <a:cubicBezTo>
                    <a:pt x="93" y="388"/>
                    <a:pt x="85" y="366"/>
                    <a:pt x="78" y="344"/>
                  </a:cubicBezTo>
                  <a:cubicBezTo>
                    <a:pt x="57" y="281"/>
                    <a:pt x="41" y="216"/>
                    <a:pt x="29" y="151"/>
                  </a:cubicBezTo>
                  <a:cubicBezTo>
                    <a:pt x="22" y="119"/>
                    <a:pt x="17" y="86"/>
                    <a:pt x="13" y="53"/>
                  </a:cubicBezTo>
                  <a:cubicBezTo>
                    <a:pt x="9" y="35"/>
                    <a:pt x="4" y="18"/>
                    <a:pt x="0" y="0"/>
                  </a:cubicBezTo>
                  <a:cubicBezTo>
                    <a:pt x="5" y="51"/>
                    <a:pt x="12" y="102"/>
                    <a:pt x="21" y="152"/>
                  </a:cubicBezTo>
                  <a:cubicBezTo>
                    <a:pt x="33" y="218"/>
                    <a:pt x="49" y="283"/>
                    <a:pt x="69" y="347"/>
                  </a:cubicBezTo>
                  <a:cubicBezTo>
                    <a:pt x="79" y="378"/>
                    <a:pt x="90" y="410"/>
                    <a:pt x="103" y="441"/>
                  </a:cubicBezTo>
                  <a:cubicBezTo>
                    <a:pt x="107" y="449"/>
                    <a:pt x="111" y="458"/>
                    <a:pt x="115" y="467"/>
                  </a:cubicBezTo>
                  <a:cubicBezTo>
                    <a:pt x="114" y="464"/>
                    <a:pt x="113" y="461"/>
                    <a:pt x="112" y="458"/>
                  </a:cubicBezTo>
                  <a:cubicBezTo>
                    <a:pt x="108" y="442"/>
                    <a:pt x="104" y="425"/>
                    <a:pt x="101" y="40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5" name="Freeform 31"/>
            <p:cNvSpPr/>
            <p:nvPr/>
          </p:nvSpPr>
          <p:spPr bwMode="auto">
            <a:xfrm>
              <a:off x="6992938" y="1263650"/>
              <a:ext cx="144463" cy="2508250"/>
            </a:xfrm>
            <a:custGeom>
              <a:avLst/>
              <a:gdLst/>
              <a:ahLst/>
              <a:cxnLst/>
              <a:rect l="0" t="0" r="r" b="b"/>
              <a:pathLst>
                <a:path w="36" h="633">
                  <a:moveTo>
                    <a:pt x="17" y="633"/>
                  </a:moveTo>
                  <a:cubicBezTo>
                    <a:pt x="15" y="621"/>
                    <a:pt x="14" y="609"/>
                    <a:pt x="13" y="597"/>
                  </a:cubicBezTo>
                  <a:cubicBezTo>
                    <a:pt x="8" y="530"/>
                    <a:pt x="5" y="464"/>
                    <a:pt x="5" y="398"/>
                  </a:cubicBezTo>
                  <a:cubicBezTo>
                    <a:pt x="5" y="331"/>
                    <a:pt x="8" y="265"/>
                    <a:pt x="13" y="198"/>
                  </a:cubicBezTo>
                  <a:cubicBezTo>
                    <a:pt x="15" y="165"/>
                    <a:pt x="18" y="132"/>
                    <a:pt x="22" y="99"/>
                  </a:cubicBezTo>
                  <a:cubicBezTo>
                    <a:pt x="26" y="66"/>
                    <a:pt x="30" y="33"/>
                    <a:pt x="36" y="0"/>
                  </a:cubicBezTo>
                  <a:cubicBezTo>
                    <a:pt x="35" y="0"/>
                    <a:pt x="35" y="0"/>
                    <a:pt x="35" y="0"/>
                  </a:cubicBezTo>
                  <a:cubicBezTo>
                    <a:pt x="29" y="33"/>
                    <a:pt x="24" y="66"/>
                    <a:pt x="20" y="99"/>
                  </a:cubicBezTo>
                  <a:cubicBezTo>
                    <a:pt x="16" y="132"/>
                    <a:pt x="13" y="165"/>
                    <a:pt x="10" y="198"/>
                  </a:cubicBezTo>
                  <a:cubicBezTo>
                    <a:pt x="4" y="264"/>
                    <a:pt x="1" y="331"/>
                    <a:pt x="1" y="398"/>
                  </a:cubicBezTo>
                  <a:cubicBezTo>
                    <a:pt x="0" y="461"/>
                    <a:pt x="2" y="525"/>
                    <a:pt x="7" y="589"/>
                  </a:cubicBezTo>
                  <a:cubicBezTo>
                    <a:pt x="10" y="603"/>
                    <a:pt x="13" y="618"/>
                    <a:pt x="16" y="632"/>
                  </a:cubicBezTo>
                  <a:cubicBezTo>
                    <a:pt x="16" y="632"/>
                    <a:pt x="17" y="633"/>
                    <a:pt x="17" y="63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6" name="Freeform 32"/>
            <p:cNvSpPr/>
            <p:nvPr/>
          </p:nvSpPr>
          <p:spPr bwMode="auto">
            <a:xfrm>
              <a:off x="7526338" y="5640388"/>
              <a:ext cx="111125" cy="233363"/>
            </a:xfrm>
            <a:custGeom>
              <a:avLst/>
              <a:gdLst/>
              <a:ahLst/>
              <a:cxnLst/>
              <a:rect l="0" t="0" r="r" b="b"/>
              <a:pathLst>
                <a:path w="28" h="59">
                  <a:moveTo>
                    <a:pt x="22" y="59"/>
                  </a:moveTo>
                  <a:cubicBezTo>
                    <a:pt x="28" y="59"/>
                    <a:pt x="28" y="59"/>
                    <a:pt x="28" y="59"/>
                  </a:cubicBezTo>
                  <a:cubicBezTo>
                    <a:pt x="18" y="40"/>
                    <a:pt x="9" y="20"/>
                    <a:pt x="0" y="0"/>
                  </a:cubicBezTo>
                  <a:cubicBezTo>
                    <a:pt x="6" y="20"/>
                    <a:pt x="13" y="40"/>
                    <a:pt x="22" y="59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7" name="Freeform 33"/>
            <p:cNvSpPr/>
            <p:nvPr/>
          </p:nvSpPr>
          <p:spPr bwMode="auto">
            <a:xfrm>
              <a:off x="7021513" y="3598863"/>
              <a:ext cx="68263" cy="423863"/>
            </a:xfrm>
            <a:custGeom>
              <a:avLst/>
              <a:gdLst/>
              <a:ahLst/>
              <a:cxnLst/>
              <a:rect l="0" t="0" r="r" b="b"/>
              <a:pathLst>
                <a:path w="17" h="107">
                  <a:moveTo>
                    <a:pt x="4" y="54"/>
                  </a:moveTo>
                  <a:cubicBezTo>
                    <a:pt x="8" y="72"/>
                    <a:pt x="13" y="89"/>
                    <a:pt x="17" y="107"/>
                  </a:cubicBezTo>
                  <a:cubicBezTo>
                    <a:pt x="14" y="86"/>
                    <a:pt x="12" y="65"/>
                    <a:pt x="10" y="44"/>
                  </a:cubicBezTo>
                  <a:cubicBezTo>
                    <a:pt x="10" y="44"/>
                    <a:pt x="9" y="43"/>
                    <a:pt x="9" y="43"/>
                  </a:cubicBezTo>
                  <a:cubicBezTo>
                    <a:pt x="6" y="29"/>
                    <a:pt x="3" y="14"/>
                    <a:pt x="0" y="0"/>
                  </a:cubicBezTo>
                  <a:cubicBezTo>
                    <a:pt x="0" y="2"/>
                    <a:pt x="0" y="5"/>
                    <a:pt x="0" y="8"/>
                  </a:cubicBezTo>
                  <a:cubicBezTo>
                    <a:pt x="1" y="23"/>
                    <a:pt x="3" y="39"/>
                    <a:pt x="4" y="54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8" name="Freeform 34"/>
            <p:cNvSpPr/>
            <p:nvPr/>
          </p:nvSpPr>
          <p:spPr bwMode="auto">
            <a:xfrm>
              <a:off x="7412038" y="2801938"/>
              <a:ext cx="1168400" cy="2251075"/>
            </a:xfrm>
            <a:custGeom>
              <a:avLst/>
              <a:gdLst/>
              <a:ahLst/>
              <a:cxnLst/>
              <a:rect l="0" t="0" r="r" b="b"/>
              <a:pathLst>
                <a:path w="294" h="568">
                  <a:moveTo>
                    <a:pt x="8" y="553"/>
                  </a:moveTo>
                  <a:cubicBezTo>
                    <a:pt x="9" y="501"/>
                    <a:pt x="19" y="448"/>
                    <a:pt x="35" y="397"/>
                  </a:cubicBezTo>
                  <a:cubicBezTo>
                    <a:pt x="51" y="347"/>
                    <a:pt x="73" y="298"/>
                    <a:pt x="99" y="252"/>
                  </a:cubicBezTo>
                  <a:cubicBezTo>
                    <a:pt x="124" y="205"/>
                    <a:pt x="154" y="161"/>
                    <a:pt x="187" y="119"/>
                  </a:cubicBezTo>
                  <a:cubicBezTo>
                    <a:pt x="203" y="98"/>
                    <a:pt x="220" y="77"/>
                    <a:pt x="238" y="58"/>
                  </a:cubicBezTo>
                  <a:cubicBezTo>
                    <a:pt x="247" y="48"/>
                    <a:pt x="256" y="38"/>
                    <a:pt x="265" y="28"/>
                  </a:cubicBezTo>
                  <a:cubicBezTo>
                    <a:pt x="274" y="19"/>
                    <a:pt x="284" y="9"/>
                    <a:pt x="294" y="0"/>
                  </a:cubicBezTo>
                  <a:cubicBezTo>
                    <a:pt x="293" y="0"/>
                    <a:pt x="293" y="0"/>
                    <a:pt x="293" y="0"/>
                  </a:cubicBezTo>
                  <a:cubicBezTo>
                    <a:pt x="283" y="9"/>
                    <a:pt x="273" y="18"/>
                    <a:pt x="264" y="27"/>
                  </a:cubicBezTo>
                  <a:cubicBezTo>
                    <a:pt x="255" y="37"/>
                    <a:pt x="246" y="47"/>
                    <a:pt x="237" y="56"/>
                  </a:cubicBezTo>
                  <a:cubicBezTo>
                    <a:pt x="218" y="76"/>
                    <a:pt x="201" y="96"/>
                    <a:pt x="185" y="117"/>
                  </a:cubicBezTo>
                  <a:cubicBezTo>
                    <a:pt x="151" y="159"/>
                    <a:pt x="121" y="203"/>
                    <a:pt x="95" y="249"/>
                  </a:cubicBezTo>
                  <a:cubicBezTo>
                    <a:pt x="68" y="296"/>
                    <a:pt x="46" y="345"/>
                    <a:pt x="30" y="396"/>
                  </a:cubicBezTo>
                  <a:cubicBezTo>
                    <a:pt x="13" y="445"/>
                    <a:pt x="3" y="497"/>
                    <a:pt x="0" y="549"/>
                  </a:cubicBezTo>
                  <a:cubicBezTo>
                    <a:pt x="3" y="555"/>
                    <a:pt x="5" y="561"/>
                    <a:pt x="7" y="568"/>
                  </a:cubicBezTo>
                  <a:cubicBezTo>
                    <a:pt x="7" y="563"/>
                    <a:pt x="7" y="558"/>
                    <a:pt x="8" y="553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19" name="Freeform 35"/>
            <p:cNvSpPr/>
            <p:nvPr/>
          </p:nvSpPr>
          <p:spPr bwMode="auto">
            <a:xfrm>
              <a:off x="7494588" y="5664200"/>
              <a:ext cx="100013" cy="209550"/>
            </a:xfrm>
            <a:custGeom>
              <a:avLst/>
              <a:gdLst/>
              <a:ahLst/>
              <a:cxnLst/>
              <a:rect l="0" t="0" r="r" b="b"/>
              <a:pathLst>
                <a:path w="25" h="53">
                  <a:moveTo>
                    <a:pt x="0" y="0"/>
                  </a:moveTo>
                  <a:cubicBezTo>
                    <a:pt x="5" y="18"/>
                    <a:pt x="12" y="36"/>
                    <a:pt x="19" y="53"/>
                  </a:cubicBezTo>
                  <a:cubicBezTo>
                    <a:pt x="25" y="53"/>
                    <a:pt x="25" y="53"/>
                    <a:pt x="25" y="53"/>
                  </a:cubicBezTo>
                  <a:cubicBezTo>
                    <a:pt x="16" y="36"/>
                    <a:pt x="8" y="18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0" name="Freeform 36"/>
            <p:cNvSpPr/>
            <p:nvPr/>
          </p:nvSpPr>
          <p:spPr bwMode="auto">
            <a:xfrm>
              <a:off x="7412038" y="5081588"/>
              <a:ext cx="114300" cy="558800"/>
            </a:xfrm>
            <a:custGeom>
              <a:avLst/>
              <a:gdLst/>
              <a:ahLst/>
              <a:cxnLst/>
              <a:rect l="0" t="0" r="r" b="b"/>
              <a:pathLst>
                <a:path w="29" h="141">
                  <a:moveTo>
                    <a:pt x="0" y="0"/>
                  </a:moveTo>
                  <a:cubicBezTo>
                    <a:pt x="0" y="30"/>
                    <a:pt x="2" y="60"/>
                    <a:pt x="7" y="89"/>
                  </a:cubicBezTo>
                  <a:cubicBezTo>
                    <a:pt x="11" y="98"/>
                    <a:pt x="14" y="108"/>
                    <a:pt x="18" y="117"/>
                  </a:cubicBezTo>
                  <a:cubicBezTo>
                    <a:pt x="22" y="125"/>
                    <a:pt x="25" y="133"/>
                    <a:pt x="29" y="141"/>
                  </a:cubicBezTo>
                  <a:cubicBezTo>
                    <a:pt x="28" y="139"/>
                    <a:pt x="28" y="137"/>
                    <a:pt x="27" y="135"/>
                  </a:cubicBezTo>
                  <a:cubicBezTo>
                    <a:pt x="16" y="98"/>
                    <a:pt x="10" y="60"/>
                    <a:pt x="8" y="22"/>
                  </a:cubicBezTo>
                  <a:cubicBezTo>
                    <a:pt x="7" y="18"/>
                    <a:pt x="5" y="15"/>
                    <a:pt x="4" y="11"/>
                  </a:cubicBezTo>
                  <a:cubicBezTo>
                    <a:pt x="2" y="7"/>
                    <a:pt x="1" y="3"/>
                    <a:pt x="0" y="0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1" name="Freeform 37"/>
            <p:cNvSpPr/>
            <p:nvPr/>
          </p:nvSpPr>
          <p:spPr bwMode="auto">
            <a:xfrm>
              <a:off x="7412038" y="4978400"/>
              <a:ext cx="31750" cy="188913"/>
            </a:xfrm>
            <a:custGeom>
              <a:avLst/>
              <a:gdLst/>
              <a:ahLst/>
              <a:cxnLst/>
              <a:rect l="0" t="0" r="r" b="b"/>
              <a:pathLst>
                <a:path w="8" h="48">
                  <a:moveTo>
                    <a:pt x="0" y="26"/>
                  </a:moveTo>
                  <a:cubicBezTo>
                    <a:pt x="1" y="29"/>
                    <a:pt x="2" y="33"/>
                    <a:pt x="4" y="37"/>
                  </a:cubicBezTo>
                  <a:cubicBezTo>
                    <a:pt x="5" y="41"/>
                    <a:pt x="7" y="44"/>
                    <a:pt x="8" y="48"/>
                  </a:cubicBezTo>
                  <a:cubicBezTo>
                    <a:pt x="7" y="38"/>
                    <a:pt x="7" y="28"/>
                    <a:pt x="7" y="19"/>
                  </a:cubicBezTo>
                  <a:cubicBezTo>
                    <a:pt x="5" y="12"/>
                    <a:pt x="3" y="6"/>
                    <a:pt x="0" y="0"/>
                  </a:cubicBezTo>
                  <a:cubicBezTo>
                    <a:pt x="0" y="1"/>
                    <a:pt x="0" y="3"/>
                    <a:pt x="0" y="4"/>
                  </a:cubicBezTo>
                  <a:cubicBezTo>
                    <a:pt x="0" y="11"/>
                    <a:pt x="0" y="19"/>
                    <a:pt x="0" y="26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  <p:sp>
          <p:nvSpPr>
            <p:cNvPr id="22" name="Freeform 38"/>
            <p:cNvSpPr/>
            <p:nvPr/>
          </p:nvSpPr>
          <p:spPr bwMode="auto">
            <a:xfrm>
              <a:off x="7439026" y="5434013"/>
              <a:ext cx="174625" cy="439738"/>
            </a:xfrm>
            <a:custGeom>
              <a:avLst/>
              <a:gdLst/>
              <a:ahLst/>
              <a:cxnLst/>
              <a:rect l="0" t="0" r="r" b="b"/>
              <a:pathLst>
                <a:path w="44" h="111">
                  <a:moveTo>
                    <a:pt x="11" y="28"/>
                  </a:moveTo>
                  <a:cubicBezTo>
                    <a:pt x="7" y="19"/>
                    <a:pt x="4" y="9"/>
                    <a:pt x="0" y="0"/>
                  </a:cubicBezTo>
                  <a:cubicBezTo>
                    <a:pt x="3" y="16"/>
                    <a:pt x="7" y="33"/>
                    <a:pt x="11" y="49"/>
                  </a:cubicBezTo>
                  <a:cubicBezTo>
                    <a:pt x="12" y="52"/>
                    <a:pt x="13" y="55"/>
                    <a:pt x="14" y="58"/>
                  </a:cubicBezTo>
                  <a:cubicBezTo>
                    <a:pt x="22" y="76"/>
                    <a:pt x="30" y="94"/>
                    <a:pt x="39" y="111"/>
                  </a:cubicBezTo>
                  <a:cubicBezTo>
                    <a:pt x="44" y="111"/>
                    <a:pt x="44" y="111"/>
                    <a:pt x="44" y="111"/>
                  </a:cubicBezTo>
                  <a:cubicBezTo>
                    <a:pt x="35" y="92"/>
                    <a:pt x="28" y="72"/>
                    <a:pt x="22" y="52"/>
                  </a:cubicBezTo>
                  <a:cubicBezTo>
                    <a:pt x="18" y="44"/>
                    <a:pt x="15" y="36"/>
                    <a:pt x="11" y="28"/>
                  </a:cubicBez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</p:sp>
      </p:grpSp>
      <p:sp>
        <p:nvSpPr>
          <p:cNvPr id="7" name="Rectangle 6"/>
          <p:cNvSpPr/>
          <p:nvPr/>
        </p:nvSpPr>
        <p:spPr>
          <a:xfrm>
            <a:off x="0" y="0"/>
            <a:ext cx="182880" cy="6858000"/>
          </a:xfrm>
          <a:prstGeom prst="rect">
            <a:avLst/>
          </a:prstGeom>
          <a:solidFill>
            <a:schemeClr val="tx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592924" y="624110"/>
            <a:ext cx="8911687" cy="128089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ja-JP" altLang="en-US"/>
              <a:t>マスター タイトルの書式設定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589212" y="2133600"/>
            <a:ext cx="8915400" cy="3886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ja-JP" altLang="en-US"/>
              <a:t>マスター テキストの書式設定</a:t>
            </a:r>
          </a:p>
          <a:p>
            <a:pPr lvl="1"/>
            <a:r>
              <a:rPr lang="ja-JP" altLang="en-US"/>
              <a:t>第 </a:t>
            </a:r>
            <a:r>
              <a:rPr lang="en-US" altLang="ja-JP"/>
              <a:t>2 </a:t>
            </a:r>
            <a:r>
              <a:rPr lang="ja-JP" altLang="en-US"/>
              <a:t>レベル</a:t>
            </a:r>
          </a:p>
          <a:p>
            <a:pPr lvl="2"/>
            <a:r>
              <a:rPr lang="ja-JP" altLang="en-US"/>
              <a:t>第 </a:t>
            </a:r>
            <a:r>
              <a:rPr lang="en-US" altLang="ja-JP"/>
              <a:t>3 </a:t>
            </a:r>
            <a:r>
              <a:rPr lang="ja-JP" altLang="en-US"/>
              <a:t>レベル</a:t>
            </a:r>
          </a:p>
          <a:p>
            <a:pPr lvl="3"/>
            <a:r>
              <a:rPr lang="ja-JP" altLang="en-US"/>
              <a:t>第 </a:t>
            </a:r>
            <a:r>
              <a:rPr lang="en-US" altLang="ja-JP"/>
              <a:t>4 </a:t>
            </a:r>
            <a:r>
              <a:rPr lang="ja-JP" altLang="en-US"/>
              <a:t>レベル</a:t>
            </a:r>
          </a:p>
          <a:p>
            <a:pPr lvl="4"/>
            <a:r>
              <a:rPr lang="ja-JP" altLang="en-US"/>
              <a:t>第 </a:t>
            </a:r>
            <a:r>
              <a:rPr lang="en-US" altLang="ja-JP"/>
              <a:t>5 </a:t>
            </a:r>
            <a:r>
              <a:rPr lang="ja-JP" altLang="en-US"/>
              <a:t>レベル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0361612" y="6130437"/>
            <a:ext cx="1146283" cy="370396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9567159-F4A8-4352-915B-DDBEFEF4A4D6}" type="datetime1">
              <a:rPr kumimoji="1" lang="ja-JP" altLang="en-US" smtClean="0"/>
              <a:t>2021/8/13</a:t>
            </a:fld>
            <a:endParaRPr kumimoji="1" lang="ja-JP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589212" y="6135808"/>
            <a:ext cx="761999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kumimoji="1" lang="ja-JP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531812" y="787782"/>
            <a:ext cx="779767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2000">
                <a:solidFill>
                  <a:srgbClr val="FEFFFF"/>
                </a:solidFill>
              </a:defRPr>
            </a:lvl1pPr>
          </a:lstStyle>
          <a:p>
            <a:fld id="{E27E2812-4560-4165-A7C7-9C013F955547}" type="slidenum">
              <a:rPr kumimoji="1" lang="ja-JP" altLang="en-US" smtClean="0"/>
              <a:t>‹#›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9697408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</p:sldLayoutIdLst>
  <p:hf hdr="0" ftr="0" dt="0"/>
  <p:txStyles>
    <p:titleStyle>
      <a:lvl1pPr algn="l" defTabSz="457200" rtl="0" eaLnBrk="1" latinLnBrk="0" hangingPunct="1">
        <a:spcBef>
          <a:spcPct val="0"/>
        </a:spcBef>
        <a:buNone/>
        <a:defRPr kumimoji="1" sz="3600" kern="120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  <a:lvl2pPr eaLnBrk="1" hangingPunct="1">
        <a:defRPr kumimoji="1">
          <a:solidFill>
            <a:schemeClr val="tx2"/>
          </a:solidFill>
        </a:defRPr>
      </a:lvl2pPr>
      <a:lvl3pPr eaLnBrk="1" hangingPunct="1">
        <a:defRPr kumimoji="1">
          <a:solidFill>
            <a:schemeClr val="tx2"/>
          </a:solidFill>
        </a:defRPr>
      </a:lvl3pPr>
      <a:lvl4pPr eaLnBrk="1" hangingPunct="1">
        <a:defRPr kumimoji="1">
          <a:solidFill>
            <a:schemeClr val="tx2"/>
          </a:solidFill>
        </a:defRPr>
      </a:lvl4pPr>
      <a:lvl5pPr eaLnBrk="1" hangingPunct="1">
        <a:defRPr kumimoji="1">
          <a:solidFill>
            <a:schemeClr val="tx2"/>
          </a:solidFill>
        </a:defRPr>
      </a:lvl5pPr>
      <a:lvl6pPr eaLnBrk="1" hangingPunct="1">
        <a:defRPr kumimoji="1">
          <a:solidFill>
            <a:schemeClr val="tx2"/>
          </a:solidFill>
        </a:defRPr>
      </a:lvl6pPr>
      <a:lvl7pPr eaLnBrk="1" hangingPunct="1">
        <a:defRPr kumimoji="1">
          <a:solidFill>
            <a:schemeClr val="tx2"/>
          </a:solidFill>
        </a:defRPr>
      </a:lvl7pPr>
      <a:lvl8pPr eaLnBrk="1" hangingPunct="1">
        <a:defRPr kumimoji="1">
          <a:solidFill>
            <a:schemeClr val="tx2"/>
          </a:solidFill>
        </a:defRPr>
      </a:lvl8pPr>
      <a:lvl9pPr eaLnBrk="1" hangingPunct="1">
        <a:defRPr kumimoji="1"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Font typeface="Wingdings 3" charset="2"/>
        <a:buChar char=""/>
        <a:defRPr kumimoji="1"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kumimoji="1"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0.jpeg"/><Relationship Id="rId7" Type="http://schemas.openxmlformats.org/officeDocument/2006/relationships/image" Target="../media/image13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jpeg"/><Relationship Id="rId5" Type="http://schemas.microsoft.com/office/2007/relationships/hdphoto" Target="../media/hdphoto1.wdp"/><Relationship Id="rId4" Type="http://schemas.openxmlformats.org/officeDocument/2006/relationships/image" Target="../media/image11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e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microsoft.com/office/2007/relationships/hdphoto" Target="../media/hdphoto2.wdp"/><Relationship Id="rId5" Type="http://schemas.openxmlformats.org/officeDocument/2006/relationships/image" Target="../media/image13.png"/><Relationship Id="rId4" Type="http://schemas.openxmlformats.org/officeDocument/2006/relationships/image" Target="../media/image10.jpe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7" Type="http://schemas.microsoft.com/office/2007/relationships/hdphoto" Target="../media/hdphoto2.wdp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microsoft.com/office/2007/relationships/hdphoto" Target="../media/hdphoto3.wdp"/><Relationship Id="rId4" Type="http://schemas.openxmlformats.org/officeDocument/2006/relationships/image" Target="../media/image14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sv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svg"/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4.svg"/><Relationship Id="rId4" Type="http://schemas.openxmlformats.org/officeDocument/2006/relationships/image" Target="../media/image3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231B3DB0-10E4-4265-97FE-514A894976F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ja-JP" dirty="0" err="1"/>
              <a:t>MAmidiMEmo</a:t>
            </a:r>
            <a:br>
              <a:rPr lang="en-US" altLang="ja-JP" dirty="0"/>
            </a:br>
            <a:r>
              <a:rPr lang="en-US" altLang="ja-JP" dirty="0"/>
              <a:t>The Virtual S/W Synthesizer</a:t>
            </a:r>
            <a:endParaRPr lang="ja-JP" altLang="en-US" dirty="0"/>
          </a:p>
        </p:txBody>
      </p:sp>
      <p:sp>
        <p:nvSpPr>
          <p:cNvPr id="5" name="字幕 4">
            <a:extLst>
              <a:ext uri="{FF2B5EF4-FFF2-40B4-BE49-F238E27FC236}">
                <a16:creationId xmlns:a16="http://schemas.microsoft.com/office/drawing/2014/main" id="{D195690D-B8C0-44C8-A5B6-3835F67A73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ja-JP" dirty="0"/>
              <a:t>User’s Manual</a:t>
            </a:r>
            <a:r>
              <a:rPr lang="ja-JP" altLang="en-US" dirty="0"/>
              <a:t> </a:t>
            </a:r>
            <a:r>
              <a:rPr lang="en-US" altLang="ja-JP" dirty="0"/>
              <a:t>- </a:t>
            </a:r>
            <a:r>
              <a:rPr lang="en-US" altLang="ja-JP"/>
              <a:t>Rev 0.5.1</a:t>
            </a:r>
            <a:endParaRPr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127721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sz="3600" dirty="0"/>
              <a:t>Driver parameters - </a:t>
            </a:r>
            <a:r>
              <a:rPr kumimoji="1" lang="en-US" altLang="ja-JP" sz="3600" dirty="0" err="1"/>
              <a:t>Fx</a:t>
            </a:r>
            <a:r>
              <a:rPr kumimoji="1" lang="en-US" altLang="ja-JP" sz="3600" dirty="0"/>
              <a:t> &amp; Env</a:t>
            </a:r>
            <a:r>
              <a:rPr lang="en-US" altLang="ja-JP" dirty="0"/>
              <a:t>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3322748"/>
            <a:ext cx="9583020" cy="3411399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 err="1"/>
              <a:t>Fx</a:t>
            </a:r>
            <a:r>
              <a:rPr kumimoji="1" lang="en-US" altLang="ja-JP" dirty="0"/>
              <a:t> &amp; Env parameter</a:t>
            </a:r>
          </a:p>
        </p:txBody>
      </p:sp>
      <p:sp>
        <p:nvSpPr>
          <p:cNvPr id="41" name="正方形/長方形 40">
            <a:extLst>
              <a:ext uri="{FF2B5EF4-FFF2-40B4-BE49-F238E27FC236}">
                <a16:creationId xmlns:a16="http://schemas.microsoft.com/office/drawing/2014/main" id="{1701788C-F85D-4964-8EF0-4A04DA474FC2}"/>
              </a:ext>
            </a:extLst>
          </p:cNvPr>
          <p:cNvSpPr/>
          <p:nvPr/>
        </p:nvSpPr>
        <p:spPr>
          <a:xfrm>
            <a:off x="2592925" y="3838379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Volume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2" name="フリーフォーム: 図形 1">
            <a:extLst>
              <a:ext uri="{FF2B5EF4-FFF2-40B4-BE49-F238E27FC236}">
                <a16:creationId xmlns:a16="http://schemas.microsoft.com/office/drawing/2014/main" id="{8D5717FF-E217-4047-ACB7-96E4282C370C}"/>
              </a:ext>
            </a:extLst>
          </p:cNvPr>
          <p:cNvSpPr/>
          <p:nvPr/>
        </p:nvSpPr>
        <p:spPr>
          <a:xfrm>
            <a:off x="3886200" y="3951725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42" name="正方形/長方形 41">
            <a:extLst>
              <a:ext uri="{FF2B5EF4-FFF2-40B4-BE49-F238E27FC236}">
                <a16:creationId xmlns:a16="http://schemas.microsoft.com/office/drawing/2014/main" id="{2B81C857-ECF0-4816-AF39-608925FBB313}"/>
              </a:ext>
            </a:extLst>
          </p:cNvPr>
          <p:cNvSpPr/>
          <p:nvPr/>
        </p:nvSpPr>
        <p:spPr>
          <a:xfrm>
            <a:off x="2592925" y="4786705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Pitch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6" name="フリーフォーム: 図形 5">
            <a:extLst>
              <a:ext uri="{FF2B5EF4-FFF2-40B4-BE49-F238E27FC236}">
                <a16:creationId xmlns:a16="http://schemas.microsoft.com/office/drawing/2014/main" id="{AACA7100-F8A9-4B53-B23D-9279607D82E8}"/>
              </a:ext>
            </a:extLst>
          </p:cNvPr>
          <p:cNvSpPr/>
          <p:nvPr/>
        </p:nvSpPr>
        <p:spPr>
          <a:xfrm>
            <a:off x="3886200" y="5112324"/>
            <a:ext cx="2438400" cy="178388"/>
          </a:xfrm>
          <a:custGeom>
            <a:avLst/>
            <a:gdLst>
              <a:gd name="connsiteX0" fmla="*/ 0 w 2590800"/>
              <a:gd name="connsiteY0" fmla="*/ 206061 h 358655"/>
              <a:gd name="connsiteX1" fmla="*/ 228600 w 2590800"/>
              <a:gd name="connsiteY1" fmla="*/ 23181 h 358655"/>
              <a:gd name="connsiteX2" fmla="*/ 563880 w 2590800"/>
              <a:gd name="connsiteY2" fmla="*/ 289881 h 358655"/>
              <a:gd name="connsiteX3" fmla="*/ 1066800 w 2590800"/>
              <a:gd name="connsiteY3" fmla="*/ 321 h 358655"/>
              <a:gd name="connsiteX4" fmla="*/ 1432560 w 2590800"/>
              <a:gd name="connsiteY4" fmla="*/ 358461 h 358655"/>
              <a:gd name="connsiteX5" fmla="*/ 1866900 w 2590800"/>
              <a:gd name="connsiteY5" fmla="*/ 53661 h 358655"/>
              <a:gd name="connsiteX6" fmla="*/ 2263140 w 2590800"/>
              <a:gd name="connsiteY6" fmla="*/ 267021 h 358655"/>
              <a:gd name="connsiteX7" fmla="*/ 2590800 w 2590800"/>
              <a:gd name="connsiteY7" fmla="*/ 129861 h 35865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590800" h="358655">
                <a:moveTo>
                  <a:pt x="0" y="206061"/>
                </a:moveTo>
                <a:cubicBezTo>
                  <a:pt x="67310" y="107636"/>
                  <a:pt x="134620" y="9211"/>
                  <a:pt x="228600" y="23181"/>
                </a:cubicBezTo>
                <a:cubicBezTo>
                  <a:pt x="322580" y="37151"/>
                  <a:pt x="424180" y="293691"/>
                  <a:pt x="563880" y="289881"/>
                </a:cubicBezTo>
                <a:cubicBezTo>
                  <a:pt x="703580" y="286071"/>
                  <a:pt x="922020" y="-11109"/>
                  <a:pt x="1066800" y="321"/>
                </a:cubicBezTo>
                <a:cubicBezTo>
                  <a:pt x="1211580" y="11751"/>
                  <a:pt x="1299210" y="349571"/>
                  <a:pt x="1432560" y="358461"/>
                </a:cubicBezTo>
                <a:cubicBezTo>
                  <a:pt x="1565910" y="367351"/>
                  <a:pt x="1728470" y="68901"/>
                  <a:pt x="1866900" y="53661"/>
                </a:cubicBezTo>
                <a:cubicBezTo>
                  <a:pt x="2005330" y="38421"/>
                  <a:pt x="2142490" y="254321"/>
                  <a:pt x="2263140" y="267021"/>
                </a:cubicBezTo>
                <a:cubicBezTo>
                  <a:pt x="2383790" y="279721"/>
                  <a:pt x="2487295" y="204791"/>
                  <a:pt x="2590800" y="129861"/>
                </a:cubicBez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3" name="正方形/長方形 52">
            <a:extLst>
              <a:ext uri="{FF2B5EF4-FFF2-40B4-BE49-F238E27FC236}">
                <a16:creationId xmlns:a16="http://schemas.microsoft.com/office/drawing/2014/main" id="{E237DC67-DB4B-4766-97DB-B482AE9DFDD1}"/>
              </a:ext>
            </a:extLst>
          </p:cNvPr>
          <p:cNvSpPr/>
          <p:nvPr/>
        </p:nvSpPr>
        <p:spPr>
          <a:xfrm>
            <a:off x="2592925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Arp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cxnSp>
        <p:nvCxnSpPr>
          <p:cNvPr id="8" name="直線コネクタ 7">
            <a:extLst>
              <a:ext uri="{FF2B5EF4-FFF2-40B4-BE49-F238E27FC236}">
                <a16:creationId xmlns:a16="http://schemas.microsoft.com/office/drawing/2014/main" id="{65ACFAB6-CE74-49C6-B67D-A740D460ADEE}"/>
              </a:ext>
            </a:extLst>
          </p:cNvPr>
          <p:cNvCxnSpPr/>
          <p:nvPr/>
        </p:nvCxnSpPr>
        <p:spPr>
          <a:xfrm>
            <a:off x="3886200" y="6295023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4" name="直線コネクタ 53">
            <a:extLst>
              <a:ext uri="{FF2B5EF4-FFF2-40B4-BE49-F238E27FC236}">
                <a16:creationId xmlns:a16="http://schemas.microsoft.com/office/drawing/2014/main" id="{21444743-6CE3-4281-A64A-9D4E3874FE16}"/>
              </a:ext>
            </a:extLst>
          </p:cNvPr>
          <p:cNvCxnSpPr/>
          <p:nvPr/>
        </p:nvCxnSpPr>
        <p:spPr>
          <a:xfrm>
            <a:off x="4245402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5" name="直線コネクタ 54">
            <a:extLst>
              <a:ext uri="{FF2B5EF4-FFF2-40B4-BE49-F238E27FC236}">
                <a16:creationId xmlns:a16="http://schemas.microsoft.com/office/drawing/2014/main" id="{3906CE33-EB7A-4C95-AA88-83F50B27C0F6}"/>
              </a:ext>
            </a:extLst>
          </p:cNvPr>
          <p:cNvCxnSpPr/>
          <p:nvPr/>
        </p:nvCxnSpPr>
        <p:spPr>
          <a:xfrm>
            <a:off x="4580682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6" name="直線コネクタ 55">
            <a:extLst>
              <a:ext uri="{FF2B5EF4-FFF2-40B4-BE49-F238E27FC236}">
                <a16:creationId xmlns:a16="http://schemas.microsoft.com/office/drawing/2014/main" id="{C1032768-591A-4958-9326-E354A8D37AA3}"/>
              </a:ext>
            </a:extLst>
          </p:cNvPr>
          <p:cNvCxnSpPr/>
          <p:nvPr/>
        </p:nvCxnSpPr>
        <p:spPr>
          <a:xfrm>
            <a:off x="4937760" y="63022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57" name="直線コネクタ 56">
            <a:extLst>
              <a:ext uri="{FF2B5EF4-FFF2-40B4-BE49-F238E27FC236}">
                <a16:creationId xmlns:a16="http://schemas.microsoft.com/office/drawing/2014/main" id="{72561345-9A7F-445C-80C6-48B943024BED}"/>
              </a:ext>
            </a:extLst>
          </p:cNvPr>
          <p:cNvCxnSpPr/>
          <p:nvPr/>
        </p:nvCxnSpPr>
        <p:spPr>
          <a:xfrm>
            <a:off x="5295900" y="614984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60" name="直線コネクタ 59">
            <a:extLst>
              <a:ext uri="{FF2B5EF4-FFF2-40B4-BE49-F238E27FC236}">
                <a16:creationId xmlns:a16="http://schemas.microsoft.com/office/drawing/2014/main" id="{463D1983-57D4-4A00-812B-ACC4705D1C0D}"/>
              </a:ext>
            </a:extLst>
          </p:cNvPr>
          <p:cNvCxnSpPr/>
          <p:nvPr/>
        </p:nvCxnSpPr>
        <p:spPr>
          <a:xfrm>
            <a:off x="5669280" y="6012684"/>
            <a:ext cx="335280" cy="0"/>
          </a:xfrm>
          <a:prstGeom prst="line">
            <a:avLst/>
          </a:pr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pic>
        <p:nvPicPr>
          <p:cNvPr id="10" name="図 9">
            <a:extLst>
              <a:ext uri="{FF2B5EF4-FFF2-40B4-BE49-F238E27FC236}">
                <a16:creationId xmlns:a16="http://schemas.microsoft.com/office/drawing/2014/main" id="{5276DDAC-2740-4852-BF01-263F82DA2EC4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33104" t="24556" b="42869"/>
          <a:stretch/>
        </p:blipFill>
        <p:spPr>
          <a:xfrm>
            <a:off x="7861715" y="3198150"/>
            <a:ext cx="3859091" cy="1845289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1" name="正方形/長方形 60">
            <a:extLst>
              <a:ext uri="{FF2B5EF4-FFF2-40B4-BE49-F238E27FC236}">
                <a16:creationId xmlns:a16="http://schemas.microsoft.com/office/drawing/2014/main" id="{503C0C28-62BC-4F25-8EE8-9B65B59DE011}"/>
              </a:ext>
            </a:extLst>
          </p:cNvPr>
          <p:cNvSpPr/>
          <p:nvPr/>
        </p:nvSpPr>
        <p:spPr>
          <a:xfrm>
            <a:off x="6903719" y="5735031"/>
            <a:ext cx="3975515" cy="829626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sz="1400" dirty="0"/>
              <a:t>Dedicated</a:t>
            </a:r>
            <a:r>
              <a:rPr kumimoji="1" lang="ja-JP" altLang="en-US" sz="1400" dirty="0"/>
              <a:t> </a:t>
            </a:r>
            <a:r>
              <a:rPr kumimoji="1" lang="en-US" altLang="ja-JP" sz="1400" dirty="0"/>
              <a:t>Env</a:t>
            </a:r>
            <a:endParaRPr kumimoji="1" lang="ja-JP" altLang="en-US" sz="1400" dirty="0"/>
          </a:p>
        </p:txBody>
      </p:sp>
      <p:sp>
        <p:nvSpPr>
          <p:cNvPr id="82" name="フリーフォーム: 図形 81">
            <a:extLst>
              <a:ext uri="{FF2B5EF4-FFF2-40B4-BE49-F238E27FC236}">
                <a16:creationId xmlns:a16="http://schemas.microsoft.com/office/drawing/2014/main" id="{DBAF3D69-BE36-4569-8D3C-32E24DBDEF53}"/>
              </a:ext>
            </a:extLst>
          </p:cNvPr>
          <p:cNvSpPr/>
          <p:nvPr/>
        </p:nvSpPr>
        <p:spPr>
          <a:xfrm>
            <a:off x="8192418" y="5886954"/>
            <a:ext cx="2438400" cy="525780"/>
          </a:xfrm>
          <a:custGeom>
            <a:avLst/>
            <a:gdLst>
              <a:gd name="connsiteX0" fmla="*/ 0 w 2438400"/>
              <a:gd name="connsiteY0" fmla="*/ 495300 h 525780"/>
              <a:gd name="connsiteX1" fmla="*/ 403860 w 2438400"/>
              <a:gd name="connsiteY1" fmla="*/ 0 h 525780"/>
              <a:gd name="connsiteX2" fmla="*/ 731520 w 2438400"/>
              <a:gd name="connsiteY2" fmla="*/ 236220 h 525780"/>
              <a:gd name="connsiteX3" fmla="*/ 952500 w 2438400"/>
              <a:gd name="connsiteY3" fmla="*/ 365760 h 525780"/>
              <a:gd name="connsiteX4" fmla="*/ 1584960 w 2438400"/>
              <a:gd name="connsiteY4" fmla="*/ 518160 h 525780"/>
              <a:gd name="connsiteX5" fmla="*/ 2438400 w 2438400"/>
              <a:gd name="connsiteY5" fmla="*/ 525780 h 52578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2438400" h="525780">
                <a:moveTo>
                  <a:pt x="0" y="495300"/>
                </a:moveTo>
                <a:lnTo>
                  <a:pt x="403860" y="0"/>
                </a:lnTo>
                <a:lnTo>
                  <a:pt x="731520" y="236220"/>
                </a:lnTo>
                <a:lnTo>
                  <a:pt x="952500" y="365760"/>
                </a:lnTo>
                <a:lnTo>
                  <a:pt x="1584960" y="518160"/>
                </a:lnTo>
                <a:lnTo>
                  <a:pt x="2438400" y="525780"/>
                </a:lnTo>
              </a:path>
            </a:pathLst>
          </a:custGeom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83" name="吹き出し: 四角形 82">
            <a:extLst>
              <a:ext uri="{FF2B5EF4-FFF2-40B4-BE49-F238E27FC236}">
                <a16:creationId xmlns:a16="http://schemas.microsoft.com/office/drawing/2014/main" id="{96651DE7-A78C-4A47-AEFB-8B94E93AF938}"/>
              </a:ext>
            </a:extLst>
          </p:cNvPr>
          <p:cNvSpPr/>
          <p:nvPr/>
        </p:nvSpPr>
        <p:spPr>
          <a:xfrm>
            <a:off x="9599075" y="4912106"/>
            <a:ext cx="2319250" cy="657095"/>
          </a:xfrm>
          <a:prstGeom prst="wedgeRectCallout">
            <a:avLst>
              <a:gd name="adj1" fmla="val 30894"/>
              <a:gd name="adj2" fmla="val -18597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Click here to open the GUI Editor.</a:t>
            </a:r>
          </a:p>
        </p:txBody>
      </p:sp>
      <p:sp>
        <p:nvSpPr>
          <p:cNvPr id="20" name="コンテンツ プレースホルダー 2">
            <a:extLst>
              <a:ext uri="{FF2B5EF4-FFF2-40B4-BE49-F238E27FC236}">
                <a16:creationId xmlns:a16="http://schemas.microsoft.com/office/drawing/2014/main" id="{593A23A2-91A5-46AE-92E8-4BACDD7C028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lang="en-US" altLang="ja-JP" dirty="0"/>
              <a:t>You can make for a rich sound by using driver params.</a:t>
            </a:r>
            <a:br>
              <a:rPr lang="en-US" altLang="ja-JP" dirty="0"/>
            </a:br>
            <a:r>
              <a:rPr lang="en-US" altLang="ja-JP" dirty="0"/>
              <a:t>Especially, </a:t>
            </a:r>
            <a:r>
              <a:rPr lang="en-US" altLang="ja-JP" dirty="0" err="1"/>
              <a:t>FxS</a:t>
            </a:r>
            <a:r>
              <a:rPr lang="en-US" altLang="ja-JP" dirty="0"/>
              <a:t> can do it.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FE6BE0F0-3732-49AF-9D33-FCF610734C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10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82322564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Sample sounds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There are sample sound files in the “Samples” folder. You can drop a sample file “*.</a:t>
            </a:r>
            <a:r>
              <a:rPr kumimoji="1" lang="en-US" altLang="ja-JP" dirty="0" err="1"/>
              <a:t>MAmi</a:t>
            </a:r>
            <a:r>
              <a:rPr kumimoji="1" lang="en-US" altLang="ja-JP" dirty="0"/>
              <a:t>" to the left pane.</a:t>
            </a:r>
          </a:p>
          <a:p>
            <a:endParaRPr kumimoji="1" lang="en-US" altLang="ja-JP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032583E-F49E-49C6-A54E-A27E2EF4A7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499125" y="2963916"/>
            <a:ext cx="4575712" cy="350076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B0073128-08BE-4826-9D04-65207ABF0B6B}"/>
              </a:ext>
            </a:extLst>
          </p:cNvPr>
          <p:cNvSpPr/>
          <p:nvPr/>
        </p:nvSpPr>
        <p:spPr>
          <a:xfrm flipH="1">
            <a:off x="5407572" y="3492062"/>
            <a:ext cx="1521373" cy="2017986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8061F58D-79BC-41DD-8CB7-581B0B6C21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0105156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F490677B-82C4-443A-964C-2D26EDA5C64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Additional files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6E1C0C4E-F9EC-4EDA-ADAD-1791FF45D7B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YM2608</a:t>
            </a:r>
          </a:p>
          <a:p>
            <a:pPr lvl="1"/>
            <a:r>
              <a:rPr kumimoji="1" lang="en-US" altLang="ja-JP" dirty="0"/>
              <a:t>Place legitimate “ym2608_adpcm_rom.bin” file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rhythm sounds.</a:t>
            </a:r>
          </a:p>
          <a:p>
            <a:r>
              <a:rPr lang="en-US" altLang="ja-JP" dirty="0"/>
              <a:t>MT-32</a:t>
            </a:r>
          </a:p>
          <a:p>
            <a:pPr lvl="1"/>
            <a:r>
              <a:rPr kumimoji="1" lang="en-US" altLang="ja-JP" dirty="0"/>
              <a:t>Place legitimate “MT32_CONTROL.ROM” and “MT32_PCM.ROM” in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directory to sound ADPCM sounds.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D92158B0-5EB9-4329-873B-E9ABE7F5E0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5192677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Limit Break</a:t>
            </a:r>
            <a:endParaRPr kumimoji="1" lang="ja-JP" altLang="en-US" dirty="0"/>
          </a:p>
        </p:txBody>
      </p:sp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>
            <a:normAutofit fontScale="92500" lnSpcReduction="10000"/>
          </a:bodyPr>
          <a:lstStyle/>
          <a:p>
            <a:r>
              <a:rPr kumimoji="1" lang="en-US" altLang="ja-JP" dirty="0"/>
              <a:t>Any chip can output only a few voices. However,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can break this limitation by the following steps.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Add a chip and complete all settings the chip.</a:t>
            </a:r>
          </a:p>
          <a:p>
            <a:pPr marL="800100" lvl="1" indent="-342900">
              <a:buFont typeface="+mj-lt"/>
              <a:buAutoNum type="arabicPeriod"/>
            </a:pPr>
            <a:r>
              <a:rPr kumimoji="1" lang="en-US" altLang="ja-JP" dirty="0"/>
              <a:t>Select the [Clone selected chip]</a:t>
            </a:r>
            <a:br>
              <a:rPr kumimoji="1" lang="en-US" altLang="ja-JP" dirty="0"/>
            </a:br>
            <a:r>
              <a:rPr lang="en-US" altLang="ja-JP" dirty="0"/>
              <a:t>Cloned chip added.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Select the cloned chip and</a:t>
            </a:r>
            <a:br>
              <a:rPr lang="en-US" altLang="ja-JP" dirty="0"/>
            </a:br>
            <a:r>
              <a:rPr lang="en-US" altLang="ja-JP" dirty="0"/>
              <a:t>set the [Follower Mode] value to “Unit0*”.</a:t>
            </a:r>
            <a:br>
              <a:rPr lang="en-US" altLang="ja-JP" dirty="0"/>
            </a:br>
            <a:r>
              <a:rPr lang="en-US" altLang="ja-JP" dirty="0"/>
              <a:t>* If clone source chip ID is 0.</a:t>
            </a:r>
          </a:p>
          <a:p>
            <a:pPr marL="57150" indent="0">
              <a:buNone/>
            </a:pPr>
            <a:endParaRPr lang="en-US" altLang="ja-JP" dirty="0"/>
          </a:p>
          <a:p>
            <a:pPr indent="-285750"/>
            <a:r>
              <a:rPr lang="en-US" altLang="ja-JP" dirty="0"/>
              <a:t>When the clone source chip consumed all voices, the cloned chip</a:t>
            </a:r>
            <a:r>
              <a:rPr lang="ja-JP" altLang="en-US" dirty="0"/>
              <a:t> </a:t>
            </a:r>
            <a:r>
              <a:rPr lang="en-US" altLang="ja-JP" dirty="0"/>
              <a:t>sound</a:t>
            </a:r>
            <a:r>
              <a:rPr lang="ja-JP" altLang="en-US" dirty="0"/>
              <a:t> </a:t>
            </a:r>
            <a:r>
              <a:rPr lang="en-US" altLang="ja-JP" dirty="0"/>
              <a:t>for</a:t>
            </a:r>
            <a:r>
              <a:rPr lang="ja-JP" altLang="en-US" dirty="0"/>
              <a:t> </a:t>
            </a:r>
            <a:r>
              <a:rPr lang="en-US" altLang="ja-JP" dirty="0"/>
              <a:t>the chip.</a:t>
            </a:r>
          </a:p>
          <a:p>
            <a:pPr indent="-285750"/>
            <a:r>
              <a:rPr kumimoji="1" lang="en-US" altLang="ja-JP" dirty="0"/>
              <a:t>If you want to extend max voices more, select the [Clone selected chip] of the cloned chip. And set </a:t>
            </a:r>
            <a:r>
              <a:rPr lang="en-US" altLang="ja-JP" dirty="0"/>
              <a:t>the [Follower Mode] value to “Unit0”.</a:t>
            </a:r>
            <a:endParaRPr kumimoji="1" lang="en-US" altLang="ja-JP" dirty="0"/>
          </a:p>
          <a:p>
            <a:pPr marL="800100" lvl="1" indent="-342900">
              <a:buFont typeface="+mj-lt"/>
              <a:buAutoNum type="arabicPeriod"/>
            </a:pPr>
            <a:endParaRPr lang="en-US" altLang="ja-JP" dirty="0"/>
          </a:p>
          <a:p>
            <a:pPr marL="800100" lvl="1" indent="-342900">
              <a:buFont typeface="+mj-lt"/>
              <a:buAutoNum type="arabicPeriod"/>
            </a:pPr>
            <a:endParaRPr kumimoji="1" lang="en-US" altLang="ja-JP" dirty="0"/>
          </a:p>
          <a:p>
            <a:endParaRPr kumimoji="1" lang="en-US" altLang="ja-JP" dirty="0"/>
          </a:p>
        </p:txBody>
      </p:sp>
      <p:pic>
        <p:nvPicPr>
          <p:cNvPr id="7" name="図 6">
            <a:extLst>
              <a:ext uri="{FF2B5EF4-FFF2-40B4-BE49-F238E27FC236}">
                <a16:creationId xmlns:a16="http://schemas.microsoft.com/office/drawing/2014/main" id="{3063672B-26DD-4854-BC4C-81E0716724E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7143" b="21697"/>
          <a:stretch/>
        </p:blipFill>
        <p:spPr>
          <a:xfrm>
            <a:off x="8368418" y="2854124"/>
            <a:ext cx="3362794" cy="815688"/>
          </a:xfrm>
          <a:prstGeom prst="rect">
            <a:avLst/>
          </a:prstGeom>
        </p:spPr>
      </p:pic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77A2D404-2235-416A-9AC7-E79D318C6152}"/>
              </a:ext>
            </a:extLst>
          </p:cNvPr>
          <p:cNvSpPr/>
          <p:nvPr/>
        </p:nvSpPr>
        <p:spPr>
          <a:xfrm>
            <a:off x="9569002" y="3130458"/>
            <a:ext cx="1474632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9" name="矢印: 右 8">
            <a:extLst>
              <a:ext uri="{FF2B5EF4-FFF2-40B4-BE49-F238E27FC236}">
                <a16:creationId xmlns:a16="http://schemas.microsoft.com/office/drawing/2014/main" id="{803F58D2-48B1-4F13-AD66-F4F8D78C67C4}"/>
              </a:ext>
            </a:extLst>
          </p:cNvPr>
          <p:cNvSpPr/>
          <p:nvPr/>
        </p:nvSpPr>
        <p:spPr>
          <a:xfrm>
            <a:off x="6798539" y="3213279"/>
            <a:ext cx="2540148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pic>
        <p:nvPicPr>
          <p:cNvPr id="11" name="図 10">
            <a:extLst>
              <a:ext uri="{FF2B5EF4-FFF2-40B4-BE49-F238E27FC236}">
                <a16:creationId xmlns:a16="http://schemas.microsoft.com/office/drawing/2014/main" id="{6A570015-5F5E-4C16-AB00-A6BE31813E98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34091" t="37670" b="6713"/>
          <a:stretch/>
        </p:blipFill>
        <p:spPr>
          <a:xfrm>
            <a:off x="8309323" y="3771511"/>
            <a:ext cx="3421889" cy="614606"/>
          </a:xfrm>
          <a:prstGeom prst="rect">
            <a:avLst/>
          </a:prstGeom>
        </p:spPr>
      </p:pic>
      <p:sp>
        <p:nvSpPr>
          <p:cNvPr id="12" name="矢印: 右 11">
            <a:extLst>
              <a:ext uri="{FF2B5EF4-FFF2-40B4-BE49-F238E27FC236}">
                <a16:creationId xmlns:a16="http://schemas.microsoft.com/office/drawing/2014/main" id="{49789CF6-6B7E-4AF4-8FDE-6CA9CE443D52}"/>
              </a:ext>
            </a:extLst>
          </p:cNvPr>
          <p:cNvSpPr/>
          <p:nvPr/>
        </p:nvSpPr>
        <p:spPr>
          <a:xfrm>
            <a:off x="7441904" y="3934131"/>
            <a:ext cx="744125" cy="289366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D9A0A658-DFD1-426C-82E0-09F5F1EA263F}"/>
              </a:ext>
            </a:extLst>
          </p:cNvPr>
          <p:cNvSpPr/>
          <p:nvPr/>
        </p:nvSpPr>
        <p:spPr>
          <a:xfrm>
            <a:off x="8416343" y="3852917"/>
            <a:ext cx="2775398" cy="364719"/>
          </a:xfrm>
          <a:prstGeom prst="rect">
            <a:avLst/>
          </a:prstGeom>
          <a:noFill/>
          <a:ln w="38100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A8CEB507-1437-4841-BCFF-DE31031716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33470406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 - UART)</a:t>
            </a:r>
            <a:br>
              <a:rPr kumimoji="1" lang="en-US" altLang="ja-JP" dirty="0"/>
            </a:br>
            <a:r>
              <a:rPr kumimoji="1" lang="en-US" altLang="ja-JP" dirty="0"/>
              <a:t>for Genesis/SMS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chips. Currently supports NTSC SMS(2, </a:t>
            </a:r>
            <a:r>
              <a:rPr kumimoji="1" lang="en-US" altLang="ja-JP" i="1" dirty="0" err="1"/>
              <a:t>MkⅢ</a:t>
            </a:r>
            <a:r>
              <a:rPr kumimoji="1" lang="en-US" altLang="ja-JP" dirty="0"/>
              <a:t>) for SN76489, OPLL and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  <a:br>
              <a:rPr lang="en-US" altLang="ja-JP" dirty="0"/>
            </a:br>
            <a:r>
              <a:rPr lang="ja-JP" altLang="en-US" dirty="0"/>
              <a:t>・</a:t>
            </a:r>
            <a:r>
              <a:rPr kumimoji="1" lang="en-US" altLang="ja-JP" dirty="0"/>
              <a:t>1x </a:t>
            </a:r>
            <a:r>
              <a:rPr kumimoji="1" lang="en-US" altLang="ja-JP" u="sng" dirty="0"/>
              <a:t>UART dongle</a:t>
            </a:r>
            <a:r>
              <a:rPr kumimoji="1" lang="en-US" altLang="ja-JP" dirty="0"/>
              <a:t> </a:t>
            </a:r>
            <a:r>
              <a:rPr kumimoji="1" lang="en-US" altLang="ja-JP" sz="1100" dirty="0"/>
              <a:t>(Note: FT232R and so on.</a:t>
            </a:r>
            <a:r>
              <a:rPr kumimoji="1" lang="en-US" altLang="ja-JP" sz="1400" dirty="0"/>
              <a:t> </a:t>
            </a:r>
            <a:r>
              <a:rPr lang="en-US" altLang="ja-JP" sz="1100" dirty="0"/>
              <a:t>CH340 and CP2102 </a:t>
            </a:r>
            <a:r>
              <a:rPr lang="en-US" altLang="ja-JP" sz="1100" dirty="0">
                <a:solidFill>
                  <a:srgbClr val="FF0000"/>
                </a:solidFill>
              </a:rPr>
              <a:t>may not work </a:t>
            </a:r>
            <a:r>
              <a:rPr kumimoji="1" lang="en-US" altLang="ja-JP" sz="1100" dirty="0">
                <a:solidFill>
                  <a:srgbClr val="FF0000"/>
                </a:solidFill>
              </a:rPr>
              <a:t>163,840bps</a:t>
            </a:r>
            <a:r>
              <a:rPr kumimoji="1" lang="en-US" altLang="ja-JP" sz="1100" dirty="0">
                <a:solidFill>
                  <a:schemeClr val="tx1"/>
                </a:solidFill>
              </a:rPr>
              <a:t>, only 115,200bps.</a:t>
            </a:r>
            <a:r>
              <a:rPr kumimoji="1" lang="en-US" altLang="ja-JP" sz="1100" dirty="0"/>
              <a:t>)</a:t>
            </a:r>
            <a:br>
              <a:rPr kumimoji="1" lang="en-US" altLang="ja-JP" sz="1100" dirty="0"/>
            </a:br>
            <a:r>
              <a:rPr kumimoji="1" lang="ja-JP" altLang="en-US" sz="1100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SMS 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5194716" y="4953209"/>
            <a:ext cx="2215637" cy="1558151"/>
          </a:xfrm>
          <a:prstGeom prst="rect">
            <a:avLst/>
          </a:prstGeom>
        </p:spPr>
      </p:pic>
      <p:pic>
        <p:nvPicPr>
          <p:cNvPr id="7" name="図 6">
            <a:extLst>
              <a:ext uri="{FF2B5EF4-FFF2-40B4-BE49-F238E27FC236}">
                <a16:creationId xmlns:a16="http://schemas.microsoft.com/office/drawing/2014/main" id="{8FFB032C-FC1D-4EB5-A7E3-EF3F17954AA6}"/>
              </a:ext>
            </a:extLst>
          </p:cNvPr>
          <p:cNvPicPr>
            <a:picLocks noChangeAspect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017368" y="4953209"/>
            <a:ext cx="2152590" cy="1558151"/>
          </a:xfrm>
          <a:prstGeom prst="rect">
            <a:avLst/>
          </a:prstGeom>
        </p:spPr>
      </p:pic>
      <p:sp>
        <p:nvSpPr>
          <p:cNvPr id="22" name="テキスト ボックス 21">
            <a:extLst>
              <a:ext uri="{FF2B5EF4-FFF2-40B4-BE49-F238E27FC236}">
                <a16:creationId xmlns:a16="http://schemas.microsoft.com/office/drawing/2014/main" id="{2F649AD2-15CF-4963-976D-482AD5644D94}"/>
              </a:ext>
            </a:extLst>
          </p:cNvPr>
          <p:cNvSpPr txBox="1"/>
          <p:nvPr/>
        </p:nvSpPr>
        <p:spPr>
          <a:xfrm>
            <a:off x="3300108" y="6550223"/>
            <a:ext cx="1486767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SMS/2 or </a:t>
            </a:r>
            <a:r>
              <a:rPr lang="en-US" altLang="ja-JP" sz="1400" i="1" dirty="0" err="1"/>
              <a:t>MkⅢ</a:t>
            </a:r>
            <a:endParaRPr lang="en-US" altLang="ja-JP" sz="1400" i="1" dirty="0"/>
          </a:p>
        </p:txBody>
      </p: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5609722" y="655022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548667" y="5642688"/>
            <a:ext cx="2172581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UART dongle</a:t>
            </a:r>
            <a:endParaRPr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8A4E2507-39DD-4C89-A2D3-47156CC89E3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14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61978052-9FB3-4847-A713-139C78CD5BB1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63731" y="5328154"/>
            <a:ext cx="879700" cy="87970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C8D8F9F3-08DC-4E0E-9182-665AA84FAABD}"/>
              </a:ext>
            </a:extLst>
          </p:cNvPr>
          <p:cNvCxnSpPr>
            <a:cxnSpLocks/>
          </p:cNvCxnSpPr>
          <p:nvPr/>
        </p:nvCxnSpPr>
        <p:spPr>
          <a:xfrm flipV="1">
            <a:off x="6115050" y="5029200"/>
            <a:ext cx="1800225" cy="795338"/>
          </a:xfrm>
          <a:prstGeom prst="bentConnector5">
            <a:avLst>
              <a:gd name="adj1" fmla="val 0"/>
              <a:gd name="adj2" fmla="val 99819"/>
              <a:gd name="adj3" fmla="val 87302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6" name="コネクタ: カギ線 25">
            <a:extLst>
              <a:ext uri="{FF2B5EF4-FFF2-40B4-BE49-F238E27FC236}">
                <a16:creationId xmlns:a16="http://schemas.microsoft.com/office/drawing/2014/main" id="{654D1DC5-1E4F-40D7-9991-D42B0118F238}"/>
              </a:ext>
            </a:extLst>
          </p:cNvPr>
          <p:cNvCxnSpPr>
            <a:cxnSpLocks/>
          </p:cNvCxnSpPr>
          <p:nvPr/>
        </p:nvCxnSpPr>
        <p:spPr>
          <a:xfrm flipV="1">
            <a:off x="4157455" y="5029200"/>
            <a:ext cx="3757820" cy="795338"/>
          </a:xfrm>
          <a:prstGeom prst="bentConnector3">
            <a:avLst>
              <a:gd name="adj1" fmla="val -6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B2D151A2-6DDF-46AC-927C-B9D3530FA5A6}"/>
              </a:ext>
            </a:extLst>
          </p:cNvPr>
          <p:cNvCxnSpPr>
            <a:cxnSpLocks/>
          </p:cNvCxnSpPr>
          <p:nvPr/>
        </p:nvCxnSpPr>
        <p:spPr>
          <a:xfrm flipV="1">
            <a:off x="4095751" y="5117685"/>
            <a:ext cx="3819524" cy="632788"/>
          </a:xfrm>
          <a:prstGeom prst="bentConnector3">
            <a:avLst>
              <a:gd name="adj1" fmla="val -249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1" name="コネクタ: カギ線 30">
            <a:extLst>
              <a:ext uri="{FF2B5EF4-FFF2-40B4-BE49-F238E27FC236}">
                <a16:creationId xmlns:a16="http://schemas.microsoft.com/office/drawing/2014/main" id="{4DBE8DEB-59CA-4ED4-B66A-1A6E6A9B16E7}"/>
              </a:ext>
            </a:extLst>
          </p:cNvPr>
          <p:cNvCxnSpPr>
            <a:cxnSpLocks/>
          </p:cNvCxnSpPr>
          <p:nvPr/>
        </p:nvCxnSpPr>
        <p:spPr>
          <a:xfrm flipV="1">
            <a:off x="5965032" y="5099397"/>
            <a:ext cx="1950243" cy="641511"/>
          </a:xfrm>
          <a:prstGeom prst="bentConnector3">
            <a:avLst>
              <a:gd name="adj1" fmla="val -183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9" name="テキスト ボックス 28">
            <a:extLst>
              <a:ext uri="{FF2B5EF4-FFF2-40B4-BE49-F238E27FC236}">
                <a16:creationId xmlns:a16="http://schemas.microsoft.com/office/drawing/2014/main" id="{F44C0E9D-4F25-4931-B478-BDD044D1A1F9}"/>
              </a:ext>
            </a:extLst>
          </p:cNvPr>
          <p:cNvSpPr txBox="1"/>
          <p:nvPr/>
        </p:nvSpPr>
        <p:spPr>
          <a:xfrm>
            <a:off x="9529809" y="5977900"/>
            <a:ext cx="2662191" cy="83099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1600" dirty="0">
                <a:solidFill>
                  <a:srgbClr val="FF0000"/>
                </a:solidFill>
              </a:rPr>
              <a:t>*Need to support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163,840bps for MD</a:t>
            </a:r>
          </a:p>
          <a:p>
            <a:r>
              <a:rPr kumimoji="1" lang="en-US" altLang="ja-JP" sz="1600" dirty="0">
                <a:solidFill>
                  <a:srgbClr val="FF0000"/>
                </a:solidFill>
              </a:rPr>
              <a:t> 115,200bps for MD, SMS</a:t>
            </a:r>
            <a:endParaRPr lang="ja-JP" altLang="en-US" sz="1600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728253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Genesis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Genesis(MD) for SN76489, OPN2.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Genesis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Genesis/MD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492121" y="5029200"/>
            <a:ext cx="2423154" cy="767646"/>
          </a:xfrm>
          <a:prstGeom prst="bentConnector3">
            <a:avLst>
              <a:gd name="adj1" fmla="val -511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41549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DCD</a:t>
            </a:r>
            <a:endParaRPr lang="ja-JP" altLang="en-US" sz="700" b="1" dirty="0">
              <a:solidFill>
                <a:srgbClr val="0070C0"/>
              </a:solidFill>
            </a:endParaRPr>
          </a:p>
        </p:txBody>
      </p:sp>
      <p:cxnSp>
        <p:nvCxnSpPr>
          <p:cNvPr id="56" name="コネクタ: カギ線 55">
            <a:extLst>
              <a:ext uri="{FF2B5EF4-FFF2-40B4-BE49-F238E27FC236}">
                <a16:creationId xmlns:a16="http://schemas.microsoft.com/office/drawing/2014/main" id="{F1727FF1-B230-44CC-BE9F-FD8075618EDC}"/>
              </a:ext>
            </a:extLst>
          </p:cNvPr>
          <p:cNvCxnSpPr>
            <a:cxnSpLocks/>
          </p:cNvCxnSpPr>
          <p:nvPr/>
        </p:nvCxnSpPr>
        <p:spPr>
          <a:xfrm>
            <a:off x="5350669" y="5796431"/>
            <a:ext cx="2558579" cy="291637"/>
          </a:xfrm>
          <a:prstGeom prst="bentConnector3">
            <a:avLst>
              <a:gd name="adj1" fmla="val 115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82466"/>
            <a:ext cx="1060550" cy="306377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4" name="コネクタ: カギ線 83">
            <a:extLst>
              <a:ext uri="{FF2B5EF4-FFF2-40B4-BE49-F238E27FC236}">
                <a16:creationId xmlns:a16="http://schemas.microsoft.com/office/drawing/2014/main" id="{C0BE02E4-B4F1-438B-BC64-757A88AA287D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61681"/>
            <a:ext cx="1130390" cy="311309"/>
          </a:xfrm>
          <a:prstGeom prst="bentConnector3">
            <a:avLst>
              <a:gd name="adj1" fmla="val 46629"/>
            </a:avLst>
          </a:prstGeom>
          <a:ln>
            <a:solidFill>
              <a:schemeClr val="accent3">
                <a:lumMod val="40000"/>
                <a:lumOff val="60000"/>
              </a:schemeClr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589505" y="5804183"/>
            <a:ext cx="2319743" cy="184662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105" name="直線コネクタ 104">
            <a:extLst>
              <a:ext uri="{FF2B5EF4-FFF2-40B4-BE49-F238E27FC236}">
                <a16:creationId xmlns:a16="http://schemas.microsoft.com/office/drawing/2014/main" id="{F4E0FB37-01EE-49A1-B32F-D87F84B56824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69444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109" name="直線コネクタ 108">
            <a:extLst>
              <a:ext uri="{FF2B5EF4-FFF2-40B4-BE49-F238E27FC236}">
                <a16:creationId xmlns:a16="http://schemas.microsoft.com/office/drawing/2014/main" id="{2F42C8F4-3259-47FC-B5E8-30BEEAD45FE0}"/>
              </a:ext>
            </a:extLst>
          </p:cNvPr>
          <p:cNvCxnSpPr>
            <a:cxnSpLocks/>
          </p:cNvCxnSpPr>
          <p:nvPr/>
        </p:nvCxnSpPr>
        <p:spPr>
          <a:xfrm>
            <a:off x="9286171" y="5413023"/>
            <a:ext cx="0" cy="348659"/>
          </a:xfrm>
          <a:prstGeom prst="line">
            <a:avLst/>
          </a:prstGeom>
          <a:ln>
            <a:solidFill>
              <a:schemeClr val="accent3">
                <a:lumMod val="40000"/>
                <a:lumOff val="60000"/>
              </a:schemeClr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15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448352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can drive real machine chips more faster if you use FTDI2xx(232R, 232H and so on). Currently supports NTSC </a:t>
            </a:r>
            <a:r>
              <a:rPr kumimoji="1" lang="en-US" altLang="ja-JP" dirty="0" err="1"/>
              <a:t>Famicom</a:t>
            </a:r>
            <a:r>
              <a:rPr lang="en-US" altLang="ja-JP" dirty="0"/>
              <a:t> and</a:t>
            </a:r>
            <a:r>
              <a:rPr kumimoji="1" lang="en-US" altLang="ja-JP" dirty="0"/>
              <a:t> RP2A03</a:t>
            </a:r>
            <a:r>
              <a:rPr kumimoji="1" lang="en-US" altLang="ja-JP" sz="1200" dirty="0"/>
              <a:t>(No DAC)</a:t>
            </a:r>
            <a:r>
              <a:rPr kumimoji="1" lang="en-US" altLang="ja-JP" dirty="0"/>
              <a:t>/FDS/VRC6.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lang="en-US" altLang="ja-JP" dirty="0"/>
              <a:t>1x </a:t>
            </a:r>
            <a:r>
              <a:rPr lang="en-US" altLang="ja-JP" u="sng" dirty="0"/>
              <a:t>FLASH Cart for </a:t>
            </a:r>
            <a:r>
              <a:rPr lang="en-US" altLang="ja-JP" u="sng" dirty="0" err="1"/>
              <a:t>Famicom</a:t>
            </a:r>
            <a:r>
              <a:rPr kumimoji="1" lang="en-US" altLang="ja-JP" dirty="0"/>
              <a:t> and 1x </a:t>
            </a:r>
            <a:r>
              <a:rPr lang="en-US" altLang="ja-JP" u="sng" dirty="0"/>
              <a:t>D-SUB 15 pin female connector</a:t>
            </a:r>
            <a:r>
              <a:rPr lang="en-US" altLang="ja-JP" b="1" u="sng" dirty="0"/>
              <a:t> for FC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pic>
        <p:nvPicPr>
          <p:cNvPr id="30" name="図 29">
            <a:extLst>
              <a:ext uri="{FF2B5EF4-FFF2-40B4-BE49-F238E27FC236}">
                <a16:creationId xmlns:a16="http://schemas.microsoft.com/office/drawing/2014/main" id="{E8655B84-9D0E-4CCA-A5F8-380720F5ECA5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-5290"/>
          <a:stretch/>
        </p:blipFill>
        <p:spPr>
          <a:xfrm>
            <a:off x="3982174" y="5016834"/>
            <a:ext cx="2892336" cy="1543849"/>
          </a:xfrm>
          <a:prstGeom prst="rect">
            <a:avLst/>
          </a:prstGeom>
        </p:spPr>
      </p:pic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817237"/>
            <a:ext cx="2659093" cy="2040764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567802" y="5827651"/>
            <a:ext cx="2357438" cy="238232"/>
          </a:xfrm>
          <a:prstGeom prst="bentConnector3">
            <a:avLst>
              <a:gd name="adj1" fmla="val 707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501613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 err="1"/>
              <a:t>Famicom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02788" y="5837619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772150" y="5173230"/>
            <a:ext cx="2140969" cy="530553"/>
          </a:xfrm>
          <a:prstGeom prst="bentConnector3">
            <a:avLst>
              <a:gd name="adj1" fmla="val 172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641406" y="5256318"/>
            <a:ext cx="2271713" cy="406883"/>
          </a:xfrm>
          <a:prstGeom prst="bentConnector3">
            <a:avLst>
              <a:gd name="adj1" fmla="val 314"/>
            </a:avLst>
          </a:prstGeom>
          <a:ln>
            <a:solidFill>
              <a:schemeClr val="tx1">
                <a:lumMod val="85000"/>
                <a:lumOff val="1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505450" y="5337999"/>
            <a:ext cx="2407669" cy="300016"/>
          </a:xfrm>
          <a:prstGeom prst="bentConnector3">
            <a:avLst>
              <a:gd name="adj1" fmla="val 351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404563" y="5406335"/>
            <a:ext cx="2504685" cy="201697"/>
          </a:xfrm>
          <a:prstGeom prst="bentConnector3">
            <a:avLst>
              <a:gd name="adj1" fmla="val -198"/>
            </a:avLst>
          </a:prstGeom>
          <a:ln>
            <a:solidFill>
              <a:schemeClr val="accent2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4995360" y="5094394"/>
            <a:ext cx="2919915" cy="440282"/>
          </a:xfrm>
          <a:prstGeom prst="bentConnector3">
            <a:avLst>
              <a:gd name="adj1" fmla="val 416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80507" y="5956176"/>
            <a:ext cx="485830" cy="20005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73677" y="5675416"/>
            <a:ext cx="895755" cy="380635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78215"/>
            <a:ext cx="0" cy="203865"/>
          </a:xfrm>
          <a:prstGeom prst="line">
            <a:avLst/>
          </a:prstGeom>
          <a:ln>
            <a:solidFill>
              <a:srgbClr val="92D050"/>
            </a:solidFill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16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53997" y="5390471"/>
            <a:ext cx="632790" cy="632790"/>
          </a:xfrm>
          <a:prstGeom prst="rect">
            <a:avLst/>
          </a:prstGeom>
        </p:spPr>
      </p:pic>
      <p:cxnSp>
        <p:nvCxnSpPr>
          <p:cNvPr id="21" name="コネクタ: カギ線 20">
            <a:extLst>
              <a:ext uri="{FF2B5EF4-FFF2-40B4-BE49-F238E27FC236}">
                <a16:creationId xmlns:a16="http://schemas.microsoft.com/office/drawing/2014/main" id="{05AA11AF-3C7A-4BDB-91AA-1287232AAC21}"/>
              </a:ext>
            </a:extLst>
          </p:cNvPr>
          <p:cNvCxnSpPr>
            <a:cxnSpLocks/>
          </p:cNvCxnSpPr>
          <p:nvPr/>
        </p:nvCxnSpPr>
        <p:spPr>
          <a:xfrm rot="10800000">
            <a:off x="3763826" y="5340567"/>
            <a:ext cx="1365396" cy="226884"/>
          </a:xfrm>
          <a:prstGeom prst="bentConnector3">
            <a:avLst>
              <a:gd name="adj1" fmla="val -925"/>
            </a:avLst>
          </a:prstGeom>
          <a:ln>
            <a:solidFill>
              <a:schemeClr val="bg1">
                <a:lumMod val="5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sp>
        <p:nvSpPr>
          <p:cNvPr id="24" name="テキスト ボックス 23">
            <a:extLst>
              <a:ext uri="{FF2B5EF4-FFF2-40B4-BE49-F238E27FC236}">
                <a16:creationId xmlns:a16="http://schemas.microsoft.com/office/drawing/2014/main" id="{1EFF7056-CBDA-4D0A-94E0-0C8578A81973}"/>
              </a:ext>
            </a:extLst>
          </p:cNvPr>
          <p:cNvSpPr txBox="1"/>
          <p:nvPr/>
        </p:nvSpPr>
        <p:spPr>
          <a:xfrm>
            <a:off x="2940760" y="5180563"/>
            <a:ext cx="1257098" cy="52322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altLang="ja-JP" sz="1400" dirty="0"/>
              <a:t>Audio</a:t>
            </a:r>
          </a:p>
          <a:p>
            <a:r>
              <a:rPr lang="en-US" altLang="ja-JP" sz="1400" dirty="0"/>
              <a:t>(Optional)</a:t>
            </a:r>
            <a:endParaRPr lang="en-US" altLang="ja-JP" sz="1400" i="1" dirty="0"/>
          </a:p>
        </p:txBody>
      </p:sp>
    </p:spTree>
    <p:extLst>
      <p:ext uri="{BB962C8B-B14F-4D97-AF65-F5344CB8AC3E}">
        <p14:creationId xmlns:p14="http://schemas.microsoft.com/office/powerpoint/2010/main" val="3656985902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</a:t>
            </a:r>
            <a:r>
              <a:rPr lang="ja-JP" altLang="en-US" dirty="0"/>
              <a:t> </a:t>
            </a:r>
            <a:r>
              <a:rPr lang="en-US" altLang="ja-JP" dirty="0"/>
              <a:t>- FTDI</a:t>
            </a:r>
            <a:r>
              <a:rPr kumimoji="1" lang="en-US" altLang="ja-JP" dirty="0"/>
              <a:t>)</a:t>
            </a:r>
            <a:br>
              <a:rPr kumimoji="1" lang="en-US" altLang="ja-JP" dirty="0"/>
            </a:br>
            <a:r>
              <a:rPr kumimoji="1" lang="en-US" altLang="ja-JP" dirty="0"/>
              <a:t>for MSX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and </a:t>
            </a:r>
            <a:r>
              <a:rPr kumimoji="1" lang="en-US" altLang="ja-JP" dirty="0" err="1"/>
              <a:t>VGMPlayer</a:t>
            </a:r>
            <a:r>
              <a:rPr kumimoji="1" lang="en-US" altLang="ja-JP" dirty="0"/>
              <a:t> can drive real machine chips more faster if you use FTDI2xx(232R, 232H and so on). Currently supports NTSC MSX for AY-3-8910 and OPLL and SCC+ and OPL3.</a:t>
            </a:r>
          </a:p>
          <a:p>
            <a:r>
              <a:rPr lang="en-US" altLang="ja-JP" dirty="0"/>
              <a:t>How to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Buy the following parts.</a:t>
            </a:r>
          </a:p>
          <a:p>
            <a:pPr marL="914400" lvl="2" indent="0">
              <a:buNone/>
            </a:pP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FTDI2XX </a:t>
            </a:r>
            <a:r>
              <a:rPr kumimoji="1" lang="en-US" altLang="ja-JP" u="sng" dirty="0"/>
              <a:t>dongle</a:t>
            </a:r>
            <a: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  <a:t> (FT232R and so on. Need to support 5V.)</a:t>
            </a:r>
            <a:br>
              <a:rPr kumimoji="1" lang="en-US" altLang="ja-JP" sz="1100" b="0" i="0" u="none" strike="noStrike" kern="1200" cap="none" spc="0" normalizeH="0" baseline="0" noProof="0" dirty="0">
                <a:ln>
                  <a:noFill/>
                </a:ln>
                <a:solidFill>
                  <a:prstClr val="black">
                    <a:lumMod val="75000"/>
                    <a:lumOff val="25000"/>
                  </a:prstClr>
                </a:solidFill>
                <a:effectLst/>
                <a:uLnTx/>
                <a:uFillTx/>
                <a:latin typeface="Century Gothic" panose="020B0502020202020204"/>
                <a:ea typeface="メイリオ" panose="020B0604030504040204" pitchFamily="50" charset="-128"/>
                <a:cs typeface="+mn-cs"/>
              </a:rPr>
            </a:br>
            <a:r>
              <a:rPr kumimoji="1" lang="ja-JP" altLang="en-US" dirty="0"/>
              <a:t>・</a:t>
            </a:r>
            <a:r>
              <a:rPr kumimoji="1" lang="en-US" altLang="ja-JP" dirty="0"/>
              <a:t>1x </a:t>
            </a:r>
            <a:r>
              <a:rPr lang="en-US" altLang="ja-JP" u="sng" dirty="0"/>
              <a:t>D-SUB 9 pin female connector</a:t>
            </a:r>
            <a:r>
              <a:rPr lang="en-US" altLang="ja-JP" dirty="0"/>
              <a:t> and </a:t>
            </a:r>
            <a:r>
              <a:rPr lang="en-US" altLang="ja-JP" u="sng" dirty="0"/>
              <a:t>DuPont wires</a:t>
            </a:r>
          </a:p>
          <a:p>
            <a:pPr marL="800100" lvl="1" indent="-342900">
              <a:buFont typeface="+mj-lt"/>
              <a:buAutoNum type="arabicPeriod"/>
            </a:pPr>
            <a:r>
              <a:rPr lang="en-US" altLang="ja-JP" dirty="0"/>
              <a:t>Solder like the following.</a:t>
            </a:r>
          </a:p>
          <a:p>
            <a:endParaRPr kumimoji="1" lang="en-US" altLang="ja-JP" dirty="0"/>
          </a:p>
          <a:p>
            <a:pPr lvl="1"/>
            <a:endParaRPr kumimoji="1" lang="en-US" altLang="ja-JP" dirty="0"/>
          </a:p>
          <a:p>
            <a:pPr lvl="1"/>
            <a:endParaRPr kumimoji="1" lang="ja-JP" altLang="en-US" dirty="0"/>
          </a:p>
        </p:txBody>
      </p: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65F69EC0-07F2-4F12-A990-D976407F18FA}"/>
              </a:ext>
            </a:extLst>
          </p:cNvPr>
          <p:cNvGrpSpPr/>
          <p:nvPr/>
        </p:nvGrpSpPr>
        <p:grpSpPr>
          <a:xfrm>
            <a:off x="7838509" y="4752044"/>
            <a:ext cx="2659093" cy="2043975"/>
            <a:chOff x="8285813" y="5095875"/>
            <a:chExt cx="2211789" cy="1700144"/>
          </a:xfrm>
        </p:grpSpPr>
        <p:pic>
          <p:nvPicPr>
            <p:cNvPr id="1026" name="Picture 2">
              <a:extLst>
                <a:ext uri="{FF2B5EF4-FFF2-40B4-BE49-F238E27FC236}">
                  <a16:creationId xmlns:a16="http://schemas.microsoft.com/office/drawing/2014/main" id="{38ED3953-4909-4809-9702-181604DE98BA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8" b="38518"/>
            <a:stretch/>
          </p:blipFill>
          <p:spPr bwMode="auto">
            <a:xfrm>
              <a:off x="8285813" y="5095875"/>
              <a:ext cx="2211789" cy="815348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  <p:pic>
          <p:nvPicPr>
            <p:cNvPr id="11" name="Picture 2">
              <a:extLst>
                <a:ext uri="{FF2B5EF4-FFF2-40B4-BE49-F238E27FC236}">
                  <a16:creationId xmlns:a16="http://schemas.microsoft.com/office/drawing/2014/main" id="{10A285EC-23D2-4F62-84A9-24AA31774A67}"/>
                </a:ext>
              </a:extLst>
            </p:cNvPr>
            <p:cNvPicPr>
              <a:picLocks noChangeAspect="1" noChangeArrowheads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t="25407" r="34715" b="-628"/>
            <a:stretch/>
          </p:blipFill>
          <p:spPr bwMode="auto">
            <a:xfrm>
              <a:off x="8285813" y="5095875"/>
              <a:ext cx="1443975" cy="1700144"/>
            </a:xfrm>
            <a:prstGeom prst="rect">
              <a:avLst/>
            </a:prstGeom>
            <a:noFill/>
            <a:extLst>
              <a:ext uri="{909E8E84-426E-40DD-AFC4-6F175D3DCCD1}">
                <a14:hiddenFill xmlns:a14="http://schemas.microsoft.com/office/drawing/2010/main">
                  <a:solidFill>
                    <a:srgbClr val="FFFFFF"/>
                  </a:solidFill>
                </a14:hiddenFill>
              </a:ext>
            </a:extLst>
          </p:spPr>
        </p:pic>
      </p:grpSp>
      <p:pic>
        <p:nvPicPr>
          <p:cNvPr id="5" name="図 4">
            <a:extLst>
              <a:ext uri="{FF2B5EF4-FFF2-40B4-BE49-F238E27FC236}">
                <a16:creationId xmlns:a16="http://schemas.microsoft.com/office/drawing/2014/main" id="{D2FD8FB6-1BC7-45A0-8613-21371F348CA9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BEBA8EAE-BF5A-486C-A8C5-ECC9F3942E4B}">
                <a14:imgProps xmlns:a14="http://schemas.microsoft.com/office/drawing/2010/main">
                  <a14:imgLayer r:embed="rId5">
                    <a14:imgEffect>
                      <a14:brightnessContrast bright="4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745524" y="4958979"/>
            <a:ext cx="4167595" cy="1427921"/>
          </a:xfrm>
          <a:prstGeom prst="rect">
            <a:avLst/>
          </a:prstGeom>
        </p:spPr>
      </p:pic>
      <p:cxnSp>
        <p:nvCxnSpPr>
          <p:cNvPr id="43" name="コネクタ: カギ線 42">
            <a:extLst>
              <a:ext uri="{FF2B5EF4-FFF2-40B4-BE49-F238E27FC236}">
                <a16:creationId xmlns:a16="http://schemas.microsoft.com/office/drawing/2014/main" id="{B558DB2F-F6F4-411D-90BA-64C83F873044}"/>
              </a:ext>
            </a:extLst>
          </p:cNvPr>
          <p:cNvCxnSpPr>
            <a:cxnSpLocks/>
          </p:cNvCxnSpPr>
          <p:nvPr/>
        </p:nvCxnSpPr>
        <p:spPr>
          <a:xfrm>
            <a:off x="5234586" y="5792453"/>
            <a:ext cx="2674662" cy="118769"/>
          </a:xfrm>
          <a:prstGeom prst="bentConnector3">
            <a:avLst>
              <a:gd name="adj1" fmla="val -213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23" name="テキスト ボックス 22">
            <a:extLst>
              <a:ext uri="{FF2B5EF4-FFF2-40B4-BE49-F238E27FC236}">
                <a16:creationId xmlns:a16="http://schemas.microsoft.com/office/drawing/2014/main" id="{8AB3B45F-5847-4257-97E5-E74FEE7EC93F}"/>
              </a:ext>
            </a:extLst>
          </p:cNvPr>
          <p:cNvSpPr txBox="1"/>
          <p:nvPr/>
        </p:nvSpPr>
        <p:spPr>
          <a:xfrm>
            <a:off x="4995360" y="6413339"/>
            <a:ext cx="1257098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altLang="ja-JP" sz="1400" dirty="0"/>
              <a:t>MSX</a:t>
            </a:r>
            <a:endParaRPr lang="en-US" altLang="ja-JP" sz="1400" i="1" dirty="0"/>
          </a:p>
        </p:txBody>
      </p:sp>
      <p:sp>
        <p:nvSpPr>
          <p:cNvPr id="27" name="テキスト ボックス 26">
            <a:extLst>
              <a:ext uri="{FF2B5EF4-FFF2-40B4-BE49-F238E27FC236}">
                <a16:creationId xmlns:a16="http://schemas.microsoft.com/office/drawing/2014/main" id="{0DC80F62-61CC-494D-9703-3987DA145C58}"/>
              </a:ext>
            </a:extLst>
          </p:cNvPr>
          <p:cNvSpPr txBox="1"/>
          <p:nvPr/>
        </p:nvSpPr>
        <p:spPr>
          <a:xfrm>
            <a:off x="9653490" y="5741255"/>
            <a:ext cx="253851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Any </a:t>
            </a:r>
            <a:r>
              <a:rPr lang="en-US" altLang="ja-JP" dirty="0"/>
              <a:t>FTDI2XX </a:t>
            </a:r>
            <a:r>
              <a:rPr kumimoji="1" lang="en-US" altLang="ja-JP" dirty="0"/>
              <a:t> dongle</a:t>
            </a:r>
            <a:endParaRPr lang="ja-JP" altLang="en-US" dirty="0"/>
          </a:p>
        </p:txBody>
      </p:sp>
      <p:cxnSp>
        <p:nvCxnSpPr>
          <p:cNvPr id="6" name="コネクタ: カギ線 5">
            <a:extLst>
              <a:ext uri="{FF2B5EF4-FFF2-40B4-BE49-F238E27FC236}">
                <a16:creationId xmlns:a16="http://schemas.microsoft.com/office/drawing/2014/main" id="{D6780EF1-45A8-4F9A-A35C-EC334491EA20}"/>
              </a:ext>
            </a:extLst>
          </p:cNvPr>
          <p:cNvCxnSpPr>
            <a:cxnSpLocks/>
          </p:cNvCxnSpPr>
          <p:nvPr/>
        </p:nvCxnSpPr>
        <p:spPr>
          <a:xfrm flipV="1">
            <a:off x="5186363" y="5108038"/>
            <a:ext cx="2726756" cy="564902"/>
          </a:xfrm>
          <a:prstGeom prst="bentConnector3">
            <a:avLst>
              <a:gd name="adj1" fmla="val -127"/>
            </a:avLst>
          </a:prstGeom>
          <a:ln>
            <a:solidFill>
              <a:srgbClr val="FF0000"/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8" name="コネクタ: カギ線 27">
            <a:extLst>
              <a:ext uri="{FF2B5EF4-FFF2-40B4-BE49-F238E27FC236}">
                <a16:creationId xmlns:a16="http://schemas.microsoft.com/office/drawing/2014/main" id="{ECD35D9C-0590-4FE0-9345-4D16684A3D69}"/>
              </a:ext>
            </a:extLst>
          </p:cNvPr>
          <p:cNvCxnSpPr>
            <a:cxnSpLocks/>
          </p:cNvCxnSpPr>
          <p:nvPr/>
        </p:nvCxnSpPr>
        <p:spPr>
          <a:xfrm flipV="1">
            <a:off x="5305426" y="5191125"/>
            <a:ext cx="2607693" cy="491344"/>
          </a:xfrm>
          <a:prstGeom prst="bentConnector3">
            <a:avLst>
              <a:gd name="adj1" fmla="val -315"/>
            </a:avLst>
          </a:prstGeom>
          <a:ln>
            <a:solidFill>
              <a:schemeClr val="tx1">
                <a:lumMod val="75000"/>
                <a:lumOff val="2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29" name="コネクタ: カギ線 28">
            <a:extLst>
              <a:ext uri="{FF2B5EF4-FFF2-40B4-BE49-F238E27FC236}">
                <a16:creationId xmlns:a16="http://schemas.microsoft.com/office/drawing/2014/main" id="{7FC669E4-ACA1-45B6-98A6-E189DDF7CB20}"/>
              </a:ext>
            </a:extLst>
          </p:cNvPr>
          <p:cNvCxnSpPr>
            <a:cxnSpLocks/>
          </p:cNvCxnSpPr>
          <p:nvPr/>
        </p:nvCxnSpPr>
        <p:spPr>
          <a:xfrm flipV="1">
            <a:off x="5415134" y="5272804"/>
            <a:ext cx="2497985" cy="409663"/>
          </a:xfrm>
          <a:prstGeom prst="bentConnector3">
            <a:avLst>
              <a:gd name="adj1" fmla="val 144"/>
            </a:avLst>
          </a:prstGeom>
          <a:ln>
            <a:solidFill>
              <a:schemeClr val="bg1">
                <a:lumMod val="65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35" name="コネクタ: カギ線 34">
            <a:extLst>
              <a:ext uri="{FF2B5EF4-FFF2-40B4-BE49-F238E27FC236}">
                <a16:creationId xmlns:a16="http://schemas.microsoft.com/office/drawing/2014/main" id="{A163A346-7AF2-46B6-871D-48F4A857B741}"/>
              </a:ext>
            </a:extLst>
          </p:cNvPr>
          <p:cNvCxnSpPr>
            <a:cxnSpLocks/>
          </p:cNvCxnSpPr>
          <p:nvPr/>
        </p:nvCxnSpPr>
        <p:spPr>
          <a:xfrm flipV="1">
            <a:off x="5554359" y="5341143"/>
            <a:ext cx="2354889" cy="331796"/>
          </a:xfrm>
          <a:prstGeom prst="bentConnector3">
            <a:avLst>
              <a:gd name="adj1" fmla="val -762"/>
            </a:avLst>
          </a:prstGeom>
          <a:ln>
            <a:solidFill>
              <a:schemeClr val="accent1">
                <a:lumMod val="60000"/>
                <a:lumOff val="40000"/>
              </a:schemeClr>
            </a:solidFill>
            <a:tailEnd type="triangle"/>
          </a:ln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  <p:cxnSp>
        <p:nvCxnSpPr>
          <p:cNvPr id="40" name="コネクタ: カギ線 39">
            <a:extLst>
              <a:ext uri="{FF2B5EF4-FFF2-40B4-BE49-F238E27FC236}">
                <a16:creationId xmlns:a16="http://schemas.microsoft.com/office/drawing/2014/main" id="{3B48CAA6-B742-40C5-BB4D-0C3B0B82BCC4}"/>
              </a:ext>
            </a:extLst>
          </p:cNvPr>
          <p:cNvCxnSpPr>
            <a:cxnSpLocks/>
          </p:cNvCxnSpPr>
          <p:nvPr/>
        </p:nvCxnSpPr>
        <p:spPr>
          <a:xfrm flipV="1">
            <a:off x="5597525" y="5029200"/>
            <a:ext cx="2317750" cy="767231"/>
          </a:xfrm>
          <a:prstGeom prst="bentConnector3">
            <a:avLst>
              <a:gd name="adj1" fmla="val 0"/>
            </a:avLst>
          </a:prstGeom>
          <a:ln>
            <a:solidFill>
              <a:srgbClr val="0045D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49" name="テキスト ボックス 48">
            <a:extLst>
              <a:ext uri="{FF2B5EF4-FFF2-40B4-BE49-F238E27FC236}">
                <a16:creationId xmlns:a16="http://schemas.microsoft.com/office/drawing/2014/main" id="{849A3F92-C977-45B7-A4F0-119EE9E460DC}"/>
              </a:ext>
            </a:extLst>
          </p:cNvPr>
          <p:cNvSpPr txBox="1"/>
          <p:nvPr/>
        </p:nvSpPr>
        <p:spPr>
          <a:xfrm>
            <a:off x="7862740" y="5786906"/>
            <a:ext cx="485830" cy="307777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sz="700" b="1" dirty="0">
                <a:solidFill>
                  <a:srgbClr val="0070C0"/>
                </a:solidFill>
              </a:rPr>
              <a:t>DTR</a:t>
            </a:r>
          </a:p>
          <a:p>
            <a:r>
              <a:rPr kumimoji="1" lang="en-US" altLang="ja-JP" sz="700" b="1" dirty="0">
                <a:solidFill>
                  <a:srgbClr val="0070C0"/>
                </a:solidFill>
              </a:rPr>
              <a:t>DSR</a:t>
            </a:r>
          </a:p>
        </p:txBody>
      </p:sp>
      <p:cxnSp>
        <p:nvCxnSpPr>
          <p:cNvPr id="73" name="コネクタ: カギ線 72">
            <a:extLst>
              <a:ext uri="{FF2B5EF4-FFF2-40B4-BE49-F238E27FC236}">
                <a16:creationId xmlns:a16="http://schemas.microsoft.com/office/drawing/2014/main" id="{233B3B99-A2CF-4E26-9083-7BCCDF146450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610225"/>
            <a:ext cx="913650" cy="285750"/>
          </a:xfrm>
          <a:prstGeom prst="bentConnector3">
            <a:avLst>
              <a:gd name="adj1" fmla="val 50000"/>
            </a:avLst>
          </a:prstGeom>
          <a:ln>
            <a:solidFill>
              <a:srgbClr val="92D050"/>
            </a:solidFill>
            <a:tailEnd type="triangle"/>
          </a:ln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cxnSp>
        <p:nvCxnSpPr>
          <p:cNvPr id="82" name="コネクタ: カギ線 81">
            <a:extLst>
              <a:ext uri="{FF2B5EF4-FFF2-40B4-BE49-F238E27FC236}">
                <a16:creationId xmlns:a16="http://schemas.microsoft.com/office/drawing/2014/main" id="{2D5DE264-C630-4281-8954-5F9C2336C945}"/>
              </a:ext>
            </a:extLst>
          </p:cNvPr>
          <p:cNvCxnSpPr>
            <a:cxnSpLocks/>
          </p:cNvCxnSpPr>
          <p:nvPr/>
        </p:nvCxnSpPr>
        <p:spPr>
          <a:xfrm rot="10800000" flipV="1">
            <a:off x="8155781" y="5705474"/>
            <a:ext cx="1061334" cy="283369"/>
          </a:xfrm>
          <a:prstGeom prst="bentConnector3">
            <a:avLst>
              <a:gd name="adj1" fmla="val 50000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91" name="コネクタ: カギ線 90">
            <a:extLst>
              <a:ext uri="{FF2B5EF4-FFF2-40B4-BE49-F238E27FC236}">
                <a16:creationId xmlns:a16="http://schemas.microsoft.com/office/drawing/2014/main" id="{36BFB3F8-B6C3-47E3-92F3-0E2EB8F06C50}"/>
              </a:ext>
            </a:extLst>
          </p:cNvPr>
          <p:cNvCxnSpPr>
            <a:cxnSpLocks/>
          </p:cNvCxnSpPr>
          <p:nvPr/>
        </p:nvCxnSpPr>
        <p:spPr>
          <a:xfrm>
            <a:off x="5353050" y="5796431"/>
            <a:ext cx="2556198" cy="192414"/>
          </a:xfrm>
          <a:prstGeom prst="bentConnector3">
            <a:avLst>
              <a:gd name="adj1" fmla="val 441"/>
            </a:avLst>
          </a:prstGeom>
          <a:ln>
            <a:solidFill>
              <a:srgbClr val="FFC000"/>
            </a:solidFill>
            <a:tailEnd type="triangle"/>
          </a:ln>
        </p:spPr>
        <p:style>
          <a:lnRef idx="3">
            <a:schemeClr val="accent6"/>
          </a:lnRef>
          <a:fillRef idx="0">
            <a:schemeClr val="accent6"/>
          </a:fillRef>
          <a:effectRef idx="2">
            <a:schemeClr val="accent6"/>
          </a:effectRef>
          <a:fontRef idx="minor">
            <a:schemeClr val="tx1"/>
          </a:fontRef>
        </p:style>
      </p:cxnSp>
      <p:cxnSp>
        <p:nvCxnSpPr>
          <p:cNvPr id="65" name="直線コネクタ 64">
            <a:extLst>
              <a:ext uri="{FF2B5EF4-FFF2-40B4-BE49-F238E27FC236}">
                <a16:creationId xmlns:a16="http://schemas.microsoft.com/office/drawing/2014/main" id="{381AA494-82D4-469C-A4B2-B74438AC6A95}"/>
              </a:ext>
            </a:extLst>
          </p:cNvPr>
          <p:cNvCxnSpPr/>
          <p:nvPr/>
        </p:nvCxnSpPr>
        <p:spPr>
          <a:xfrm>
            <a:off x="9069431" y="5413023"/>
            <a:ext cx="0" cy="203865"/>
          </a:xfrm>
          <a:prstGeom prst="line">
            <a:avLst/>
          </a:prstGeom>
        </p:spPr>
        <p:style>
          <a:lnRef idx="3">
            <a:schemeClr val="accent2"/>
          </a:lnRef>
          <a:fillRef idx="0">
            <a:schemeClr val="accent2"/>
          </a:fillRef>
          <a:effectRef idx="2">
            <a:schemeClr val="accent2"/>
          </a:effectRef>
          <a:fontRef idx="minor">
            <a:schemeClr val="tx1"/>
          </a:fontRef>
        </p:style>
      </p:cxn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BF95FE20-D6A5-4D5C-AC74-5331560362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17</a:t>
            </a:fld>
            <a:endParaRPr kumimoji="1" lang="ja-JP" altLang="en-US"/>
          </a:p>
        </p:txBody>
      </p:sp>
      <p:pic>
        <p:nvPicPr>
          <p:cNvPr id="26" name="図 25">
            <a:extLst>
              <a:ext uri="{FF2B5EF4-FFF2-40B4-BE49-F238E27FC236}">
                <a16:creationId xmlns:a16="http://schemas.microsoft.com/office/drawing/2014/main" id="{6B22E47E-A278-4B93-BBED-4448024C894E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backgroundRemoval t="9942" b="89474" l="7310" r="92690">
                        <a14:foregroundMark x1="75146" y1="29240" x2="40643" y2="53216"/>
                        <a14:foregroundMark x1="27778" y1="55263" x2="47076" y2="66374"/>
                        <a14:foregroundMark x1="38304" y1="46491" x2="42690" y2="59942"/>
                        <a14:foregroundMark x1="25439" y1="57018" x2="21930" y2="69591"/>
                        <a14:foregroundMark x1="7310" y1="67836" x2="12865" y2="73684"/>
                        <a14:foregroundMark x1="24561" y1="76316" x2="33626" y2="84211"/>
                        <a14:foregroundMark x1="20468" y1="79240" x2="29825" y2="86257"/>
                        <a14:foregroundMark x1="92690" y1="31579" x2="82164" y2="30994"/>
                      </a14:backgroundRemoval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730352" y="5314704"/>
            <a:ext cx="574698" cy="574698"/>
          </a:xfrm>
          <a:prstGeom prst="rect">
            <a:avLst/>
          </a:prstGeom>
        </p:spPr>
      </p:pic>
      <p:cxnSp>
        <p:nvCxnSpPr>
          <p:cNvPr id="33" name="直線コネクタ 32">
            <a:extLst>
              <a:ext uri="{FF2B5EF4-FFF2-40B4-BE49-F238E27FC236}">
                <a16:creationId xmlns:a16="http://schemas.microsoft.com/office/drawing/2014/main" id="{4FF33BAC-60BE-4931-8926-4D2509C4C5E2}"/>
              </a:ext>
            </a:extLst>
          </p:cNvPr>
          <p:cNvCxnSpPr>
            <a:cxnSpLocks/>
          </p:cNvCxnSpPr>
          <p:nvPr/>
        </p:nvCxnSpPr>
        <p:spPr>
          <a:xfrm>
            <a:off x="9216331" y="5413023"/>
            <a:ext cx="0" cy="292451"/>
          </a:xfrm>
          <a:prstGeom prst="line">
            <a:avLst/>
          </a:prstGeom>
          <a:ln>
            <a:solidFill>
              <a:srgbClr val="FFC000"/>
            </a:solidFill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05926152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Settings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CD745FAA-4C55-4719-9696-912443FC8E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9602788" cy="4627808"/>
          </a:xfrm>
        </p:spPr>
        <p:txBody>
          <a:bodyPr>
            <a:normAutofit fontScale="92500" lnSpcReduction="20000"/>
          </a:bodyPr>
          <a:lstStyle/>
          <a:p>
            <a:pPr>
              <a:buFont typeface="+mj-lt"/>
              <a:buAutoNum type="arabicPeriod" startAt="3"/>
            </a:pPr>
            <a:r>
              <a:rPr kumimoji="1" lang="en-US" altLang="ja-JP" dirty="0"/>
              <a:t>Burn </a:t>
            </a:r>
            <a:r>
              <a:rPr kumimoji="1" lang="en-US" altLang="ja-JP" dirty="0" err="1"/>
              <a:t>VGMPlay_md.bin</a:t>
            </a:r>
            <a:r>
              <a:rPr kumimoji="1" lang="en-US" altLang="ja-JP" dirty="0"/>
              <a:t>(for Genesis) or </a:t>
            </a:r>
            <a:r>
              <a:rPr kumimoji="1" lang="en-US" altLang="ja-JP" dirty="0" err="1"/>
              <a:t>VGMPlay_sms.sms</a:t>
            </a:r>
            <a:r>
              <a:rPr kumimoji="1" lang="en-US" altLang="ja-JP" dirty="0"/>
              <a:t>(for SMS) or VGMPlay_nes*.* (for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) to your FLASH Cart.</a:t>
            </a:r>
          </a:p>
          <a:p>
            <a:pPr marL="457200" lvl="1" indent="0">
              <a:buNone/>
            </a:pPr>
            <a:r>
              <a:rPr lang="en-US" altLang="ja-JP" sz="1300" dirty="0"/>
              <a:t>*VGMPlay_nes_vrc6/</a:t>
            </a:r>
            <a:r>
              <a:rPr kumimoji="1" lang="en-US" altLang="ja-JP" sz="1300" dirty="0" err="1"/>
              <a:t>fds</a:t>
            </a:r>
            <a:r>
              <a:rPr kumimoji="1" lang="en-US" altLang="ja-JP" sz="1300" dirty="0"/>
              <a:t>/mmc5 ROM does not show any screen but same </a:t>
            </a:r>
            <a:r>
              <a:rPr lang="en-US" altLang="ja-JP" sz="1300" dirty="0"/>
              <a:t>UI with </a:t>
            </a:r>
            <a:r>
              <a:rPr kumimoji="1" lang="en-US" altLang="ja-JP" sz="1300" dirty="0" err="1"/>
              <a:t>VGMPlay_nes.nes</a:t>
            </a:r>
            <a:r>
              <a:rPr kumimoji="1" lang="en-US" altLang="ja-JP" sz="1300" dirty="0"/>
              <a:t> UI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Set the </a:t>
            </a:r>
            <a:r>
              <a:rPr kumimoji="1" lang="en-US" altLang="ja-JP" dirty="0" err="1"/>
              <a:t>COMPort</a:t>
            </a:r>
            <a:r>
              <a:rPr kumimoji="1" lang="en-US" altLang="ja-JP" dirty="0"/>
              <a:t>/FTDI </a:t>
            </a:r>
            <a:r>
              <a:rPr lang="en-US" altLang="ja-JP" dirty="0"/>
              <a:t>ID</a:t>
            </a:r>
            <a:r>
              <a:rPr kumimoji="1" lang="en-US" altLang="ja-JP" dirty="0"/>
              <a:t> and select “VSIF ***” you wish.</a:t>
            </a:r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endParaRPr lang="en-US" altLang="ja-JP" dirty="0"/>
          </a:p>
          <a:p>
            <a:pPr>
              <a:buFont typeface="+mj-lt"/>
              <a:buAutoNum type="arabicPeriod" startAt="3"/>
            </a:pPr>
            <a:endParaRPr kumimoji="1" lang="en-US" altLang="ja-JP" dirty="0"/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Reset your console and push [Panic!] button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(</a:t>
            </a:r>
            <a:r>
              <a:rPr lang="en-US" altLang="ja-JP" dirty="0" err="1"/>
              <a:t>Famicom</a:t>
            </a:r>
            <a:r>
              <a:rPr lang="en-US" altLang="ja-JP" dirty="0"/>
              <a:t> only)Re-send DPCM data.</a:t>
            </a:r>
          </a:p>
          <a:p>
            <a:pPr>
              <a:buFont typeface="+mj-lt"/>
              <a:buAutoNum type="arabicPeriod" startAt="3"/>
            </a:pPr>
            <a:r>
              <a:rPr lang="en-US" altLang="ja-JP" dirty="0"/>
              <a:t>Done! </a:t>
            </a:r>
          </a:p>
          <a:p>
            <a:pPr>
              <a:buFont typeface="+mj-lt"/>
              <a:buAutoNum type="arabicPeriod" startAt="3"/>
            </a:pPr>
            <a:r>
              <a:rPr kumimoji="1" lang="en-US" altLang="ja-JP" dirty="0"/>
              <a:t>I</a:t>
            </a:r>
            <a:r>
              <a:rPr lang="en-US" altLang="ja-JP" dirty="0"/>
              <a:t>f you can not sound sounds, make sure soldering</a:t>
            </a:r>
            <a:r>
              <a:rPr lang="ja-JP" altLang="en-US" dirty="0"/>
              <a:t> </a:t>
            </a:r>
            <a:r>
              <a:rPr lang="en-US" altLang="ja-JP" dirty="0"/>
              <a:t>and </a:t>
            </a:r>
            <a:r>
              <a:rPr lang="en-US" altLang="ja-JP" dirty="0" err="1"/>
              <a:t>COMPort</a:t>
            </a:r>
            <a:r>
              <a:rPr lang="en-US" altLang="ja-JP" dirty="0"/>
              <a:t> name.</a:t>
            </a:r>
            <a:br>
              <a:rPr lang="en-US" altLang="ja-JP" dirty="0"/>
            </a:br>
            <a:r>
              <a:rPr lang="en-US" altLang="ja-JP" dirty="0"/>
              <a:t>Or, please contact me.</a:t>
            </a:r>
            <a:br>
              <a:rPr lang="en-US" altLang="ja-JP" dirty="0"/>
            </a:br>
            <a:br>
              <a:rPr lang="en-US" altLang="ja-JP" dirty="0"/>
            </a:br>
            <a:r>
              <a:rPr lang="en-US" altLang="ja-JP" sz="1800" dirty="0">
                <a:solidFill>
                  <a:srgbClr val="FF0000"/>
                </a:solidFill>
              </a:rPr>
              <a:t>*Some UART dongles may not work properly.</a:t>
            </a:r>
            <a:br>
              <a:rPr lang="en-US" altLang="ja-JP" sz="1800" dirty="0">
                <a:solidFill>
                  <a:srgbClr val="FF0000"/>
                </a:solidFill>
              </a:rPr>
            </a:br>
            <a:r>
              <a:rPr lang="en-US" altLang="ja-JP" sz="1800" dirty="0">
                <a:solidFill>
                  <a:srgbClr val="FF0000"/>
                </a:solidFill>
              </a:rPr>
              <a:t>*Compatible consoles may not work properly.</a:t>
            </a:r>
            <a:endParaRPr kumimoji="1" lang="ja-JP" altLang="en-US" dirty="0"/>
          </a:p>
        </p:txBody>
      </p:sp>
      <p:pic>
        <p:nvPicPr>
          <p:cNvPr id="6" name="図 5">
            <a:extLst>
              <a:ext uri="{FF2B5EF4-FFF2-40B4-BE49-F238E27FC236}">
                <a16:creationId xmlns:a16="http://schemas.microsoft.com/office/drawing/2014/main" id="{A2E081AD-DB5B-41BB-9A52-55D69078DEA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728707" y="3430800"/>
            <a:ext cx="4734586" cy="1105054"/>
          </a:xfrm>
          <a:prstGeom prst="rect">
            <a:avLst/>
          </a:prstGeom>
        </p:spPr>
      </p:pic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500572103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DF515C61-C958-43BC-BAFF-3C6346E55E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VGM Sound Interface(VSIF)</a:t>
            </a:r>
            <a:br>
              <a:rPr kumimoji="1" lang="en-US" altLang="ja-JP" dirty="0"/>
            </a:br>
            <a:r>
              <a:rPr kumimoji="1" lang="en-US" altLang="ja-JP" dirty="0"/>
              <a:t>for </a:t>
            </a:r>
            <a:r>
              <a:rPr kumimoji="1" lang="en-US" altLang="ja-JP" dirty="0" err="1"/>
              <a:t>Famicom</a:t>
            </a:r>
            <a:r>
              <a:rPr kumimoji="1" lang="en-US" altLang="ja-JP" dirty="0"/>
              <a:t> spec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455F9055-FE97-49E6-B05C-BBC13F55BB4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19</a:t>
            </a:fld>
            <a:endParaRPr kumimoji="1" lang="ja-JP" altLang="en-US"/>
          </a:p>
        </p:txBody>
      </p:sp>
      <p:graphicFrame>
        <p:nvGraphicFramePr>
          <p:cNvPr id="9" name="表 9">
            <a:extLst>
              <a:ext uri="{FF2B5EF4-FFF2-40B4-BE49-F238E27FC236}">
                <a16:creationId xmlns:a16="http://schemas.microsoft.com/office/drawing/2014/main" id="{D6033DBE-4C7E-4D9C-9F26-C2F7E9BC58D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09695579"/>
              </p:ext>
            </p:extLst>
          </p:nvPr>
        </p:nvGraphicFramePr>
        <p:xfrm>
          <a:off x="2212302" y="2194297"/>
          <a:ext cx="9835885" cy="32359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967177">
                  <a:extLst>
                    <a:ext uri="{9D8B030D-6E8A-4147-A177-3AD203B41FA5}">
                      <a16:colId xmlns:a16="http://schemas.microsoft.com/office/drawing/2014/main" val="424291475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1550408137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688472835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229651630"/>
                    </a:ext>
                  </a:extLst>
                </a:gridCol>
                <a:gridCol w="1967177">
                  <a:extLst>
                    <a:ext uri="{9D8B030D-6E8A-4147-A177-3AD203B41FA5}">
                      <a16:colId xmlns:a16="http://schemas.microsoft.com/office/drawing/2014/main" val="2044249754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Sound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Normal ROM</a:t>
                      </a:r>
                    </a:p>
                    <a:p>
                      <a:r>
                        <a:rPr kumimoji="1" lang="en-US" altLang="ja-JP" dirty="0"/>
                        <a:t>(Mapper 0)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/>
                        <a:t>FDS IMAGE</a:t>
                      </a:r>
                      <a:r>
                        <a:rPr kumimoji="1" lang="en-US" altLang="ja-JP" b="1" baseline="30000">
                          <a:solidFill>
                            <a:srgbClr val="FF0000"/>
                          </a:solidFill>
                        </a:rPr>
                        <a:t>*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VRC6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(Mapper 24)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MMC5 ROM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*2*3</a:t>
                      </a:r>
                    </a:p>
                    <a:p>
                      <a:r>
                        <a:rPr kumimoji="1" lang="en-US" altLang="ja-JP" dirty="0"/>
                        <a:t>(Mapper 5)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2600636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Square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64418373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Tri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8565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Noise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b="1" dirty="0">
                        <a:solidFill>
                          <a:srgbClr val="00B05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9032133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DPCM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sz="1200" b="1" dirty="0">
                          <a:solidFill>
                            <a:schemeClr val="tx1"/>
                          </a:solidFill>
                        </a:rPr>
                        <a:t>(Up to 8KB)</a:t>
                      </a:r>
                      <a:endParaRPr kumimoji="1" lang="ja-JP" altLang="en-US" b="1" dirty="0">
                        <a:solidFill>
                          <a:schemeClr val="tx1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b="1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srgbClr val="00B050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r>
                        <a:rPr kumimoji="1" lang="en-US" altLang="ja-JP" sz="1200" b="1" baseline="30000" dirty="0">
                          <a:solidFill>
                            <a:srgbClr val="00B050"/>
                          </a:solidFill>
                        </a:rPr>
                        <a:t> </a:t>
                      </a:r>
                      <a:r>
                        <a:rPr kumimoji="1" lang="en-US" altLang="ja-JP" sz="1200" b="1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+mn-lt"/>
                          <a:ea typeface="+mn-ea"/>
                          <a:cs typeface="+mn-cs"/>
                        </a:rPr>
                        <a:t>(Up to 64KB)</a:t>
                      </a:r>
                      <a:endParaRPr kumimoji="1" lang="ja-JP" altLang="en-US" sz="1800" b="1" i="0" u="none" strike="noStrike" kern="1200" cap="none" spc="0" normalizeH="0" baseline="0" noProof="0" dirty="0">
                        <a:ln>
                          <a:noFill/>
                        </a:ln>
                        <a:solidFill>
                          <a:prstClr val="black"/>
                        </a:solidFill>
                        <a:effectLst/>
                        <a:uLnTx/>
                        <a:uFillTx/>
                        <a:latin typeface="+mn-lt"/>
                        <a:ea typeface="+mn-ea"/>
                        <a:cs typeface="+mn-cs"/>
                      </a:endParaRP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27094441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FDS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baseline="30000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71432258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VRC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20000"/>
                        <a:lumOff val="8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00B050"/>
                          </a:solidFill>
                        </a:rPr>
                        <a:t>OK</a:t>
                      </a:r>
                      <a:r>
                        <a:rPr kumimoji="1" lang="en-US" altLang="ja-JP" b="1" baseline="30000" dirty="0">
                          <a:solidFill>
                            <a:srgbClr val="FF0000"/>
                          </a:solidFill>
                        </a:rPr>
                        <a:t>*1</a:t>
                      </a:r>
                      <a:endParaRPr kumimoji="1" lang="ja-JP" altLang="en-US" dirty="0">
                        <a:solidFill>
                          <a:srgbClr val="FF0000"/>
                        </a:solidFill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84294216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Ext. </a:t>
                      </a:r>
                      <a:r>
                        <a:rPr kumimoji="1" lang="en-US" altLang="ja-JP" dirty="0" err="1"/>
                        <a:t>Snd</a:t>
                      </a:r>
                      <a:r>
                        <a:rPr kumimoji="1" lang="en-US" altLang="ja-JP" dirty="0"/>
                        <a:t> MMC</a:t>
                      </a:r>
                      <a:endParaRPr kumimoji="1" lang="ja-JP" altLang="en-US" dirty="0"/>
                    </a:p>
                  </a:txBody>
                  <a:tcPr>
                    <a:solidFill>
                      <a:schemeClr val="accent5">
                        <a:lumMod val="40000"/>
                        <a:lumOff val="6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>
                          <a:solidFill>
                            <a:srgbClr val="FF0000"/>
                          </a:solidFill>
                        </a:rPr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91380843"/>
                  </a:ext>
                </a:extLst>
              </a:tr>
            </a:tbl>
          </a:graphicData>
        </a:graphic>
      </p:graphicFrame>
      <p:sp>
        <p:nvSpPr>
          <p:cNvPr id="12" name="テキスト ボックス 11">
            <a:extLst>
              <a:ext uri="{FF2B5EF4-FFF2-40B4-BE49-F238E27FC236}">
                <a16:creationId xmlns:a16="http://schemas.microsoft.com/office/drawing/2014/main" id="{1BB8651F-D61C-4A32-A0B7-87218BF86DAB}"/>
              </a:ext>
            </a:extLst>
          </p:cNvPr>
          <p:cNvSpPr txBox="1"/>
          <p:nvPr/>
        </p:nvSpPr>
        <p:spPr>
          <a:xfrm>
            <a:off x="2212302" y="5450314"/>
            <a:ext cx="4855336" cy="923330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>
                <a:solidFill>
                  <a:srgbClr val="FF0000"/>
                </a:solidFill>
              </a:rPr>
              <a:t>*1 Not Tested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*2 China flash cart may not work properly</a:t>
            </a:r>
          </a:p>
          <a:p>
            <a:r>
              <a:rPr kumimoji="1" lang="en-US" altLang="ja-JP" dirty="0">
                <a:solidFill>
                  <a:srgbClr val="FF0000"/>
                </a:solidFill>
              </a:rPr>
              <a:t>*3 PRG-RAM 32x2 KB</a:t>
            </a:r>
            <a:endParaRPr lang="ja-JP" altLang="en-US" dirty="0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0449664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FB667DA0-7816-423C-ABB6-6E1A375E34C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Install &amp; Basic Settings</a:t>
            </a:r>
            <a:endParaRPr lang="ja-JP" altLang="en-US" dirty="0"/>
          </a:p>
        </p:txBody>
      </p:sp>
      <p:sp>
        <p:nvSpPr>
          <p:cNvPr id="5" name="コンテンツ プレースホルダー 4">
            <a:extLst>
              <a:ext uri="{FF2B5EF4-FFF2-40B4-BE49-F238E27FC236}">
                <a16:creationId xmlns:a16="http://schemas.microsoft.com/office/drawing/2014/main" id="{AC69825B-3FB5-4D01-B59B-F0D6FED9FA7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ja-JP" dirty="0"/>
              <a:t>Install</a:t>
            </a:r>
          </a:p>
          <a:p>
            <a:pPr lvl="1"/>
            <a:r>
              <a:rPr lang="en-US" altLang="ja-JP" dirty="0"/>
              <a:t>Extract the downloaded zip file.</a:t>
            </a:r>
          </a:p>
          <a:p>
            <a:pPr lvl="1"/>
            <a:r>
              <a:rPr lang="en-US" altLang="ja-JP" dirty="0"/>
              <a:t>Click MAmidiMEmo.exe</a:t>
            </a:r>
          </a:p>
          <a:p>
            <a:pPr lvl="1"/>
            <a:r>
              <a:rPr lang="en-US" altLang="ja-JP" dirty="0"/>
              <a:t>Will open the </a:t>
            </a:r>
            <a:r>
              <a:rPr lang="en-US" altLang="ja-JP" dirty="0" err="1"/>
              <a:t>MAmidiMEmo</a:t>
            </a:r>
            <a:r>
              <a:rPr lang="en-US" altLang="ja-JP" dirty="0"/>
              <a:t>. If not, please check the followings.</a:t>
            </a:r>
          </a:p>
          <a:p>
            <a:pPr lvl="2"/>
            <a:r>
              <a:rPr lang="en-US" altLang="ja-JP" b="1" dirty="0"/>
              <a:t>.NET Framework 4.7 or later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b="1" dirty="0"/>
              <a:t>VC++ 2012 Runtime </a:t>
            </a:r>
            <a:r>
              <a:rPr lang="en-US" altLang="ja-JP" dirty="0"/>
              <a:t>installed on your PC.</a:t>
            </a:r>
          </a:p>
          <a:p>
            <a:pPr lvl="2"/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(Execute "DelZoneID.ps1“ to remove “</a:t>
            </a:r>
            <a:r>
              <a:rPr lang="en-US" altLang="ja-JP" dirty="0" err="1">
                <a:solidFill>
                  <a:schemeClr val="bg1">
                    <a:lumMod val="65000"/>
                  </a:schemeClr>
                </a:solidFill>
              </a:rPr>
              <a:t>Zone.Identifier</a:t>
            </a:r>
            <a:r>
              <a:rPr lang="en-US" altLang="ja-JP" dirty="0">
                <a:solidFill>
                  <a:schemeClr val="bg1">
                    <a:lumMod val="65000"/>
                  </a:schemeClr>
                </a:solidFill>
              </a:rPr>
              <a:t>” flag.)</a:t>
            </a:r>
          </a:p>
          <a:p>
            <a:pPr lvl="1"/>
            <a:endParaRPr lang="ja-JP" altLang="en-US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C23E5B1-840D-4258-A81C-614C99CB76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9148924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45F6BDA5-EAAF-47BF-BA28-5541807FE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 err="1"/>
              <a:t>VGMP</a:t>
            </a:r>
            <a:r>
              <a:rPr lang="en-US" altLang="ja-JP" dirty="0" err="1"/>
              <a:t>layer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3E89AAB-4727-42E3-A2B2-F5E25345DC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20</a:t>
            </a:fld>
            <a:endParaRPr kumimoji="1" lang="ja-JP" altLang="en-US"/>
          </a:p>
        </p:txBody>
      </p:sp>
      <p:pic>
        <p:nvPicPr>
          <p:cNvPr id="8" name="図 7">
            <a:extLst>
              <a:ext uri="{FF2B5EF4-FFF2-40B4-BE49-F238E27FC236}">
                <a16:creationId xmlns:a16="http://schemas.microsoft.com/office/drawing/2014/main" id="{0EDBB92D-1466-4E68-9949-79578CDDF79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31301" y="2601704"/>
            <a:ext cx="5553693" cy="3852435"/>
          </a:xfrm>
          <a:prstGeom prst="rect">
            <a:avLst/>
          </a:prstGeom>
        </p:spPr>
      </p:pic>
      <p:sp>
        <p:nvSpPr>
          <p:cNvPr id="9" name="吹き出し: 四角形 8">
            <a:extLst>
              <a:ext uri="{FF2B5EF4-FFF2-40B4-BE49-F238E27FC236}">
                <a16:creationId xmlns:a16="http://schemas.microsoft.com/office/drawing/2014/main" id="{3390D222-80C8-496D-BD12-26C7BE6A7BCC}"/>
              </a:ext>
            </a:extLst>
          </p:cNvPr>
          <p:cNvSpPr/>
          <p:nvPr/>
        </p:nvSpPr>
        <p:spPr>
          <a:xfrm>
            <a:off x="531812" y="1592922"/>
            <a:ext cx="2944468" cy="1836078"/>
          </a:xfrm>
          <a:prstGeom prst="wedgeRectCallout">
            <a:avLst>
              <a:gd name="adj1" fmla="val 81916"/>
              <a:gd name="adj2" fmla="val 4811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marL="342900" indent="-342900" algn="ctr">
              <a:buAutoNum type="arabicParenR"/>
            </a:pPr>
            <a:r>
              <a:rPr kumimoji="1" lang="en-US" altLang="ja-JP" dirty="0"/>
              <a:t>Select interface type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Bandwidth of UART is narrow. So you can not play heavy track data properly.</a:t>
            </a:r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71DA82F0-2C5D-4269-BA50-9C67E6C586D5}"/>
              </a:ext>
            </a:extLst>
          </p:cNvPr>
          <p:cNvSpPr/>
          <p:nvPr/>
        </p:nvSpPr>
        <p:spPr>
          <a:xfrm>
            <a:off x="9484993" y="1722500"/>
            <a:ext cx="2530257" cy="2069571"/>
          </a:xfrm>
          <a:prstGeom prst="wedgeRectCallout">
            <a:avLst>
              <a:gd name="adj1" fmla="val -64160"/>
              <a:gd name="adj2" fmla="val 3329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3) Check to connect</a:t>
            </a:r>
          </a:p>
          <a:p>
            <a:endParaRPr kumimoji="1" lang="en-US" altLang="ja-JP" dirty="0"/>
          </a:p>
          <a:p>
            <a:r>
              <a:rPr kumimoji="1" lang="en-US" altLang="ja-JP" sz="1600" dirty="0">
                <a:solidFill>
                  <a:srgbClr val="7030A0"/>
                </a:solidFill>
              </a:rPr>
              <a:t>NOTE: If you re-connect to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FTDIxxx</a:t>
            </a:r>
            <a:r>
              <a:rPr kumimoji="1" lang="en-US" altLang="ja-JP" sz="1600" dirty="0">
                <a:solidFill>
                  <a:srgbClr val="7030A0"/>
                </a:solidFill>
              </a:rPr>
              <a:t> mode, please reset Gen/MD.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16DF548C-0B2A-4170-8307-64B38459E04A}"/>
              </a:ext>
            </a:extLst>
          </p:cNvPr>
          <p:cNvSpPr/>
          <p:nvPr/>
        </p:nvSpPr>
        <p:spPr>
          <a:xfrm>
            <a:off x="531812" y="3630707"/>
            <a:ext cx="3104071" cy="3110752"/>
          </a:xfrm>
          <a:prstGeom prst="wedgeRectCallout">
            <a:avLst>
              <a:gd name="adj1" fmla="val 71531"/>
              <a:gd name="adj2" fmla="val -3540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5) Adjust CLK speed for </a:t>
            </a:r>
            <a:r>
              <a:rPr kumimoji="1" lang="en-US" altLang="ja-JP" dirty="0" err="1"/>
              <a:t>FTDIxxx</a:t>
            </a:r>
            <a:r>
              <a:rPr kumimoji="1" lang="en-US" altLang="ja-JP" dirty="0"/>
              <a:t> mode for each environment</a:t>
            </a:r>
            <a:r>
              <a:rPr kumimoji="1" lang="ja-JP" altLang="en-US" dirty="0"/>
              <a:t>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7</a:t>
            </a:r>
            <a:r>
              <a:rPr kumimoji="1" lang="ja-JP" altLang="en-US" sz="1600" dirty="0">
                <a:solidFill>
                  <a:srgbClr val="7030A0"/>
                </a:solidFill>
              </a:rPr>
              <a:t>～</a:t>
            </a:r>
            <a:r>
              <a:rPr kumimoji="1" lang="en-US" altLang="ja-JP" sz="1600" dirty="0">
                <a:solidFill>
                  <a:srgbClr val="7030A0"/>
                </a:solidFill>
              </a:rPr>
              <a:t>8% is best for normal machine</a:t>
            </a:r>
            <a:r>
              <a:rPr kumimoji="1" lang="en-US" altLang="ja-JP" sz="1600" dirty="0"/>
              <a:t>)</a:t>
            </a:r>
            <a:endParaRPr kumimoji="1" lang="en-US" altLang="ja-JP" dirty="0"/>
          </a:p>
          <a:p>
            <a:endParaRPr kumimoji="1" lang="en-US" altLang="ja-JP" dirty="0"/>
          </a:p>
          <a:p>
            <a:r>
              <a:rPr kumimoji="1" lang="en-US" altLang="ja-JP" dirty="0"/>
              <a:t>6) Adjust buffer size for each files. </a:t>
            </a:r>
            <a:r>
              <a:rPr kumimoji="1" lang="en-US" altLang="ja-JP" sz="1600" dirty="0"/>
              <a:t>(</a:t>
            </a:r>
            <a:r>
              <a:rPr kumimoji="1" lang="en-US" altLang="ja-JP" sz="1600" dirty="0">
                <a:solidFill>
                  <a:srgbClr val="7030A0"/>
                </a:solidFill>
              </a:rPr>
              <a:t>0 is max accuracy but so heavy.</a:t>
            </a:r>
            <a:r>
              <a:rPr kumimoji="1" lang="en-US" altLang="ja-JP" sz="1600" dirty="0"/>
              <a:t>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20B039CE-04C3-4F84-B670-7752FAE57578}"/>
              </a:ext>
            </a:extLst>
          </p:cNvPr>
          <p:cNvSpPr/>
          <p:nvPr/>
        </p:nvSpPr>
        <p:spPr>
          <a:xfrm>
            <a:off x="5068293" y="1672955"/>
            <a:ext cx="2944468" cy="1160795"/>
          </a:xfrm>
          <a:prstGeom prst="wedgeRectCallout">
            <a:avLst>
              <a:gd name="adj1" fmla="val 38834"/>
              <a:gd name="adj2" fmla="val 8056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2) Select interface ID</a:t>
            </a:r>
          </a:p>
          <a:p>
            <a:endParaRPr kumimoji="1" lang="en-US" altLang="ja-JP" dirty="0"/>
          </a:p>
          <a:p>
            <a:r>
              <a:rPr kumimoji="1" lang="en-US" altLang="ja-JP" sz="1600" dirty="0"/>
              <a:t>for UART: </a:t>
            </a:r>
            <a:r>
              <a:rPr kumimoji="1" lang="en-US" altLang="ja-JP" sz="1600" dirty="0" err="1">
                <a:solidFill>
                  <a:srgbClr val="7030A0"/>
                </a:solidFill>
              </a:rPr>
              <a:t>COMPort</a:t>
            </a:r>
            <a:r>
              <a:rPr kumimoji="1" lang="en-US" altLang="ja-JP" sz="1600" dirty="0">
                <a:solidFill>
                  <a:srgbClr val="7030A0"/>
                </a:solidFill>
              </a:rPr>
              <a:t>#</a:t>
            </a:r>
            <a:r>
              <a:rPr kumimoji="1" lang="en-US" altLang="ja-JP" sz="1600" dirty="0"/>
              <a:t> </a:t>
            </a:r>
          </a:p>
          <a:p>
            <a:r>
              <a:rPr kumimoji="1" lang="en-US" altLang="ja-JP" sz="1600" dirty="0"/>
              <a:t>for FTDI2xxx: </a:t>
            </a:r>
            <a:r>
              <a:rPr kumimoji="1" lang="en-US" altLang="ja-JP" sz="1600" dirty="0">
                <a:solidFill>
                  <a:srgbClr val="7030A0"/>
                </a:solidFill>
              </a:rPr>
              <a:t>FDTI ID#</a:t>
            </a:r>
          </a:p>
        </p:txBody>
      </p:sp>
    </p:spTree>
    <p:extLst>
      <p:ext uri="{BB962C8B-B14F-4D97-AF65-F5344CB8AC3E}">
        <p14:creationId xmlns:p14="http://schemas.microsoft.com/office/powerpoint/2010/main" val="24727914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EF2D61BD-EF14-496D-BA79-EAE1C45489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Trouble Shooting for </a:t>
            </a:r>
            <a:r>
              <a:rPr kumimoji="1" lang="en-US" altLang="ja-JP" dirty="0" err="1"/>
              <a:t>MAmi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842F450B-0CA1-4943-96AE-CA89B8EC090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ja-JP" dirty="0"/>
              <a:t>If you noticed “sound lag” or “stutter”, open the Settings dialog from [TOOL] menu. Check [Sound Type] and [Audio Latency] value.</a:t>
            </a:r>
            <a:br>
              <a:rPr lang="en-US" altLang="ja-JP" dirty="0"/>
            </a:br>
            <a:endParaRPr lang="en-US" altLang="ja-JP" dirty="0"/>
          </a:p>
          <a:p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0654D0B2-1985-4CB9-9C64-2EFFE6E2B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167596" y="3260638"/>
            <a:ext cx="3259690" cy="3251835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5" name="スライド番号プレースホルダー 4">
            <a:extLst>
              <a:ext uri="{FF2B5EF4-FFF2-40B4-BE49-F238E27FC236}">
                <a16:creationId xmlns:a16="http://schemas.microsoft.com/office/drawing/2014/main" id="{A8A94BD3-C34E-4BE3-9A56-35AF5E951F7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21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6460425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1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22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67644288"/>
              </p:ext>
            </p:extLst>
          </p:nvPr>
        </p:nvGraphicFramePr>
        <p:xfrm>
          <a:off x="2032000" y="2225333"/>
          <a:ext cx="9472612" cy="3134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Basic Channel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1-16: </a:t>
                      </a:r>
                      <a:r>
                        <a:rPr kumimoji="1" lang="en-US" altLang="ja-JP" dirty="0" err="1"/>
                        <a:t>Defaut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1-16: Changed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416708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Note Number*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000285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Velocity*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Yes: Note ON</a:t>
                      </a:r>
                    </a:p>
                    <a:p>
                      <a:r>
                        <a:rPr kumimoji="1" lang="en-US" altLang="ja-JP" dirty="0"/>
                        <a:t>No: Note OFF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6841499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After Touch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912502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Yes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8192: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5537461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Program Change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7398762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7E89DED8-D5F8-48E8-870C-75CD48FD3453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71631073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2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23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1476087"/>
              </p:ext>
            </p:extLst>
          </p:nvPr>
        </p:nvGraphicFramePr>
        <p:xfrm>
          <a:off x="2032000" y="2225333"/>
          <a:ext cx="9472612" cy="45161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Modulation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Time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510935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6</a:t>
                      </a:r>
                    </a:p>
                    <a:p>
                      <a:pPr marL="0" marR="0" lvl="0" indent="0" algn="r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38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MSB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Data Entry 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47012001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Volume*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127: Default</a:t>
                      </a:r>
                      <a:endParaRPr kumimoji="1" lang="ja-JP" altLang="en-US" b="1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9235891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 err="1"/>
                        <a:t>Panpot</a:t>
                      </a:r>
                      <a:r>
                        <a:rPr kumimoji="1" lang="en-US" altLang="ja-JP" dirty="0"/>
                        <a:t>*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r>
                        <a:rPr kumimoji="1" lang="en-US" altLang="ja-JP" dirty="0"/>
                        <a:t>0: Left, 127: Right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8318410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Expression*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127: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0485278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16-19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960572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Hold 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79470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65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028159061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B20B2154-2A23-496A-B5F6-9D61D68BF84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2481106099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3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24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98317691"/>
              </p:ext>
            </p:extLst>
          </p:nvPr>
        </p:nvGraphicFramePr>
        <p:xfrm>
          <a:off x="2032000" y="2225333"/>
          <a:ext cx="9472612" cy="4318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70-75,79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current timbre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76</a:t>
                      </a:r>
                    </a:p>
                    <a:p>
                      <a:pPr algn="r"/>
                      <a:r>
                        <a:rPr kumimoji="1" lang="en-US" altLang="ja-JP" dirty="0"/>
                        <a:t>77</a:t>
                      </a:r>
                    </a:p>
                    <a:p>
                      <a:pPr algn="r"/>
                      <a:r>
                        <a:rPr kumimoji="1" lang="en-US" altLang="ja-JP" dirty="0"/>
                        <a:t>78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Rate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Depth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Mod. Delay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64: Default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48862336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GPCS2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parameters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423635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84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Portamento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r>
                        <a:rPr kumimoji="1" lang="en-US" altLang="ja-JP" dirty="0"/>
                        <a:t>, 64: ON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7160875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91-95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VST Plugin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800" kern="1200" dirty="0">
                          <a:solidFill>
                            <a:schemeClr val="dk1"/>
                          </a:solidFill>
                          <a:latin typeface="+mn-lt"/>
                          <a:ea typeface="+mn-ea"/>
                          <a:cs typeface="+mn-cs"/>
                        </a:rPr>
                        <a:t>Modify VST  params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3243913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98</a:t>
                      </a:r>
                    </a:p>
                    <a:p>
                      <a:pPr algn="r"/>
                      <a:r>
                        <a:rPr kumimoji="1" lang="en-US" altLang="ja-JP" dirty="0"/>
                        <a:t>99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NRPN LSB</a:t>
                      </a:r>
                    </a:p>
                    <a:p>
                      <a:r>
                        <a:rPr kumimoji="1" lang="en-US" altLang="ja-JP" dirty="0"/>
                        <a:t>NRPN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32769015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100</a:t>
                      </a:r>
                    </a:p>
                    <a:p>
                      <a:pPr algn="r"/>
                      <a:r>
                        <a:rPr kumimoji="1" lang="en-US" altLang="ja-JP" dirty="0"/>
                        <a:t>101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</a:p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RPN LSB</a:t>
                      </a:r>
                    </a:p>
                    <a:p>
                      <a:r>
                        <a:rPr kumimoji="1" lang="en-US" altLang="ja-JP" dirty="0"/>
                        <a:t>RPN 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82083368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89FFBC64-426A-4214-A294-3377B47A7A15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707807233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4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25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98523580"/>
              </p:ext>
            </p:extLst>
          </p:nvPr>
        </p:nvGraphicFramePr>
        <p:xfrm>
          <a:off x="2032000" y="2225333"/>
          <a:ext cx="9472612" cy="338836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Transmitted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Recognize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Control Change</a:t>
                      </a:r>
                    </a:p>
                    <a:p>
                      <a:pPr algn="r"/>
                      <a:r>
                        <a:rPr kumimoji="1" lang="en-US" altLang="ja-JP" dirty="0"/>
                        <a:t>121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en-US" altLang="ja-JP" dirty="0"/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Reset All Ctrl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126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Mono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1" dirty="0"/>
                        <a:t>0: OFF</a:t>
                      </a:r>
                      <a:endParaRPr kumimoji="1" lang="en-US" altLang="ja-JP" b="0" dirty="0"/>
                    </a:p>
                    <a:p>
                      <a:r>
                        <a:rPr kumimoji="1" lang="en-US" altLang="ja-JP" b="0" dirty="0"/>
                        <a:t>1-127: Max Voice Num.*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r>
                        <a:rPr kumimoji="1" lang="en-US" altLang="ja-JP" dirty="0"/>
                        <a:t>127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-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Poly Mode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b="1" dirty="0"/>
                        <a:t>0: OFF</a:t>
                      </a:r>
                      <a:endParaRPr kumimoji="1" lang="ja-JP" altLang="en-US" b="1" dirty="0"/>
                    </a:p>
                    <a:p>
                      <a:r>
                        <a:rPr kumimoji="1" lang="en-US" altLang="ja-JP" dirty="0"/>
                        <a:t>1-127: Reserve Voice Num.*</a:t>
                      </a:r>
                    </a:p>
                    <a:p>
                      <a:r>
                        <a:rPr kumimoji="1" lang="en-US" altLang="ja-JP" dirty="0"/>
                        <a:t>*Reset Mono Mode when set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  <p:sp>
        <p:nvSpPr>
          <p:cNvPr id="6" name="テキスト ボックス 5">
            <a:extLst>
              <a:ext uri="{FF2B5EF4-FFF2-40B4-BE49-F238E27FC236}">
                <a16:creationId xmlns:a16="http://schemas.microsoft.com/office/drawing/2014/main" id="{9B937CB2-73AF-4979-8BD6-94BDF26EAC10}"/>
              </a:ext>
            </a:extLst>
          </p:cNvPr>
          <p:cNvSpPr txBox="1"/>
          <p:nvPr/>
        </p:nvSpPr>
        <p:spPr>
          <a:xfrm>
            <a:off x="9298692" y="1720334"/>
            <a:ext cx="2781013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kumimoji="1" lang="en-US" altLang="ja-JP" dirty="0"/>
              <a:t>*Depends on the chip</a:t>
            </a:r>
            <a:endParaRPr kumimoji="1" lang="ja-JP" altLang="en-US" dirty="0"/>
          </a:p>
        </p:txBody>
      </p:sp>
    </p:spTree>
    <p:extLst>
      <p:ext uri="{BB962C8B-B14F-4D97-AF65-F5344CB8AC3E}">
        <p14:creationId xmlns:p14="http://schemas.microsoft.com/office/powerpoint/2010/main" val="3665989618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5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26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378838"/>
              </p:ext>
            </p:extLst>
          </p:nvPr>
        </p:nvGraphicFramePr>
        <p:xfrm>
          <a:off x="2032000" y="2225333"/>
          <a:ext cx="9472612" cy="1651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Pitch Bend Range</a:t>
                      </a:r>
                    </a:p>
                    <a:p>
                      <a:r>
                        <a:rPr kumimoji="1" lang="en-US" altLang="ja-JP" dirty="0"/>
                        <a:t>0-</a:t>
                      </a:r>
                      <a:r>
                        <a:rPr kumimoji="1" lang="en-US" altLang="ja-JP" b="1" dirty="0"/>
                        <a:t>2</a:t>
                      </a:r>
                      <a:r>
                        <a:rPr kumimoji="1" lang="en-US" altLang="ja-JP" dirty="0"/>
                        <a:t>-127 [Half Note]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5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b="0" dirty="0"/>
                        <a:t>Mod Depth</a:t>
                      </a:r>
                    </a:p>
                    <a:p>
                      <a:r>
                        <a:rPr kumimoji="1" lang="en-US" altLang="ja-JP" b="1" dirty="0"/>
                        <a:t>0</a:t>
                      </a:r>
                      <a:r>
                        <a:rPr kumimoji="1" lang="en-US" altLang="ja-JP" b="0" dirty="0"/>
                        <a:t>-127 [Relative]</a:t>
                      </a:r>
                      <a:endParaRPr kumimoji="1" lang="ja-JP" altLang="en-US" b="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99396771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6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27</a:t>
            </a:fld>
            <a:endParaRPr kumimoji="1" lang="ja-JP" altLang="en-US"/>
          </a:p>
        </p:txBody>
      </p:sp>
      <p:graphicFrame>
        <p:nvGraphicFramePr>
          <p:cNvPr id="6" name="表 5">
            <a:extLst>
              <a:ext uri="{FF2B5EF4-FFF2-40B4-BE49-F238E27FC236}">
                <a16:creationId xmlns:a16="http://schemas.microsoft.com/office/drawing/2014/main" id="{FEA3A3F0-C393-4D99-8CBD-24B75B45ACF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342764815"/>
              </p:ext>
            </p:extLst>
          </p:nvPr>
        </p:nvGraphicFramePr>
        <p:xfrm>
          <a:off x="2032000" y="2225333"/>
          <a:ext cx="9472612" cy="219964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368153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2770498619"/>
                    </a:ext>
                  </a:extLst>
                </a:gridCol>
                <a:gridCol w="2368153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MSB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LSB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16-19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80-83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GPCS[1-4]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GPCS[5-6]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195720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r"/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0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70-75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79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SCCS[1-6] Value</a:t>
                      </a:r>
                    </a:p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SCCS[10] Value</a:t>
                      </a:r>
                    </a:p>
                    <a:p>
                      <a:r>
                        <a:rPr kumimoji="1" lang="en-US" altLang="ja-JP" dirty="0"/>
                        <a:t>0-127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129224570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610130377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29A39A5C-7FC5-4D89-9A64-C4313BC4C57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MIDI Implementation Chart 7</a:t>
            </a:r>
            <a:endParaRPr kumimoji="1" lang="ja-JP" altLang="en-US" dirty="0"/>
          </a:p>
        </p:txBody>
      </p:sp>
      <p:sp>
        <p:nvSpPr>
          <p:cNvPr id="4" name="スライド番号プレースホルダー 3">
            <a:extLst>
              <a:ext uri="{FF2B5EF4-FFF2-40B4-BE49-F238E27FC236}">
                <a16:creationId xmlns:a16="http://schemas.microsoft.com/office/drawing/2014/main" id="{F527AEA0-7EF4-4546-B495-9F4920BF82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28</a:t>
            </a:fld>
            <a:endParaRPr kumimoji="1" lang="ja-JP" altLang="en-US"/>
          </a:p>
        </p:txBody>
      </p:sp>
      <p:graphicFrame>
        <p:nvGraphicFramePr>
          <p:cNvPr id="5" name="表 5">
            <a:extLst>
              <a:ext uri="{FF2B5EF4-FFF2-40B4-BE49-F238E27FC236}">
                <a16:creationId xmlns:a16="http://schemas.microsoft.com/office/drawing/2014/main" id="{30EAE93F-19A6-429D-9E65-73D2543B8418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061827042"/>
              </p:ext>
            </p:extLst>
          </p:nvPr>
        </p:nvGraphicFramePr>
        <p:xfrm>
          <a:off x="2032000" y="2225333"/>
          <a:ext cx="9472612" cy="35102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257300">
                  <a:extLst>
                    <a:ext uri="{9D8B030D-6E8A-4147-A177-3AD203B41FA5}">
                      <a16:colId xmlns:a16="http://schemas.microsoft.com/office/drawing/2014/main" val="3140821746"/>
                    </a:ext>
                  </a:extLst>
                </a:gridCol>
                <a:gridCol w="6248400">
                  <a:extLst>
                    <a:ext uri="{9D8B030D-6E8A-4147-A177-3AD203B41FA5}">
                      <a16:colId xmlns:a16="http://schemas.microsoft.com/office/drawing/2014/main" val="2862939062"/>
                    </a:ext>
                  </a:extLst>
                </a:gridCol>
                <a:gridCol w="1966912">
                  <a:extLst>
                    <a:ext uri="{9D8B030D-6E8A-4147-A177-3AD203B41FA5}">
                      <a16:colId xmlns:a16="http://schemas.microsoft.com/office/drawing/2014/main" val="4289464401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Function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1" lang="en-US" altLang="ja-JP" dirty="0"/>
                        <a:t>Change Receiving MIDI </a:t>
                      </a:r>
                      <a:r>
                        <a:rPr kumimoji="1" lang="en-US" altLang="ja-JP" dirty="0" err="1"/>
                        <a:t>ch.</a:t>
                      </a:r>
                      <a:r>
                        <a:rPr kumimoji="1" lang="en-US" altLang="ja-JP" dirty="0"/>
                        <a:t> dynamically.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dirty="0"/>
                        <a:t>Remarks</a:t>
                      </a: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67104149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l"/>
                      <a:r>
                        <a:rPr kumimoji="1" lang="en-US" altLang="ja-JP" dirty="0"/>
                        <a:t>NRPN</a:t>
                      </a:r>
                      <a:endParaRPr kumimoji="1" lang="ja-JP" altLang="en-US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41 …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(1-7)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 7  6  5  4  3  2  1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42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(8-14)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14 13 12 11 10  9  8</a:t>
                      </a:r>
                    </a:p>
                    <a:p>
                      <a:endParaRPr kumimoji="1" lang="ja-JP" altLang="en-US" sz="1000" kern="1200" dirty="0">
                        <a:solidFill>
                          <a:schemeClr val="dk1"/>
                        </a:solidFill>
                        <a:latin typeface="ＭＳ ゴシック" panose="020B0609070205080204" pitchFamily="49" charset="-128"/>
                        <a:ea typeface="ＭＳ ゴシック" panose="020B0609070205080204" pitchFamily="49" charset="-128"/>
                        <a:cs typeface="+mn-cs"/>
                      </a:endParaRP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MSB  Bx 63 43 ... for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NRPN LSB  Bx 62 &lt;Device ID&gt; ... Specify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MSB  Bx 26 &lt;Unit No&gt;   ... Specify Unit No of the above Device ID of existing instrument.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DATA LSB  Bx 06 &lt;Receiving MIDI </a:t>
                      </a:r>
                      <a:r>
                        <a:rPr kumimoji="1" lang="en-US" altLang="ja-JP" sz="1000" kern="1200" dirty="0" err="1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ch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(15-16) bit sets. 1=On, 0=Off&gt;</a:t>
                      </a:r>
                    </a:p>
                    <a:p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    bit  6  5  4  3  2  1  0</a:t>
                      </a:r>
                    </a:p>
                    <a:p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</a:t>
                      </a:r>
                      <a:r>
                        <a:rPr kumimoji="1" lang="en-US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       </a:t>
                      </a:r>
                      <a:r>
                        <a:rPr kumimoji="1" lang="pl-PL" altLang="ja-JP" sz="1000" kern="1200" dirty="0">
                          <a:solidFill>
                            <a:schemeClr val="dk1"/>
                          </a:solidFill>
                          <a:latin typeface="ＭＳ ゴシック" panose="020B0609070205080204" pitchFamily="49" charset="-128"/>
                          <a:ea typeface="ＭＳ ゴシック" panose="020B0609070205080204" pitchFamily="49" charset="-128"/>
                          <a:cs typeface="+mn-cs"/>
                        </a:rPr>
                        <a:t> ch xx xx xx xx xx 16 15</a:t>
                      </a:r>
                      <a:endParaRPr kumimoji="1" lang="ja-JP" altLang="en-US" sz="1000" dirty="0">
                        <a:latin typeface="ＭＳ ゴシック" panose="020B0609070205080204" pitchFamily="49" charset="-128"/>
                        <a:ea typeface="ＭＳ ゴシック" panose="020B0609070205080204" pitchFamily="49" charset="-128"/>
                      </a:endParaRP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4572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endParaRPr kumimoji="1" lang="ja-JP" altLang="en-US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4535273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4663617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" name="図 20">
            <a:extLst>
              <a:ext uri="{FF2B5EF4-FFF2-40B4-BE49-F238E27FC236}">
                <a16:creationId xmlns:a16="http://schemas.microsoft.com/office/drawing/2014/main" id="{5467F2B4-EE6C-4B83-A30F-491B6AD3822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02691" y="17221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Window Overview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829779" y="2062552"/>
            <a:ext cx="1526291" cy="590496"/>
          </a:xfrm>
          <a:prstGeom prst="wedgeRectCallout">
            <a:avLst>
              <a:gd name="adj1" fmla="val 109063"/>
              <a:gd name="adj2" fmla="val 18181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 A,B</a:t>
            </a:r>
          </a:p>
          <a:p>
            <a:pPr algn="ctr"/>
            <a:r>
              <a:rPr kumimoji="1" lang="en-US" altLang="ja-JP" dirty="0"/>
              <a:t>Selector</a:t>
            </a:r>
          </a:p>
        </p:txBody>
      </p:sp>
      <p:sp>
        <p:nvSpPr>
          <p:cNvPr id="12" name="吹き出し: 四角形 11">
            <a:extLst>
              <a:ext uri="{FF2B5EF4-FFF2-40B4-BE49-F238E27FC236}">
                <a16:creationId xmlns:a16="http://schemas.microsoft.com/office/drawing/2014/main" id="{5B6F8BFF-B0F2-4620-B704-034D83D119DF}"/>
              </a:ext>
            </a:extLst>
          </p:cNvPr>
          <p:cNvSpPr/>
          <p:nvPr/>
        </p:nvSpPr>
        <p:spPr>
          <a:xfrm>
            <a:off x="1829779" y="2993856"/>
            <a:ext cx="1526291" cy="870287"/>
          </a:xfrm>
          <a:prstGeom prst="wedgeRectCallout">
            <a:avLst>
              <a:gd name="adj1" fmla="val 115575"/>
              <a:gd name="adj2" fmla="val -476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Active Chips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3" name="吹き出し: 四角形 12">
            <a:extLst>
              <a:ext uri="{FF2B5EF4-FFF2-40B4-BE49-F238E27FC236}">
                <a16:creationId xmlns:a16="http://schemas.microsoft.com/office/drawing/2014/main" id="{77605064-79D3-4ABE-8F22-049D99FF311D}"/>
              </a:ext>
            </a:extLst>
          </p:cNvPr>
          <p:cNvSpPr/>
          <p:nvPr/>
        </p:nvSpPr>
        <p:spPr>
          <a:xfrm>
            <a:off x="10198474" y="2839514"/>
            <a:ext cx="1823954" cy="1217331"/>
          </a:xfrm>
          <a:prstGeom prst="wedgeRectCallout">
            <a:avLst>
              <a:gd name="adj1" fmla="val -91981"/>
              <a:gd name="adj2" fmla="val 1510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  <a:p>
            <a:pPr algn="ctr"/>
            <a:r>
              <a:rPr kumimoji="1" lang="en-US" altLang="ja-JP" dirty="0"/>
              <a:t>(see next)</a:t>
            </a:r>
          </a:p>
        </p:txBody>
      </p:sp>
      <p:sp>
        <p:nvSpPr>
          <p:cNvPr id="15" name="吹き出し: 四角形 14">
            <a:extLst>
              <a:ext uri="{FF2B5EF4-FFF2-40B4-BE49-F238E27FC236}">
                <a16:creationId xmlns:a16="http://schemas.microsoft.com/office/drawing/2014/main" id="{A2F611AC-2A6C-4DBD-8C55-570467A501EE}"/>
              </a:ext>
            </a:extLst>
          </p:cNvPr>
          <p:cNvSpPr/>
          <p:nvPr/>
        </p:nvSpPr>
        <p:spPr>
          <a:xfrm>
            <a:off x="1822330" y="4702056"/>
            <a:ext cx="1526291" cy="501889"/>
          </a:xfrm>
          <a:prstGeom prst="wedgeRectCallout">
            <a:avLst>
              <a:gd name="adj1" fmla="val 104843"/>
              <a:gd name="adj2" fmla="val 27350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/>
              <a:t>Tools</a:t>
            </a:r>
            <a:endParaRPr kumimoji="1" lang="en-US" altLang="ja-JP" dirty="0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17DC8FDB-C8A0-4FDF-969E-72729182A6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3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3532823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Add and Remove a Chip</a:t>
            </a:r>
            <a:endParaRPr lang="ja-JP" altLang="en-US" dirty="0"/>
          </a:p>
        </p:txBody>
      </p:sp>
      <p:sp>
        <p:nvSpPr>
          <p:cNvPr id="11" name="吹き出し: 四角形 10">
            <a:extLst>
              <a:ext uri="{FF2B5EF4-FFF2-40B4-BE49-F238E27FC236}">
                <a16:creationId xmlns:a16="http://schemas.microsoft.com/office/drawing/2014/main" id="{8AC80913-4F34-4838-8E5A-27F150E3689B}"/>
              </a:ext>
            </a:extLst>
          </p:cNvPr>
          <p:cNvSpPr/>
          <p:nvPr/>
        </p:nvSpPr>
        <p:spPr>
          <a:xfrm>
            <a:off x="1728064" y="2125014"/>
            <a:ext cx="1998287" cy="1023821"/>
          </a:xfrm>
          <a:prstGeom prst="wedgeRectCallout">
            <a:avLst>
              <a:gd name="adj1" fmla="val 187908"/>
              <a:gd name="adj2" fmla="val -1192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add</a:t>
            </a:r>
          </a:p>
          <a:p>
            <a:pPr algn="ctr"/>
            <a:r>
              <a:rPr kumimoji="1" lang="en-US" altLang="ja-JP" dirty="0"/>
              <a:t>Select the chip from this menu.</a:t>
            </a:r>
          </a:p>
        </p:txBody>
      </p:sp>
      <p:pic>
        <p:nvPicPr>
          <p:cNvPr id="16" name="図 15">
            <a:extLst>
              <a:ext uri="{FF2B5EF4-FFF2-40B4-BE49-F238E27FC236}">
                <a16:creationId xmlns:a16="http://schemas.microsoft.com/office/drawing/2014/main" id="{8050DAFB-AE1B-4C52-BE8A-54ABFB471CF7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l="5491" t="9822" r="6283" b="11226"/>
          <a:stretch/>
        </p:blipFill>
        <p:spPr>
          <a:xfrm>
            <a:off x="5324475" y="3178969"/>
            <a:ext cx="1571626" cy="581026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3639836"/>
            <a:ext cx="1998287" cy="1523430"/>
          </a:xfrm>
          <a:prstGeom prst="wedgeRectCallout">
            <a:avLst>
              <a:gd name="adj1" fmla="val 138726"/>
              <a:gd name="adj2" fmla="val -7108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u="sng" dirty="0"/>
              <a:t>To remove</a:t>
            </a:r>
          </a:p>
          <a:p>
            <a:pPr algn="ctr"/>
            <a:r>
              <a:rPr kumimoji="1" lang="en-US" altLang="ja-JP" dirty="0"/>
              <a:t>Open a context menu and select.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A44CEF0-BA90-43D7-A4E0-B4F47BC654B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4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42112989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" name="図 17">
            <a:extLst>
              <a:ext uri="{FF2B5EF4-FFF2-40B4-BE49-F238E27FC236}">
                <a16:creationId xmlns:a16="http://schemas.microsoft.com/office/drawing/2014/main" id="{053F38FE-9CF3-4F67-986A-4DA200BAB6F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186511" y="1798320"/>
            <a:ext cx="5972146" cy="4569142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Edit chip and sound parameters</a:t>
            </a:r>
            <a:endParaRPr lang="ja-JP" altLang="en-US" dirty="0"/>
          </a:p>
        </p:txBody>
      </p:sp>
      <p:sp>
        <p:nvSpPr>
          <p:cNvPr id="17" name="吹き出し: 四角形 16">
            <a:extLst>
              <a:ext uri="{FF2B5EF4-FFF2-40B4-BE49-F238E27FC236}">
                <a16:creationId xmlns:a16="http://schemas.microsoft.com/office/drawing/2014/main" id="{52143794-1FA3-4C87-9EA2-7ADE1DB68141}"/>
              </a:ext>
            </a:extLst>
          </p:cNvPr>
          <p:cNvSpPr/>
          <p:nvPr/>
        </p:nvSpPr>
        <p:spPr>
          <a:xfrm>
            <a:off x="1728064" y="2326191"/>
            <a:ext cx="2322342" cy="668147"/>
          </a:xfrm>
          <a:prstGeom prst="wedgeRectCallout">
            <a:avLst>
              <a:gd name="adj1" fmla="val 86177"/>
              <a:gd name="adj2" fmla="val 56335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1. Click chip</a:t>
            </a:r>
          </a:p>
        </p:txBody>
      </p:sp>
      <p:sp>
        <p:nvSpPr>
          <p:cNvPr id="7" name="吹き出し: 四角形 6">
            <a:extLst>
              <a:ext uri="{FF2B5EF4-FFF2-40B4-BE49-F238E27FC236}">
                <a16:creationId xmlns:a16="http://schemas.microsoft.com/office/drawing/2014/main" id="{8E491F80-BE77-4557-AA70-2EA858C0629B}"/>
              </a:ext>
            </a:extLst>
          </p:cNvPr>
          <p:cNvSpPr/>
          <p:nvPr/>
        </p:nvSpPr>
        <p:spPr>
          <a:xfrm>
            <a:off x="1728064" y="3272299"/>
            <a:ext cx="2322342" cy="668147"/>
          </a:xfrm>
          <a:prstGeom prst="wedgeRectCallout">
            <a:avLst>
              <a:gd name="adj1" fmla="val 157948"/>
              <a:gd name="adj2" fmla="val -31368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2. Click parameter</a:t>
            </a:r>
          </a:p>
        </p:txBody>
      </p:sp>
      <p:sp>
        <p:nvSpPr>
          <p:cNvPr id="8" name="吹き出し: 四角形 7">
            <a:extLst>
              <a:ext uri="{FF2B5EF4-FFF2-40B4-BE49-F238E27FC236}">
                <a16:creationId xmlns:a16="http://schemas.microsoft.com/office/drawing/2014/main" id="{578A0B9C-51F9-4BD9-A593-6B3676A43AD6}"/>
              </a:ext>
            </a:extLst>
          </p:cNvPr>
          <p:cNvSpPr/>
          <p:nvPr/>
        </p:nvSpPr>
        <p:spPr>
          <a:xfrm>
            <a:off x="1728064" y="4218407"/>
            <a:ext cx="2322342" cy="668147"/>
          </a:xfrm>
          <a:prstGeom prst="wedgeRectCallout">
            <a:avLst>
              <a:gd name="adj1" fmla="val 222847"/>
              <a:gd name="adj2" fmla="val -170152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kumimoji="1" lang="en-US" altLang="ja-JP" dirty="0"/>
              <a:t>3. Change value</a:t>
            </a:r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C28AE617-8469-48B5-80B0-439D12EADC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5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4003145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95F39306-3AE0-4446-AAE7-68FF1A9EDA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Between MIDI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and Chip </a:t>
            </a:r>
            <a:r>
              <a:rPr kumimoji="1" lang="en-US" altLang="ja-JP" dirty="0" err="1"/>
              <a:t>ch</a:t>
            </a:r>
            <a:r>
              <a:rPr kumimoji="1" lang="en-US" altLang="ja-JP" dirty="0"/>
              <a:t> Relation.</a:t>
            </a:r>
            <a:endParaRPr kumimoji="1" lang="ja-JP" altLang="en-US" dirty="0"/>
          </a:p>
        </p:txBody>
      </p:sp>
      <p:sp>
        <p:nvSpPr>
          <p:cNvPr id="3" name="コンテンツ プレースホルダー 2">
            <a:extLst>
              <a:ext uri="{FF2B5EF4-FFF2-40B4-BE49-F238E27FC236}">
                <a16:creationId xmlns:a16="http://schemas.microsoft.com/office/drawing/2014/main" id="{78616B28-6DC0-4787-ACFA-2CA7E85A86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kumimoji="1" lang="en-US" altLang="ja-JP" dirty="0"/>
              <a:t>You don’t need to concern the 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  <a:br>
              <a:rPr kumimoji="1" lang="en-US" altLang="ja-JP" dirty="0"/>
            </a:br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</a:t>
            </a:r>
            <a:r>
              <a:rPr lang="en-US" altLang="ja-JP" dirty="0"/>
              <a:t>suitable </a:t>
            </a:r>
            <a:r>
              <a:rPr kumimoji="1" lang="en-US" altLang="ja-JP" dirty="0"/>
              <a:t>Chip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automatically.</a:t>
            </a:r>
            <a:br>
              <a:rPr kumimoji="1" lang="en-US" altLang="ja-JP" dirty="0"/>
            </a:br>
            <a:r>
              <a:rPr kumimoji="1" lang="en-US" altLang="ja-JP" dirty="0"/>
              <a:t>However, you need to concern a max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number of the Chip.</a:t>
            </a:r>
          </a:p>
          <a:p>
            <a:r>
              <a:rPr lang="en-US" altLang="ja-JP" dirty="0" err="1"/>
              <a:t>MAmidiMEmo</a:t>
            </a:r>
            <a:r>
              <a:rPr lang="en-US" altLang="ja-JP" dirty="0"/>
              <a:t> will assign oldest sounding </a:t>
            </a:r>
            <a:r>
              <a:rPr lang="en-US" altLang="ja-JP" dirty="0" err="1"/>
              <a:t>ch.</a:t>
            </a:r>
            <a:r>
              <a:rPr lang="en-US" altLang="ja-JP" dirty="0"/>
              <a:t> to sound the new sounds.</a:t>
            </a:r>
            <a:endParaRPr kumimoji="1" lang="ja-JP" altLang="en-US" dirty="0"/>
          </a:p>
        </p:txBody>
      </p:sp>
      <p:sp>
        <p:nvSpPr>
          <p:cNvPr id="4" name="正方形/長方形 3">
            <a:extLst>
              <a:ext uri="{FF2B5EF4-FFF2-40B4-BE49-F238E27FC236}">
                <a16:creationId xmlns:a16="http://schemas.microsoft.com/office/drawing/2014/main" id="{F81CC5B4-2F58-48A4-ADE6-9115D025D17D}"/>
              </a:ext>
            </a:extLst>
          </p:cNvPr>
          <p:cNvSpPr/>
          <p:nvPr/>
        </p:nvSpPr>
        <p:spPr>
          <a:xfrm>
            <a:off x="4127149" y="5086498"/>
            <a:ext cx="1568566" cy="87754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Note On Msg from</a:t>
            </a:r>
          </a:p>
          <a:p>
            <a:pPr algn="ctr"/>
            <a:r>
              <a:rPr kumimoji="1" lang="en-US" altLang="ja-JP" dirty="0"/>
              <a:t>MIDI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X</a:t>
            </a:r>
            <a:endParaRPr kumimoji="1" lang="ja-JP" altLang="en-US" dirty="0"/>
          </a:p>
        </p:txBody>
      </p:sp>
      <p:sp>
        <p:nvSpPr>
          <p:cNvPr id="5" name="正方形/長方形 4">
            <a:extLst>
              <a:ext uri="{FF2B5EF4-FFF2-40B4-BE49-F238E27FC236}">
                <a16:creationId xmlns:a16="http://schemas.microsoft.com/office/drawing/2014/main" id="{AB20F10E-C3FC-4221-B0F2-459DFBE7A1F6}"/>
              </a:ext>
            </a:extLst>
          </p:cNvPr>
          <p:cNvSpPr/>
          <p:nvPr/>
        </p:nvSpPr>
        <p:spPr>
          <a:xfrm>
            <a:off x="6918649" y="4199531"/>
            <a:ext cx="2632513" cy="2490913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sp>
        <p:nvSpPr>
          <p:cNvPr id="6" name="正方形/長方形 5">
            <a:extLst>
              <a:ext uri="{FF2B5EF4-FFF2-40B4-BE49-F238E27FC236}">
                <a16:creationId xmlns:a16="http://schemas.microsoft.com/office/drawing/2014/main" id="{4E0E5DC9-C336-4E18-8DCF-2CF0C0179573}"/>
              </a:ext>
            </a:extLst>
          </p:cNvPr>
          <p:cNvSpPr/>
          <p:nvPr/>
        </p:nvSpPr>
        <p:spPr>
          <a:xfrm>
            <a:off x="7378848" y="4675122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1</a:t>
            </a:r>
            <a:endParaRPr kumimoji="1" lang="ja-JP" altLang="en-US" sz="1400" dirty="0"/>
          </a:p>
        </p:txBody>
      </p:sp>
      <p:sp>
        <p:nvSpPr>
          <p:cNvPr id="7" name="正方形/長方形 6">
            <a:extLst>
              <a:ext uri="{FF2B5EF4-FFF2-40B4-BE49-F238E27FC236}">
                <a16:creationId xmlns:a16="http://schemas.microsoft.com/office/drawing/2014/main" id="{C4108B67-5862-49C5-BA64-66C0393F5FC5}"/>
              </a:ext>
            </a:extLst>
          </p:cNvPr>
          <p:cNvSpPr/>
          <p:nvPr/>
        </p:nvSpPr>
        <p:spPr>
          <a:xfrm>
            <a:off x="7378848" y="5296670"/>
            <a:ext cx="1752952" cy="457200"/>
          </a:xfrm>
          <a:prstGeom prst="rect">
            <a:avLst/>
          </a:prstGeom>
          <a:noFill/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2</a:t>
            </a:r>
            <a:endParaRPr kumimoji="1" lang="ja-JP" altLang="en-US" sz="1400" dirty="0"/>
          </a:p>
        </p:txBody>
      </p:sp>
      <p:sp>
        <p:nvSpPr>
          <p:cNvPr id="8" name="正方形/長方形 7">
            <a:extLst>
              <a:ext uri="{FF2B5EF4-FFF2-40B4-BE49-F238E27FC236}">
                <a16:creationId xmlns:a16="http://schemas.microsoft.com/office/drawing/2014/main" id="{13895389-898F-47EF-B9BC-584FC793DC8A}"/>
              </a:ext>
            </a:extLst>
          </p:cNvPr>
          <p:cNvSpPr/>
          <p:nvPr/>
        </p:nvSpPr>
        <p:spPr>
          <a:xfrm>
            <a:off x="7378848" y="593657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</a:t>
            </a:r>
            <a:r>
              <a:rPr kumimoji="1" lang="en-US" altLang="ja-JP" sz="1400" dirty="0" err="1"/>
              <a:t>ch.</a:t>
            </a:r>
            <a:r>
              <a:rPr kumimoji="1" lang="en-US" altLang="ja-JP" sz="1400" dirty="0"/>
              <a:t> 3</a:t>
            </a:r>
            <a:endParaRPr kumimoji="1" lang="ja-JP" altLang="en-US" sz="1400" dirty="0"/>
          </a:p>
        </p:txBody>
      </p:sp>
      <p:cxnSp>
        <p:nvCxnSpPr>
          <p:cNvPr id="9" name="直線矢印コネクタ 8">
            <a:extLst>
              <a:ext uri="{FF2B5EF4-FFF2-40B4-BE49-F238E27FC236}">
                <a16:creationId xmlns:a16="http://schemas.microsoft.com/office/drawing/2014/main" id="{C955F88B-3579-42D1-853A-E17D8793D063}"/>
              </a:ext>
            </a:extLst>
          </p:cNvPr>
          <p:cNvCxnSpPr>
            <a:cxnSpLocks/>
            <a:stCxn id="4" idx="3"/>
            <a:endCxn id="7" idx="1"/>
          </p:cNvCxnSpPr>
          <p:nvPr/>
        </p:nvCxnSpPr>
        <p:spPr>
          <a:xfrm>
            <a:off x="5695715" y="5525270"/>
            <a:ext cx="1683133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35" name="グラフィックス 34" descr="音符">
            <a:extLst>
              <a:ext uri="{FF2B5EF4-FFF2-40B4-BE49-F238E27FC236}">
                <a16:creationId xmlns:a16="http://schemas.microsoft.com/office/drawing/2014/main" id="{59A97208-D4CD-4D80-9A1F-DABAC9077CA8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36762" y="4104816"/>
            <a:ext cx="914400" cy="914400"/>
          </a:xfrm>
          <a:prstGeom prst="rect">
            <a:avLst/>
          </a:prstGeom>
        </p:spPr>
      </p:pic>
      <p:pic>
        <p:nvPicPr>
          <p:cNvPr id="19" name="グラフィックス 18" descr="音符">
            <a:extLst>
              <a:ext uri="{FF2B5EF4-FFF2-40B4-BE49-F238E27FC236}">
                <a16:creationId xmlns:a16="http://schemas.microsoft.com/office/drawing/2014/main" id="{A0DBAACF-2028-4BF7-AD73-D01EFB3082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tretch>
            <a:fillRect/>
          </a:stretch>
        </p:blipFill>
        <p:spPr>
          <a:xfrm>
            <a:off x="8688388" y="5479371"/>
            <a:ext cx="914400" cy="914400"/>
          </a:xfrm>
          <a:prstGeom prst="rect">
            <a:avLst/>
          </a:prstGeom>
        </p:spPr>
      </p:pic>
      <p:sp>
        <p:nvSpPr>
          <p:cNvPr id="20" name="正方形/長方形 19">
            <a:extLst>
              <a:ext uri="{FF2B5EF4-FFF2-40B4-BE49-F238E27FC236}">
                <a16:creationId xmlns:a16="http://schemas.microsoft.com/office/drawing/2014/main" id="{B83A191B-E246-4E1B-8051-6C91B6571308}"/>
              </a:ext>
            </a:extLst>
          </p:cNvPr>
          <p:cNvSpPr/>
          <p:nvPr/>
        </p:nvSpPr>
        <p:spPr>
          <a:xfrm>
            <a:off x="6171200" y="4675122"/>
            <a:ext cx="328087" cy="153973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 err="1"/>
              <a:t>MAmidiMEmo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22" name="吹き出し: 四角形 21">
            <a:extLst>
              <a:ext uri="{FF2B5EF4-FFF2-40B4-BE49-F238E27FC236}">
                <a16:creationId xmlns:a16="http://schemas.microsoft.com/office/drawing/2014/main" id="{07461341-DBC6-452F-8D10-BA7B5C7C4627}"/>
              </a:ext>
            </a:extLst>
          </p:cNvPr>
          <p:cNvSpPr/>
          <p:nvPr/>
        </p:nvSpPr>
        <p:spPr>
          <a:xfrm>
            <a:off x="2538202" y="3686622"/>
            <a:ext cx="3073698" cy="1075294"/>
          </a:xfrm>
          <a:prstGeom prst="wedgeRectCallout">
            <a:avLst>
              <a:gd name="adj1" fmla="val 64454"/>
              <a:gd name="adj2" fmla="val 88964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 err="1"/>
              <a:t>MAmidiMemo</a:t>
            </a:r>
            <a:r>
              <a:rPr kumimoji="1" lang="en-US" altLang="ja-JP" dirty="0"/>
              <a:t> will assign empty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or oldest </a:t>
            </a:r>
            <a:r>
              <a:rPr kumimoji="1" lang="en-US" altLang="ja-JP" dirty="0" err="1"/>
              <a:t>sounsing</a:t>
            </a:r>
            <a:r>
              <a:rPr kumimoji="1" lang="en-US" altLang="ja-JP" dirty="0"/>
              <a:t> </a:t>
            </a:r>
            <a:r>
              <a:rPr kumimoji="1" lang="en-US" altLang="ja-JP" dirty="0" err="1"/>
              <a:t>ch.</a:t>
            </a:r>
            <a:r>
              <a:rPr kumimoji="1" lang="en-US" altLang="ja-JP" dirty="0"/>
              <a:t> , generally.</a:t>
            </a:r>
          </a:p>
        </p:txBody>
      </p:sp>
      <p:sp>
        <p:nvSpPr>
          <p:cNvPr id="10" name="スライド番号プレースホルダー 9">
            <a:extLst>
              <a:ext uri="{FF2B5EF4-FFF2-40B4-BE49-F238E27FC236}">
                <a16:creationId xmlns:a16="http://schemas.microsoft.com/office/drawing/2014/main" id="{AEB966A2-0978-4ED3-9FFC-2C609A419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6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1721111944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6" name="コンテンツ プレースホルダー 2">
            <a:extLst>
              <a:ext uri="{FF2B5EF4-FFF2-40B4-BE49-F238E27FC236}">
                <a16:creationId xmlns:a16="http://schemas.microsoft.com/office/drawing/2014/main" id="{DFA36EF3-1DF2-4978-976E-9BBA3B494D9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2" y="2133600"/>
            <a:ext cx="8915400" cy="3777622"/>
          </a:xfrm>
        </p:spPr>
        <p:txBody>
          <a:bodyPr/>
          <a:lstStyle/>
          <a:p>
            <a:r>
              <a:rPr kumimoji="1" lang="en-US" altLang="ja-JP" dirty="0" err="1"/>
              <a:t>MAmidiMEmo</a:t>
            </a:r>
            <a:r>
              <a:rPr kumimoji="1" lang="en-US" altLang="ja-JP" dirty="0"/>
              <a:t> outputs a sound from MIDI message along with the following structure.</a:t>
            </a:r>
            <a:br>
              <a:rPr kumimoji="1" lang="en-US" altLang="ja-JP" dirty="0"/>
            </a:br>
            <a:r>
              <a:rPr kumimoji="1" lang="en-US" altLang="ja-JP" dirty="0"/>
              <a:t>So, at least, you need to edit the </a:t>
            </a:r>
            <a:r>
              <a:rPr kumimoji="1" lang="en-US" altLang="ja-JP" b="1" dirty="0"/>
              <a:t>Timbre</a:t>
            </a:r>
            <a:r>
              <a:rPr kumimoji="1" lang="en-US" altLang="ja-JP" dirty="0"/>
              <a:t> parameters to sound something.</a:t>
            </a:r>
            <a:endParaRPr kumimoji="1" lang="ja-JP" altLang="en-US" dirty="0"/>
          </a:p>
        </p:txBody>
      </p:sp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Sounding Structure</a:t>
            </a:r>
            <a:endParaRPr lang="ja-JP" altLang="en-US" dirty="0"/>
          </a:p>
        </p:txBody>
      </p:sp>
      <p:sp>
        <p:nvSpPr>
          <p:cNvPr id="3" name="正方形/長方形 2">
            <a:extLst>
              <a:ext uri="{FF2B5EF4-FFF2-40B4-BE49-F238E27FC236}">
                <a16:creationId xmlns:a16="http://schemas.microsoft.com/office/drawing/2014/main" id="{81D34D72-A26F-475D-B185-3D623D6392A6}"/>
              </a:ext>
            </a:extLst>
          </p:cNvPr>
          <p:cNvSpPr/>
          <p:nvPr/>
        </p:nvSpPr>
        <p:spPr>
          <a:xfrm>
            <a:off x="3831197" y="5999709"/>
            <a:ext cx="1019670" cy="5833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X</a:t>
            </a:r>
            <a:endParaRPr kumimoji="1" lang="ja-JP" altLang="en-US" dirty="0"/>
          </a:p>
        </p:txBody>
      </p:sp>
      <p:sp>
        <p:nvSpPr>
          <p:cNvPr id="9" name="正方形/長方形 8">
            <a:extLst>
              <a:ext uri="{FF2B5EF4-FFF2-40B4-BE49-F238E27FC236}">
                <a16:creationId xmlns:a16="http://schemas.microsoft.com/office/drawing/2014/main" id="{AED98223-2DB4-4942-83A9-798A34AF1DB9}"/>
              </a:ext>
            </a:extLst>
          </p:cNvPr>
          <p:cNvSpPr/>
          <p:nvPr/>
        </p:nvSpPr>
        <p:spPr>
          <a:xfrm>
            <a:off x="1865607" y="4504427"/>
            <a:ext cx="914400" cy="9144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MIDI IN</a:t>
            </a:r>
            <a:endParaRPr kumimoji="1" lang="ja-JP" altLang="en-US" dirty="0"/>
          </a:p>
        </p:txBody>
      </p:sp>
      <p:sp>
        <p:nvSpPr>
          <p:cNvPr id="13" name="正方形/長方形 12">
            <a:extLst>
              <a:ext uri="{FF2B5EF4-FFF2-40B4-BE49-F238E27FC236}">
                <a16:creationId xmlns:a16="http://schemas.microsoft.com/office/drawing/2014/main" id="{7B5A3BA3-448D-42C7-92E0-2E5000D5B6E7}"/>
              </a:ext>
            </a:extLst>
          </p:cNvPr>
          <p:cNvSpPr/>
          <p:nvPr/>
        </p:nvSpPr>
        <p:spPr>
          <a:xfrm>
            <a:off x="3831197" y="3554640"/>
            <a:ext cx="7215746" cy="232150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 A</a:t>
            </a:r>
            <a:endParaRPr kumimoji="1" lang="ja-JP" altLang="en-US" dirty="0"/>
          </a:p>
        </p:txBody>
      </p:sp>
      <p:cxnSp>
        <p:nvCxnSpPr>
          <p:cNvPr id="6" name="直線矢印コネクタ 5">
            <a:extLst>
              <a:ext uri="{FF2B5EF4-FFF2-40B4-BE49-F238E27FC236}">
                <a16:creationId xmlns:a16="http://schemas.microsoft.com/office/drawing/2014/main" id="{31587EB8-C30F-40EF-A3B5-8B42FD2434B6}"/>
              </a:ext>
            </a:extLst>
          </p:cNvPr>
          <p:cNvCxnSpPr>
            <a:cxnSpLocks/>
            <a:stCxn id="9" idx="3"/>
            <a:endCxn id="18" idx="1"/>
          </p:cNvCxnSpPr>
          <p:nvPr/>
        </p:nvCxnSpPr>
        <p:spPr>
          <a:xfrm>
            <a:off x="2780007" y="4961627"/>
            <a:ext cx="395016" cy="80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18" name="正方形/長方形 17">
            <a:extLst>
              <a:ext uri="{FF2B5EF4-FFF2-40B4-BE49-F238E27FC236}">
                <a16:creationId xmlns:a16="http://schemas.microsoft.com/office/drawing/2014/main" id="{AE7136CA-4C59-46D9-945E-1243436FEBE2}"/>
              </a:ext>
            </a:extLst>
          </p:cNvPr>
          <p:cNvSpPr/>
          <p:nvPr/>
        </p:nvSpPr>
        <p:spPr>
          <a:xfrm>
            <a:off x="3175023" y="3808923"/>
            <a:ext cx="328087" cy="23215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vert="eaVert" rtlCol="0" anchor="ctr"/>
          <a:lstStyle/>
          <a:p>
            <a:pPr algn="ctr"/>
            <a:r>
              <a:rPr kumimoji="1" lang="en-US" altLang="ja-JP" sz="1400" dirty="0"/>
              <a:t>[MIDI]-[</a:t>
            </a:r>
            <a:r>
              <a:rPr kumimoji="1" lang="en-US" altLang="ja-JP" sz="1400" dirty="0" err="1"/>
              <a:t>MidiPort</a:t>
            </a:r>
            <a:r>
              <a:rPr kumimoji="1" lang="en-US" altLang="ja-JP" sz="1400" dirty="0"/>
              <a:t>]</a:t>
            </a:r>
            <a:endParaRPr kumimoji="1" lang="ja-JP" altLang="en-US" sz="1050" dirty="0"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cxnSp>
        <p:nvCxnSpPr>
          <p:cNvPr id="22" name="直線矢印コネクタ 21">
            <a:extLst>
              <a:ext uri="{FF2B5EF4-FFF2-40B4-BE49-F238E27FC236}">
                <a16:creationId xmlns:a16="http://schemas.microsoft.com/office/drawing/2014/main" id="{D4E06A48-90CF-46AD-A965-D5B1CABFF4DF}"/>
              </a:ext>
            </a:extLst>
          </p:cNvPr>
          <p:cNvCxnSpPr>
            <a:cxnSpLocks/>
            <a:stCxn id="18" idx="3"/>
            <a:endCxn id="3" idx="1"/>
          </p:cNvCxnSpPr>
          <p:nvPr/>
        </p:nvCxnSpPr>
        <p:spPr>
          <a:xfrm>
            <a:off x="3503110" y="4969673"/>
            <a:ext cx="328087" cy="1321702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26" name="直線矢印コネクタ 25">
            <a:extLst>
              <a:ext uri="{FF2B5EF4-FFF2-40B4-BE49-F238E27FC236}">
                <a16:creationId xmlns:a16="http://schemas.microsoft.com/office/drawing/2014/main" id="{5E2D658E-5FF1-40EA-B58F-939B32D3A5EB}"/>
              </a:ext>
            </a:extLst>
          </p:cNvPr>
          <p:cNvCxnSpPr>
            <a:cxnSpLocks/>
            <a:stCxn id="18" idx="3"/>
            <a:endCxn id="13" idx="1"/>
          </p:cNvCxnSpPr>
          <p:nvPr/>
        </p:nvCxnSpPr>
        <p:spPr>
          <a:xfrm flipV="1">
            <a:off x="3503110" y="4715390"/>
            <a:ext cx="328087" cy="25428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35" name="正方形/長方形 34">
            <a:extLst>
              <a:ext uri="{FF2B5EF4-FFF2-40B4-BE49-F238E27FC236}">
                <a16:creationId xmlns:a16="http://schemas.microsoft.com/office/drawing/2014/main" id="{C26CC5EC-52D1-4F36-8CD9-535A29BF3D8D}"/>
              </a:ext>
            </a:extLst>
          </p:cNvPr>
          <p:cNvSpPr/>
          <p:nvPr/>
        </p:nvSpPr>
        <p:spPr>
          <a:xfrm>
            <a:off x="4085656" y="4478087"/>
            <a:ext cx="128359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[MIDI]-[Channels]</a:t>
            </a:r>
            <a:endParaRPr kumimoji="1" lang="ja-JP" altLang="en-US" sz="1200" dirty="0"/>
          </a:p>
        </p:txBody>
      </p:sp>
      <p:cxnSp>
        <p:nvCxnSpPr>
          <p:cNvPr id="50" name="直線矢印コネクタ 49">
            <a:extLst>
              <a:ext uri="{FF2B5EF4-FFF2-40B4-BE49-F238E27FC236}">
                <a16:creationId xmlns:a16="http://schemas.microsoft.com/office/drawing/2014/main" id="{4FEAC5B3-DFB7-4358-A298-390B582421E5}"/>
              </a:ext>
            </a:extLst>
          </p:cNvPr>
          <p:cNvCxnSpPr>
            <a:cxnSpLocks/>
            <a:stCxn id="13" idx="1"/>
            <a:endCxn id="35" idx="1"/>
          </p:cNvCxnSpPr>
          <p:nvPr/>
        </p:nvCxnSpPr>
        <p:spPr>
          <a:xfrm flipV="1">
            <a:off x="3831197" y="4706687"/>
            <a:ext cx="254459" cy="870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1" name="正方形/長方形 70">
            <a:extLst>
              <a:ext uri="{FF2B5EF4-FFF2-40B4-BE49-F238E27FC236}">
                <a16:creationId xmlns:a16="http://schemas.microsoft.com/office/drawing/2014/main" id="{E31CDF8D-8CD4-434B-BC70-978982923BDF}"/>
              </a:ext>
            </a:extLst>
          </p:cNvPr>
          <p:cNvSpPr/>
          <p:nvPr/>
        </p:nvSpPr>
        <p:spPr>
          <a:xfrm>
            <a:off x="5684038" y="4289922"/>
            <a:ext cx="1890029" cy="85044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[MIDI]-[</a:t>
            </a:r>
            <a:r>
              <a:rPr kumimoji="1" lang="en-US" altLang="ja-JP" sz="1200" dirty="0" err="1"/>
              <a:t>ProgramAssignments</a:t>
            </a:r>
            <a:r>
              <a:rPr kumimoji="1" lang="en-US" altLang="ja-JP" sz="1200" dirty="0"/>
              <a:t>]</a:t>
            </a:r>
          </a:p>
          <a:p>
            <a:pPr algn="ctr"/>
            <a:r>
              <a:rPr kumimoji="1" lang="en-US" altLang="ja-JP" sz="1200" dirty="0"/>
              <a:t>[MIDI]-</a:t>
            </a:r>
          </a:p>
          <a:p>
            <a:pPr algn="ctr"/>
            <a:r>
              <a:rPr kumimoji="1" lang="en-US" altLang="ja-JP" sz="1200" dirty="0"/>
              <a:t>[</a:t>
            </a:r>
            <a:r>
              <a:rPr kumimoji="1" lang="en-US" altLang="ja-JP" sz="1200" dirty="0" err="1"/>
              <a:t>ChannelTypes</a:t>
            </a:r>
            <a:r>
              <a:rPr kumimoji="1" lang="en-US" altLang="ja-JP" sz="1200" dirty="0"/>
              <a:t>]</a:t>
            </a:r>
            <a:endParaRPr kumimoji="1" lang="ja-JP" altLang="en-US" sz="1200" dirty="0"/>
          </a:p>
        </p:txBody>
      </p:sp>
      <p:cxnSp>
        <p:nvCxnSpPr>
          <p:cNvPr id="73" name="直線矢印コネクタ 72">
            <a:extLst>
              <a:ext uri="{FF2B5EF4-FFF2-40B4-BE49-F238E27FC236}">
                <a16:creationId xmlns:a16="http://schemas.microsoft.com/office/drawing/2014/main" id="{229E7E3B-12C2-40F0-B20F-4EDF9308248D}"/>
              </a:ext>
            </a:extLst>
          </p:cNvPr>
          <p:cNvCxnSpPr>
            <a:cxnSpLocks/>
            <a:stCxn id="35" idx="3"/>
            <a:endCxn id="71" idx="1"/>
          </p:cNvCxnSpPr>
          <p:nvPr/>
        </p:nvCxnSpPr>
        <p:spPr>
          <a:xfrm>
            <a:off x="5369248" y="4706687"/>
            <a:ext cx="314790" cy="8457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9873052" y="4518389"/>
            <a:ext cx="803206" cy="393510"/>
          </a:xfrm>
          <a:prstGeom prst="rect">
            <a:avLst/>
          </a:prstGeom>
          <a:ln w="57150">
            <a:solidFill>
              <a:srgbClr val="FFC000"/>
            </a:solidFill>
          </a:ln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/>
              <a:t>Timbre</a:t>
            </a:r>
            <a:endParaRPr kumimoji="1" lang="ja-JP" altLang="en-US" sz="1200" dirty="0"/>
          </a:p>
        </p:txBody>
      </p:sp>
      <p:sp>
        <p:nvSpPr>
          <p:cNvPr id="79" name="正方形/長方形 78">
            <a:extLst>
              <a:ext uri="{FF2B5EF4-FFF2-40B4-BE49-F238E27FC236}">
                <a16:creationId xmlns:a16="http://schemas.microsoft.com/office/drawing/2014/main" id="{C804CD1D-1664-4023-8249-A5E87386564B}"/>
              </a:ext>
            </a:extLst>
          </p:cNvPr>
          <p:cNvSpPr/>
          <p:nvPr/>
        </p:nvSpPr>
        <p:spPr>
          <a:xfrm>
            <a:off x="7980459" y="3936250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CombinedTimbre</a:t>
            </a:r>
            <a:endParaRPr kumimoji="1" lang="ja-JP" altLang="en-US" sz="1200" dirty="0"/>
          </a:p>
        </p:txBody>
      </p:sp>
      <p:sp>
        <p:nvSpPr>
          <p:cNvPr id="82" name="正方形/長方形 81">
            <a:extLst>
              <a:ext uri="{FF2B5EF4-FFF2-40B4-BE49-F238E27FC236}">
                <a16:creationId xmlns:a16="http://schemas.microsoft.com/office/drawing/2014/main" id="{5463363F-D78D-4379-8A59-0514FF1E850C}"/>
              </a:ext>
            </a:extLst>
          </p:cNvPr>
          <p:cNvSpPr/>
          <p:nvPr/>
        </p:nvSpPr>
        <p:spPr>
          <a:xfrm>
            <a:off x="8000344" y="5091182"/>
            <a:ext cx="1498184" cy="39351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200" dirty="0" err="1"/>
              <a:t>DrumTimbre</a:t>
            </a:r>
            <a:endParaRPr kumimoji="1" lang="ja-JP" altLang="en-US" sz="1200" dirty="0"/>
          </a:p>
        </p:txBody>
      </p:sp>
      <p:cxnSp>
        <p:nvCxnSpPr>
          <p:cNvPr id="93" name="直線矢印コネクタ 92">
            <a:extLst>
              <a:ext uri="{FF2B5EF4-FFF2-40B4-BE49-F238E27FC236}">
                <a16:creationId xmlns:a16="http://schemas.microsoft.com/office/drawing/2014/main" id="{1440EEED-7154-4407-9B0B-CBE7B1EB6113}"/>
              </a:ext>
            </a:extLst>
          </p:cNvPr>
          <p:cNvCxnSpPr>
            <a:cxnSpLocks/>
            <a:stCxn id="71" idx="3"/>
            <a:endCxn id="79" idx="1"/>
          </p:cNvCxnSpPr>
          <p:nvPr/>
        </p:nvCxnSpPr>
        <p:spPr>
          <a:xfrm flipV="1">
            <a:off x="7574067" y="4133005"/>
            <a:ext cx="406392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2" name="直線矢印コネクタ 101">
            <a:extLst>
              <a:ext uri="{FF2B5EF4-FFF2-40B4-BE49-F238E27FC236}">
                <a16:creationId xmlns:a16="http://schemas.microsoft.com/office/drawing/2014/main" id="{7A4D67F9-0757-422B-B8EA-E0CF55059F4C}"/>
              </a:ext>
            </a:extLst>
          </p:cNvPr>
          <p:cNvCxnSpPr>
            <a:cxnSpLocks/>
            <a:stCxn id="71" idx="3"/>
            <a:endCxn id="78" idx="1"/>
          </p:cNvCxnSpPr>
          <p:nvPr/>
        </p:nvCxnSpPr>
        <p:spPr>
          <a:xfrm>
            <a:off x="7574067" y="4715144"/>
            <a:ext cx="2298985" cy="0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05" name="直線矢印コネクタ 104">
            <a:extLst>
              <a:ext uri="{FF2B5EF4-FFF2-40B4-BE49-F238E27FC236}">
                <a16:creationId xmlns:a16="http://schemas.microsoft.com/office/drawing/2014/main" id="{3262DF47-4FC8-40A7-9965-67CC13227BA6}"/>
              </a:ext>
            </a:extLst>
          </p:cNvPr>
          <p:cNvCxnSpPr>
            <a:cxnSpLocks/>
            <a:stCxn id="71" idx="3"/>
            <a:endCxn id="82" idx="1"/>
          </p:cNvCxnSpPr>
          <p:nvPr/>
        </p:nvCxnSpPr>
        <p:spPr>
          <a:xfrm>
            <a:off x="7574067" y="4715144"/>
            <a:ext cx="426277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6" name="直線矢印コネクタ 115">
            <a:extLst>
              <a:ext uri="{FF2B5EF4-FFF2-40B4-BE49-F238E27FC236}">
                <a16:creationId xmlns:a16="http://schemas.microsoft.com/office/drawing/2014/main" id="{ACF45457-22F4-4C69-AD71-4396B18D9006}"/>
              </a:ext>
            </a:extLst>
          </p:cNvPr>
          <p:cNvCxnSpPr>
            <a:cxnSpLocks/>
            <a:stCxn id="79" idx="3"/>
            <a:endCxn id="78" idx="1"/>
          </p:cNvCxnSpPr>
          <p:nvPr/>
        </p:nvCxnSpPr>
        <p:spPr>
          <a:xfrm>
            <a:off x="9478643" y="4133005"/>
            <a:ext cx="394409" cy="582139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cxnSp>
        <p:nvCxnSpPr>
          <p:cNvPr id="119" name="直線矢印コネクタ 118">
            <a:extLst>
              <a:ext uri="{FF2B5EF4-FFF2-40B4-BE49-F238E27FC236}">
                <a16:creationId xmlns:a16="http://schemas.microsoft.com/office/drawing/2014/main" id="{B1A94826-7ED9-46D8-B1E3-0D6929595FE7}"/>
              </a:ext>
            </a:extLst>
          </p:cNvPr>
          <p:cNvCxnSpPr>
            <a:cxnSpLocks/>
            <a:stCxn id="82" idx="3"/>
            <a:endCxn id="78" idx="1"/>
          </p:cNvCxnSpPr>
          <p:nvPr/>
        </p:nvCxnSpPr>
        <p:spPr>
          <a:xfrm flipV="1">
            <a:off x="9498528" y="4715144"/>
            <a:ext cx="374524" cy="572793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144" name="グラフィックス 143" descr="スピーカー">
            <a:extLst>
              <a:ext uri="{FF2B5EF4-FFF2-40B4-BE49-F238E27FC236}">
                <a16:creationId xmlns:a16="http://schemas.microsoft.com/office/drawing/2014/main" id="{7F8C95F8-5700-40F8-9F2F-6C4B1C3E09F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3"/>
              </a:ext>
            </a:extLst>
          </a:blip>
          <a:srcRect t="16130" b="15555"/>
          <a:stretch/>
        </p:blipFill>
        <p:spPr>
          <a:xfrm>
            <a:off x="10971995" y="4958772"/>
            <a:ext cx="1256222" cy="858189"/>
          </a:xfrm>
          <a:prstGeom prst="rect">
            <a:avLst/>
          </a:prstGeom>
        </p:spPr>
      </p:pic>
      <p:cxnSp>
        <p:nvCxnSpPr>
          <p:cNvPr id="145" name="直線矢印コネクタ 144">
            <a:extLst>
              <a:ext uri="{FF2B5EF4-FFF2-40B4-BE49-F238E27FC236}">
                <a16:creationId xmlns:a16="http://schemas.microsoft.com/office/drawing/2014/main" id="{2FB20304-D16E-44E3-B85B-CD79CD61B91B}"/>
              </a:ext>
            </a:extLst>
          </p:cNvPr>
          <p:cNvCxnSpPr>
            <a:cxnSpLocks/>
            <a:stCxn id="78" idx="3"/>
            <a:endCxn id="13" idx="3"/>
          </p:cNvCxnSpPr>
          <p:nvPr/>
        </p:nvCxnSpPr>
        <p:spPr>
          <a:xfrm>
            <a:off x="10676258" y="4715144"/>
            <a:ext cx="370685" cy="246"/>
          </a:xfrm>
          <a:prstGeom prst="straightConnector1">
            <a:avLst/>
          </a:prstGeom>
          <a:ln>
            <a:tailEnd type="triangle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</p:cxnSp>
      <p:pic>
        <p:nvPicPr>
          <p:cNvPr id="40" name="グラフィックス 39" descr="音符">
            <a:extLst>
              <a:ext uri="{FF2B5EF4-FFF2-40B4-BE49-F238E27FC236}">
                <a16:creationId xmlns:a16="http://schemas.microsoft.com/office/drawing/2014/main" id="{61B664DC-6E66-4DFF-BB03-59221BAA28DB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>
            <a:off x="11138954" y="3979267"/>
            <a:ext cx="914400" cy="914400"/>
          </a:xfrm>
          <a:prstGeom prst="rect">
            <a:avLst/>
          </a:prstGeom>
        </p:spPr>
      </p:pic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DC5062EC-9EFA-4499-9424-C2C87501B0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7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202103922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タイトル 1">
            <a:extLst>
              <a:ext uri="{FF2B5EF4-FFF2-40B4-BE49-F238E27FC236}">
                <a16:creationId xmlns:a16="http://schemas.microsoft.com/office/drawing/2014/main" id="{3F4BC3AD-E041-4A3F-903A-C47F396029D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1" lang="en-US" altLang="ja-JP" dirty="0"/>
              <a:t>Timbre</a:t>
            </a:r>
            <a:endParaRPr kumimoji="1" lang="ja-JP" altLang="en-US" dirty="0"/>
          </a:p>
        </p:txBody>
      </p:sp>
      <p:pic>
        <p:nvPicPr>
          <p:cNvPr id="4" name="図 3">
            <a:extLst>
              <a:ext uri="{FF2B5EF4-FFF2-40B4-BE49-F238E27FC236}">
                <a16:creationId xmlns:a16="http://schemas.microsoft.com/office/drawing/2014/main" id="{11EDEBED-5C01-4F6D-8F7A-25C08B8C570C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l="28633" t="17329" b="29375"/>
          <a:stretch/>
        </p:blipFill>
        <p:spPr>
          <a:xfrm>
            <a:off x="8166100" y="4451176"/>
            <a:ext cx="3930827" cy="2245838"/>
          </a:xfrm>
          <a:prstGeom prst="rect">
            <a:avLst/>
          </a:prstGeom>
          <a:ln>
            <a:noFill/>
          </a:ln>
          <a:effectLst>
            <a:outerShdw blurRad="190500" algn="tl" rotWithShape="0">
              <a:srgbClr val="000000">
                <a:alpha val="70000"/>
              </a:srgbClr>
            </a:outerShdw>
          </a:effectLst>
        </p:spPr>
      </p:pic>
      <p:sp>
        <p:nvSpPr>
          <p:cNvPr id="6" name="コンテンツ プレースホルダー 2">
            <a:extLst>
              <a:ext uri="{FF2B5EF4-FFF2-40B4-BE49-F238E27FC236}">
                <a16:creationId xmlns:a16="http://schemas.microsoft.com/office/drawing/2014/main" id="{7427D04F-12E8-44FC-A5E8-ED19C69F67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589211" y="2133600"/>
            <a:ext cx="8911687" cy="3777622"/>
          </a:xfrm>
        </p:spPr>
        <p:txBody>
          <a:bodyPr/>
          <a:lstStyle/>
          <a:p>
            <a:r>
              <a:rPr kumimoji="1" lang="en-US" altLang="ja-JP" dirty="0"/>
              <a:t>Generally, a chip has 256 Timbres, 256 </a:t>
            </a:r>
            <a:r>
              <a:rPr kumimoji="1" lang="en-US" altLang="ja-JP" dirty="0" err="1"/>
              <a:t>CombinedTimbres</a:t>
            </a:r>
            <a:r>
              <a:rPr kumimoji="1" lang="en-US" altLang="ja-JP" dirty="0"/>
              <a:t>, 128 </a:t>
            </a:r>
            <a:r>
              <a:rPr kumimoji="1" lang="en-US" altLang="ja-JP" dirty="0" err="1"/>
              <a:t>DrumTimbres</a:t>
            </a:r>
            <a:r>
              <a:rPr kumimoji="1" lang="en-US" altLang="ja-JP" dirty="0"/>
              <a:t>.</a:t>
            </a:r>
          </a:p>
          <a:p>
            <a:r>
              <a:rPr lang="en-US" altLang="ja-JP" dirty="0" err="1"/>
              <a:t>CombinedTimbre</a:t>
            </a:r>
            <a:r>
              <a:rPr lang="en-US" altLang="ja-JP" dirty="0"/>
              <a:t> can sound multiple Timbers at the same time (up to 4)</a:t>
            </a:r>
          </a:p>
          <a:p>
            <a:r>
              <a:rPr kumimoji="1" lang="en-US" altLang="ja-JP" dirty="0" err="1"/>
              <a:t>Drum</a:t>
            </a:r>
            <a:r>
              <a:rPr lang="en-US" altLang="ja-JP" dirty="0" err="1"/>
              <a:t>Timbre</a:t>
            </a:r>
            <a:r>
              <a:rPr lang="en-US" altLang="ja-JP" dirty="0"/>
              <a:t> can sound Timbes as a Drum sounds (Ignoring Note Off msg). </a:t>
            </a:r>
          </a:p>
          <a:p>
            <a:r>
              <a:rPr lang="en-US" altLang="ja-JP" dirty="0"/>
              <a:t>You can change the Timbre parameters on the </a:t>
            </a:r>
            <a:r>
              <a:rPr kumimoji="1" lang="en-US" altLang="ja-JP" dirty="0"/>
              <a:t>Chip Parameter Editor.</a:t>
            </a:r>
            <a:br>
              <a:rPr kumimoji="1" lang="en-US" altLang="ja-JP" dirty="0"/>
            </a:br>
            <a:r>
              <a:rPr lang="en-US" altLang="ja-JP" dirty="0"/>
              <a:t>Generally, y</a:t>
            </a:r>
            <a:r>
              <a:rPr kumimoji="1" lang="en-US" altLang="ja-JP" dirty="0"/>
              <a:t>ou need to learn the chip specification to edit the chip parameters.</a:t>
            </a:r>
          </a:p>
        </p:txBody>
      </p:sp>
      <p:sp>
        <p:nvSpPr>
          <p:cNvPr id="5" name="吹き出し: 四角形 4">
            <a:extLst>
              <a:ext uri="{FF2B5EF4-FFF2-40B4-BE49-F238E27FC236}">
                <a16:creationId xmlns:a16="http://schemas.microsoft.com/office/drawing/2014/main" id="{FFAEA72E-9EF7-4D16-A235-B388BDACCB97}"/>
              </a:ext>
            </a:extLst>
          </p:cNvPr>
          <p:cNvSpPr/>
          <p:nvPr/>
        </p:nvSpPr>
        <p:spPr>
          <a:xfrm>
            <a:off x="5791574" y="4871691"/>
            <a:ext cx="1823954" cy="1217331"/>
          </a:xfrm>
          <a:prstGeom prst="wedgeRectCallout">
            <a:avLst>
              <a:gd name="adj1" fmla="val 97062"/>
              <a:gd name="adj2" fmla="val -784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Chip Parameter Editor</a:t>
            </a:r>
          </a:p>
        </p:txBody>
      </p:sp>
      <p:sp>
        <p:nvSpPr>
          <p:cNvPr id="3" name="スライド番号プレースホルダー 2">
            <a:extLst>
              <a:ext uri="{FF2B5EF4-FFF2-40B4-BE49-F238E27FC236}">
                <a16:creationId xmlns:a16="http://schemas.microsoft.com/office/drawing/2014/main" id="{28C575DB-1E9A-4685-A58A-167653A16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8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001772103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タイトル 3">
            <a:extLst>
              <a:ext uri="{FF2B5EF4-FFF2-40B4-BE49-F238E27FC236}">
                <a16:creationId xmlns:a16="http://schemas.microsoft.com/office/drawing/2014/main" id="{82E76C59-306C-412A-82F5-264135209C2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ja-JP" dirty="0"/>
              <a:t>Timbre Structure</a:t>
            </a:r>
            <a:endParaRPr lang="ja-JP" altLang="en-US" dirty="0"/>
          </a:p>
        </p:txBody>
      </p:sp>
      <p:sp>
        <p:nvSpPr>
          <p:cNvPr id="78" name="正方形/長方形 77">
            <a:extLst>
              <a:ext uri="{FF2B5EF4-FFF2-40B4-BE49-F238E27FC236}">
                <a16:creationId xmlns:a16="http://schemas.microsoft.com/office/drawing/2014/main" id="{EC0B534F-FD70-42B0-B935-C4CE4A274B6C}"/>
              </a:ext>
            </a:extLst>
          </p:cNvPr>
          <p:cNvSpPr/>
          <p:nvPr/>
        </p:nvSpPr>
        <p:spPr>
          <a:xfrm>
            <a:off x="2349900" y="2436767"/>
            <a:ext cx="3106020" cy="4047086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Chip</a:t>
            </a:r>
            <a:endParaRPr kumimoji="1" lang="ja-JP" altLang="en-US" dirty="0"/>
          </a:p>
        </p:txBody>
      </p:sp>
      <p:sp>
        <p:nvSpPr>
          <p:cNvPr id="48" name="正方形/長方形 47">
            <a:extLst>
              <a:ext uri="{FF2B5EF4-FFF2-40B4-BE49-F238E27FC236}">
                <a16:creationId xmlns:a16="http://schemas.microsoft.com/office/drawing/2014/main" id="{7FBF8B35-5032-48CE-A3EC-8A547B0B9204}"/>
              </a:ext>
            </a:extLst>
          </p:cNvPr>
          <p:cNvSpPr/>
          <p:nvPr/>
        </p:nvSpPr>
        <p:spPr>
          <a:xfrm>
            <a:off x="2729242" y="5199851"/>
            <a:ext cx="2373171" cy="1229314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</a:t>
            </a:r>
            <a:endParaRPr kumimoji="1" lang="ja-JP" altLang="en-US" sz="1400" dirty="0"/>
          </a:p>
        </p:txBody>
      </p:sp>
      <p:sp>
        <p:nvSpPr>
          <p:cNvPr id="49" name="正方形/長方形 48">
            <a:extLst>
              <a:ext uri="{FF2B5EF4-FFF2-40B4-BE49-F238E27FC236}">
                <a16:creationId xmlns:a16="http://schemas.microsoft.com/office/drawing/2014/main" id="{B26B1002-8EE2-4B46-8735-BAE872B8F0E1}"/>
              </a:ext>
            </a:extLst>
          </p:cNvPr>
          <p:cNvSpPr/>
          <p:nvPr/>
        </p:nvSpPr>
        <p:spPr>
          <a:xfrm>
            <a:off x="2875352" y="556437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1" name="正方形/長方形 50">
            <a:extLst>
              <a:ext uri="{FF2B5EF4-FFF2-40B4-BE49-F238E27FC236}">
                <a16:creationId xmlns:a16="http://schemas.microsoft.com/office/drawing/2014/main" id="{A69003A9-972C-4413-9584-016688701F09}"/>
              </a:ext>
            </a:extLst>
          </p:cNvPr>
          <p:cNvSpPr/>
          <p:nvPr/>
        </p:nvSpPr>
        <p:spPr>
          <a:xfrm>
            <a:off x="3021462" y="571173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2" name="正方形/長方形 51">
            <a:extLst>
              <a:ext uri="{FF2B5EF4-FFF2-40B4-BE49-F238E27FC236}">
                <a16:creationId xmlns:a16="http://schemas.microsoft.com/office/drawing/2014/main" id="{FF3B3C7B-ED24-46B4-8046-6421DF32DDDC}"/>
              </a:ext>
            </a:extLst>
          </p:cNvPr>
          <p:cNvSpPr/>
          <p:nvPr/>
        </p:nvSpPr>
        <p:spPr>
          <a:xfrm>
            <a:off x="3185462" y="5845087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43" name="正方形/長方形 42">
            <a:extLst>
              <a:ext uri="{FF2B5EF4-FFF2-40B4-BE49-F238E27FC236}">
                <a16:creationId xmlns:a16="http://schemas.microsoft.com/office/drawing/2014/main" id="{ECB6BA3D-07F5-4975-954E-78F950669902}"/>
              </a:ext>
            </a:extLst>
          </p:cNvPr>
          <p:cNvSpPr/>
          <p:nvPr/>
        </p:nvSpPr>
        <p:spPr>
          <a:xfrm>
            <a:off x="2697432" y="3234701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3" name="正方形/長方形 32">
            <a:extLst>
              <a:ext uri="{FF2B5EF4-FFF2-40B4-BE49-F238E27FC236}">
                <a16:creationId xmlns:a16="http://schemas.microsoft.com/office/drawing/2014/main" id="{19EE547C-C0D1-4668-A983-47CA5E506675}"/>
              </a:ext>
            </a:extLst>
          </p:cNvPr>
          <p:cNvSpPr/>
          <p:nvPr/>
        </p:nvSpPr>
        <p:spPr>
          <a:xfrm>
            <a:off x="2633169" y="3145877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Timbres</a:t>
            </a:r>
            <a:endParaRPr kumimoji="1" lang="ja-JP" altLang="en-US" sz="1400" dirty="0"/>
          </a:p>
        </p:txBody>
      </p:sp>
      <p:grpSp>
        <p:nvGrpSpPr>
          <p:cNvPr id="44" name="グループ化 43">
            <a:extLst>
              <a:ext uri="{FF2B5EF4-FFF2-40B4-BE49-F238E27FC236}">
                <a16:creationId xmlns:a16="http://schemas.microsoft.com/office/drawing/2014/main" id="{270B1B4F-450F-4C0E-8B44-BC74D4767FB2}"/>
              </a:ext>
            </a:extLst>
          </p:cNvPr>
          <p:cNvGrpSpPr/>
          <p:nvPr/>
        </p:nvGrpSpPr>
        <p:grpSpPr>
          <a:xfrm>
            <a:off x="2712672" y="3853575"/>
            <a:ext cx="2373171" cy="1088772"/>
            <a:chOff x="3151328" y="3255204"/>
            <a:chExt cx="2373171" cy="1088772"/>
          </a:xfrm>
        </p:grpSpPr>
        <p:sp>
          <p:nvSpPr>
            <p:cNvPr id="45" name="正方形/長方形 44">
              <a:extLst>
                <a:ext uri="{FF2B5EF4-FFF2-40B4-BE49-F238E27FC236}">
                  <a16:creationId xmlns:a16="http://schemas.microsoft.com/office/drawing/2014/main" id="{0C63DC71-489E-4F80-9895-9FBDD7A849FF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</a:t>
              </a:r>
              <a:endParaRPr kumimoji="1" lang="ja-JP" altLang="en-US" sz="1400" dirty="0"/>
            </a:p>
          </p:txBody>
        </p:sp>
        <p:sp>
          <p:nvSpPr>
            <p:cNvPr id="46" name="正方形/長方形 45">
              <a:extLst>
                <a:ext uri="{FF2B5EF4-FFF2-40B4-BE49-F238E27FC236}">
                  <a16:creationId xmlns:a16="http://schemas.microsoft.com/office/drawing/2014/main" id="{5A321A50-ADB6-45B4-8BE5-BCECDF8AD5C7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grpSp>
        <p:nvGrpSpPr>
          <p:cNvPr id="14" name="グループ化 13">
            <a:extLst>
              <a:ext uri="{FF2B5EF4-FFF2-40B4-BE49-F238E27FC236}">
                <a16:creationId xmlns:a16="http://schemas.microsoft.com/office/drawing/2014/main" id="{A4C335F3-A577-490D-881B-1BA35C639288}"/>
              </a:ext>
            </a:extLst>
          </p:cNvPr>
          <p:cNvGrpSpPr/>
          <p:nvPr/>
        </p:nvGrpSpPr>
        <p:grpSpPr>
          <a:xfrm>
            <a:off x="2633168" y="3779643"/>
            <a:ext cx="2373171" cy="1088772"/>
            <a:chOff x="3151328" y="3255204"/>
            <a:chExt cx="2373171" cy="1088772"/>
          </a:xfrm>
        </p:grpSpPr>
        <p:sp>
          <p:nvSpPr>
            <p:cNvPr id="34" name="正方形/長方形 33">
              <a:extLst>
                <a:ext uri="{FF2B5EF4-FFF2-40B4-BE49-F238E27FC236}">
                  <a16:creationId xmlns:a16="http://schemas.microsoft.com/office/drawing/2014/main" id="{3E284D41-6F93-4E53-A7A1-67273F1126D6}"/>
                </a:ext>
              </a:extLst>
            </p:cNvPr>
            <p:cNvSpPr/>
            <p:nvPr/>
          </p:nvSpPr>
          <p:spPr>
            <a:xfrm>
              <a:off x="3151328" y="3255204"/>
              <a:ext cx="2373171" cy="1088772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t"/>
            <a:lstStyle/>
            <a:p>
              <a:pPr algn="ctr"/>
              <a:r>
                <a:rPr kumimoji="1" lang="en-US" altLang="ja-JP" sz="1400" dirty="0" err="1"/>
                <a:t>DrumTimbres</a:t>
              </a:r>
              <a:endParaRPr kumimoji="1" lang="ja-JP" altLang="en-US" sz="1400" dirty="0"/>
            </a:p>
          </p:txBody>
        </p:sp>
        <p:sp>
          <p:nvSpPr>
            <p:cNvPr id="40" name="正方形/長方形 39">
              <a:extLst>
                <a:ext uri="{FF2B5EF4-FFF2-40B4-BE49-F238E27FC236}">
                  <a16:creationId xmlns:a16="http://schemas.microsoft.com/office/drawing/2014/main" id="{7336BA50-9FA5-43F5-9924-6C84AB8F23B1}"/>
                </a:ext>
              </a:extLst>
            </p:cNvPr>
            <p:cNvSpPr/>
            <p:nvPr/>
          </p:nvSpPr>
          <p:spPr>
            <a:xfrm>
              <a:off x="3443549" y="3712404"/>
              <a:ext cx="1752952" cy="457200"/>
            </a:xfrm>
            <a:prstGeom prst="rect">
              <a:avLst/>
            </a:prstGeom>
          </p:spPr>
          <p:style>
            <a:lnRef idx="2">
              <a:schemeClr val="accent6">
                <a:shade val="50000"/>
              </a:schemeClr>
            </a:lnRef>
            <a:fillRef idx="1">
              <a:schemeClr val="accent6"/>
            </a:fillRef>
            <a:effectRef idx="0">
              <a:schemeClr val="accent6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kumimoji="1" lang="en-US" altLang="ja-JP" sz="1400" dirty="0"/>
                <a:t>Timbre</a:t>
              </a:r>
              <a:endParaRPr kumimoji="1" lang="ja-JP" altLang="en-US" sz="1400" dirty="0"/>
            </a:p>
          </p:txBody>
        </p:sp>
      </p:grpSp>
      <p:sp>
        <p:nvSpPr>
          <p:cNvPr id="36" name="正方形/長方形 35">
            <a:extLst>
              <a:ext uri="{FF2B5EF4-FFF2-40B4-BE49-F238E27FC236}">
                <a16:creationId xmlns:a16="http://schemas.microsoft.com/office/drawing/2014/main" id="{9C8364F6-DED7-4702-B5CE-13596BC45473}"/>
              </a:ext>
            </a:extLst>
          </p:cNvPr>
          <p:cNvSpPr/>
          <p:nvPr/>
        </p:nvSpPr>
        <p:spPr>
          <a:xfrm>
            <a:off x="2633169" y="5060149"/>
            <a:ext cx="2373171" cy="124856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t"/>
          <a:lstStyle/>
          <a:p>
            <a:pPr algn="ctr"/>
            <a:r>
              <a:rPr kumimoji="1" lang="en-US" altLang="ja-JP" sz="1400" dirty="0" err="1"/>
              <a:t>CombinedTimbres</a:t>
            </a:r>
            <a:endParaRPr kumimoji="1" lang="ja-JP" altLang="en-US" sz="1400" dirty="0"/>
          </a:p>
        </p:txBody>
      </p:sp>
      <p:sp>
        <p:nvSpPr>
          <p:cNvPr id="37" name="正方形/長方形 36">
            <a:extLst>
              <a:ext uri="{FF2B5EF4-FFF2-40B4-BE49-F238E27FC236}">
                <a16:creationId xmlns:a16="http://schemas.microsoft.com/office/drawing/2014/main" id="{D8282120-A22F-4F96-8257-CEB134E0F5EE}"/>
              </a:ext>
            </a:extLst>
          </p:cNvPr>
          <p:cNvSpPr/>
          <p:nvPr/>
        </p:nvSpPr>
        <p:spPr>
          <a:xfrm>
            <a:off x="2779279" y="544392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8" name="正方形/長方形 37">
            <a:extLst>
              <a:ext uri="{FF2B5EF4-FFF2-40B4-BE49-F238E27FC236}">
                <a16:creationId xmlns:a16="http://schemas.microsoft.com/office/drawing/2014/main" id="{CDAB4725-D1A0-4019-87A5-EF3460C53FFE}"/>
              </a:ext>
            </a:extLst>
          </p:cNvPr>
          <p:cNvSpPr/>
          <p:nvPr/>
        </p:nvSpPr>
        <p:spPr>
          <a:xfrm>
            <a:off x="2925389" y="559128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39" name="正方形/長方形 38">
            <a:extLst>
              <a:ext uri="{FF2B5EF4-FFF2-40B4-BE49-F238E27FC236}">
                <a16:creationId xmlns:a16="http://schemas.microsoft.com/office/drawing/2014/main" id="{77AD2DF6-9103-45A0-869D-4E90EE669204}"/>
              </a:ext>
            </a:extLst>
          </p:cNvPr>
          <p:cNvSpPr/>
          <p:nvPr/>
        </p:nvSpPr>
        <p:spPr>
          <a:xfrm>
            <a:off x="3089389" y="5724631"/>
            <a:ext cx="1752952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Timbre</a:t>
            </a:r>
            <a:endParaRPr kumimoji="1" lang="ja-JP" altLang="en-US" sz="1400" dirty="0"/>
          </a:p>
        </p:txBody>
      </p:sp>
      <p:sp>
        <p:nvSpPr>
          <p:cNvPr id="59" name="正方形/長方形 58">
            <a:extLst>
              <a:ext uri="{FF2B5EF4-FFF2-40B4-BE49-F238E27FC236}">
                <a16:creationId xmlns:a16="http://schemas.microsoft.com/office/drawing/2014/main" id="{019DCDE0-77E0-4B11-8694-69F8C7ADA88B}"/>
              </a:ext>
            </a:extLst>
          </p:cNvPr>
          <p:cNvSpPr/>
          <p:nvPr/>
        </p:nvSpPr>
        <p:spPr>
          <a:xfrm>
            <a:off x="6067047" y="3157206"/>
            <a:ext cx="2738733" cy="2785032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Timbre</a:t>
            </a:r>
          </a:p>
        </p:txBody>
      </p:sp>
      <p:sp>
        <p:nvSpPr>
          <p:cNvPr id="58" name="正方形/長方形 57">
            <a:extLst>
              <a:ext uri="{FF2B5EF4-FFF2-40B4-BE49-F238E27FC236}">
                <a16:creationId xmlns:a16="http://schemas.microsoft.com/office/drawing/2014/main" id="{6399F03D-18D5-49AD-9EF6-FD3460738B1D}"/>
              </a:ext>
            </a:extLst>
          </p:cNvPr>
          <p:cNvSpPr/>
          <p:nvPr/>
        </p:nvSpPr>
        <p:spPr>
          <a:xfrm>
            <a:off x="6275529" y="375099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Sound parameter</a:t>
            </a:r>
            <a:endParaRPr kumimoji="1" lang="ja-JP" altLang="en-US" sz="1400" dirty="0"/>
          </a:p>
        </p:txBody>
      </p:sp>
      <p:sp>
        <p:nvSpPr>
          <p:cNvPr id="62" name="正方形/長方形 61">
            <a:extLst>
              <a:ext uri="{FF2B5EF4-FFF2-40B4-BE49-F238E27FC236}">
                <a16:creationId xmlns:a16="http://schemas.microsoft.com/office/drawing/2014/main" id="{3F3A1433-0167-469C-87FF-08F1A6E4CB61}"/>
              </a:ext>
            </a:extLst>
          </p:cNvPr>
          <p:cNvSpPr/>
          <p:nvPr/>
        </p:nvSpPr>
        <p:spPr>
          <a:xfrm>
            <a:off x="6275529" y="44603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Driver parameter</a:t>
            </a:r>
            <a:endParaRPr kumimoji="1" lang="ja-JP" altLang="en-US" sz="1400" dirty="0"/>
          </a:p>
        </p:txBody>
      </p:sp>
      <p:sp>
        <p:nvSpPr>
          <p:cNvPr id="63" name="正方形/長方形 62">
            <a:extLst>
              <a:ext uri="{FF2B5EF4-FFF2-40B4-BE49-F238E27FC236}">
                <a16:creationId xmlns:a16="http://schemas.microsoft.com/office/drawing/2014/main" id="{B3F86F97-24C7-417D-AEB0-A9AA95241144}"/>
              </a:ext>
            </a:extLst>
          </p:cNvPr>
          <p:cNvSpPr/>
          <p:nvPr/>
        </p:nvSpPr>
        <p:spPr>
          <a:xfrm>
            <a:off x="6275529" y="5209410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MIDI parameter</a:t>
            </a:r>
            <a:endParaRPr kumimoji="1" lang="ja-JP" altLang="en-US" sz="1400" dirty="0"/>
          </a:p>
        </p:txBody>
      </p:sp>
      <p:sp>
        <p:nvSpPr>
          <p:cNvPr id="64" name="正方形/長方形 63">
            <a:extLst>
              <a:ext uri="{FF2B5EF4-FFF2-40B4-BE49-F238E27FC236}">
                <a16:creationId xmlns:a16="http://schemas.microsoft.com/office/drawing/2014/main" id="{0389D0BB-F8F4-4192-BD8F-A2DA19F23C09}"/>
              </a:ext>
            </a:extLst>
          </p:cNvPr>
          <p:cNvSpPr/>
          <p:nvPr/>
        </p:nvSpPr>
        <p:spPr>
          <a:xfrm>
            <a:off x="9416907" y="2092848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Sound parameter</a:t>
            </a:r>
          </a:p>
        </p:txBody>
      </p:sp>
      <p:sp>
        <p:nvSpPr>
          <p:cNvPr id="65" name="正方形/長方形 64">
            <a:extLst>
              <a:ext uri="{FF2B5EF4-FFF2-40B4-BE49-F238E27FC236}">
                <a16:creationId xmlns:a16="http://schemas.microsoft.com/office/drawing/2014/main" id="{6BEB6C03-44B3-4012-BB3F-F07A09265D5E}"/>
              </a:ext>
            </a:extLst>
          </p:cNvPr>
          <p:cNvSpPr/>
          <p:nvPr/>
        </p:nvSpPr>
        <p:spPr>
          <a:xfrm>
            <a:off x="9607020" y="258413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FM Op parameters</a:t>
            </a:r>
            <a:endParaRPr kumimoji="1" lang="ja-JP" altLang="en-US" sz="1400" dirty="0"/>
          </a:p>
        </p:txBody>
      </p:sp>
      <p:sp>
        <p:nvSpPr>
          <p:cNvPr id="66" name="正方形/長方形 65">
            <a:extLst>
              <a:ext uri="{FF2B5EF4-FFF2-40B4-BE49-F238E27FC236}">
                <a16:creationId xmlns:a16="http://schemas.microsoft.com/office/drawing/2014/main" id="{700A1EED-4011-4BA3-85BB-5E71F929E28D}"/>
              </a:ext>
            </a:extLst>
          </p:cNvPr>
          <p:cNvSpPr/>
          <p:nvPr/>
        </p:nvSpPr>
        <p:spPr>
          <a:xfrm>
            <a:off x="9607020" y="3222552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PSG parameters</a:t>
            </a:r>
            <a:endParaRPr kumimoji="1" lang="ja-JP" altLang="en-US" sz="1400" dirty="0"/>
          </a:p>
        </p:txBody>
      </p:sp>
      <p:sp>
        <p:nvSpPr>
          <p:cNvPr id="67" name="正方形/長方形 66">
            <a:extLst>
              <a:ext uri="{FF2B5EF4-FFF2-40B4-BE49-F238E27FC236}">
                <a16:creationId xmlns:a16="http://schemas.microsoft.com/office/drawing/2014/main" id="{D6811ABC-5814-4103-B5FB-7E93F7BA9FF6}"/>
              </a:ext>
            </a:extLst>
          </p:cNvPr>
          <p:cNvSpPr/>
          <p:nvPr/>
        </p:nvSpPr>
        <p:spPr>
          <a:xfrm>
            <a:off x="9607020" y="383406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PCM parameters</a:t>
            </a:r>
            <a:endParaRPr kumimoji="1" lang="ja-JP" altLang="en-US" sz="1400" dirty="0"/>
          </a:p>
        </p:txBody>
      </p:sp>
      <p:sp>
        <p:nvSpPr>
          <p:cNvPr id="69" name="正方形/長方形 68">
            <a:extLst>
              <a:ext uri="{FF2B5EF4-FFF2-40B4-BE49-F238E27FC236}">
                <a16:creationId xmlns:a16="http://schemas.microsoft.com/office/drawing/2014/main" id="{EFE6FD95-3581-4981-808D-7F27AA1834EF}"/>
              </a:ext>
            </a:extLst>
          </p:cNvPr>
          <p:cNvSpPr/>
          <p:nvPr/>
        </p:nvSpPr>
        <p:spPr>
          <a:xfrm>
            <a:off x="9416907" y="4556500"/>
            <a:ext cx="2738733" cy="2309340"/>
          </a:xfrm>
          <a:prstGeom prst="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/>
          <a:lstStyle/>
          <a:p>
            <a:r>
              <a:rPr kumimoji="1" lang="en-US" altLang="ja-JP" dirty="0"/>
              <a:t>Driver parameter</a:t>
            </a:r>
          </a:p>
        </p:txBody>
      </p:sp>
      <p:sp>
        <p:nvSpPr>
          <p:cNvPr id="70" name="正方形/長方形 69">
            <a:extLst>
              <a:ext uri="{FF2B5EF4-FFF2-40B4-BE49-F238E27FC236}">
                <a16:creationId xmlns:a16="http://schemas.microsoft.com/office/drawing/2014/main" id="{A4D08C0C-7E32-498D-AAC2-64D32D2E4991}"/>
              </a:ext>
            </a:extLst>
          </p:cNvPr>
          <p:cNvSpPr/>
          <p:nvPr/>
        </p:nvSpPr>
        <p:spPr>
          <a:xfrm>
            <a:off x="9607020" y="504778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ADSR parameter</a:t>
            </a:r>
            <a:endParaRPr kumimoji="1" lang="ja-JP" altLang="en-US" sz="1400" dirty="0"/>
          </a:p>
        </p:txBody>
      </p:sp>
      <p:sp>
        <p:nvSpPr>
          <p:cNvPr id="72" name="正方形/長方形 71">
            <a:extLst>
              <a:ext uri="{FF2B5EF4-FFF2-40B4-BE49-F238E27FC236}">
                <a16:creationId xmlns:a16="http://schemas.microsoft.com/office/drawing/2014/main" id="{9A0FFD16-E424-45E0-B8AD-274548BE4B99}"/>
              </a:ext>
            </a:extLst>
          </p:cNvPr>
          <p:cNvSpPr/>
          <p:nvPr/>
        </p:nvSpPr>
        <p:spPr>
          <a:xfrm>
            <a:off x="9607020" y="5686204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/>
              <a:t>ARP parameter</a:t>
            </a:r>
            <a:endParaRPr kumimoji="1" lang="ja-JP" altLang="en-US" sz="1400" dirty="0"/>
          </a:p>
        </p:txBody>
      </p:sp>
      <p:sp>
        <p:nvSpPr>
          <p:cNvPr id="74" name="正方形/長方形 73">
            <a:extLst>
              <a:ext uri="{FF2B5EF4-FFF2-40B4-BE49-F238E27FC236}">
                <a16:creationId xmlns:a16="http://schemas.microsoft.com/office/drawing/2014/main" id="{6D11733D-DA15-47FC-B8E4-61BBFB388624}"/>
              </a:ext>
            </a:extLst>
          </p:cNvPr>
          <p:cNvSpPr/>
          <p:nvPr/>
        </p:nvSpPr>
        <p:spPr>
          <a:xfrm>
            <a:off x="9607020" y="6297716"/>
            <a:ext cx="2373170" cy="457200"/>
          </a:xfrm>
          <a:prstGeom prst="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sz="1400" dirty="0" err="1"/>
              <a:t>Fx</a:t>
            </a:r>
            <a:r>
              <a:rPr kumimoji="1" lang="en-US" altLang="ja-JP" sz="1400" dirty="0"/>
              <a:t> &amp; Env parameter</a:t>
            </a:r>
            <a:endParaRPr kumimoji="1" lang="ja-JP" altLang="en-US" sz="1400" dirty="0"/>
          </a:p>
        </p:txBody>
      </p:sp>
      <p:sp>
        <p:nvSpPr>
          <p:cNvPr id="84" name="吹き出し: 四角形 83">
            <a:extLst>
              <a:ext uri="{FF2B5EF4-FFF2-40B4-BE49-F238E27FC236}">
                <a16:creationId xmlns:a16="http://schemas.microsoft.com/office/drawing/2014/main" id="{2FC30DFE-9044-4D12-8D1A-CA87B50C922E}"/>
              </a:ext>
            </a:extLst>
          </p:cNvPr>
          <p:cNvSpPr/>
          <p:nvPr/>
        </p:nvSpPr>
        <p:spPr>
          <a:xfrm>
            <a:off x="5027596" y="1854689"/>
            <a:ext cx="3983717" cy="802992"/>
          </a:xfrm>
          <a:prstGeom prst="wedgeRectCallout">
            <a:avLst>
              <a:gd name="adj1" fmla="val 61345"/>
              <a:gd name="adj2" fmla="val 16213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Sound params are H/W settings.</a:t>
            </a:r>
          </a:p>
          <a:p>
            <a:pPr algn="ctr"/>
            <a:r>
              <a:rPr kumimoji="1" lang="en-US" altLang="ja-JP" dirty="0"/>
              <a:t>See the chip manual for more details.</a:t>
            </a:r>
          </a:p>
        </p:txBody>
      </p:sp>
      <p:sp>
        <p:nvSpPr>
          <p:cNvPr id="85" name="吹き出し: 四角形 84">
            <a:extLst>
              <a:ext uri="{FF2B5EF4-FFF2-40B4-BE49-F238E27FC236}">
                <a16:creationId xmlns:a16="http://schemas.microsoft.com/office/drawing/2014/main" id="{ABA9DA76-6CA0-47DD-A51D-964AD41EF1F3}"/>
              </a:ext>
            </a:extLst>
          </p:cNvPr>
          <p:cNvSpPr/>
          <p:nvPr/>
        </p:nvSpPr>
        <p:spPr>
          <a:xfrm>
            <a:off x="6770082" y="5910215"/>
            <a:ext cx="2270499" cy="877755"/>
          </a:xfrm>
          <a:prstGeom prst="wedgeRectCallout">
            <a:avLst>
              <a:gd name="adj1" fmla="val 68170"/>
              <a:gd name="adj2" fmla="val -25299"/>
            </a:avLst>
          </a:prstGeom>
        </p:spPr>
        <p:style>
          <a:lnRef idx="0">
            <a:schemeClr val="accent2"/>
          </a:lnRef>
          <a:fillRef idx="3">
            <a:schemeClr val="accent2"/>
          </a:fillRef>
          <a:effectRef idx="3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kumimoji="1" lang="en-US" altLang="ja-JP" dirty="0"/>
              <a:t>Driver params are  the </a:t>
            </a:r>
            <a:r>
              <a:rPr kumimoji="1" lang="en-US" altLang="ja-JP" dirty="0" err="1"/>
              <a:t>MAmidiMEmo</a:t>
            </a:r>
            <a:r>
              <a:rPr kumimoji="1" lang="en-US" altLang="ja-JP" dirty="0"/>
              <a:t> settings.</a:t>
            </a:r>
          </a:p>
        </p:txBody>
      </p:sp>
      <p:sp>
        <p:nvSpPr>
          <p:cNvPr id="7" name="矢印: 右 6">
            <a:extLst>
              <a:ext uri="{FF2B5EF4-FFF2-40B4-BE49-F238E27FC236}">
                <a16:creationId xmlns:a16="http://schemas.microsoft.com/office/drawing/2014/main" id="{0DB3A9F1-907C-433C-BE63-450505359A02}"/>
              </a:ext>
            </a:extLst>
          </p:cNvPr>
          <p:cNvSpPr/>
          <p:nvPr/>
        </p:nvSpPr>
        <p:spPr>
          <a:xfrm>
            <a:off x="4782694" y="3196543"/>
            <a:ext cx="1313306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50" name="矢印: 右 49">
            <a:extLst>
              <a:ext uri="{FF2B5EF4-FFF2-40B4-BE49-F238E27FC236}">
                <a16:creationId xmlns:a16="http://schemas.microsoft.com/office/drawing/2014/main" id="{03D1CB4B-F839-4E69-B583-E470F0BDA3CC}"/>
              </a:ext>
            </a:extLst>
          </p:cNvPr>
          <p:cNvSpPr/>
          <p:nvPr/>
        </p:nvSpPr>
        <p:spPr>
          <a:xfrm rot="19603434">
            <a:off x="8448976" y="3497224"/>
            <a:ext cx="1059492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 dirty="0"/>
          </a:p>
        </p:txBody>
      </p:sp>
      <p:sp>
        <p:nvSpPr>
          <p:cNvPr id="53" name="矢印: 右 52">
            <a:extLst>
              <a:ext uri="{FF2B5EF4-FFF2-40B4-BE49-F238E27FC236}">
                <a16:creationId xmlns:a16="http://schemas.microsoft.com/office/drawing/2014/main" id="{E1BA77D0-EE3D-462C-9964-8F1F07301838}"/>
              </a:ext>
            </a:extLst>
          </p:cNvPr>
          <p:cNvSpPr/>
          <p:nvPr/>
        </p:nvSpPr>
        <p:spPr>
          <a:xfrm rot="368299">
            <a:off x="8603466" y="4497966"/>
            <a:ext cx="874230" cy="414511"/>
          </a:xfrm>
          <a:prstGeom prst="rightArrow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kumimoji="1" lang="ja-JP" altLang="en-US"/>
          </a:p>
        </p:txBody>
      </p:sp>
      <p:sp>
        <p:nvSpPr>
          <p:cNvPr id="2" name="スライド番号プレースホルダー 1">
            <a:extLst>
              <a:ext uri="{FF2B5EF4-FFF2-40B4-BE49-F238E27FC236}">
                <a16:creationId xmlns:a16="http://schemas.microsoft.com/office/drawing/2014/main" id="{F569B9EC-A1C9-49A0-80DF-34042B1FFC4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E2812-4560-4165-A7C7-9C013F955547}" type="slidenum">
              <a:rPr kumimoji="1" lang="ja-JP" altLang="en-US" smtClean="0"/>
              <a:t>9</a:t>
            </a:fld>
            <a:endParaRPr kumimoji="1" lang="ja-JP" altLang="en-US"/>
          </a:p>
        </p:txBody>
      </p:sp>
    </p:spTree>
    <p:extLst>
      <p:ext uri="{BB962C8B-B14F-4D97-AF65-F5344CB8AC3E}">
        <p14:creationId xmlns:p14="http://schemas.microsoft.com/office/powerpoint/2010/main" val="366278207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theme1.xml><?xml version="1.0" encoding="utf-8"?>
<a:theme xmlns:a="http://schemas.openxmlformats.org/drawingml/2006/main" name="ウィスプ">
  <a:themeElements>
    <a:clrScheme name="ウィスプ">
      <a:dk1>
        <a:sysClr val="windowText" lastClr="000000"/>
      </a:dk1>
      <a:lt1>
        <a:sysClr val="window" lastClr="FFFFFF"/>
      </a:lt1>
      <a:dk2>
        <a:srgbClr val="766F54"/>
      </a:dk2>
      <a:lt2>
        <a:srgbClr val="E3EACF"/>
      </a:lt2>
      <a:accent1>
        <a:srgbClr val="A53010"/>
      </a:accent1>
      <a:accent2>
        <a:srgbClr val="DE7E18"/>
      </a:accent2>
      <a:accent3>
        <a:srgbClr val="9F8351"/>
      </a:accent3>
      <a:accent4>
        <a:srgbClr val="728653"/>
      </a:accent4>
      <a:accent5>
        <a:srgbClr val="92AA4C"/>
      </a:accent5>
      <a:accent6>
        <a:srgbClr val="6AAC91"/>
      </a:accent6>
      <a:hlink>
        <a:srgbClr val="FB4A18"/>
      </a:hlink>
      <a:folHlink>
        <a:srgbClr val="FB9318"/>
      </a:folHlink>
    </a:clrScheme>
    <a:fontScheme name="ウィスプ">
      <a:maj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HY중고딕"/>
        <a:font script="Hans" typeface="幼圆"/>
        <a:font script="Hant" typeface="微軟正黑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ウィスプ">
      <a:fillStyleLst>
        <a:solidFill>
          <a:schemeClr val="phClr"/>
        </a:solidFill>
        <a:solidFill>
          <a:schemeClr val="phClr">
            <a:tint val="70000"/>
            <a:lumMod val="104000"/>
          </a:schemeClr>
        </a:soli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8000"/>
                <a:lumMod val="9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222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2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60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satMod val="92000"/>
                <a:lumMod val="120000"/>
              </a:schemeClr>
            </a:gs>
            <a:gs pos="100000">
              <a:schemeClr val="phClr">
                <a:shade val="98000"/>
                <a:satMod val="120000"/>
                <a:lumMod val="98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Wisp" id="{7CB32D59-10C0-40DD-B7BD-2E94284A981C}" vid="{24B1A44C-C006-48B2-A4D7-E5549B3D8CD4}"/>
    </a:ext>
  </a:extLst>
</a:theme>
</file>

<file path=ppt/theme/theme2.xml><?xml version="1.0" encoding="utf-8"?>
<a:theme xmlns:a="http://schemas.openxmlformats.org/drawingml/2006/main" name="Office テーマ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游ゴシック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游ゴシック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Wisp</Template>
  <TotalTime>0</TotalTime>
  <Words>2154</Words>
  <Application>Microsoft Office PowerPoint</Application>
  <PresentationFormat>ワイド画面</PresentationFormat>
  <Paragraphs>461</Paragraphs>
  <Slides>28</Slides>
  <Notes>6</Notes>
  <HiddenSlides>0</HiddenSlides>
  <MMClips>0</MMClips>
  <ScaleCrop>false</ScaleCrop>
  <HeadingPairs>
    <vt:vector size="6" baseType="variant">
      <vt:variant>
        <vt:lpstr>使用されているフォント</vt:lpstr>
      </vt:variant>
      <vt:variant>
        <vt:i4>5</vt:i4>
      </vt:variant>
      <vt:variant>
        <vt:lpstr>テーマ</vt:lpstr>
      </vt:variant>
      <vt:variant>
        <vt:i4>1</vt:i4>
      </vt:variant>
      <vt:variant>
        <vt:lpstr>スライド タイトル</vt:lpstr>
      </vt:variant>
      <vt:variant>
        <vt:i4>28</vt:i4>
      </vt:variant>
    </vt:vector>
  </HeadingPairs>
  <TitlesOfParts>
    <vt:vector size="34" baseType="lpstr">
      <vt:lpstr>ＭＳ ゴシック</vt:lpstr>
      <vt:lpstr>游ゴシック</vt:lpstr>
      <vt:lpstr>Arial</vt:lpstr>
      <vt:lpstr>Century Gothic</vt:lpstr>
      <vt:lpstr>Wingdings 3</vt:lpstr>
      <vt:lpstr>ウィスプ</vt:lpstr>
      <vt:lpstr>MAmidiMEmo The Virtual S/W Synthesizer</vt:lpstr>
      <vt:lpstr>Install &amp; Basic Settings</vt:lpstr>
      <vt:lpstr>Window Overview</vt:lpstr>
      <vt:lpstr>Add and Remove a Chip</vt:lpstr>
      <vt:lpstr>Edit chip and sound parameters</vt:lpstr>
      <vt:lpstr>Between MIDI ch and Chip ch Relation.</vt:lpstr>
      <vt:lpstr>Sounding Structure</vt:lpstr>
      <vt:lpstr>Timbre</vt:lpstr>
      <vt:lpstr>Timbre Structure</vt:lpstr>
      <vt:lpstr>Driver parameters - Fx &amp; Env Structure</vt:lpstr>
      <vt:lpstr>Sample sounds</vt:lpstr>
      <vt:lpstr>Additional files</vt:lpstr>
      <vt:lpstr>Limit Break</vt:lpstr>
      <vt:lpstr>VGM Sound Interface(VSIF - UART) for Genesis/SMS</vt:lpstr>
      <vt:lpstr>VGM Sound Interface(VSIF - FTDI) for Genesis</vt:lpstr>
      <vt:lpstr>VGM Sound Interface(VSIF - FTDI) for Famicom</vt:lpstr>
      <vt:lpstr>VGM Sound Interface(VSIF - FTDI) for MSX</vt:lpstr>
      <vt:lpstr>VGM Sound Interface(VSIF) Settings</vt:lpstr>
      <vt:lpstr>VGM Sound Interface(VSIF) for Famicom spec</vt:lpstr>
      <vt:lpstr>VGMPlayer</vt:lpstr>
      <vt:lpstr>Trouble Shooting for MAmi</vt:lpstr>
      <vt:lpstr>MIDI Implementation Chart 1</vt:lpstr>
      <vt:lpstr>MIDI Implementation Chart 2</vt:lpstr>
      <vt:lpstr>MIDI Implementation Chart 3</vt:lpstr>
      <vt:lpstr>MIDI Implementation Chart 4</vt:lpstr>
      <vt:lpstr>MIDI Implementation Chart 5</vt:lpstr>
      <vt:lpstr>MIDI Implementation Chart 6</vt:lpstr>
      <vt:lpstr>MIDI Implementation Chart 7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2021-01-30T04:09:10Z</dcterms:created>
  <dcterms:modified xsi:type="dcterms:W3CDTF">2021-08-13T03:10:01Z</dcterms:modified>
</cp:coreProperties>
</file>