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8" r:id="rId1"/>
  </p:sldMasterIdLst>
  <p:notesMasterIdLst>
    <p:notesMasterId r:id="rId44"/>
  </p:notesMasterIdLst>
  <p:sldIdLst>
    <p:sldId id="256" r:id="rId2"/>
    <p:sldId id="289" r:id="rId3"/>
    <p:sldId id="262" r:id="rId4"/>
    <p:sldId id="257" r:id="rId5"/>
    <p:sldId id="258" r:id="rId6"/>
    <p:sldId id="265" r:id="rId7"/>
    <p:sldId id="297" r:id="rId8"/>
    <p:sldId id="267" r:id="rId9"/>
    <p:sldId id="259" r:id="rId10"/>
    <p:sldId id="268" r:id="rId11"/>
    <p:sldId id="260" r:id="rId12"/>
    <p:sldId id="263" r:id="rId13"/>
    <p:sldId id="271" r:id="rId14"/>
    <p:sldId id="270" r:id="rId15"/>
    <p:sldId id="269" r:id="rId16"/>
    <p:sldId id="294" r:id="rId17"/>
    <p:sldId id="272" r:id="rId18"/>
    <p:sldId id="274" r:id="rId19"/>
    <p:sldId id="277" r:id="rId20"/>
    <p:sldId id="286" r:id="rId21"/>
    <p:sldId id="291" r:id="rId22"/>
    <p:sldId id="273" r:id="rId23"/>
    <p:sldId id="278" r:id="rId24"/>
    <p:sldId id="290" r:id="rId25"/>
    <p:sldId id="295" r:id="rId26"/>
    <p:sldId id="275" r:id="rId27"/>
    <p:sldId id="300" r:id="rId28"/>
    <p:sldId id="299" r:id="rId29"/>
    <p:sldId id="296" r:id="rId30"/>
    <p:sldId id="264" r:id="rId31"/>
    <p:sldId id="279" r:id="rId32"/>
    <p:sldId id="280" r:id="rId33"/>
    <p:sldId id="281" r:id="rId34"/>
    <p:sldId id="282" r:id="rId35"/>
    <p:sldId id="283" r:id="rId36"/>
    <p:sldId id="285" r:id="rId37"/>
    <p:sldId id="284" r:id="rId38"/>
    <p:sldId id="301" r:id="rId39"/>
    <p:sldId id="288" r:id="rId40"/>
    <p:sldId id="287" r:id="rId41"/>
    <p:sldId id="292" r:id="rId42"/>
    <p:sldId id="293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5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91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C28D8-13B6-41C3-9F5F-0284C569C6F1}" type="datetimeFigureOut">
              <a:rPr kumimoji="1" lang="ja-JP" altLang="en-US" smtClean="0"/>
              <a:t>2023/4/27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2F5C4-CB40-44D3-9C89-5ECCD9AB4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096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1705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41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3975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42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007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615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164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290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51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0367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084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3215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507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5E62-B904-4691-B75E-EC1C32885285}" type="datetime1">
              <a:rPr kumimoji="1" lang="ja-JP" altLang="en-US" smtClean="0"/>
              <a:t>2023/4/27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67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7007-2A40-4EFC-90A3-258EFA3C1001}" type="datetime1">
              <a:rPr kumimoji="1" lang="ja-JP" altLang="en-US" smtClean="0"/>
              <a:t>2023/4/27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07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D7FF-9203-4AA3-90FD-622674A14F90}" type="datetime1">
              <a:rPr kumimoji="1" lang="ja-JP" altLang="en-US" smtClean="0"/>
              <a:t>2023/4/27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55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E4D3-BEDB-4F35-876B-5B9AA41BFB5B}" type="datetime1">
              <a:rPr kumimoji="1" lang="ja-JP" altLang="en-US" smtClean="0"/>
              <a:t>2023/4/27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716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896E-FC14-4F25-BC47-18ABAEA9E1FE}" type="datetime1">
              <a:rPr kumimoji="1" lang="ja-JP" altLang="en-US" smtClean="0"/>
              <a:t>2023/4/27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8825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701B-2185-4987-B8E2-5507664B65F4}" type="datetime1">
              <a:rPr kumimoji="1" lang="ja-JP" altLang="en-US" smtClean="0"/>
              <a:t>2023/4/27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764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4CDED-9617-418F-B546-D66B9BB6C35E}" type="datetime1">
              <a:rPr kumimoji="1" lang="ja-JP" altLang="en-US" smtClean="0"/>
              <a:t>2023/4/27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088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5D40-962A-46D7-8037-3F2900B5EB4D}" type="datetime1">
              <a:rPr kumimoji="1" lang="ja-JP" altLang="en-US" smtClean="0"/>
              <a:t>2023/4/27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93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A9A2-8356-4FFD-B66A-E38811049858}" type="datetime1">
              <a:rPr kumimoji="1" lang="ja-JP" altLang="en-US" smtClean="0"/>
              <a:t>2023/4/27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01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8989-88B8-4869-97D9-547531F13E13}" type="datetime1">
              <a:rPr kumimoji="1" lang="ja-JP" altLang="en-US" smtClean="0"/>
              <a:t>2023/4/27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00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4031-B949-4300-AB3E-1551426E8631}" type="datetime1">
              <a:rPr kumimoji="1" lang="ja-JP" altLang="en-US" smtClean="0"/>
              <a:t>2023/4/27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58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755E-A59D-4634-B604-E9BB568B1156}" type="datetime1">
              <a:rPr kumimoji="1" lang="ja-JP" altLang="en-US" smtClean="0"/>
              <a:t>2023/4/27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980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38B3-7601-4256-ABFE-386B92B0EDB5}" type="datetime1">
              <a:rPr kumimoji="1" lang="ja-JP" altLang="en-US" smtClean="0"/>
              <a:t>2023/4/27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48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ED6D-8A94-4DBA-8EF2-284D1A467CE8}" type="datetime1">
              <a:rPr kumimoji="1" lang="ja-JP" altLang="en-US" smtClean="0"/>
              <a:t>2023/4/27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51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0317-28AF-43C5-8944-AADFA89E0149}" type="datetime1">
              <a:rPr kumimoji="1" lang="ja-JP" altLang="en-US" smtClean="0"/>
              <a:t>2023/4/27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27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023C-C4FA-4CE8-B5BE-6798898EE377}" type="datetime1">
              <a:rPr kumimoji="1" lang="ja-JP" altLang="en-US" smtClean="0"/>
              <a:t>2023/4/27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68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67159-F4A8-4352-915B-DDBEFEF4A4D6}" type="datetime1">
              <a:rPr kumimoji="1" lang="ja-JP" altLang="en-US" smtClean="0"/>
              <a:t>2023/4/27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97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0.jpe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microsoft.com/office/2007/relationships/hdphoto" Target="../media/hdphoto1.wdp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microsoft.com/office/2007/relationships/hdphoto" Target="../media/hdphoto2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microsoft.com/office/2007/relationships/hdphoto" Target="../media/hdphoto3.wdp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3.png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microsoft.com/office/2007/relationships/hdphoto" Target="../media/hdphoto2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microsoft.com/office/2007/relationships/hdphoto" Target="../media/hdphoto3.wdp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microsoft.com/office/2007/relationships/hdphoto" Target="../media/hdphoto2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microsoft.com/office/2007/relationships/hdphoto" Target="../media/hdphoto3.wdp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e-shop.si/en/disable-enable-driver-signature-enforcement-on-windows-10" TargetMode="External"/><Relationship Id="rId2" Type="http://schemas.openxmlformats.org/officeDocument/2006/relationships/hyperlink" Target="https://docs.microsoft.com/windows-hardware/drivers/install/the-testsigning-boot-configuration-op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31B3DB0-10E4-4265-97FE-514A89497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/>
              <a:t>MAmidiMEmo</a:t>
            </a:r>
            <a:br>
              <a:rPr lang="en-US" altLang="ja-JP" dirty="0"/>
            </a:br>
            <a:r>
              <a:rPr lang="en-US" altLang="ja-JP" dirty="0"/>
              <a:t>The Virtual S/W Synthesizer</a:t>
            </a:r>
            <a:endParaRPr lang="ja-JP" altLang="en-US" dirty="0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D195690D-B8C0-44C8-A5B6-3835F67A7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User’s Manual</a:t>
            </a:r>
            <a:r>
              <a:rPr lang="ja-JP" altLang="en-US" dirty="0"/>
              <a:t> </a:t>
            </a:r>
            <a:r>
              <a:rPr lang="en-US" altLang="ja-JP" dirty="0"/>
              <a:t>– for </a:t>
            </a:r>
            <a:r>
              <a:rPr lang="en-US" altLang="ja-JP" dirty="0" err="1"/>
              <a:t>MAmidiMEmo</a:t>
            </a:r>
            <a:r>
              <a:rPr lang="en-US" altLang="ja-JP"/>
              <a:t> V4.7.0.0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77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Timbre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1EDEBED-5C01-4F6D-8F7A-25C08B8C57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33" t="17329" b="29375"/>
          <a:stretch/>
        </p:blipFill>
        <p:spPr>
          <a:xfrm>
            <a:off x="8166100" y="4451176"/>
            <a:ext cx="3930827" cy="22458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kumimoji="1" lang="en-US" altLang="ja-JP" dirty="0"/>
              <a:t>Generally, a chip has 256 Timbres, 256 </a:t>
            </a:r>
            <a:r>
              <a:rPr kumimoji="1" lang="en-US" altLang="ja-JP" dirty="0" err="1"/>
              <a:t>CombinedTimbres</a:t>
            </a:r>
            <a:r>
              <a:rPr kumimoji="1" lang="en-US" altLang="ja-JP" dirty="0"/>
              <a:t>, 128 </a:t>
            </a:r>
            <a:r>
              <a:rPr kumimoji="1" lang="en-US" altLang="ja-JP" dirty="0" err="1"/>
              <a:t>DrumTimbres</a:t>
            </a:r>
            <a:r>
              <a:rPr kumimoji="1" lang="en-US" altLang="ja-JP" dirty="0"/>
              <a:t>.</a:t>
            </a:r>
          </a:p>
          <a:p>
            <a:r>
              <a:rPr lang="en-US" altLang="ja-JP" dirty="0" err="1"/>
              <a:t>CombinedTimbre</a:t>
            </a:r>
            <a:r>
              <a:rPr lang="en-US" altLang="ja-JP" dirty="0"/>
              <a:t> can sound multiple Timbers at the same time (up to 4)</a:t>
            </a:r>
          </a:p>
          <a:p>
            <a:r>
              <a:rPr kumimoji="1" lang="en-US" altLang="ja-JP" dirty="0" err="1"/>
              <a:t>Drum</a:t>
            </a:r>
            <a:r>
              <a:rPr lang="en-US" altLang="ja-JP" dirty="0" err="1"/>
              <a:t>Timbre</a:t>
            </a:r>
            <a:r>
              <a:rPr lang="en-US" altLang="ja-JP" dirty="0"/>
              <a:t> can sound Timbes as a Drum sounds (Ignoring Note Off msg). </a:t>
            </a:r>
          </a:p>
          <a:p>
            <a:r>
              <a:rPr lang="en-US" altLang="ja-JP" dirty="0"/>
              <a:t>You can change the Timbre parameters on the </a:t>
            </a:r>
            <a:r>
              <a:rPr kumimoji="1" lang="en-US" altLang="ja-JP" dirty="0"/>
              <a:t>Chip Parameter Editor.</a:t>
            </a:r>
            <a:br>
              <a:rPr kumimoji="1" lang="en-US" altLang="ja-JP" dirty="0"/>
            </a:br>
            <a:r>
              <a:rPr lang="en-US" altLang="ja-JP" dirty="0"/>
              <a:t>Generally, y</a:t>
            </a:r>
            <a:r>
              <a:rPr kumimoji="1" lang="en-US" altLang="ja-JP" dirty="0"/>
              <a:t>ou need to learn the chip specification to edit the chip parameters.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FFAEA72E-9EF7-4D16-A235-B388BDACCB97}"/>
              </a:ext>
            </a:extLst>
          </p:cNvPr>
          <p:cNvSpPr/>
          <p:nvPr/>
        </p:nvSpPr>
        <p:spPr>
          <a:xfrm>
            <a:off x="5791574" y="4871691"/>
            <a:ext cx="1823954" cy="1217331"/>
          </a:xfrm>
          <a:prstGeom prst="wedgeRectCallout">
            <a:avLst>
              <a:gd name="adj1" fmla="val 97062"/>
              <a:gd name="adj2" fmla="val -784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8C575DB-1E9A-4685-A58A-167653A16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77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Timbre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2436767"/>
            <a:ext cx="3106020" cy="4047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</a:t>
            </a:r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7FBF8B35-5032-48CE-A3EC-8A547B0B9204}"/>
              </a:ext>
            </a:extLst>
          </p:cNvPr>
          <p:cNvSpPr/>
          <p:nvPr/>
        </p:nvSpPr>
        <p:spPr>
          <a:xfrm>
            <a:off x="2729242" y="5199851"/>
            <a:ext cx="2373171" cy="12293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</a:t>
            </a:r>
            <a:endParaRPr kumimoji="1" lang="ja-JP" altLang="en-US" sz="1400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26B1002-8EE2-4B46-8735-BAE872B8F0E1}"/>
              </a:ext>
            </a:extLst>
          </p:cNvPr>
          <p:cNvSpPr/>
          <p:nvPr/>
        </p:nvSpPr>
        <p:spPr>
          <a:xfrm>
            <a:off x="2875352" y="556437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69003A9-972C-4413-9584-016688701F09}"/>
              </a:ext>
            </a:extLst>
          </p:cNvPr>
          <p:cNvSpPr/>
          <p:nvPr/>
        </p:nvSpPr>
        <p:spPr>
          <a:xfrm>
            <a:off x="3021462" y="571173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FF3B3C7B-ED24-46B4-8046-6421DF32DDDC}"/>
              </a:ext>
            </a:extLst>
          </p:cNvPr>
          <p:cNvSpPr/>
          <p:nvPr/>
        </p:nvSpPr>
        <p:spPr>
          <a:xfrm>
            <a:off x="3185462" y="584508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CB6BA3D-07F5-4975-954E-78F950669902}"/>
              </a:ext>
            </a:extLst>
          </p:cNvPr>
          <p:cNvSpPr/>
          <p:nvPr/>
        </p:nvSpPr>
        <p:spPr>
          <a:xfrm>
            <a:off x="2697432" y="3234701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9EE547C-C0D1-4668-A983-47CA5E506675}"/>
              </a:ext>
            </a:extLst>
          </p:cNvPr>
          <p:cNvSpPr/>
          <p:nvPr/>
        </p:nvSpPr>
        <p:spPr>
          <a:xfrm>
            <a:off x="2633169" y="3145877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Timbres</a:t>
            </a:r>
            <a:endParaRPr kumimoji="1" lang="ja-JP" altLang="en-US" sz="1400" dirty="0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270B1B4F-450F-4C0E-8B44-BC74D4767FB2}"/>
              </a:ext>
            </a:extLst>
          </p:cNvPr>
          <p:cNvGrpSpPr/>
          <p:nvPr/>
        </p:nvGrpSpPr>
        <p:grpSpPr>
          <a:xfrm>
            <a:off x="2712672" y="3853575"/>
            <a:ext cx="2373171" cy="1088772"/>
            <a:chOff x="3151328" y="3255204"/>
            <a:chExt cx="2373171" cy="1088772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0C63DC71-489E-4F80-9895-9FBDD7A849FF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</a:t>
              </a:r>
              <a:endParaRPr kumimoji="1" lang="ja-JP" altLang="en-US" sz="1400" dirty="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5A321A50-ADB6-45B4-8BE5-BCECDF8AD5C7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A4C335F3-A577-490D-881B-1BA35C639288}"/>
              </a:ext>
            </a:extLst>
          </p:cNvPr>
          <p:cNvGrpSpPr/>
          <p:nvPr/>
        </p:nvGrpSpPr>
        <p:grpSpPr>
          <a:xfrm>
            <a:off x="2633168" y="3779643"/>
            <a:ext cx="2373171" cy="1088772"/>
            <a:chOff x="3151328" y="3255204"/>
            <a:chExt cx="2373171" cy="1088772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3E284D41-6F93-4E53-A7A1-67273F1126D6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DrumTimbres</a:t>
              </a:r>
              <a:endParaRPr kumimoji="1" lang="ja-JP" altLang="en-US" sz="1400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7336BA50-9FA5-43F5-9924-6C84AB8F23B1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C8364F6-DED7-4702-B5CE-13596BC45473}"/>
              </a:ext>
            </a:extLst>
          </p:cNvPr>
          <p:cNvSpPr/>
          <p:nvPr/>
        </p:nvSpPr>
        <p:spPr>
          <a:xfrm>
            <a:off x="2633169" y="5060149"/>
            <a:ext cx="2373171" cy="12485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CombinedTimbres</a:t>
            </a:r>
            <a:endParaRPr kumimoji="1" lang="ja-JP" altLang="en-US" sz="14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8282120-A22F-4F96-8257-CEB134E0F5EE}"/>
              </a:ext>
            </a:extLst>
          </p:cNvPr>
          <p:cNvSpPr/>
          <p:nvPr/>
        </p:nvSpPr>
        <p:spPr>
          <a:xfrm>
            <a:off x="2779279" y="544392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DAB4725-D1A0-4019-87A5-EF3460C53FFE}"/>
              </a:ext>
            </a:extLst>
          </p:cNvPr>
          <p:cNvSpPr/>
          <p:nvPr/>
        </p:nvSpPr>
        <p:spPr>
          <a:xfrm>
            <a:off x="2925389" y="559128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7AD2DF6-9103-45A0-869D-4E90EE669204}"/>
              </a:ext>
            </a:extLst>
          </p:cNvPr>
          <p:cNvSpPr/>
          <p:nvPr/>
        </p:nvSpPr>
        <p:spPr>
          <a:xfrm>
            <a:off x="3089389" y="572463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019DCDE0-77E0-4B11-8694-69F8C7ADA88B}"/>
              </a:ext>
            </a:extLst>
          </p:cNvPr>
          <p:cNvSpPr/>
          <p:nvPr/>
        </p:nvSpPr>
        <p:spPr>
          <a:xfrm>
            <a:off x="6067047" y="3157206"/>
            <a:ext cx="2738733" cy="2785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Timbre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6399F03D-18D5-49AD-9EF6-FD3460738B1D}"/>
              </a:ext>
            </a:extLst>
          </p:cNvPr>
          <p:cNvSpPr/>
          <p:nvPr/>
        </p:nvSpPr>
        <p:spPr>
          <a:xfrm>
            <a:off x="6275529" y="375099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Sound parameter</a:t>
            </a:r>
            <a:endParaRPr kumimoji="1" lang="ja-JP" altLang="en-US" sz="1400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3F3A1433-0167-469C-87FF-08F1A6E4CB61}"/>
              </a:ext>
            </a:extLst>
          </p:cNvPr>
          <p:cNvSpPr/>
          <p:nvPr/>
        </p:nvSpPr>
        <p:spPr>
          <a:xfrm>
            <a:off x="6275529" y="44603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Driver parameter</a:t>
            </a:r>
            <a:endParaRPr kumimoji="1" lang="ja-JP" altLang="en-US" sz="1400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3F86F97-24C7-417D-AEB0-A9AA95241144}"/>
              </a:ext>
            </a:extLst>
          </p:cNvPr>
          <p:cNvSpPr/>
          <p:nvPr/>
        </p:nvSpPr>
        <p:spPr>
          <a:xfrm>
            <a:off x="6275529" y="52094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MIDI parameter</a:t>
            </a:r>
            <a:endParaRPr kumimoji="1" lang="ja-JP" altLang="en-US" sz="1400" dirty="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0389D0BB-F8F4-4192-BD8F-A2DA19F23C09}"/>
              </a:ext>
            </a:extLst>
          </p:cNvPr>
          <p:cNvSpPr/>
          <p:nvPr/>
        </p:nvSpPr>
        <p:spPr>
          <a:xfrm>
            <a:off x="9416907" y="2092848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Sound parameter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6BEB6C03-44B3-4012-BB3F-F07A09265D5E}"/>
              </a:ext>
            </a:extLst>
          </p:cNvPr>
          <p:cNvSpPr/>
          <p:nvPr/>
        </p:nvSpPr>
        <p:spPr>
          <a:xfrm>
            <a:off x="9607020" y="258413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Op parameters</a:t>
            </a:r>
            <a:endParaRPr kumimoji="1" lang="ja-JP" altLang="en-US" sz="1400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700A1EED-4011-4BA3-85BB-5E71F929E28D}"/>
              </a:ext>
            </a:extLst>
          </p:cNvPr>
          <p:cNvSpPr/>
          <p:nvPr/>
        </p:nvSpPr>
        <p:spPr>
          <a:xfrm>
            <a:off x="9607020" y="3222552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PSG parameters</a:t>
            </a:r>
            <a:endParaRPr kumimoji="1" lang="ja-JP" altLang="en-US" sz="1400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6811ABC-5814-4103-B5FB-7E93F7BA9FF6}"/>
              </a:ext>
            </a:extLst>
          </p:cNvPr>
          <p:cNvSpPr/>
          <p:nvPr/>
        </p:nvSpPr>
        <p:spPr>
          <a:xfrm>
            <a:off x="9607020" y="383406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PCM parameters</a:t>
            </a:r>
            <a:endParaRPr kumimoji="1" lang="ja-JP" altLang="en-US" sz="1400" dirty="0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EFE6FD95-3581-4981-808D-7F27AA1834EF}"/>
              </a:ext>
            </a:extLst>
          </p:cNvPr>
          <p:cNvSpPr/>
          <p:nvPr/>
        </p:nvSpPr>
        <p:spPr>
          <a:xfrm>
            <a:off x="9416907" y="4556500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Driver parameter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A4D08C0C-7E32-498D-AAC2-64D32D2E4991}"/>
              </a:ext>
            </a:extLst>
          </p:cNvPr>
          <p:cNvSpPr/>
          <p:nvPr/>
        </p:nvSpPr>
        <p:spPr>
          <a:xfrm>
            <a:off x="9607020" y="504778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ADSR parameter</a:t>
            </a:r>
            <a:endParaRPr kumimoji="1" lang="ja-JP" altLang="en-US" sz="1400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9A0FFD16-E424-45E0-B8AD-274548BE4B99}"/>
              </a:ext>
            </a:extLst>
          </p:cNvPr>
          <p:cNvSpPr/>
          <p:nvPr/>
        </p:nvSpPr>
        <p:spPr>
          <a:xfrm>
            <a:off x="9607020" y="568620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ARP parameter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6D11733D-DA15-47FC-B8E4-61BBFB388624}"/>
              </a:ext>
            </a:extLst>
          </p:cNvPr>
          <p:cNvSpPr/>
          <p:nvPr/>
        </p:nvSpPr>
        <p:spPr>
          <a:xfrm>
            <a:off x="9607020" y="629771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Fx</a:t>
            </a:r>
            <a:r>
              <a:rPr kumimoji="1" lang="en-US" altLang="ja-JP" sz="1400" dirty="0"/>
              <a:t> &amp; Env parameter</a:t>
            </a:r>
            <a:endParaRPr kumimoji="1" lang="ja-JP" altLang="en-US" sz="1400" dirty="0"/>
          </a:p>
        </p:txBody>
      </p:sp>
      <p:sp>
        <p:nvSpPr>
          <p:cNvPr id="84" name="吹き出し: 四角形 83">
            <a:extLst>
              <a:ext uri="{FF2B5EF4-FFF2-40B4-BE49-F238E27FC236}">
                <a16:creationId xmlns:a16="http://schemas.microsoft.com/office/drawing/2014/main" id="{2FC30DFE-9044-4D12-8D1A-CA87B50C922E}"/>
              </a:ext>
            </a:extLst>
          </p:cNvPr>
          <p:cNvSpPr/>
          <p:nvPr/>
        </p:nvSpPr>
        <p:spPr>
          <a:xfrm>
            <a:off x="5027596" y="1854689"/>
            <a:ext cx="3983717" cy="802992"/>
          </a:xfrm>
          <a:prstGeom prst="wedgeRectCallout">
            <a:avLst>
              <a:gd name="adj1" fmla="val 61345"/>
              <a:gd name="adj2" fmla="val 1621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Sound params are H/W settings.</a:t>
            </a:r>
          </a:p>
          <a:p>
            <a:pPr algn="ctr"/>
            <a:r>
              <a:rPr kumimoji="1" lang="en-US" altLang="ja-JP" dirty="0"/>
              <a:t>See the chip manual for more details.</a:t>
            </a:r>
          </a:p>
        </p:txBody>
      </p:sp>
      <p:sp>
        <p:nvSpPr>
          <p:cNvPr id="85" name="吹き出し: 四角形 84">
            <a:extLst>
              <a:ext uri="{FF2B5EF4-FFF2-40B4-BE49-F238E27FC236}">
                <a16:creationId xmlns:a16="http://schemas.microsoft.com/office/drawing/2014/main" id="{ABA9DA76-6CA0-47DD-A51D-964AD41EF1F3}"/>
              </a:ext>
            </a:extLst>
          </p:cNvPr>
          <p:cNvSpPr/>
          <p:nvPr/>
        </p:nvSpPr>
        <p:spPr>
          <a:xfrm>
            <a:off x="6770082" y="5910215"/>
            <a:ext cx="2270499" cy="877755"/>
          </a:xfrm>
          <a:prstGeom prst="wedgeRectCallout">
            <a:avLst>
              <a:gd name="adj1" fmla="val 68170"/>
              <a:gd name="adj2" fmla="val -2529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Driver params are 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settings.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DB3A9F1-907C-433C-BE63-450505359A02}"/>
              </a:ext>
            </a:extLst>
          </p:cNvPr>
          <p:cNvSpPr/>
          <p:nvPr/>
        </p:nvSpPr>
        <p:spPr>
          <a:xfrm>
            <a:off x="4782694" y="3196543"/>
            <a:ext cx="1313306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矢印: 右 49">
            <a:extLst>
              <a:ext uri="{FF2B5EF4-FFF2-40B4-BE49-F238E27FC236}">
                <a16:creationId xmlns:a16="http://schemas.microsoft.com/office/drawing/2014/main" id="{03D1CB4B-F839-4E69-B583-E470F0BDA3CC}"/>
              </a:ext>
            </a:extLst>
          </p:cNvPr>
          <p:cNvSpPr/>
          <p:nvPr/>
        </p:nvSpPr>
        <p:spPr>
          <a:xfrm rot="19603434">
            <a:off x="8448976" y="3497224"/>
            <a:ext cx="1059492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E1BA77D0-EE3D-462C-9964-8F1F07301838}"/>
              </a:ext>
            </a:extLst>
          </p:cNvPr>
          <p:cNvSpPr/>
          <p:nvPr/>
        </p:nvSpPr>
        <p:spPr>
          <a:xfrm rot="368299">
            <a:off x="8603466" y="4497966"/>
            <a:ext cx="874230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569B9EC-A1C9-49A0-80DF-34042B1F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78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/>
              <a:t>Driver parameters - </a:t>
            </a:r>
            <a:r>
              <a:rPr kumimoji="1" lang="en-US" altLang="ja-JP" sz="3600" dirty="0" err="1"/>
              <a:t>Fx</a:t>
            </a:r>
            <a:r>
              <a:rPr kumimoji="1" lang="en-US" altLang="ja-JP" sz="3600" dirty="0"/>
              <a:t> &amp; Env</a:t>
            </a:r>
            <a:r>
              <a:rPr lang="en-US" altLang="ja-JP" dirty="0"/>
              <a:t>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3322748"/>
            <a:ext cx="9583020" cy="3411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/>
              <a:t>Fx</a:t>
            </a:r>
            <a:r>
              <a:rPr kumimoji="1" lang="en-US" altLang="ja-JP" dirty="0"/>
              <a:t> &amp; Env parameter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701788C-F85D-4964-8EF0-4A04DA474FC2}"/>
              </a:ext>
            </a:extLst>
          </p:cNvPr>
          <p:cNvSpPr/>
          <p:nvPr/>
        </p:nvSpPr>
        <p:spPr>
          <a:xfrm>
            <a:off x="2592925" y="3838379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Volume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8D5717FF-E217-4047-ACB7-96E4282C370C}"/>
              </a:ext>
            </a:extLst>
          </p:cNvPr>
          <p:cNvSpPr/>
          <p:nvPr/>
        </p:nvSpPr>
        <p:spPr>
          <a:xfrm>
            <a:off x="3886200" y="3951725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2B81C857-ECF0-4816-AF39-608925FBB313}"/>
              </a:ext>
            </a:extLst>
          </p:cNvPr>
          <p:cNvSpPr/>
          <p:nvPr/>
        </p:nvSpPr>
        <p:spPr>
          <a:xfrm>
            <a:off x="2592925" y="4786705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Pitch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AACA7100-F8A9-4B53-B23D-9279607D82E8}"/>
              </a:ext>
            </a:extLst>
          </p:cNvPr>
          <p:cNvSpPr/>
          <p:nvPr/>
        </p:nvSpPr>
        <p:spPr>
          <a:xfrm>
            <a:off x="3886200" y="5112324"/>
            <a:ext cx="2438400" cy="178388"/>
          </a:xfrm>
          <a:custGeom>
            <a:avLst/>
            <a:gdLst>
              <a:gd name="connsiteX0" fmla="*/ 0 w 2590800"/>
              <a:gd name="connsiteY0" fmla="*/ 206061 h 358655"/>
              <a:gd name="connsiteX1" fmla="*/ 228600 w 2590800"/>
              <a:gd name="connsiteY1" fmla="*/ 23181 h 358655"/>
              <a:gd name="connsiteX2" fmla="*/ 563880 w 2590800"/>
              <a:gd name="connsiteY2" fmla="*/ 289881 h 358655"/>
              <a:gd name="connsiteX3" fmla="*/ 1066800 w 2590800"/>
              <a:gd name="connsiteY3" fmla="*/ 321 h 358655"/>
              <a:gd name="connsiteX4" fmla="*/ 1432560 w 2590800"/>
              <a:gd name="connsiteY4" fmla="*/ 358461 h 358655"/>
              <a:gd name="connsiteX5" fmla="*/ 1866900 w 2590800"/>
              <a:gd name="connsiteY5" fmla="*/ 53661 h 358655"/>
              <a:gd name="connsiteX6" fmla="*/ 2263140 w 2590800"/>
              <a:gd name="connsiteY6" fmla="*/ 267021 h 358655"/>
              <a:gd name="connsiteX7" fmla="*/ 2590800 w 2590800"/>
              <a:gd name="connsiteY7" fmla="*/ 129861 h 35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90800" h="358655">
                <a:moveTo>
                  <a:pt x="0" y="206061"/>
                </a:moveTo>
                <a:cubicBezTo>
                  <a:pt x="67310" y="107636"/>
                  <a:pt x="134620" y="9211"/>
                  <a:pt x="228600" y="23181"/>
                </a:cubicBezTo>
                <a:cubicBezTo>
                  <a:pt x="322580" y="37151"/>
                  <a:pt x="424180" y="293691"/>
                  <a:pt x="563880" y="289881"/>
                </a:cubicBezTo>
                <a:cubicBezTo>
                  <a:pt x="703580" y="286071"/>
                  <a:pt x="922020" y="-11109"/>
                  <a:pt x="1066800" y="321"/>
                </a:cubicBezTo>
                <a:cubicBezTo>
                  <a:pt x="1211580" y="11751"/>
                  <a:pt x="1299210" y="349571"/>
                  <a:pt x="1432560" y="358461"/>
                </a:cubicBezTo>
                <a:cubicBezTo>
                  <a:pt x="1565910" y="367351"/>
                  <a:pt x="1728470" y="68901"/>
                  <a:pt x="1866900" y="53661"/>
                </a:cubicBezTo>
                <a:cubicBezTo>
                  <a:pt x="2005330" y="38421"/>
                  <a:pt x="2142490" y="254321"/>
                  <a:pt x="2263140" y="267021"/>
                </a:cubicBezTo>
                <a:cubicBezTo>
                  <a:pt x="2383790" y="279721"/>
                  <a:pt x="2487295" y="204791"/>
                  <a:pt x="2590800" y="129861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237DC67-DB4B-4766-97DB-B482AE9DFDD1}"/>
              </a:ext>
            </a:extLst>
          </p:cNvPr>
          <p:cNvSpPr/>
          <p:nvPr/>
        </p:nvSpPr>
        <p:spPr>
          <a:xfrm>
            <a:off x="2592925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Arp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5ACFAB6-CE74-49C6-B67D-A740D460ADEE}"/>
              </a:ext>
            </a:extLst>
          </p:cNvPr>
          <p:cNvCxnSpPr/>
          <p:nvPr/>
        </p:nvCxnSpPr>
        <p:spPr>
          <a:xfrm>
            <a:off x="3886200" y="6295023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21444743-6CE3-4281-A64A-9D4E3874FE16}"/>
              </a:ext>
            </a:extLst>
          </p:cNvPr>
          <p:cNvCxnSpPr/>
          <p:nvPr/>
        </p:nvCxnSpPr>
        <p:spPr>
          <a:xfrm>
            <a:off x="4245402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3906CE33-EB7A-4C95-AA88-83F50B27C0F6}"/>
              </a:ext>
            </a:extLst>
          </p:cNvPr>
          <p:cNvCxnSpPr/>
          <p:nvPr/>
        </p:nvCxnSpPr>
        <p:spPr>
          <a:xfrm>
            <a:off x="4580682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C1032768-591A-4958-9326-E354A8D37AA3}"/>
              </a:ext>
            </a:extLst>
          </p:cNvPr>
          <p:cNvCxnSpPr/>
          <p:nvPr/>
        </p:nvCxnSpPr>
        <p:spPr>
          <a:xfrm>
            <a:off x="4937760" y="63022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72561345-9A7F-445C-80C6-48B943024BED}"/>
              </a:ext>
            </a:extLst>
          </p:cNvPr>
          <p:cNvCxnSpPr/>
          <p:nvPr/>
        </p:nvCxnSpPr>
        <p:spPr>
          <a:xfrm>
            <a:off x="5295900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463D1983-57D4-4A00-812B-ACC4705D1C0D}"/>
              </a:ext>
            </a:extLst>
          </p:cNvPr>
          <p:cNvCxnSpPr/>
          <p:nvPr/>
        </p:nvCxnSpPr>
        <p:spPr>
          <a:xfrm>
            <a:off x="5669280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5276DDAC-2740-4852-BF01-263F82DA2E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04" t="24556" b="42869"/>
          <a:stretch/>
        </p:blipFill>
        <p:spPr>
          <a:xfrm>
            <a:off x="7861715" y="3198150"/>
            <a:ext cx="3859091" cy="18452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503C0C28-62BC-4F25-8EE8-9B65B59DE011}"/>
              </a:ext>
            </a:extLst>
          </p:cNvPr>
          <p:cNvSpPr/>
          <p:nvPr/>
        </p:nvSpPr>
        <p:spPr>
          <a:xfrm>
            <a:off x="6903719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Dedicated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82" name="フリーフォーム: 図形 81">
            <a:extLst>
              <a:ext uri="{FF2B5EF4-FFF2-40B4-BE49-F238E27FC236}">
                <a16:creationId xmlns:a16="http://schemas.microsoft.com/office/drawing/2014/main" id="{DBAF3D69-BE36-4569-8D3C-32E24DBDEF53}"/>
              </a:ext>
            </a:extLst>
          </p:cNvPr>
          <p:cNvSpPr/>
          <p:nvPr/>
        </p:nvSpPr>
        <p:spPr>
          <a:xfrm>
            <a:off x="8192418" y="5886954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吹き出し: 四角形 82">
            <a:extLst>
              <a:ext uri="{FF2B5EF4-FFF2-40B4-BE49-F238E27FC236}">
                <a16:creationId xmlns:a16="http://schemas.microsoft.com/office/drawing/2014/main" id="{96651DE7-A78C-4A47-AEFB-8B94E93AF938}"/>
              </a:ext>
            </a:extLst>
          </p:cNvPr>
          <p:cNvSpPr/>
          <p:nvPr/>
        </p:nvSpPr>
        <p:spPr>
          <a:xfrm>
            <a:off x="9599075" y="4912106"/>
            <a:ext cx="2319250" cy="657095"/>
          </a:xfrm>
          <a:prstGeom prst="wedgeRectCallout">
            <a:avLst>
              <a:gd name="adj1" fmla="val 30894"/>
              <a:gd name="adj2" fmla="val -18597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Click here to open the GUI Editor.</a:t>
            </a:r>
          </a:p>
        </p:txBody>
      </p:sp>
      <p:sp>
        <p:nvSpPr>
          <p:cNvPr id="20" name="コンテンツ プレースホルダー 2">
            <a:extLst>
              <a:ext uri="{FF2B5EF4-FFF2-40B4-BE49-F238E27FC236}">
                <a16:creationId xmlns:a16="http://schemas.microsoft.com/office/drawing/2014/main" id="{593A23A2-91A5-46AE-92E8-4BACDD7C0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lang="en-US" altLang="ja-JP" dirty="0"/>
              <a:t>You can make for a rich sound by using driver params.</a:t>
            </a:r>
            <a:br>
              <a:rPr lang="en-US" altLang="ja-JP" dirty="0"/>
            </a:br>
            <a:r>
              <a:rPr lang="en-US" altLang="ja-JP" dirty="0"/>
              <a:t>Especially, </a:t>
            </a:r>
            <a:r>
              <a:rPr lang="en-US" altLang="ja-JP" dirty="0" err="1"/>
              <a:t>FxS</a:t>
            </a:r>
            <a:r>
              <a:rPr lang="en-US" altLang="ja-JP" dirty="0"/>
              <a:t> can do it.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E6BE0F0-3732-49AF-9D33-FCF610734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22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Sample sounds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There are sample sound files in the “Samples” folder. You can drop a sample file “*.</a:t>
            </a:r>
            <a:r>
              <a:rPr kumimoji="1" lang="en-US" altLang="ja-JP" dirty="0" err="1"/>
              <a:t>MAmi</a:t>
            </a:r>
            <a:r>
              <a:rPr kumimoji="1" lang="en-US" altLang="ja-JP" dirty="0"/>
              <a:t>" to the left pane.</a:t>
            </a:r>
          </a:p>
          <a:p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032583E-F49E-49C6-A54E-A27E2EF4A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125" y="2963916"/>
            <a:ext cx="4575712" cy="35007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073128-08BE-4826-9D04-65207ABF0B6B}"/>
              </a:ext>
            </a:extLst>
          </p:cNvPr>
          <p:cNvSpPr/>
          <p:nvPr/>
        </p:nvSpPr>
        <p:spPr>
          <a:xfrm flipH="1">
            <a:off x="5407572" y="3492062"/>
            <a:ext cx="1521373" cy="2017986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061F58D-79BC-41DD-8CB7-581B0B6C2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051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Additional files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YM2608</a:t>
            </a:r>
          </a:p>
          <a:p>
            <a:pPr lvl="1"/>
            <a:r>
              <a:rPr kumimoji="1" lang="en-US" altLang="ja-JP" dirty="0"/>
              <a:t>Place legitimate “ym2608_adpcm_rom.bin” file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rhythm sounds.</a:t>
            </a:r>
          </a:p>
          <a:p>
            <a:r>
              <a:rPr lang="en-US" altLang="ja-JP" dirty="0"/>
              <a:t>MT-32</a:t>
            </a:r>
          </a:p>
          <a:p>
            <a:pPr lvl="1"/>
            <a:r>
              <a:rPr kumimoji="1" lang="en-US" altLang="ja-JP" dirty="0"/>
              <a:t>Place legitimate “MT32_CONTROL.ROM” and “MT32_PCM.ROM”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sounds.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92158B0-5EB9-4329-873B-E9ABE7F5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267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Limit Break</a:t>
            </a:r>
            <a:endParaRPr kumimoji="1" lang="ja-JP" altLang="en-US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Any chip can output only a few voices. However,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can break this limitation by the following steps.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Add a chip and complete all settings the chip.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ja-JP" dirty="0"/>
              <a:t>Select the [Clone selected chip]</a:t>
            </a:r>
            <a:br>
              <a:rPr kumimoji="1" lang="en-US" altLang="ja-JP" dirty="0"/>
            </a:br>
            <a:r>
              <a:rPr lang="en-US" altLang="ja-JP" dirty="0"/>
              <a:t>Cloned chip added.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Select the cloned chip and</a:t>
            </a:r>
            <a:br>
              <a:rPr lang="en-US" altLang="ja-JP" dirty="0"/>
            </a:br>
            <a:r>
              <a:rPr lang="en-US" altLang="ja-JP" dirty="0"/>
              <a:t>set the [Follower Mode] value to “Unit0*”.</a:t>
            </a:r>
            <a:br>
              <a:rPr lang="en-US" altLang="ja-JP" dirty="0"/>
            </a:br>
            <a:r>
              <a:rPr lang="en-US" altLang="ja-JP" dirty="0"/>
              <a:t>* If clone source chip ID is 0.</a:t>
            </a:r>
          </a:p>
          <a:p>
            <a:pPr marL="57150" indent="0">
              <a:buNone/>
            </a:pPr>
            <a:endParaRPr lang="en-US" altLang="ja-JP" dirty="0"/>
          </a:p>
          <a:p>
            <a:pPr indent="-285750"/>
            <a:r>
              <a:rPr lang="en-US" altLang="ja-JP" dirty="0"/>
              <a:t>When the clone source chip consumed all voices, the cloned chip</a:t>
            </a:r>
            <a:r>
              <a:rPr lang="ja-JP" altLang="en-US" dirty="0"/>
              <a:t> </a:t>
            </a:r>
            <a:r>
              <a:rPr lang="en-US" altLang="ja-JP" dirty="0"/>
              <a:t>sound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the chip.</a:t>
            </a:r>
          </a:p>
          <a:p>
            <a:pPr indent="-285750"/>
            <a:r>
              <a:rPr kumimoji="1" lang="en-US" altLang="ja-JP" dirty="0"/>
              <a:t>If you want to extend max voices more, select the [Clone selected chip] of the cloned chip. And set </a:t>
            </a:r>
            <a:r>
              <a:rPr lang="en-US" altLang="ja-JP" dirty="0"/>
              <a:t>the [Follower Mode] value to “Unit0”.</a:t>
            </a:r>
            <a:endParaRPr kumimoji="1" lang="en-US" altLang="ja-JP" dirty="0"/>
          </a:p>
          <a:p>
            <a:pPr marL="800100" lvl="1" indent="-342900">
              <a:buFont typeface="+mj-lt"/>
              <a:buAutoNum type="arabicPeriod"/>
            </a:pP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endParaRPr kumimoji="1" lang="en-US" altLang="ja-JP" dirty="0"/>
          </a:p>
          <a:p>
            <a:endParaRPr kumimoji="1"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063672B-26DD-4854-BC4C-81E0716724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43" b="21697"/>
          <a:stretch/>
        </p:blipFill>
        <p:spPr>
          <a:xfrm>
            <a:off x="8368418" y="2854124"/>
            <a:ext cx="3362794" cy="81568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7A2D404-2235-416A-9AC7-E79D318C6152}"/>
              </a:ext>
            </a:extLst>
          </p:cNvPr>
          <p:cNvSpPr/>
          <p:nvPr/>
        </p:nvSpPr>
        <p:spPr>
          <a:xfrm>
            <a:off x="9569002" y="3130458"/>
            <a:ext cx="1474632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803F58D2-48B1-4F13-AD66-F4F8D78C67C4}"/>
              </a:ext>
            </a:extLst>
          </p:cNvPr>
          <p:cNvSpPr/>
          <p:nvPr/>
        </p:nvSpPr>
        <p:spPr>
          <a:xfrm>
            <a:off x="6798539" y="3213279"/>
            <a:ext cx="2540148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A570015-5F5E-4C16-AB00-A6BE31813E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091" t="37670" b="6713"/>
          <a:stretch/>
        </p:blipFill>
        <p:spPr>
          <a:xfrm>
            <a:off x="8309323" y="3771511"/>
            <a:ext cx="3421889" cy="614606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49789CF6-6B7E-4AF4-8FDE-6CA9CE443D52}"/>
              </a:ext>
            </a:extLst>
          </p:cNvPr>
          <p:cNvSpPr/>
          <p:nvPr/>
        </p:nvSpPr>
        <p:spPr>
          <a:xfrm>
            <a:off x="7441904" y="3934131"/>
            <a:ext cx="744125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9A0A658-DFD1-426C-82E0-09F5F1EA263F}"/>
              </a:ext>
            </a:extLst>
          </p:cNvPr>
          <p:cNvSpPr/>
          <p:nvPr/>
        </p:nvSpPr>
        <p:spPr>
          <a:xfrm>
            <a:off x="8416343" y="3852917"/>
            <a:ext cx="2775398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8CEB507-1437-4841-BCFF-DE310317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70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D04E5850-8353-2464-F5AF-B7FB3A87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Use a real hardware</a:t>
            </a:r>
            <a:endParaRPr lang="ja-JP" altLang="en-US" dirty="0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F5ADA49D-9944-D73B-DFFA-E4E8F5AA4C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You can use a real hardware by using the VSIF / PCI device.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6F7C8E-73E3-7AA6-34B1-C5A5B8BB3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lang="ja-JP" altLang="en-US" smtClean="0"/>
              <a:pPr/>
              <a:t>16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04107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 - UART)</a:t>
            </a:r>
            <a:br>
              <a:rPr kumimoji="1" lang="en-US" altLang="ja-JP" dirty="0"/>
            </a:br>
            <a:r>
              <a:rPr kumimoji="1" lang="en-US" altLang="ja-JP" dirty="0"/>
              <a:t>for Genesis/SMS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and </a:t>
            </a:r>
            <a:r>
              <a:rPr kumimoji="1" lang="en-US" altLang="ja-JP" dirty="0" err="1"/>
              <a:t>VGMPlayer</a:t>
            </a:r>
            <a:r>
              <a:rPr kumimoji="1" lang="en-US" altLang="ja-JP" dirty="0"/>
              <a:t> can drive real machine chips. Currently supports NTSC SMS(2, </a:t>
            </a:r>
            <a:r>
              <a:rPr kumimoji="1" lang="en-US" altLang="ja-JP" i="1" dirty="0" err="1"/>
              <a:t>MkⅢ</a:t>
            </a:r>
            <a:r>
              <a:rPr kumimoji="1" lang="en-US" altLang="ja-JP" dirty="0"/>
              <a:t>) for SN76489, OPLL and NTSC Genesis(MD) for SN76489, OPN2.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  <a:br>
              <a:rPr lang="en-US" altLang="ja-JP" dirty="0"/>
            </a:br>
            <a:r>
              <a:rPr lang="ja-JP" altLang="en-US" dirty="0"/>
              <a:t>・</a:t>
            </a:r>
            <a:r>
              <a:rPr kumimoji="1" lang="en-US" altLang="ja-JP" dirty="0"/>
              <a:t>1x </a:t>
            </a:r>
            <a:r>
              <a:rPr kumimoji="1" lang="en-US" altLang="ja-JP" u="sng" dirty="0"/>
              <a:t>UART dongle</a:t>
            </a:r>
            <a:r>
              <a:rPr kumimoji="1" lang="en-US" altLang="ja-JP" dirty="0"/>
              <a:t> </a:t>
            </a:r>
            <a:r>
              <a:rPr kumimoji="1" lang="en-US" altLang="ja-JP" sz="1100" dirty="0"/>
              <a:t>(Note: FT232R and so on.</a:t>
            </a:r>
            <a:r>
              <a:rPr kumimoji="1" lang="en-US" altLang="ja-JP" sz="1400" dirty="0"/>
              <a:t> </a:t>
            </a:r>
            <a:r>
              <a:rPr lang="en-US" altLang="ja-JP" sz="1100" dirty="0"/>
              <a:t>CH340 and CP2102 </a:t>
            </a:r>
            <a:r>
              <a:rPr lang="en-US" altLang="ja-JP" sz="1100" dirty="0">
                <a:solidFill>
                  <a:srgbClr val="FF0000"/>
                </a:solidFill>
              </a:rPr>
              <a:t>may not work </a:t>
            </a:r>
            <a:r>
              <a:rPr kumimoji="1" lang="en-US" altLang="ja-JP" sz="1100" dirty="0">
                <a:solidFill>
                  <a:srgbClr val="FF0000"/>
                </a:solidFill>
              </a:rPr>
              <a:t>163,840bps</a:t>
            </a:r>
            <a:r>
              <a:rPr kumimoji="1" lang="en-US" altLang="ja-JP" sz="1100" dirty="0">
                <a:solidFill>
                  <a:schemeClr val="tx1"/>
                </a:solidFill>
              </a:rPr>
              <a:t>, only 115,200bps.</a:t>
            </a:r>
            <a:r>
              <a:rPr kumimoji="1" lang="en-US" altLang="ja-JP" sz="1100" dirty="0"/>
              <a:t>)</a:t>
            </a:r>
            <a:br>
              <a:rPr kumimoji="1" lang="en-US" altLang="ja-JP" sz="1100" dirty="0"/>
            </a:br>
            <a:r>
              <a:rPr kumimoji="1" lang="ja-JP" altLang="en-US" sz="1100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SMS or Genesis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PORT 2.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94716" y="4953209"/>
            <a:ext cx="2215637" cy="155815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FFB032C-FC1D-4EB5-A7E3-EF3F17954AA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7368" y="4953209"/>
            <a:ext cx="2152590" cy="1558151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F649AD2-15CF-4963-976D-482AD5644D94}"/>
              </a:ext>
            </a:extLst>
          </p:cNvPr>
          <p:cNvSpPr txBox="1"/>
          <p:nvPr/>
        </p:nvSpPr>
        <p:spPr>
          <a:xfrm>
            <a:off x="3300108" y="6550223"/>
            <a:ext cx="14867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SMS/2 or </a:t>
            </a:r>
            <a:r>
              <a:rPr lang="en-US" altLang="ja-JP" sz="1400" i="1" dirty="0" err="1"/>
              <a:t>MkⅢ</a:t>
            </a:r>
            <a:endParaRPr lang="en-US" altLang="ja-JP" sz="1400" i="1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5609722" y="6550223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4E2507-39DD-4C89-A2D3-47156CC8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17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1978052-9FB3-4847-A713-139C78CD5B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731" y="5328154"/>
            <a:ext cx="879700" cy="879700"/>
          </a:xfrm>
          <a:prstGeom prst="rect">
            <a:avLst/>
          </a:prstGeom>
        </p:spPr>
      </p:pic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C8D8F9F3-08DC-4E0E-9182-665AA84FAABD}"/>
              </a:ext>
            </a:extLst>
          </p:cNvPr>
          <p:cNvCxnSpPr>
            <a:cxnSpLocks/>
          </p:cNvCxnSpPr>
          <p:nvPr/>
        </p:nvCxnSpPr>
        <p:spPr>
          <a:xfrm flipV="1">
            <a:off x="6115050" y="5029200"/>
            <a:ext cx="1800225" cy="795338"/>
          </a:xfrm>
          <a:prstGeom prst="bentConnector5">
            <a:avLst>
              <a:gd name="adj1" fmla="val 0"/>
              <a:gd name="adj2" fmla="val 99819"/>
              <a:gd name="adj3" fmla="val 87302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654D1DC5-1E4F-40D7-9991-D42B0118F238}"/>
              </a:ext>
            </a:extLst>
          </p:cNvPr>
          <p:cNvCxnSpPr>
            <a:cxnSpLocks/>
          </p:cNvCxnSpPr>
          <p:nvPr/>
        </p:nvCxnSpPr>
        <p:spPr>
          <a:xfrm flipV="1">
            <a:off x="4157455" y="5029200"/>
            <a:ext cx="3757820" cy="795338"/>
          </a:xfrm>
          <a:prstGeom prst="bentConnector3">
            <a:avLst>
              <a:gd name="adj1" fmla="val -61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B2D151A2-6DDF-46AC-927C-B9D3530FA5A6}"/>
              </a:ext>
            </a:extLst>
          </p:cNvPr>
          <p:cNvCxnSpPr>
            <a:cxnSpLocks/>
          </p:cNvCxnSpPr>
          <p:nvPr/>
        </p:nvCxnSpPr>
        <p:spPr>
          <a:xfrm flipV="1">
            <a:off x="4095751" y="5117685"/>
            <a:ext cx="3819524" cy="632788"/>
          </a:xfrm>
          <a:prstGeom prst="bentConnector3">
            <a:avLst>
              <a:gd name="adj1" fmla="val -249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4DBE8DEB-59CA-4ED4-B66A-1A6E6A9B16E7}"/>
              </a:ext>
            </a:extLst>
          </p:cNvPr>
          <p:cNvCxnSpPr>
            <a:cxnSpLocks/>
          </p:cNvCxnSpPr>
          <p:nvPr/>
        </p:nvCxnSpPr>
        <p:spPr>
          <a:xfrm flipV="1">
            <a:off x="5965032" y="5099397"/>
            <a:ext cx="1950243" cy="641511"/>
          </a:xfrm>
          <a:prstGeom prst="bentConnector3">
            <a:avLst>
              <a:gd name="adj1" fmla="val -18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44C0E9D-4F25-4931-B478-BDD044D1A1F9}"/>
              </a:ext>
            </a:extLst>
          </p:cNvPr>
          <p:cNvSpPr txBox="1"/>
          <p:nvPr/>
        </p:nvSpPr>
        <p:spPr>
          <a:xfrm>
            <a:off x="9529809" y="5977900"/>
            <a:ext cx="26621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>
                <a:solidFill>
                  <a:srgbClr val="FF0000"/>
                </a:solidFill>
              </a:rPr>
              <a:t>*Need to support</a:t>
            </a:r>
          </a:p>
          <a:p>
            <a:r>
              <a:rPr kumimoji="1" lang="en-US" altLang="ja-JP" sz="1600" dirty="0">
                <a:solidFill>
                  <a:srgbClr val="FF0000"/>
                </a:solidFill>
              </a:rPr>
              <a:t> 163,840bps for MD</a:t>
            </a:r>
          </a:p>
          <a:p>
            <a:r>
              <a:rPr kumimoji="1" lang="en-US" altLang="ja-JP" sz="1600" dirty="0">
                <a:solidFill>
                  <a:srgbClr val="FF0000"/>
                </a:solidFill>
              </a:rPr>
              <a:t> 115,200bps for MD, SMS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321A7D0-E7A9-852C-DE88-642041FEB9B4}"/>
              </a:ext>
            </a:extLst>
          </p:cNvPr>
          <p:cNvSpPr/>
          <p:nvPr/>
        </p:nvSpPr>
        <p:spPr>
          <a:xfrm>
            <a:off x="9598738" y="5512655"/>
            <a:ext cx="1121578" cy="219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67E41C3-7A69-86D3-4E07-F5D2C913DDDC}"/>
              </a:ext>
            </a:extLst>
          </p:cNvPr>
          <p:cNvSpPr txBox="1"/>
          <p:nvPr/>
        </p:nvSpPr>
        <p:spPr>
          <a:xfrm>
            <a:off x="9548667" y="5642688"/>
            <a:ext cx="2172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UART dongle</a:t>
            </a:r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4BCE510-9960-9602-2A0A-742A68C1C467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3B3D4051-1209-65E9-AC38-083506123CC8}"/>
              </a:ext>
            </a:extLst>
          </p:cNvPr>
          <p:cNvCxnSpPr>
            <a:cxnSpLocks/>
          </p:cNvCxnSpPr>
          <p:nvPr/>
        </p:nvCxnSpPr>
        <p:spPr>
          <a:xfrm flipV="1">
            <a:off x="6223076" y="4938648"/>
            <a:ext cx="1692199" cy="80226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EA86D3C9-5EE5-0BD0-A8EF-45A5283D6E61}"/>
              </a:ext>
            </a:extLst>
          </p:cNvPr>
          <p:cNvCxnSpPr>
            <a:cxnSpLocks/>
          </p:cNvCxnSpPr>
          <p:nvPr/>
        </p:nvCxnSpPr>
        <p:spPr>
          <a:xfrm flipV="1">
            <a:off x="4295238" y="4938648"/>
            <a:ext cx="3620037" cy="802260"/>
          </a:xfrm>
          <a:prstGeom prst="bentConnector3">
            <a:avLst>
              <a:gd name="adj1" fmla="val 11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82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Genesis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and </a:t>
            </a:r>
            <a:r>
              <a:rPr kumimoji="1" lang="en-US" altLang="ja-JP" dirty="0" err="1"/>
              <a:t>VGMPlayer</a:t>
            </a:r>
            <a:r>
              <a:rPr kumimoji="1" lang="en-US" altLang="ja-JP" dirty="0"/>
              <a:t> can drive real machine chips more faster if you use FTDI2xx(232R, </a:t>
            </a:r>
            <a:r>
              <a:rPr kumimoji="1" lang="en-US" altLang="ja-JP" b="1" dirty="0"/>
              <a:t>232H</a:t>
            </a:r>
            <a:r>
              <a:rPr kumimoji="1" lang="en-US" altLang="ja-JP" dirty="0"/>
              <a:t> and so on). Currently supports NTSC Genesis(MD) for SN76489, OPN2.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or FT2232H and so on. Need to support 5V. </a:t>
            </a:r>
            <a:r>
              <a: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*WARN* Please use genuine dongle.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Genesis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PORT 2.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5524" y="4958979"/>
            <a:ext cx="4167595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413339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57412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492121" y="5029200"/>
            <a:ext cx="2423154" cy="767646"/>
          </a:xfrm>
          <a:prstGeom prst="bentConnector3">
            <a:avLst>
              <a:gd name="adj1" fmla="val -511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5786906"/>
            <a:ext cx="48583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DSR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DCD</a:t>
            </a:r>
            <a:endParaRPr lang="ja-JP" altLang="en-US" sz="700" b="1" dirty="0">
              <a:solidFill>
                <a:srgbClr val="0070C0"/>
              </a:solidFill>
            </a:endParaRPr>
          </a:p>
        </p:txBody>
      </p:sp>
      <p:cxnSp>
        <p:nvCxnSpPr>
          <p:cNvPr id="56" name="コネクタ: カギ線 55">
            <a:extLst>
              <a:ext uri="{FF2B5EF4-FFF2-40B4-BE49-F238E27FC236}">
                <a16:creationId xmlns:a16="http://schemas.microsoft.com/office/drawing/2014/main" id="{F1727FF1-B230-44CC-BE9F-FD8075618EDC}"/>
              </a:ext>
            </a:extLst>
          </p:cNvPr>
          <p:cNvCxnSpPr>
            <a:cxnSpLocks/>
          </p:cNvCxnSpPr>
          <p:nvPr/>
        </p:nvCxnSpPr>
        <p:spPr>
          <a:xfrm>
            <a:off x="5350669" y="5796431"/>
            <a:ext cx="2558579" cy="291637"/>
          </a:xfrm>
          <a:prstGeom prst="bentConnector3">
            <a:avLst>
              <a:gd name="adj1" fmla="val 115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82466"/>
            <a:ext cx="1060550" cy="306377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コネクタ: カギ線 83">
            <a:extLst>
              <a:ext uri="{FF2B5EF4-FFF2-40B4-BE49-F238E27FC236}">
                <a16:creationId xmlns:a16="http://schemas.microsoft.com/office/drawing/2014/main" id="{C0BE02E4-B4F1-438B-BC64-757A88AA287D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61681"/>
            <a:ext cx="1130390" cy="311309"/>
          </a:xfrm>
          <a:prstGeom prst="bentConnector3">
            <a:avLst>
              <a:gd name="adj1" fmla="val 46629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589505" y="5804183"/>
            <a:ext cx="2319743" cy="184662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F4E0FB37-01EE-49A1-B32F-D87F84B56824}"/>
              </a:ext>
            </a:extLst>
          </p:cNvPr>
          <p:cNvCxnSpPr>
            <a:cxnSpLocks/>
          </p:cNvCxnSpPr>
          <p:nvPr/>
        </p:nvCxnSpPr>
        <p:spPr>
          <a:xfrm>
            <a:off x="9216331" y="5413023"/>
            <a:ext cx="0" cy="26944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2F42C8F4-3259-47FC-B5E8-30BEEAD45FE0}"/>
              </a:ext>
            </a:extLst>
          </p:cNvPr>
          <p:cNvCxnSpPr>
            <a:cxnSpLocks/>
          </p:cNvCxnSpPr>
          <p:nvPr/>
        </p:nvCxnSpPr>
        <p:spPr>
          <a:xfrm>
            <a:off x="9286171" y="5413023"/>
            <a:ext cx="0" cy="348659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18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5314704"/>
            <a:ext cx="574698" cy="57469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8DA50EE-8802-9946-4256-9F73D0F1EE06}"/>
              </a:ext>
            </a:extLst>
          </p:cNvPr>
          <p:cNvSpPr/>
          <p:nvPr/>
        </p:nvSpPr>
        <p:spPr>
          <a:xfrm>
            <a:off x="9598738" y="5512655"/>
            <a:ext cx="1121578" cy="283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89C349F-4065-D673-D8BC-EB93656D0D99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FD8A892F-5ECD-16FC-4873-8CE94B2216AB}"/>
              </a:ext>
            </a:extLst>
          </p:cNvPr>
          <p:cNvCxnSpPr>
            <a:cxnSpLocks/>
          </p:cNvCxnSpPr>
          <p:nvPr/>
        </p:nvCxnSpPr>
        <p:spPr>
          <a:xfrm flipV="1">
            <a:off x="5654040" y="4932251"/>
            <a:ext cx="2261235" cy="740688"/>
          </a:xfrm>
          <a:prstGeom prst="bentConnector3">
            <a:avLst>
              <a:gd name="adj1" fmla="val 15291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483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kumimoji="1" lang="en-US" altLang="ja-JP" dirty="0" err="1"/>
              <a:t>Famicom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can drive real machine chips more faster if you use FTDI2xx(232R, 232H and so on). Currently supports NTSC </a:t>
            </a:r>
            <a:r>
              <a:rPr kumimoji="1" lang="en-US" altLang="ja-JP" dirty="0" err="1"/>
              <a:t>Famicom</a:t>
            </a:r>
            <a:r>
              <a:rPr lang="en-US" altLang="ja-JP" dirty="0"/>
              <a:t> and</a:t>
            </a:r>
            <a:r>
              <a:rPr kumimoji="1" lang="en-US" altLang="ja-JP" dirty="0"/>
              <a:t> RP2A03</a:t>
            </a:r>
            <a:r>
              <a:rPr kumimoji="1" lang="en-US" altLang="ja-JP" sz="1200" dirty="0"/>
              <a:t>(No DAC)</a:t>
            </a:r>
            <a:r>
              <a:rPr kumimoji="1" lang="en-US" altLang="ja-JP" dirty="0"/>
              <a:t>/FDS/VRC6.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 </a:t>
            </a:r>
            <a:r>
              <a: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*WARN* Please use genuine dongle.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</a:t>
            </a:r>
            <a:r>
              <a:rPr lang="en-US" altLang="ja-JP" u="sng" dirty="0" err="1"/>
              <a:t>Famicom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15 pin female connector</a:t>
            </a:r>
            <a:r>
              <a:rPr lang="en-US" altLang="ja-JP" b="1" u="sng" dirty="0"/>
              <a:t> for FC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E8655B84-9D0E-4CCA-A5F8-380720F5EC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90"/>
          <a:stretch/>
        </p:blipFill>
        <p:spPr>
          <a:xfrm>
            <a:off x="3982174" y="5016834"/>
            <a:ext cx="2892336" cy="1543849"/>
          </a:xfrm>
          <a:prstGeom prst="rect">
            <a:avLst/>
          </a:prstGeom>
        </p:spPr>
      </p:pic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817237"/>
            <a:ext cx="2659093" cy="2040764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567802" y="5827651"/>
            <a:ext cx="2357438" cy="238232"/>
          </a:xfrm>
          <a:prstGeom prst="bentConnector3">
            <a:avLst>
              <a:gd name="adj1" fmla="val 707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501613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 err="1"/>
              <a:t>Famicom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02788" y="5837619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772150" y="5173230"/>
            <a:ext cx="2140969" cy="530553"/>
          </a:xfrm>
          <a:prstGeom prst="bentConnector3">
            <a:avLst>
              <a:gd name="adj1" fmla="val 17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641406" y="5256318"/>
            <a:ext cx="2271713" cy="406883"/>
          </a:xfrm>
          <a:prstGeom prst="bentConnector3">
            <a:avLst>
              <a:gd name="adj1" fmla="val 314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505450" y="5337999"/>
            <a:ext cx="2407669" cy="300016"/>
          </a:xfrm>
          <a:prstGeom prst="bentConnector3">
            <a:avLst>
              <a:gd name="adj1" fmla="val 351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404563" y="5406335"/>
            <a:ext cx="2504685" cy="201697"/>
          </a:xfrm>
          <a:prstGeom prst="bentConnector3">
            <a:avLst>
              <a:gd name="adj1" fmla="val -198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4995360" y="5094394"/>
            <a:ext cx="2919915" cy="440282"/>
          </a:xfrm>
          <a:prstGeom prst="bentConnector3">
            <a:avLst>
              <a:gd name="adj1" fmla="val 416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80507" y="5956176"/>
            <a:ext cx="48583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73677" y="5675416"/>
            <a:ext cx="895755" cy="380635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78215"/>
            <a:ext cx="0" cy="20386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19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997" y="5390471"/>
            <a:ext cx="632790" cy="632790"/>
          </a:xfrm>
          <a:prstGeom prst="rect">
            <a:avLst/>
          </a:prstGeom>
        </p:spPr>
      </p:pic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05AA11AF-3C7A-4BDB-91AA-1287232AAC21}"/>
              </a:ext>
            </a:extLst>
          </p:cNvPr>
          <p:cNvCxnSpPr>
            <a:cxnSpLocks/>
          </p:cNvCxnSpPr>
          <p:nvPr/>
        </p:nvCxnSpPr>
        <p:spPr>
          <a:xfrm rot="10800000">
            <a:off x="3763826" y="5340567"/>
            <a:ext cx="1365396" cy="226884"/>
          </a:xfrm>
          <a:prstGeom prst="bentConnector3">
            <a:avLst>
              <a:gd name="adj1" fmla="val -925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EFF7056-CBDA-4D0A-94E0-0C8578A81973}"/>
              </a:ext>
            </a:extLst>
          </p:cNvPr>
          <p:cNvSpPr txBox="1"/>
          <p:nvPr/>
        </p:nvSpPr>
        <p:spPr>
          <a:xfrm>
            <a:off x="2940760" y="5180563"/>
            <a:ext cx="12570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Audio</a:t>
            </a:r>
          </a:p>
          <a:p>
            <a:r>
              <a:rPr lang="en-US" altLang="ja-JP" sz="1400" dirty="0"/>
              <a:t>(Optional)</a:t>
            </a:r>
            <a:endParaRPr lang="en-US" altLang="ja-JP" sz="1400" i="1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3B9A147-E8E6-7A20-8927-2B6D8499476F}"/>
              </a:ext>
            </a:extLst>
          </p:cNvPr>
          <p:cNvSpPr/>
          <p:nvPr/>
        </p:nvSpPr>
        <p:spPr>
          <a:xfrm>
            <a:off x="9598738" y="5567451"/>
            <a:ext cx="1121578" cy="229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FEEC8C6-3D88-1C23-59F4-1CC52F4AB34A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68C447F6-1F5C-7D93-7CE4-53B31D65D834}"/>
              </a:ext>
            </a:extLst>
          </p:cNvPr>
          <p:cNvCxnSpPr>
            <a:cxnSpLocks/>
          </p:cNvCxnSpPr>
          <p:nvPr/>
        </p:nvCxnSpPr>
        <p:spPr>
          <a:xfrm flipV="1">
            <a:off x="5859780" y="5016834"/>
            <a:ext cx="2049468" cy="868346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985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0EBCF4-9534-4816-855B-2F95E0217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What is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?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CB7C60-D1CE-4C78-B37A-5C2C8DAEA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152540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is a virtual chiptune sound MIDI module for Windows</a:t>
            </a:r>
          </a:p>
          <a:p>
            <a:r>
              <a:rPr lang="en-US" altLang="ja-JP" dirty="0"/>
              <a:t>You can use MIDI or DAW to sound the </a:t>
            </a:r>
            <a:r>
              <a:rPr lang="en-US" altLang="ja-JP" dirty="0" err="1"/>
              <a:t>MAmi</a:t>
            </a:r>
            <a:endParaRPr lang="en-US" altLang="ja-JP" dirty="0"/>
          </a:p>
          <a:p>
            <a:r>
              <a:rPr lang="en-US" altLang="ja-JP" dirty="0" err="1"/>
              <a:t>MAmi</a:t>
            </a:r>
            <a:r>
              <a:rPr lang="en-US" altLang="ja-JP" dirty="0"/>
              <a:t> supports various sound chips*</a:t>
            </a:r>
            <a:endParaRPr kumimoji="1" lang="en-US" altLang="ja-JP" dirty="0"/>
          </a:p>
          <a:p>
            <a:r>
              <a:rPr kumimoji="1" lang="en-US" altLang="ja-JP" dirty="0"/>
              <a:t>Also, </a:t>
            </a:r>
            <a:r>
              <a:rPr kumimoji="1" lang="en-US" altLang="ja-JP" dirty="0" err="1"/>
              <a:t>MAmi</a:t>
            </a:r>
            <a:r>
              <a:rPr kumimoji="1" lang="en-US" altLang="ja-JP" dirty="0"/>
              <a:t> can drive real hardware chips* via SCCI, VSIF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E374222-1884-4184-931A-B1A801024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DFFE8F0-3AEC-48BF-A0B6-DE751F88DAAB}"/>
              </a:ext>
            </a:extLst>
          </p:cNvPr>
          <p:cNvSpPr/>
          <p:nvPr/>
        </p:nvSpPr>
        <p:spPr>
          <a:xfrm>
            <a:off x="4507107" y="3971522"/>
            <a:ext cx="3121913" cy="140063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20000">
                <a:schemeClr val="accent6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35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E66DB24-3BC2-4545-A38A-1942F842D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081" y="4040477"/>
            <a:ext cx="2964449" cy="567262"/>
          </a:xfrm>
          <a:prstGeom prst="rect">
            <a:avLst/>
          </a:prstGeom>
        </p:spPr>
      </p:pic>
      <p:pic>
        <p:nvPicPr>
          <p:cNvPr id="14" name="グラフィックス 13" descr="ピアノの鍵盤">
            <a:extLst>
              <a:ext uri="{FF2B5EF4-FFF2-40B4-BE49-F238E27FC236}">
                <a16:creationId xmlns:a16="http://schemas.microsoft.com/office/drawing/2014/main" id="{A5B16BF1-7B06-4E89-A022-C67DB3CD77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8651" y="3621107"/>
            <a:ext cx="914400" cy="914400"/>
          </a:xfrm>
          <a:prstGeom prst="rect">
            <a:avLst/>
          </a:prstGeom>
        </p:spPr>
      </p:pic>
      <p:pic>
        <p:nvPicPr>
          <p:cNvPr id="16" name="グラフィックス 15" descr="音符">
            <a:extLst>
              <a:ext uri="{FF2B5EF4-FFF2-40B4-BE49-F238E27FC236}">
                <a16:creationId xmlns:a16="http://schemas.microsoft.com/office/drawing/2014/main" id="{6A0DE8F0-3242-48AD-A608-9DAE0CC26C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58399" y="4878449"/>
            <a:ext cx="914400" cy="914400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D36D284-4EDC-417A-82D2-E7C5DC48C178}"/>
              </a:ext>
            </a:extLst>
          </p:cNvPr>
          <p:cNvSpPr txBox="1"/>
          <p:nvPr/>
        </p:nvSpPr>
        <p:spPr>
          <a:xfrm>
            <a:off x="2456333" y="5639271"/>
            <a:ext cx="23053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- DAW</a:t>
            </a:r>
          </a:p>
          <a:p>
            <a:r>
              <a:rPr lang="en-US" altLang="ja-JP" dirty="0"/>
              <a:t>- MIDI Sequencer</a:t>
            </a:r>
          </a:p>
          <a:p>
            <a:r>
              <a:rPr lang="en-US" altLang="ja-JP" dirty="0"/>
              <a:t>- Tracker</a:t>
            </a:r>
          </a:p>
          <a:p>
            <a:r>
              <a:rPr lang="en-US" altLang="ja-JP" dirty="0"/>
              <a:t>- MML and so on…</a:t>
            </a:r>
            <a:endParaRPr lang="ja-JP" altLang="en-US" dirty="0"/>
          </a:p>
        </p:txBody>
      </p:sp>
      <p:pic>
        <p:nvPicPr>
          <p:cNvPr id="27" name="グラフィックス 26" descr="ノート PC">
            <a:extLst>
              <a:ext uri="{FF2B5EF4-FFF2-40B4-BE49-F238E27FC236}">
                <a16:creationId xmlns:a16="http://schemas.microsoft.com/office/drawing/2014/main" id="{64323D98-61FC-4577-A31D-992A6E5961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18651" y="4869555"/>
            <a:ext cx="914400" cy="914400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4600753-B9F5-432E-BEED-8112FF0E7718}"/>
              </a:ext>
            </a:extLst>
          </p:cNvPr>
          <p:cNvSpPr txBox="1"/>
          <p:nvPr/>
        </p:nvSpPr>
        <p:spPr>
          <a:xfrm>
            <a:off x="2456333" y="4457689"/>
            <a:ext cx="1262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- MIDI Inst</a:t>
            </a:r>
            <a:endParaRPr lang="ja-JP" altLang="en-US" dirty="0"/>
          </a:p>
        </p:txBody>
      </p: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64BE7F84-C7BC-45E7-A3F5-23DCE88AFB54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333051" y="4078307"/>
            <a:ext cx="1174056" cy="593530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F8CE8683-F02D-4044-AA52-75E59184456E}"/>
              </a:ext>
            </a:extLst>
          </p:cNvPr>
          <p:cNvCxnSpPr>
            <a:cxnSpLocks/>
            <a:stCxn id="27" idx="3"/>
            <a:endCxn id="7" idx="1"/>
          </p:cNvCxnSpPr>
          <p:nvPr/>
        </p:nvCxnSpPr>
        <p:spPr>
          <a:xfrm flipV="1">
            <a:off x="3333051" y="4671837"/>
            <a:ext cx="1174056" cy="654918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C5D8A20-C6B9-421B-973D-C35C99D3A381}"/>
              </a:ext>
            </a:extLst>
          </p:cNvPr>
          <p:cNvSpPr txBox="1"/>
          <p:nvPr/>
        </p:nvSpPr>
        <p:spPr>
          <a:xfrm>
            <a:off x="9406359" y="2527219"/>
            <a:ext cx="2724681" cy="1338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900" b="1" dirty="0"/>
              <a:t>* Supported chips are the following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PCM: C140, SPC700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FM Synthesis: OPM, OPN2, OPNA, OPLL, OPL, OPL3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WSG: NAMCO CUS30, HuC6280, SCC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PSG: SID, POKEY, GB APU, SN76496, NES APU, MSM5232, AY-3-8910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VOICE: TMS5220, SP0256, SAM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MIDI: MT-32, CM-32P(Simulation)</a:t>
            </a:r>
            <a:endParaRPr kumimoji="1" lang="ja-JP" altLang="en-US" sz="900" dirty="0"/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0FB4659C-2AFA-450E-AC56-FFF2E5ADD9F6}"/>
              </a:ext>
            </a:extLst>
          </p:cNvPr>
          <p:cNvGrpSpPr/>
          <p:nvPr/>
        </p:nvGrpSpPr>
        <p:grpSpPr>
          <a:xfrm>
            <a:off x="6364017" y="4682164"/>
            <a:ext cx="1044422" cy="544265"/>
            <a:chOff x="1095788" y="805533"/>
            <a:chExt cx="1457170" cy="827168"/>
          </a:xfrm>
        </p:grpSpPr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A7F0CB47-9F88-43F8-A5A9-362EB0E20C2B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45" name="四角形: 角を丸くする 44">
              <a:extLst>
                <a:ext uri="{FF2B5EF4-FFF2-40B4-BE49-F238E27FC236}">
                  <a16:creationId xmlns:a16="http://schemas.microsoft.com/office/drawing/2014/main" id="{BF02F905-0806-4121-B1DE-609B3C059711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46" name="四角形: 角を丸くする 45">
              <a:extLst>
                <a:ext uri="{FF2B5EF4-FFF2-40B4-BE49-F238E27FC236}">
                  <a16:creationId xmlns:a16="http://schemas.microsoft.com/office/drawing/2014/main" id="{646D526F-1BB9-4016-9F21-FF639D41EFA7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47" name="四角形: 角を丸くする 46">
              <a:extLst>
                <a:ext uri="{FF2B5EF4-FFF2-40B4-BE49-F238E27FC236}">
                  <a16:creationId xmlns:a16="http://schemas.microsoft.com/office/drawing/2014/main" id="{C06F7BF0-809C-4F01-9610-73AD60857EA1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>
                  <a:latin typeface="Agency FB" panose="020B0503020202020204" pitchFamily="34" charset="0"/>
                </a:rPr>
                <a:t>S/W Chips</a:t>
              </a:r>
              <a:endParaRPr kumimoji="1" lang="ja-JP" altLang="en-US" sz="2000" dirty="0">
                <a:latin typeface="Agency FB" panose="020B0503020202020204" pitchFamily="34" charset="0"/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94F3F342-3EE6-4161-B63C-20CA89AEA447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A2320CA9-AA4A-433C-882E-232C0DF8BB1C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ACEA0B1F-18FB-4D8C-8D2B-4EC8E8455610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CECDF23C-4566-415A-A918-1063B5FB1BCD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2C4F9890-3933-43C9-B8A0-E99016BB8886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E0413B4B-0451-4A6E-AD41-096DDEDE8B80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5BFE46A1-7828-4C13-B523-2F6DA598FEBF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898608DE-796E-4B15-8687-9A72F4933870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A55FFE3B-5265-4031-A9FC-62DCB028305C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DB66E5E8-D969-403E-9126-A3C1F37DAE08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25E486BA-9723-4DC8-9A6B-7FD837F28466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C02B9414-7B08-46EC-A471-B847045D28C0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4E9461A5-DA95-4FB7-9049-87F039216D50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F08D7BEF-E607-40FD-B6AB-9C07728C9A5C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2" name="フローチャート: データ 61">
              <a:extLst>
                <a:ext uri="{FF2B5EF4-FFF2-40B4-BE49-F238E27FC236}">
                  <a16:creationId xmlns:a16="http://schemas.microsoft.com/office/drawing/2014/main" id="{714ABEAD-70C2-44AC-ADDF-5F113B5A6B5F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3" name="フローチャート: データ 62">
              <a:extLst>
                <a:ext uri="{FF2B5EF4-FFF2-40B4-BE49-F238E27FC236}">
                  <a16:creationId xmlns:a16="http://schemas.microsoft.com/office/drawing/2014/main" id="{2F0B6F67-9A92-4A6B-A3B0-6E55AA00D093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4" name="フローチャート: データ 63">
              <a:extLst>
                <a:ext uri="{FF2B5EF4-FFF2-40B4-BE49-F238E27FC236}">
                  <a16:creationId xmlns:a16="http://schemas.microsoft.com/office/drawing/2014/main" id="{DB1D02E2-83BE-4F3C-B69C-0316A2E14AE3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5" name="フローチャート: データ 64">
              <a:extLst>
                <a:ext uri="{FF2B5EF4-FFF2-40B4-BE49-F238E27FC236}">
                  <a16:creationId xmlns:a16="http://schemas.microsoft.com/office/drawing/2014/main" id="{1D0A18A1-821D-487B-9B21-3C066EAC172C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6" name="フローチャート: データ 65">
              <a:extLst>
                <a:ext uri="{FF2B5EF4-FFF2-40B4-BE49-F238E27FC236}">
                  <a16:creationId xmlns:a16="http://schemas.microsoft.com/office/drawing/2014/main" id="{B9823A6F-93DD-497F-AD7A-F3469DF03087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7" name="フローチャート: データ 66">
              <a:extLst>
                <a:ext uri="{FF2B5EF4-FFF2-40B4-BE49-F238E27FC236}">
                  <a16:creationId xmlns:a16="http://schemas.microsoft.com/office/drawing/2014/main" id="{4B8DCECB-4D66-48A5-8398-BEA1B9B477BC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8" name="フローチャート: データ 67">
              <a:extLst>
                <a:ext uri="{FF2B5EF4-FFF2-40B4-BE49-F238E27FC236}">
                  <a16:creationId xmlns:a16="http://schemas.microsoft.com/office/drawing/2014/main" id="{EC0BA8CB-81FE-44B1-9FC0-5B72BA4C841A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9" name="フローチャート: データ 68">
              <a:extLst>
                <a:ext uri="{FF2B5EF4-FFF2-40B4-BE49-F238E27FC236}">
                  <a16:creationId xmlns:a16="http://schemas.microsoft.com/office/drawing/2014/main" id="{C4406062-72B6-4FCD-ABD6-AF5364605FB9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0" name="フローチャート: データ 69">
              <a:extLst>
                <a:ext uri="{FF2B5EF4-FFF2-40B4-BE49-F238E27FC236}">
                  <a16:creationId xmlns:a16="http://schemas.microsoft.com/office/drawing/2014/main" id="{50081340-48D6-4AF4-8BA5-B191B00AD3F4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1" name="フローチャート: データ 70">
              <a:extLst>
                <a:ext uri="{FF2B5EF4-FFF2-40B4-BE49-F238E27FC236}">
                  <a16:creationId xmlns:a16="http://schemas.microsoft.com/office/drawing/2014/main" id="{786F3CB0-114A-47FD-9064-4C13119CCB67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2" name="フローチャート: データ 71">
              <a:extLst>
                <a:ext uri="{FF2B5EF4-FFF2-40B4-BE49-F238E27FC236}">
                  <a16:creationId xmlns:a16="http://schemas.microsoft.com/office/drawing/2014/main" id="{BE8AB9C4-3FA4-4A06-B747-F984DEEEF881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3" name="フローチャート: データ 72">
              <a:extLst>
                <a:ext uri="{FF2B5EF4-FFF2-40B4-BE49-F238E27FC236}">
                  <a16:creationId xmlns:a16="http://schemas.microsoft.com/office/drawing/2014/main" id="{4C4B27D9-3D9E-4D7A-8877-D8B95A992388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4" name="フローチャート: データ 73">
              <a:extLst>
                <a:ext uri="{FF2B5EF4-FFF2-40B4-BE49-F238E27FC236}">
                  <a16:creationId xmlns:a16="http://schemas.microsoft.com/office/drawing/2014/main" id="{549BE7B3-6551-4933-BB32-E208EED162D8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5" name="フローチャート: データ 74">
              <a:extLst>
                <a:ext uri="{FF2B5EF4-FFF2-40B4-BE49-F238E27FC236}">
                  <a16:creationId xmlns:a16="http://schemas.microsoft.com/office/drawing/2014/main" id="{16CBD298-D485-4C7A-B2FA-EA8C852D2850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D52145AD-10D4-4873-B497-F81CE88EF8C8}"/>
              </a:ext>
            </a:extLst>
          </p:cNvPr>
          <p:cNvGrpSpPr/>
          <p:nvPr/>
        </p:nvGrpSpPr>
        <p:grpSpPr>
          <a:xfrm>
            <a:off x="6345653" y="5705382"/>
            <a:ext cx="1035789" cy="544265"/>
            <a:chOff x="1095788" y="805533"/>
            <a:chExt cx="1457170" cy="827168"/>
          </a:xfrm>
        </p:grpSpPr>
        <p:sp>
          <p:nvSpPr>
            <p:cNvPr id="79" name="四角形: 角を丸くする 78">
              <a:extLst>
                <a:ext uri="{FF2B5EF4-FFF2-40B4-BE49-F238E27FC236}">
                  <a16:creationId xmlns:a16="http://schemas.microsoft.com/office/drawing/2014/main" id="{1CDAB7CE-5A04-43F6-8132-BA211736B96E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80" name="四角形: 角を丸くする 79">
              <a:extLst>
                <a:ext uri="{FF2B5EF4-FFF2-40B4-BE49-F238E27FC236}">
                  <a16:creationId xmlns:a16="http://schemas.microsoft.com/office/drawing/2014/main" id="{5B5B26D9-916C-4FC7-B90A-BCC1B5D2E188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81" name="四角形: 角を丸くする 80">
              <a:extLst>
                <a:ext uri="{FF2B5EF4-FFF2-40B4-BE49-F238E27FC236}">
                  <a16:creationId xmlns:a16="http://schemas.microsoft.com/office/drawing/2014/main" id="{141AD8FD-34C8-4BF1-B838-B955BB08AD39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82" name="四角形: 角を丸くする 81">
              <a:extLst>
                <a:ext uri="{FF2B5EF4-FFF2-40B4-BE49-F238E27FC236}">
                  <a16:creationId xmlns:a16="http://schemas.microsoft.com/office/drawing/2014/main" id="{0EA26494-C66A-4B6D-AAC6-1DADFED15A52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>
                  <a:latin typeface="Agency FB" panose="020B0503020202020204" pitchFamily="34" charset="0"/>
                </a:rPr>
                <a:t>Real Chips</a:t>
              </a:r>
              <a:endParaRPr kumimoji="1" lang="ja-JP" altLang="en-US" sz="2000" dirty="0">
                <a:latin typeface="Agency FB" panose="020B0503020202020204" pitchFamily="34" charset="0"/>
              </a:endParaRPr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30BFF01A-AEDD-4330-8C24-7A0CA9C7EE7D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433D06B3-E8D6-42C0-BDBE-A903F2755C4B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6475490E-41B1-41DB-9078-C9881664087B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5F77A01E-8CA7-45D7-9E82-C58F95FE2996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77134E90-F508-4F2E-8806-FC611145AC22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F2F30474-F323-4B52-8B56-0FCE238F07A9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5222A6C2-ABC9-447C-B5CC-7CED27282B9B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38C3C45F-1102-461F-AD95-8E724299C807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F9BE324A-D678-41B1-9676-5D139DD5D175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579C7FFC-83A4-4C3A-AC5E-98B70541EA88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B431ED8C-C36B-402C-91C0-F47A94543916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74EFB9FE-76F1-42ED-9703-E8B1D7A2DFC7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7DF88364-414B-49A9-873B-08C2D0E66FCE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831FB02B-290F-473A-B388-E042A32DB081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7" name="フローチャート: データ 96">
              <a:extLst>
                <a:ext uri="{FF2B5EF4-FFF2-40B4-BE49-F238E27FC236}">
                  <a16:creationId xmlns:a16="http://schemas.microsoft.com/office/drawing/2014/main" id="{66A17FFC-1EC0-4EE2-89B2-082FED0BA735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8" name="フローチャート: データ 97">
              <a:extLst>
                <a:ext uri="{FF2B5EF4-FFF2-40B4-BE49-F238E27FC236}">
                  <a16:creationId xmlns:a16="http://schemas.microsoft.com/office/drawing/2014/main" id="{B6540105-6F6C-417F-AC7D-CFDA50171704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9" name="フローチャート: データ 98">
              <a:extLst>
                <a:ext uri="{FF2B5EF4-FFF2-40B4-BE49-F238E27FC236}">
                  <a16:creationId xmlns:a16="http://schemas.microsoft.com/office/drawing/2014/main" id="{0302AC0E-F31E-4CE7-98CA-9E80D857627C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0" name="フローチャート: データ 99">
              <a:extLst>
                <a:ext uri="{FF2B5EF4-FFF2-40B4-BE49-F238E27FC236}">
                  <a16:creationId xmlns:a16="http://schemas.microsoft.com/office/drawing/2014/main" id="{EB2F8739-5987-4A4F-B7DA-834A1E57D69C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1" name="フローチャート: データ 100">
              <a:extLst>
                <a:ext uri="{FF2B5EF4-FFF2-40B4-BE49-F238E27FC236}">
                  <a16:creationId xmlns:a16="http://schemas.microsoft.com/office/drawing/2014/main" id="{7AE89631-4413-4C69-B8F4-3C15F2FBCEA2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2" name="フローチャート: データ 101">
              <a:extLst>
                <a:ext uri="{FF2B5EF4-FFF2-40B4-BE49-F238E27FC236}">
                  <a16:creationId xmlns:a16="http://schemas.microsoft.com/office/drawing/2014/main" id="{F58F94A8-C6A2-42BA-B0DD-3BBB45179238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3" name="フローチャート: データ 102">
              <a:extLst>
                <a:ext uri="{FF2B5EF4-FFF2-40B4-BE49-F238E27FC236}">
                  <a16:creationId xmlns:a16="http://schemas.microsoft.com/office/drawing/2014/main" id="{2635B5EC-33F9-4041-AD69-C5BF60D43317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4" name="フローチャート: データ 103">
              <a:extLst>
                <a:ext uri="{FF2B5EF4-FFF2-40B4-BE49-F238E27FC236}">
                  <a16:creationId xmlns:a16="http://schemas.microsoft.com/office/drawing/2014/main" id="{498897BD-F4A7-41C4-9069-4103D8E9E862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5" name="フローチャート: データ 104">
              <a:extLst>
                <a:ext uri="{FF2B5EF4-FFF2-40B4-BE49-F238E27FC236}">
                  <a16:creationId xmlns:a16="http://schemas.microsoft.com/office/drawing/2014/main" id="{EE3C0823-A753-43F5-9E34-1478ABF0B0D0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6" name="フローチャート: データ 105">
              <a:extLst>
                <a:ext uri="{FF2B5EF4-FFF2-40B4-BE49-F238E27FC236}">
                  <a16:creationId xmlns:a16="http://schemas.microsoft.com/office/drawing/2014/main" id="{168654E3-D379-4E47-84B6-C32DFFB082D7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7" name="フローチャート: データ 106">
              <a:extLst>
                <a:ext uri="{FF2B5EF4-FFF2-40B4-BE49-F238E27FC236}">
                  <a16:creationId xmlns:a16="http://schemas.microsoft.com/office/drawing/2014/main" id="{A65D935D-D785-4025-B275-D7675EEEF5AD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8" name="フローチャート: データ 107">
              <a:extLst>
                <a:ext uri="{FF2B5EF4-FFF2-40B4-BE49-F238E27FC236}">
                  <a16:creationId xmlns:a16="http://schemas.microsoft.com/office/drawing/2014/main" id="{67C708AC-DC90-43DB-82D8-3878BED9E48D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9" name="フローチャート: データ 108">
              <a:extLst>
                <a:ext uri="{FF2B5EF4-FFF2-40B4-BE49-F238E27FC236}">
                  <a16:creationId xmlns:a16="http://schemas.microsoft.com/office/drawing/2014/main" id="{5F3160CC-A4A3-46D2-8EE5-111ED701DE2F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10" name="フローチャート: データ 109">
              <a:extLst>
                <a:ext uri="{FF2B5EF4-FFF2-40B4-BE49-F238E27FC236}">
                  <a16:creationId xmlns:a16="http://schemas.microsoft.com/office/drawing/2014/main" id="{F2DB642E-8D37-433A-8010-F2CDF1C2371A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cxnSp>
        <p:nvCxnSpPr>
          <p:cNvPr id="111" name="コネクタ: カギ線 110">
            <a:extLst>
              <a:ext uri="{FF2B5EF4-FFF2-40B4-BE49-F238E27FC236}">
                <a16:creationId xmlns:a16="http://schemas.microsoft.com/office/drawing/2014/main" id="{3CF0E930-7E0D-43D8-AAEB-BF6ED35129C1}"/>
              </a:ext>
            </a:extLst>
          </p:cNvPr>
          <p:cNvCxnSpPr>
            <a:cxnSpLocks/>
            <a:stCxn id="126" idx="2"/>
            <a:endCxn id="82" idx="1"/>
          </p:cNvCxnSpPr>
          <p:nvPr/>
        </p:nvCxnSpPr>
        <p:spPr>
          <a:xfrm rot="16200000" flipH="1">
            <a:off x="5489745" y="5087478"/>
            <a:ext cx="734614" cy="989793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グループ化 145">
            <a:extLst>
              <a:ext uri="{FF2B5EF4-FFF2-40B4-BE49-F238E27FC236}">
                <a16:creationId xmlns:a16="http://schemas.microsoft.com/office/drawing/2014/main" id="{A09C856B-8CE0-43D1-B63A-50A0C506FA31}"/>
              </a:ext>
            </a:extLst>
          </p:cNvPr>
          <p:cNvGrpSpPr/>
          <p:nvPr/>
        </p:nvGrpSpPr>
        <p:grpSpPr>
          <a:xfrm>
            <a:off x="9506571" y="4553042"/>
            <a:ext cx="990368" cy="1459490"/>
            <a:chOff x="9745140" y="4725451"/>
            <a:chExt cx="671472" cy="989538"/>
          </a:xfrm>
        </p:grpSpPr>
        <p:sp>
          <p:nvSpPr>
            <p:cNvPr id="142" name="フリーフォーム: 図形 141">
              <a:extLst>
                <a:ext uri="{FF2B5EF4-FFF2-40B4-BE49-F238E27FC236}">
                  <a16:creationId xmlns:a16="http://schemas.microsoft.com/office/drawing/2014/main" id="{F63330D5-A935-44C8-A1AA-C2234F15B247}"/>
                </a:ext>
              </a:extLst>
            </p:cNvPr>
            <p:cNvSpPr/>
            <p:nvPr/>
          </p:nvSpPr>
          <p:spPr>
            <a:xfrm>
              <a:off x="9745140" y="4725451"/>
              <a:ext cx="671472" cy="989538"/>
            </a:xfrm>
            <a:custGeom>
              <a:avLst/>
              <a:gdLst>
                <a:gd name="connsiteX0" fmla="*/ 335736 w 671472"/>
                <a:gd name="connsiteY0" fmla="*/ 918857 h 989538"/>
                <a:gd name="connsiteX1" fmla="*/ 70681 w 671472"/>
                <a:gd name="connsiteY1" fmla="*/ 653802 h 989538"/>
                <a:gd name="connsiteX2" fmla="*/ 335736 w 671472"/>
                <a:gd name="connsiteY2" fmla="*/ 388747 h 989538"/>
                <a:gd name="connsiteX3" fmla="*/ 600791 w 671472"/>
                <a:gd name="connsiteY3" fmla="*/ 653802 h 989538"/>
                <a:gd name="connsiteX4" fmla="*/ 335736 w 671472"/>
                <a:gd name="connsiteY4" fmla="*/ 918857 h 989538"/>
                <a:gd name="connsiteX5" fmla="*/ 335736 w 671472"/>
                <a:gd name="connsiteY5" fmla="*/ 106022 h 989538"/>
                <a:gd name="connsiteX6" fmla="*/ 406418 w 671472"/>
                <a:gd name="connsiteY6" fmla="*/ 176703 h 989538"/>
                <a:gd name="connsiteX7" fmla="*/ 335736 w 671472"/>
                <a:gd name="connsiteY7" fmla="*/ 247385 h 989538"/>
                <a:gd name="connsiteX8" fmla="*/ 265055 w 671472"/>
                <a:gd name="connsiteY8" fmla="*/ 176703 h 989538"/>
                <a:gd name="connsiteX9" fmla="*/ 335736 w 671472"/>
                <a:gd name="connsiteY9" fmla="*/ 106022 h 989538"/>
                <a:gd name="connsiteX10" fmla="*/ 600791 w 671472"/>
                <a:gd name="connsiteY10" fmla="*/ 0 h 989538"/>
                <a:gd name="connsiteX11" fmla="*/ 70681 w 671472"/>
                <a:gd name="connsiteY11" fmla="*/ 0 h 989538"/>
                <a:gd name="connsiteX12" fmla="*/ 0 w 671472"/>
                <a:gd name="connsiteY12" fmla="*/ 70681 h 989538"/>
                <a:gd name="connsiteX13" fmla="*/ 0 w 671472"/>
                <a:gd name="connsiteY13" fmla="*/ 918857 h 989538"/>
                <a:gd name="connsiteX14" fmla="*/ 70681 w 671472"/>
                <a:gd name="connsiteY14" fmla="*/ 989539 h 989538"/>
                <a:gd name="connsiteX15" fmla="*/ 600791 w 671472"/>
                <a:gd name="connsiteY15" fmla="*/ 989539 h 989538"/>
                <a:gd name="connsiteX16" fmla="*/ 671473 w 671472"/>
                <a:gd name="connsiteY16" fmla="*/ 918857 h 989538"/>
                <a:gd name="connsiteX17" fmla="*/ 671473 w 671472"/>
                <a:gd name="connsiteY17" fmla="*/ 70681 h 989538"/>
                <a:gd name="connsiteX18" fmla="*/ 600791 w 671472"/>
                <a:gd name="connsiteY18" fmla="*/ 0 h 98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71472" h="989538">
                  <a:moveTo>
                    <a:pt x="335736" y="918857"/>
                  </a:moveTo>
                  <a:cubicBezTo>
                    <a:pt x="189073" y="918857"/>
                    <a:pt x="70681" y="800466"/>
                    <a:pt x="70681" y="653802"/>
                  </a:cubicBezTo>
                  <a:cubicBezTo>
                    <a:pt x="70681" y="507139"/>
                    <a:pt x="189073" y="388747"/>
                    <a:pt x="335736" y="388747"/>
                  </a:cubicBezTo>
                  <a:cubicBezTo>
                    <a:pt x="482400" y="388747"/>
                    <a:pt x="600791" y="507139"/>
                    <a:pt x="600791" y="653802"/>
                  </a:cubicBezTo>
                  <a:cubicBezTo>
                    <a:pt x="600791" y="800466"/>
                    <a:pt x="482400" y="918857"/>
                    <a:pt x="335736" y="918857"/>
                  </a:cubicBezTo>
                  <a:close/>
                  <a:moveTo>
                    <a:pt x="335736" y="106022"/>
                  </a:moveTo>
                  <a:cubicBezTo>
                    <a:pt x="374611" y="106022"/>
                    <a:pt x="406418" y="137829"/>
                    <a:pt x="406418" y="176703"/>
                  </a:cubicBezTo>
                  <a:cubicBezTo>
                    <a:pt x="406418" y="215578"/>
                    <a:pt x="374611" y="247385"/>
                    <a:pt x="335736" y="247385"/>
                  </a:cubicBezTo>
                  <a:cubicBezTo>
                    <a:pt x="296862" y="247385"/>
                    <a:pt x="265055" y="215578"/>
                    <a:pt x="265055" y="176703"/>
                  </a:cubicBezTo>
                  <a:cubicBezTo>
                    <a:pt x="265055" y="137829"/>
                    <a:pt x="296862" y="106022"/>
                    <a:pt x="335736" y="106022"/>
                  </a:cubicBezTo>
                  <a:close/>
                  <a:moveTo>
                    <a:pt x="600791" y="0"/>
                  </a:moveTo>
                  <a:lnTo>
                    <a:pt x="70681" y="0"/>
                  </a:lnTo>
                  <a:cubicBezTo>
                    <a:pt x="31807" y="0"/>
                    <a:pt x="0" y="31807"/>
                    <a:pt x="0" y="70681"/>
                  </a:cubicBezTo>
                  <a:lnTo>
                    <a:pt x="0" y="918857"/>
                  </a:lnTo>
                  <a:cubicBezTo>
                    <a:pt x="0" y="957732"/>
                    <a:pt x="31807" y="989539"/>
                    <a:pt x="70681" y="989539"/>
                  </a:cubicBezTo>
                  <a:lnTo>
                    <a:pt x="600791" y="989539"/>
                  </a:lnTo>
                  <a:cubicBezTo>
                    <a:pt x="639666" y="989539"/>
                    <a:pt x="671473" y="957732"/>
                    <a:pt x="671473" y="918857"/>
                  </a:cubicBezTo>
                  <a:lnTo>
                    <a:pt x="671473" y="70681"/>
                  </a:lnTo>
                  <a:cubicBezTo>
                    <a:pt x="671473" y="31807"/>
                    <a:pt x="639666" y="0"/>
                    <a:pt x="600791" y="0"/>
                  </a:cubicBezTo>
                  <a:close/>
                </a:path>
              </a:pathLst>
            </a:custGeom>
            <a:solidFill>
              <a:srgbClr val="000000"/>
            </a:solidFill>
            <a:ln w="176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43" name="フリーフォーム: 図形 142">
              <a:extLst>
                <a:ext uri="{FF2B5EF4-FFF2-40B4-BE49-F238E27FC236}">
                  <a16:creationId xmlns:a16="http://schemas.microsoft.com/office/drawing/2014/main" id="{889D58ED-9BF3-4781-B758-99359E81D803}"/>
                </a:ext>
              </a:extLst>
            </p:cNvPr>
            <p:cNvSpPr/>
            <p:nvPr/>
          </p:nvSpPr>
          <p:spPr>
            <a:xfrm>
              <a:off x="10010195" y="5308572"/>
              <a:ext cx="141362" cy="141362"/>
            </a:xfrm>
            <a:custGeom>
              <a:avLst/>
              <a:gdLst>
                <a:gd name="connsiteX0" fmla="*/ 141363 w 141362"/>
                <a:gd name="connsiteY0" fmla="*/ 70681 h 141362"/>
                <a:gd name="connsiteX1" fmla="*/ 70681 w 141362"/>
                <a:gd name="connsiteY1" fmla="*/ 141363 h 141362"/>
                <a:gd name="connsiteX2" fmla="*/ 0 w 141362"/>
                <a:gd name="connsiteY2" fmla="*/ 70681 h 141362"/>
                <a:gd name="connsiteX3" fmla="*/ 70681 w 141362"/>
                <a:gd name="connsiteY3" fmla="*/ 0 h 141362"/>
                <a:gd name="connsiteX4" fmla="*/ 141363 w 141362"/>
                <a:gd name="connsiteY4" fmla="*/ 70681 h 14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62" h="141362">
                  <a:moveTo>
                    <a:pt x="141363" y="70681"/>
                  </a:moveTo>
                  <a:cubicBezTo>
                    <a:pt x="141363" y="109718"/>
                    <a:pt x="109718" y="141363"/>
                    <a:pt x="70681" y="141363"/>
                  </a:cubicBezTo>
                  <a:cubicBezTo>
                    <a:pt x="31645" y="141363"/>
                    <a:pt x="0" y="109718"/>
                    <a:pt x="0" y="70681"/>
                  </a:cubicBezTo>
                  <a:cubicBezTo>
                    <a:pt x="0" y="31645"/>
                    <a:pt x="31645" y="0"/>
                    <a:pt x="70681" y="0"/>
                  </a:cubicBezTo>
                  <a:cubicBezTo>
                    <a:pt x="109718" y="0"/>
                    <a:pt x="141363" y="31645"/>
                    <a:pt x="141363" y="70681"/>
                  </a:cubicBezTo>
                  <a:close/>
                </a:path>
              </a:pathLst>
            </a:custGeom>
            <a:solidFill>
              <a:srgbClr val="000000"/>
            </a:solidFill>
            <a:ln w="176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120" name="矢印: ストライプ 119">
            <a:extLst>
              <a:ext uri="{FF2B5EF4-FFF2-40B4-BE49-F238E27FC236}">
                <a16:creationId xmlns:a16="http://schemas.microsoft.com/office/drawing/2014/main" id="{BA1600EC-964F-45B2-AE6B-E9703C4C521A}"/>
              </a:ext>
            </a:extLst>
          </p:cNvPr>
          <p:cNvSpPr/>
          <p:nvPr/>
        </p:nvSpPr>
        <p:spPr>
          <a:xfrm>
            <a:off x="7797286" y="4497993"/>
            <a:ext cx="1609073" cy="453286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矢印: ストライプ 120">
            <a:extLst>
              <a:ext uri="{FF2B5EF4-FFF2-40B4-BE49-F238E27FC236}">
                <a16:creationId xmlns:a16="http://schemas.microsoft.com/office/drawing/2014/main" id="{64C625DA-4589-44CA-9F78-756F3921682C}"/>
              </a:ext>
            </a:extLst>
          </p:cNvPr>
          <p:cNvSpPr/>
          <p:nvPr/>
        </p:nvSpPr>
        <p:spPr>
          <a:xfrm>
            <a:off x="7816852" y="5758863"/>
            <a:ext cx="1609200" cy="453286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2B22AF38-F49E-4AC4-86E5-1816AAE6DD88}"/>
              </a:ext>
            </a:extLst>
          </p:cNvPr>
          <p:cNvSpPr txBox="1"/>
          <p:nvPr/>
        </p:nvSpPr>
        <p:spPr>
          <a:xfrm>
            <a:off x="4912227" y="4753403"/>
            <a:ext cx="899857" cy="461665"/>
          </a:xfrm>
          <a:prstGeom prst="flowChartPredefinedProcess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200" dirty="0"/>
              <a:t>Sound Driver</a:t>
            </a:r>
            <a:endParaRPr lang="ja-JP" altLang="en-US" sz="1200" dirty="0"/>
          </a:p>
        </p:txBody>
      </p:sp>
      <p:cxnSp>
        <p:nvCxnSpPr>
          <p:cNvPr id="128" name="コネクタ: カギ線 127">
            <a:extLst>
              <a:ext uri="{FF2B5EF4-FFF2-40B4-BE49-F238E27FC236}">
                <a16:creationId xmlns:a16="http://schemas.microsoft.com/office/drawing/2014/main" id="{40943F23-69AB-4B5B-B81B-9CE24419A826}"/>
              </a:ext>
            </a:extLst>
          </p:cNvPr>
          <p:cNvCxnSpPr>
            <a:cxnSpLocks/>
            <a:stCxn id="126" idx="3"/>
            <a:endCxn id="47" idx="1"/>
          </p:cNvCxnSpPr>
          <p:nvPr/>
        </p:nvCxnSpPr>
        <p:spPr>
          <a:xfrm flipV="1">
            <a:off x="5812084" y="4926464"/>
            <a:ext cx="558282" cy="57772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コネクタ: カギ線 136">
            <a:extLst>
              <a:ext uri="{FF2B5EF4-FFF2-40B4-BE49-F238E27FC236}">
                <a16:creationId xmlns:a16="http://schemas.microsoft.com/office/drawing/2014/main" id="{DAE56462-9607-48DF-86B5-DFEFA2FAC8F1}"/>
              </a:ext>
            </a:extLst>
          </p:cNvPr>
          <p:cNvCxnSpPr>
            <a:cxnSpLocks/>
            <a:stCxn id="7" idx="1"/>
            <a:endCxn id="126" idx="1"/>
          </p:cNvCxnSpPr>
          <p:nvPr/>
        </p:nvCxnSpPr>
        <p:spPr>
          <a:xfrm rot="10800000" flipH="1" flipV="1">
            <a:off x="4507107" y="4671836"/>
            <a:ext cx="405120" cy="312399"/>
          </a:xfrm>
          <a:prstGeom prst="bentConnector3">
            <a:avLst>
              <a:gd name="adj1" fmla="val 31975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D2B415DE-6EDE-4525-86CB-6180AEB2DD32}"/>
              </a:ext>
            </a:extLst>
          </p:cNvPr>
          <p:cNvSpPr txBox="1"/>
          <p:nvPr/>
        </p:nvSpPr>
        <p:spPr>
          <a:xfrm>
            <a:off x="4938204" y="6037121"/>
            <a:ext cx="1262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SCCI/VSIF</a:t>
            </a:r>
            <a:endParaRPr lang="ja-JP" altLang="en-US" dirty="0"/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F7ECF080-1A69-42E4-A3FA-1257E339094B}"/>
              </a:ext>
            </a:extLst>
          </p:cNvPr>
          <p:cNvSpPr txBox="1"/>
          <p:nvPr/>
        </p:nvSpPr>
        <p:spPr>
          <a:xfrm>
            <a:off x="9406359" y="3886379"/>
            <a:ext cx="272468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900" b="1" dirty="0"/>
              <a:t>* Supported hardware is the following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VSIF: Genesis, SMS, </a:t>
            </a:r>
            <a:r>
              <a:rPr kumimoji="1" lang="en-US" altLang="ja-JP" sz="900" dirty="0" err="1"/>
              <a:t>Famicom</a:t>
            </a:r>
            <a:r>
              <a:rPr kumimoji="1" lang="en-US" altLang="ja-JP" sz="900" dirty="0"/>
              <a:t>, MSX,</a:t>
            </a:r>
            <a:r>
              <a:rPr kumimoji="1" lang="ja-JP" altLang="en-US" sz="900" dirty="0"/>
              <a:t> </a:t>
            </a:r>
            <a:r>
              <a:rPr kumimoji="1" lang="en-US" altLang="ja-JP" sz="900" dirty="0"/>
              <a:t>C64,</a:t>
            </a:r>
            <a:br>
              <a:rPr kumimoji="1" lang="en-US" altLang="ja-JP" sz="900" dirty="0"/>
            </a:br>
            <a:r>
              <a:rPr kumimoji="1" lang="en-US" altLang="ja-JP" sz="900" dirty="0"/>
              <a:t>	PC-6001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SCCI: OPM, OPNA, OPZ</a:t>
            </a:r>
            <a:endParaRPr kumimoji="1" lang="ja-JP" altLang="en-US" sz="900" dirty="0"/>
          </a:p>
        </p:txBody>
      </p:sp>
    </p:spTree>
    <p:extLst>
      <p:ext uri="{BB962C8B-B14F-4D97-AF65-F5344CB8AC3E}">
        <p14:creationId xmlns:p14="http://schemas.microsoft.com/office/powerpoint/2010/main" val="3801256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MSX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sz="1600" dirty="0" err="1"/>
              <a:t>MAmidiMEmo</a:t>
            </a:r>
            <a:r>
              <a:rPr kumimoji="1" lang="en-US" altLang="ja-JP" sz="1600" dirty="0"/>
              <a:t> can drive real MSX machine chips if you use FTDI2xx(232R, </a:t>
            </a:r>
            <a:r>
              <a:rPr kumimoji="1" lang="en-US" altLang="ja-JP" sz="1600" b="1" dirty="0"/>
              <a:t>232H</a:t>
            </a:r>
            <a:r>
              <a:rPr kumimoji="1" lang="en-US" altLang="ja-JP" sz="1600" dirty="0"/>
              <a:t> and so on). Currently supports NTSC MSX for AY-3-8910 and OPLL and SCC+ and OPL3.</a:t>
            </a:r>
            <a:br>
              <a:rPr kumimoji="1" lang="en-US" altLang="ja-JP" sz="1600" dirty="0"/>
            </a:br>
            <a:r>
              <a:rPr kumimoji="1" lang="en-US" altLang="ja-JP" sz="1400" b="1" dirty="0"/>
              <a:t>NOTE: Be sure to select proper SLOT# for SCC to use SCC.</a:t>
            </a:r>
            <a:br>
              <a:rPr kumimoji="1" lang="en-US" altLang="ja-JP" sz="1400" b="1" dirty="0"/>
            </a:br>
            <a:r>
              <a:rPr kumimoji="1" lang="en-US" altLang="ja-JP" sz="1400" b="1" dirty="0"/>
              <a:t>           Set FTDI </a:t>
            </a:r>
            <a:r>
              <a:rPr kumimoji="1" lang="en-US" altLang="ja-JP" sz="1400" b="1" dirty="0" err="1"/>
              <a:t>clk</a:t>
            </a:r>
            <a:r>
              <a:rPr kumimoji="1" lang="en-US" altLang="ja-JP" sz="1400" b="1" dirty="0"/>
              <a:t> value to 17~ for each chip.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 </a:t>
            </a:r>
            <a:r>
              <a: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*WARN* Please use genuine dongle.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PORT 2.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1653" y="4958978"/>
            <a:ext cx="4167595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413339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/>
              <a:t>MSX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57412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597525" y="5029200"/>
            <a:ext cx="2317750" cy="767231"/>
          </a:xfrm>
          <a:prstGeom prst="bentConnector3">
            <a:avLst>
              <a:gd name="adj1" fmla="val 0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5786906"/>
            <a:ext cx="4858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DSR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05474"/>
            <a:ext cx="1061334" cy="283369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353050" y="5796431"/>
            <a:ext cx="2556198" cy="192414"/>
          </a:xfrm>
          <a:prstGeom prst="bentConnector3">
            <a:avLst>
              <a:gd name="adj1" fmla="val 44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20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5314704"/>
            <a:ext cx="574698" cy="574698"/>
          </a:xfrm>
          <a:prstGeom prst="rect">
            <a:avLst/>
          </a:prstGeom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FF33BAC-60BE-4931-8926-4D2509C4C5E2}"/>
              </a:ext>
            </a:extLst>
          </p:cNvPr>
          <p:cNvCxnSpPr>
            <a:cxnSpLocks/>
          </p:cNvCxnSpPr>
          <p:nvPr/>
        </p:nvCxnSpPr>
        <p:spPr>
          <a:xfrm>
            <a:off x="9216331" y="5413023"/>
            <a:ext cx="0" cy="29245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B88E56E-CCEF-6403-ACCC-DEF4D7EE82C4}"/>
              </a:ext>
            </a:extLst>
          </p:cNvPr>
          <p:cNvSpPr/>
          <p:nvPr/>
        </p:nvSpPr>
        <p:spPr>
          <a:xfrm>
            <a:off x="9598738" y="5512655"/>
            <a:ext cx="1121578" cy="283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CB7F90-04B0-CD44-E7B7-9BDB808AA8E3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48CDF055-0B57-1B92-F62F-D1F3FEEFF216}"/>
              </a:ext>
            </a:extLst>
          </p:cNvPr>
          <p:cNvCxnSpPr>
            <a:cxnSpLocks/>
          </p:cNvCxnSpPr>
          <p:nvPr/>
        </p:nvCxnSpPr>
        <p:spPr>
          <a:xfrm flipV="1">
            <a:off x="5673090" y="4932251"/>
            <a:ext cx="2242185" cy="736662"/>
          </a:xfrm>
          <a:prstGeom prst="bentConnector3">
            <a:avLst>
              <a:gd name="adj1" fmla="val 11427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926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Commodore 64(C64)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can drive real MSX machine chips if you use FTDI2xx(232R, 232H and so on). Currently supports NTSC/PAL C64 for SIDs.</a:t>
            </a:r>
            <a:br>
              <a:rPr kumimoji="1" lang="en-US" altLang="ja-JP" dirty="0"/>
            </a:br>
            <a:r>
              <a:rPr lang="en-US" altLang="ja-JP" sz="1800" b="1" u="sng" dirty="0">
                <a:solidFill>
                  <a:srgbClr val="FF0000"/>
                </a:solidFill>
              </a:rPr>
              <a:t>We recommend to use ARMSID with ADSR bud fixing.</a:t>
            </a:r>
            <a:endParaRPr kumimoji="1" lang="en-US" altLang="ja-JP" b="1" dirty="0"/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 </a:t>
            </a:r>
            <a:r>
              <a: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*WARN* Please use genuine dongle.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PORT 2.</a:t>
            </a:r>
          </a:p>
          <a:p>
            <a:pPr marL="457200" lvl="1" indent="0">
              <a:buNone/>
            </a:pPr>
            <a:endParaRPr lang="en-US" altLang="ja-JP" sz="1400" b="1" u="sng" dirty="0">
              <a:solidFill>
                <a:srgbClr val="FF0000"/>
              </a:solidFill>
            </a:endParaRP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5524" y="4958979"/>
            <a:ext cx="4167595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413339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/>
              <a:t>C64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57412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467947" y="5029200"/>
            <a:ext cx="2447328" cy="757706"/>
          </a:xfrm>
          <a:prstGeom prst="bentConnector3">
            <a:avLst>
              <a:gd name="adj1" fmla="val 598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5786906"/>
            <a:ext cx="48583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DCD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RI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05474"/>
            <a:ext cx="1061334" cy="283369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650230" y="5666176"/>
            <a:ext cx="2259018" cy="322669"/>
          </a:xfrm>
          <a:prstGeom prst="bentConnector3">
            <a:avLst>
              <a:gd name="adj1" fmla="val -9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21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5314704"/>
            <a:ext cx="574698" cy="574698"/>
          </a:xfrm>
          <a:prstGeom prst="rect">
            <a:avLst/>
          </a:prstGeom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FF33BAC-60BE-4931-8926-4D2509C4C5E2}"/>
              </a:ext>
            </a:extLst>
          </p:cNvPr>
          <p:cNvCxnSpPr>
            <a:cxnSpLocks/>
          </p:cNvCxnSpPr>
          <p:nvPr/>
        </p:nvCxnSpPr>
        <p:spPr>
          <a:xfrm>
            <a:off x="9216331" y="5413023"/>
            <a:ext cx="0" cy="29245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90953A8B-FF24-B765-25B2-DEBCB609067C}"/>
              </a:ext>
            </a:extLst>
          </p:cNvPr>
          <p:cNvCxnSpPr>
            <a:cxnSpLocks/>
          </p:cNvCxnSpPr>
          <p:nvPr/>
        </p:nvCxnSpPr>
        <p:spPr>
          <a:xfrm>
            <a:off x="5592943" y="5796519"/>
            <a:ext cx="2333819" cy="310908"/>
          </a:xfrm>
          <a:prstGeom prst="bentConnector3">
            <a:avLst>
              <a:gd name="adj1" fmla="val 45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6CB17A5-02A3-9D4D-5E7F-A0C5B4A14917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BBDF4A26-2DBF-2A66-229E-3859B4CC8EB9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64880" y="5772010"/>
            <a:ext cx="961003" cy="328288"/>
          </a:xfrm>
          <a:prstGeom prst="bentConnector3">
            <a:avLst>
              <a:gd name="adj1" fmla="val 34935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54B6BB9-69F7-3411-84EF-A7E21B39577F}"/>
              </a:ext>
            </a:extLst>
          </p:cNvPr>
          <p:cNvCxnSpPr>
            <a:cxnSpLocks/>
          </p:cNvCxnSpPr>
          <p:nvPr/>
        </p:nvCxnSpPr>
        <p:spPr>
          <a:xfrm>
            <a:off x="9125882" y="5413023"/>
            <a:ext cx="0" cy="34007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BDC9720-E505-8475-B0CF-C116B72C34B6}"/>
              </a:ext>
            </a:extLst>
          </p:cNvPr>
          <p:cNvSpPr/>
          <p:nvPr/>
        </p:nvSpPr>
        <p:spPr>
          <a:xfrm>
            <a:off x="9598738" y="5512655"/>
            <a:ext cx="1121578" cy="283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21F6E7FC-0B25-3EFF-DC49-EDF106521B9C}"/>
              </a:ext>
            </a:extLst>
          </p:cNvPr>
          <p:cNvCxnSpPr>
            <a:cxnSpLocks/>
          </p:cNvCxnSpPr>
          <p:nvPr/>
        </p:nvCxnSpPr>
        <p:spPr>
          <a:xfrm flipV="1">
            <a:off x="5345430" y="4932251"/>
            <a:ext cx="2569845" cy="854655"/>
          </a:xfrm>
          <a:prstGeom prst="bentConnector3">
            <a:avLst>
              <a:gd name="adj1" fmla="val 334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605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</a:t>
            </a:r>
            <a:br>
              <a:rPr kumimoji="1" lang="en-US" altLang="ja-JP" dirty="0"/>
            </a:br>
            <a:r>
              <a:rPr kumimoji="1" lang="en-US" altLang="ja-JP" dirty="0"/>
              <a:t>Settings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4627808"/>
          </a:xfrm>
        </p:spPr>
        <p:txBody>
          <a:bodyPr>
            <a:normAutofit fontScale="85000" lnSpcReduction="20000"/>
          </a:bodyPr>
          <a:lstStyle/>
          <a:p>
            <a:pPr>
              <a:buFont typeface="+mj-lt"/>
              <a:buAutoNum type="arabicPeriod"/>
            </a:pPr>
            <a:r>
              <a:rPr kumimoji="1" lang="en-US" altLang="ja-JP" dirty="0"/>
              <a:t>Burn </a:t>
            </a:r>
            <a:r>
              <a:rPr kumimoji="1" lang="en-US" altLang="ja-JP" dirty="0" err="1"/>
              <a:t>VGMPlay_md.bin</a:t>
            </a:r>
            <a:r>
              <a:rPr kumimoji="1" lang="en-US" altLang="ja-JP" dirty="0"/>
              <a:t>(for Genesis) or </a:t>
            </a:r>
            <a:r>
              <a:rPr kumimoji="1" lang="en-US" altLang="ja-JP" dirty="0" err="1"/>
              <a:t>VGMPlay_sms.sms</a:t>
            </a:r>
            <a:r>
              <a:rPr kumimoji="1" lang="en-US" altLang="ja-JP" dirty="0"/>
              <a:t>(for SMS) or VGMPlay_nes*.* (for </a:t>
            </a:r>
            <a:r>
              <a:rPr kumimoji="1" lang="en-US" altLang="ja-JP" dirty="0" err="1"/>
              <a:t>Famicom</a:t>
            </a:r>
            <a:r>
              <a:rPr kumimoji="1" lang="en-US" altLang="ja-JP" dirty="0"/>
              <a:t>) or </a:t>
            </a:r>
            <a:r>
              <a:rPr kumimoji="1" lang="en-US" altLang="ja-JP" dirty="0" err="1"/>
              <a:t>VGM_msx</a:t>
            </a:r>
            <a:r>
              <a:rPr kumimoji="1" lang="en-US" altLang="ja-JP" dirty="0"/>
              <a:t>/P6.rom(for MSX*/PC-6001) or VGMPlay_</a:t>
            </a:r>
            <a:r>
              <a:rPr lang="en-US" altLang="ja-JP" dirty="0"/>
              <a:t>c64.prg </a:t>
            </a:r>
            <a:r>
              <a:rPr kumimoji="1" lang="en-US" altLang="ja-JP" dirty="0"/>
              <a:t>to your FLASH Cart and so on.</a:t>
            </a:r>
          </a:p>
          <a:p>
            <a:pPr marL="457200" lvl="1" indent="0">
              <a:buNone/>
            </a:pPr>
            <a:r>
              <a:rPr lang="en-US" altLang="ja-JP" sz="1300" dirty="0"/>
              <a:t>*VGMPlay_nes_vrc6/</a:t>
            </a:r>
            <a:r>
              <a:rPr kumimoji="1" lang="en-US" altLang="ja-JP" sz="1300" dirty="0" err="1"/>
              <a:t>fds</a:t>
            </a:r>
            <a:r>
              <a:rPr kumimoji="1" lang="en-US" altLang="ja-JP" sz="1300" dirty="0"/>
              <a:t>/mmc5 ROM does not show any screen but same </a:t>
            </a:r>
            <a:r>
              <a:rPr lang="en-US" altLang="ja-JP" sz="1300" dirty="0"/>
              <a:t>UI with </a:t>
            </a:r>
            <a:r>
              <a:rPr kumimoji="1" lang="en-US" altLang="ja-JP" sz="1300" dirty="0" err="1"/>
              <a:t>VGMPlay_nes.nes</a:t>
            </a:r>
            <a:r>
              <a:rPr kumimoji="1" lang="en-US" altLang="ja-JP" sz="1300" dirty="0"/>
              <a:t> UI</a:t>
            </a:r>
            <a:br>
              <a:rPr kumimoji="1" lang="en-US" altLang="ja-JP" sz="1300" dirty="0"/>
            </a:br>
            <a:r>
              <a:rPr kumimoji="1" lang="en-US" altLang="ja-JP" sz="1300" dirty="0"/>
              <a:t>*</a:t>
            </a:r>
            <a:r>
              <a:rPr kumimoji="1" lang="en-US" altLang="ja-JP" sz="1300" dirty="0" err="1"/>
              <a:t>VGM_msx_Vkey.rom</a:t>
            </a:r>
            <a:r>
              <a:rPr kumimoji="1" lang="en-US" altLang="ja-JP" sz="1300" dirty="0"/>
              <a:t> can skip booting from this ROM while the [V] key is </a:t>
            </a:r>
            <a:r>
              <a:rPr kumimoji="1" lang="en-US" altLang="ja-JP" sz="1300" b="1" dirty="0"/>
              <a:t>NOT</a:t>
            </a:r>
            <a:r>
              <a:rPr kumimoji="1" lang="en-US" altLang="ja-JP" sz="1300" dirty="0"/>
              <a:t> pressed at boot time.</a:t>
            </a: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Set the </a:t>
            </a:r>
            <a:r>
              <a:rPr kumimoji="1" lang="en-US" altLang="ja-JP" dirty="0" err="1"/>
              <a:t>COMPort</a:t>
            </a:r>
            <a:r>
              <a:rPr kumimoji="1" lang="en-US" altLang="ja-JP" dirty="0"/>
              <a:t>/FTDI </a:t>
            </a:r>
            <a:r>
              <a:rPr lang="en-US" altLang="ja-JP" dirty="0"/>
              <a:t>ID</a:t>
            </a:r>
            <a:r>
              <a:rPr kumimoji="1" lang="en-US" altLang="ja-JP" dirty="0"/>
              <a:t> and select “VSIF ***” you wish.</a:t>
            </a:r>
          </a:p>
          <a:p>
            <a:pPr>
              <a:buFont typeface="+mj-lt"/>
              <a:buAutoNum type="arabicPeriod"/>
            </a:pPr>
            <a:endParaRPr lang="en-US" altLang="ja-JP" dirty="0"/>
          </a:p>
          <a:p>
            <a:pPr>
              <a:buFont typeface="+mj-lt"/>
              <a:buAutoNum type="arabicPeriod"/>
            </a:pPr>
            <a:endParaRPr kumimoji="1" lang="en-US" altLang="ja-JP" dirty="0"/>
          </a:p>
          <a:p>
            <a:pPr>
              <a:buFont typeface="+mj-lt"/>
              <a:buAutoNum type="arabicPeriod"/>
            </a:pPr>
            <a:endParaRPr lang="en-US" altLang="ja-JP" dirty="0"/>
          </a:p>
          <a:p>
            <a:pPr>
              <a:buFont typeface="+mj-lt"/>
              <a:buAutoNum type="arabicPeriod"/>
            </a:pPr>
            <a:endParaRPr kumimoji="1" lang="en-US" altLang="ja-JP" dirty="0"/>
          </a:p>
          <a:p>
            <a:pPr>
              <a:buFont typeface="+mj-lt"/>
              <a:buAutoNum type="arabicPeriod"/>
            </a:pPr>
            <a:r>
              <a:rPr lang="en-US" altLang="ja-JP" dirty="0"/>
              <a:t>Reset your console and push [Panic!] button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(</a:t>
            </a:r>
            <a:r>
              <a:rPr lang="en-US" altLang="ja-JP" dirty="0" err="1"/>
              <a:t>Famicom</a:t>
            </a:r>
            <a:r>
              <a:rPr lang="en-US" altLang="ja-JP" dirty="0"/>
              <a:t> only)Re-send DPCM data.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Done! </a:t>
            </a: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I</a:t>
            </a:r>
            <a:r>
              <a:rPr lang="en-US" altLang="ja-JP" dirty="0"/>
              <a:t>f you can not sound sounds, make sure soldering</a:t>
            </a:r>
            <a:r>
              <a:rPr lang="ja-JP" altLang="en-US" dirty="0"/>
              <a:t> </a:t>
            </a:r>
            <a:r>
              <a:rPr lang="en-US" altLang="ja-JP" dirty="0"/>
              <a:t>and </a:t>
            </a:r>
            <a:r>
              <a:rPr lang="en-US" altLang="ja-JP" dirty="0" err="1"/>
              <a:t>COMPort</a:t>
            </a:r>
            <a:r>
              <a:rPr lang="en-US" altLang="ja-JP" dirty="0"/>
              <a:t> name.</a:t>
            </a:r>
            <a:br>
              <a:rPr lang="en-US" altLang="ja-JP" dirty="0"/>
            </a:br>
            <a:r>
              <a:rPr lang="en-US" altLang="ja-JP" dirty="0"/>
              <a:t>Or, please contact me.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sz="1800" dirty="0">
                <a:solidFill>
                  <a:srgbClr val="FF0000"/>
                </a:solidFill>
              </a:rPr>
              <a:t>*Some UART dongles may not work properly.</a:t>
            </a:r>
            <a:br>
              <a:rPr lang="en-US" altLang="ja-JP" sz="1800" dirty="0">
                <a:solidFill>
                  <a:srgbClr val="FF0000"/>
                </a:solidFill>
              </a:rPr>
            </a:br>
            <a:r>
              <a:rPr lang="en-US" altLang="ja-JP" sz="1800" dirty="0">
                <a:solidFill>
                  <a:srgbClr val="FF0000"/>
                </a:solidFill>
              </a:rPr>
              <a:t>*Compatible consoles may not work properly.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2E081AD-DB5B-41BB-9A52-55D69078D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707" y="3430800"/>
            <a:ext cx="4734586" cy="1105054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5F9055-FE97-49E6-B05C-BBC13F55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572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kumimoji="1" lang="en-US" altLang="ja-JP" dirty="0" err="1"/>
              <a:t>Famicom</a:t>
            </a:r>
            <a:r>
              <a:rPr kumimoji="1" lang="en-US" altLang="ja-JP" dirty="0"/>
              <a:t> spec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5F9055-FE97-49E6-B05C-BBC13F55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23</a:t>
            </a:fld>
            <a:endParaRPr kumimoji="1" lang="ja-JP" altLang="en-US"/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D6033DBE-4C7E-4D9C-9F26-C2F7E9BC5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695579"/>
              </p:ext>
            </p:extLst>
          </p:nvPr>
        </p:nvGraphicFramePr>
        <p:xfrm>
          <a:off x="2212302" y="2194297"/>
          <a:ext cx="9835885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177">
                  <a:extLst>
                    <a:ext uri="{9D8B030D-6E8A-4147-A177-3AD203B41FA5}">
                      <a16:colId xmlns:a16="http://schemas.microsoft.com/office/drawing/2014/main" val="4242914750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1550408137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688472835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2229651630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2044249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Sound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Normal ROM</a:t>
                      </a:r>
                    </a:p>
                    <a:p>
                      <a:r>
                        <a:rPr kumimoji="1" lang="en-US" altLang="ja-JP" dirty="0"/>
                        <a:t>(Mapper 0)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FDS IMAGE</a:t>
                      </a:r>
                      <a:r>
                        <a:rPr kumimoji="1" lang="en-US" altLang="ja-JP" b="1" baseline="3000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VRC6 ROM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*2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(Mapper 24)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MMC5 ROM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*2*3</a:t>
                      </a:r>
                    </a:p>
                    <a:p>
                      <a:r>
                        <a:rPr kumimoji="1" lang="en-US" altLang="ja-JP" dirty="0"/>
                        <a:t>(Mapper 5)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063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Square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18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Tri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65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Noise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321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DPCM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(Up to 8KB)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OK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*1</a:t>
                      </a:r>
                      <a:r>
                        <a:rPr kumimoji="1" lang="en-US" altLang="ja-JP" sz="1200" b="1" baseline="300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kumimoji="1" lang="en-US" altLang="ja-JP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(Up to 64KB)</a:t>
                      </a:r>
                      <a:endParaRPr kumimoji="1" lang="ja-JP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944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FDS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*1</a:t>
                      </a:r>
                      <a:endParaRPr kumimoji="1" lang="ja-JP" altLang="en-US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3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VRC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942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MMC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80843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BB8651F-D61C-4A32-A0B7-87218BF86DAB}"/>
              </a:ext>
            </a:extLst>
          </p:cNvPr>
          <p:cNvSpPr txBox="1"/>
          <p:nvPr/>
        </p:nvSpPr>
        <p:spPr>
          <a:xfrm>
            <a:off x="2212302" y="5450314"/>
            <a:ext cx="48553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*1 Not Tested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*2 China flash cart may not work properly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*3 PRG-RAM 32x2 KB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496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072A46-A9ED-47DA-85BE-53673BC60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Use CMI8738(OPL3) PCI Board</a:t>
            </a:r>
            <a:br>
              <a:rPr kumimoji="1" lang="en-US" altLang="ja-JP" dirty="0"/>
            </a:br>
            <a:r>
              <a:rPr lang="en-US" altLang="ja-JP" b="1" i="0" u="sng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*Please use at your own risk*</a:t>
            </a:r>
            <a:br>
              <a:rPr kumimoji="1" lang="en-US" altLang="ja-JP" dirty="0"/>
            </a:b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5686A1-D505-4CFA-B92C-AF5EF3E00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6184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kumimoji="1" lang="en-US" altLang="ja-JP" dirty="0"/>
              <a:t>Attach the CMI8738 Board to your PC.</a:t>
            </a:r>
            <a:r>
              <a:rPr kumimoji="1" lang="en-US" altLang="ja-JP" sz="1800" dirty="0">
                <a:solidFill>
                  <a:srgbClr val="FF0000"/>
                </a:solidFill>
              </a:rPr>
              <a:t> *Only for 64bit Windows</a:t>
            </a:r>
            <a:r>
              <a:rPr lang="en-US" altLang="ja-JP" dirty="0">
                <a:solidFill>
                  <a:srgbClr val="FF0000"/>
                </a:solidFill>
              </a:rPr>
              <a:t>*</a:t>
            </a:r>
            <a:endParaRPr kumimoji="1" lang="en-US" altLang="ja-JP" dirty="0"/>
          </a:p>
          <a:p>
            <a:pPr>
              <a:buFont typeface="+mj-lt"/>
              <a:buAutoNum type="arabicPeriod"/>
            </a:pPr>
            <a:r>
              <a:rPr lang="en-US" altLang="ja-JP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Disable Driver Signature enforcement</a:t>
            </a:r>
            <a:endParaRPr lang="en-US" altLang="ja-JP" b="1" i="0" u="sng" strike="noStrike" dirty="0">
              <a:solidFill>
                <a:srgbClr val="FF0000"/>
              </a:solidFill>
              <a:effectLst/>
              <a:latin typeface="arial" panose="020B0604020202020204" pitchFamily="34" charset="0"/>
              <a:hlinkClick r:id="rId3"/>
            </a:endParaRP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(</a:t>
            </a:r>
            <a:r>
              <a:rPr kumimoji="1" lang="en-US" altLang="ja-JP" dirty="0">
                <a:solidFill>
                  <a:srgbClr val="FF0000"/>
                </a:solidFill>
              </a:rPr>
              <a:t>*Uninstall and remove*</a:t>
            </a:r>
            <a:r>
              <a:rPr kumimoji="1" lang="en-US" altLang="ja-JP" dirty="0"/>
              <a:t> old CMI8738 OPL3 driver if installed. )</a:t>
            </a: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Install the CMI8738 OPL3 driver located in “.\CMI8738OPL3” folder.</a:t>
            </a: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Set [</a:t>
            </a:r>
            <a:r>
              <a:rPr kumimoji="1" lang="en-US" altLang="ja-JP" dirty="0" err="1"/>
              <a:t>SoundEngine</a:t>
            </a:r>
            <a:r>
              <a:rPr kumimoji="1" lang="en-US" altLang="ja-JP" dirty="0"/>
              <a:t>] prop to the “Real(CMI8738)”.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Have fun!!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907F056-FF93-4396-BDC1-AFEC81D0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24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47262D8-394A-487E-94DE-460A3D85E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6763" y="3748811"/>
            <a:ext cx="3662745" cy="1204190"/>
          </a:xfrm>
          <a:prstGeom prst="rect">
            <a:avLst/>
          </a:prstGeom>
        </p:spPr>
      </p:pic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B4A53CEA-2421-4CA9-805F-B2E82A3774A5}"/>
              </a:ext>
            </a:extLst>
          </p:cNvPr>
          <p:cNvSpPr txBox="1">
            <a:spLocks/>
          </p:cNvSpPr>
          <p:nvPr/>
        </p:nvSpPr>
        <p:spPr>
          <a:xfrm>
            <a:off x="2589212" y="4622400"/>
            <a:ext cx="8915400" cy="19458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b="1" dirty="0"/>
              <a:t>*Technical information*</a:t>
            </a:r>
            <a:br>
              <a:rPr lang="en-US" altLang="ja-JP" b="1" dirty="0"/>
            </a:br>
            <a:r>
              <a:rPr lang="en-US" altLang="ja-JP" dirty="0"/>
              <a:t>If you want to use the OPL3 of the CMI8738 directly from your app…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Use the helper DLL “CMI8738OPL3Library.dll”.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Or, direct access I/O port with admin rights.</a:t>
            </a:r>
            <a:br>
              <a:rPr lang="en-US" altLang="ja-JP" dirty="0"/>
            </a:br>
            <a:r>
              <a:rPr lang="en-US" altLang="ja-JP" dirty="0" err="1"/>
              <a:t>eg</a:t>
            </a:r>
            <a:r>
              <a:rPr lang="en-US" altLang="ja-JP" dirty="0"/>
              <a:t>) DF00H+50H is the OPL3(CMI8738) port.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DEBF7F0-6D6B-4B04-926C-A03F9632F9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2923" y="5684757"/>
            <a:ext cx="1577477" cy="98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46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D04E5850-8353-2464-F5AF-B7FB3A87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VGMPlayer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6F7C8E-73E3-7AA6-34B1-C5A5B8BB3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lang="ja-JP" altLang="en-US" smtClean="0"/>
              <a:pPr/>
              <a:t>25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107412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F6BDA5-EAAF-47BF-BA28-5541807FE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VGMP</a:t>
            </a:r>
            <a:r>
              <a:rPr lang="en-US" altLang="ja-JP" dirty="0" err="1"/>
              <a:t>layer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E89AAB-4727-42E3-A2B2-F5E25345D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26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C863529-85D3-4C92-3B1E-13B49D2DC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2907" y="2403574"/>
            <a:ext cx="3741944" cy="3707135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2838AFC-D08C-E3F3-EF25-41877DD6CC7D}"/>
              </a:ext>
            </a:extLst>
          </p:cNvPr>
          <p:cNvSpPr/>
          <p:nvPr/>
        </p:nvSpPr>
        <p:spPr>
          <a:xfrm>
            <a:off x="6849484" y="2222389"/>
            <a:ext cx="4809166" cy="4126804"/>
          </a:xfrm>
          <a:prstGeom prst="roundRect">
            <a:avLst>
              <a:gd name="adj" fmla="val 1456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/>
              <a:t>1) Select interface type</a:t>
            </a:r>
          </a:p>
          <a:p>
            <a:endParaRPr kumimoji="1" lang="en-US" altLang="ja-JP" sz="1200" dirty="0"/>
          </a:p>
          <a:p>
            <a:r>
              <a:rPr kumimoji="1" lang="en-US" altLang="ja-JP" sz="1200" dirty="0">
                <a:solidFill>
                  <a:srgbClr val="7030A0"/>
                </a:solidFill>
              </a:rPr>
              <a:t>NOTE: Bandwidth of UART is narrow. So you can not play heavy track data properly.</a:t>
            </a:r>
          </a:p>
          <a:p>
            <a:endParaRPr kumimoji="1" lang="en-US" altLang="ja-JP" sz="1200" dirty="0">
              <a:solidFill>
                <a:srgbClr val="7030A0"/>
              </a:solidFill>
            </a:endParaRPr>
          </a:p>
          <a:p>
            <a:r>
              <a:rPr kumimoji="1" lang="en-US" altLang="ja-JP" sz="1200" dirty="0"/>
              <a:t>2) Adjust FTDI </a:t>
            </a:r>
            <a:r>
              <a:rPr kumimoji="1" lang="en-US" altLang="ja-JP" sz="1200" dirty="0" err="1"/>
              <a:t>Clk</a:t>
            </a:r>
            <a:r>
              <a:rPr kumimoji="1" lang="en-US" altLang="ja-JP" sz="1200" dirty="0"/>
              <a:t> for </a:t>
            </a:r>
            <a:r>
              <a:rPr kumimoji="1" lang="en-US" altLang="ja-JP" sz="1200" dirty="0" err="1"/>
              <a:t>FTDIxxx</a:t>
            </a:r>
            <a:r>
              <a:rPr kumimoji="1" lang="en-US" altLang="ja-JP" sz="1200" dirty="0"/>
              <a:t> mode for your environment</a:t>
            </a:r>
          </a:p>
          <a:p>
            <a:endParaRPr kumimoji="1" lang="en-US" altLang="ja-JP" sz="1200" dirty="0"/>
          </a:p>
          <a:p>
            <a:r>
              <a:rPr kumimoji="1" lang="en-US" altLang="ja-JP" sz="1200" dirty="0">
                <a:solidFill>
                  <a:srgbClr val="7030A0"/>
                </a:solidFill>
              </a:rPr>
              <a:t>NOTE: Usually the default value is fine, but if the sound is strange, increase the value. If the performance is slow, decrease the value. If you can not adjust by FTDI </a:t>
            </a:r>
            <a:r>
              <a:rPr kumimoji="1" lang="en-US" altLang="ja-JP" sz="1200" dirty="0" err="1">
                <a:solidFill>
                  <a:srgbClr val="7030A0"/>
                </a:solidFill>
              </a:rPr>
              <a:t>Clk</a:t>
            </a:r>
            <a:r>
              <a:rPr kumimoji="1" lang="en-US" altLang="ja-JP" sz="1200" dirty="0">
                <a:solidFill>
                  <a:srgbClr val="7030A0"/>
                </a:solidFill>
              </a:rPr>
              <a:t>, please adjust FTDI </a:t>
            </a:r>
            <a:r>
              <a:rPr kumimoji="1" lang="en-US" altLang="ja-JP" sz="1200" dirty="0" err="1">
                <a:solidFill>
                  <a:srgbClr val="7030A0"/>
                </a:solidFill>
              </a:rPr>
              <a:t>Div</a:t>
            </a:r>
            <a:r>
              <a:rPr kumimoji="1" lang="en-US" altLang="ja-JP" sz="1200" dirty="0">
                <a:solidFill>
                  <a:srgbClr val="7030A0"/>
                </a:solidFill>
              </a:rPr>
              <a:t> </a:t>
            </a:r>
            <a:r>
              <a:rPr kumimoji="1" lang="en-US" altLang="ja-JP" sz="1200" dirty="0" err="1">
                <a:solidFill>
                  <a:srgbClr val="7030A0"/>
                </a:solidFill>
              </a:rPr>
              <a:t>ofst</a:t>
            </a:r>
            <a:r>
              <a:rPr kumimoji="1" lang="en-US" altLang="ja-JP" sz="1200" dirty="0">
                <a:solidFill>
                  <a:srgbClr val="7030A0"/>
                </a:solidFill>
              </a:rPr>
              <a:t> value.</a:t>
            </a:r>
          </a:p>
          <a:p>
            <a:endParaRPr kumimoji="1" lang="en-US" altLang="ja-JP" sz="1200" dirty="0">
              <a:solidFill>
                <a:srgbClr val="7030A0"/>
              </a:solidFill>
            </a:endParaRPr>
          </a:p>
          <a:p>
            <a:r>
              <a:rPr kumimoji="1" lang="en-US" altLang="ja-JP" sz="1200" dirty="0"/>
              <a:t>3) Specify </a:t>
            </a:r>
            <a:r>
              <a:rPr kumimoji="1" lang="en-US" altLang="ja-JP" sz="1200" dirty="0" err="1">
                <a:solidFill>
                  <a:srgbClr val="7030A0"/>
                </a:solidFill>
              </a:rPr>
              <a:t>COMPort</a:t>
            </a:r>
            <a:r>
              <a:rPr kumimoji="1" lang="en-US" altLang="ja-JP" sz="1200" dirty="0">
                <a:solidFill>
                  <a:srgbClr val="7030A0"/>
                </a:solidFill>
              </a:rPr>
              <a:t>#</a:t>
            </a:r>
            <a:r>
              <a:rPr kumimoji="1" lang="en-US" altLang="ja-JP" sz="1200" dirty="0"/>
              <a:t> for UART/SPFM:</a:t>
            </a:r>
          </a:p>
          <a:p>
            <a:r>
              <a:rPr kumimoji="1" lang="ja-JP" altLang="en-US" sz="1200" dirty="0"/>
              <a:t>　 </a:t>
            </a:r>
            <a:r>
              <a:rPr kumimoji="1" lang="en-US" altLang="ja-JP" sz="1200" dirty="0"/>
              <a:t>Specify </a:t>
            </a:r>
            <a:r>
              <a:rPr kumimoji="1" lang="en-US" altLang="ja-JP" sz="1200" dirty="0">
                <a:solidFill>
                  <a:srgbClr val="7030A0"/>
                </a:solidFill>
              </a:rPr>
              <a:t>FDTI ID# </a:t>
            </a:r>
            <a:r>
              <a:rPr kumimoji="1" lang="en-US" altLang="ja-JP" sz="1200" dirty="0"/>
              <a:t>for FTDI2xxx</a:t>
            </a:r>
          </a:p>
          <a:p>
            <a:endParaRPr kumimoji="1" lang="en-US" altLang="ja-JP" sz="1200" dirty="0"/>
          </a:p>
          <a:p>
            <a:r>
              <a:rPr kumimoji="1" lang="en-US" altLang="ja-JP" sz="1200" dirty="0"/>
              <a:t>4) Check to connect</a:t>
            </a:r>
          </a:p>
          <a:p>
            <a:endParaRPr kumimoji="1" lang="en-US" altLang="ja-JP" sz="1200" dirty="0"/>
          </a:p>
          <a:p>
            <a:r>
              <a:rPr kumimoji="1" lang="en-US" altLang="ja-JP" sz="1200" dirty="0"/>
              <a:t>5) Drop </a:t>
            </a:r>
            <a:r>
              <a:rPr kumimoji="1" lang="en-US" altLang="ja-JP" sz="1200" dirty="0" err="1"/>
              <a:t>vgm</a:t>
            </a:r>
            <a:r>
              <a:rPr kumimoji="1" lang="en-US" altLang="ja-JP" sz="1200" dirty="0"/>
              <a:t>/XGM/MGS files to here</a:t>
            </a:r>
          </a:p>
          <a:p>
            <a:endParaRPr kumimoji="1" lang="en-US" altLang="ja-JP" sz="1200" dirty="0">
              <a:solidFill>
                <a:srgbClr val="7030A0"/>
              </a:solidFill>
            </a:endParaRPr>
          </a:p>
          <a:p>
            <a:r>
              <a:rPr kumimoji="1" lang="en-US" altLang="ja-JP" sz="1200" dirty="0"/>
              <a:t>6) Push to play.</a:t>
            </a:r>
          </a:p>
          <a:p>
            <a:endParaRPr kumimoji="1" lang="en-US" altLang="ja-JP" sz="1200" dirty="0">
              <a:solidFill>
                <a:srgbClr val="7030A0"/>
              </a:solidFill>
            </a:endParaRPr>
          </a:p>
          <a:p>
            <a:r>
              <a:rPr kumimoji="1" lang="en-US" altLang="ja-JP" sz="1200" dirty="0"/>
              <a:t>7) If the pitch/tempo is wrong, click here. 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2E0FAC4-B5A5-07DF-1A2C-93709BB9007D}"/>
              </a:ext>
            </a:extLst>
          </p:cNvPr>
          <p:cNvSpPr txBox="1"/>
          <p:nvPr/>
        </p:nvSpPr>
        <p:spPr>
          <a:xfrm>
            <a:off x="4067141" y="2373877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(1)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23BDCFA-D777-4906-B764-F49D29ED4F46}"/>
              </a:ext>
            </a:extLst>
          </p:cNvPr>
          <p:cNvSpPr txBox="1"/>
          <p:nvPr/>
        </p:nvSpPr>
        <p:spPr>
          <a:xfrm>
            <a:off x="4820920" y="2344180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(2)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9D244EF-D0E0-75F9-58A1-FC869A426893}"/>
              </a:ext>
            </a:extLst>
          </p:cNvPr>
          <p:cNvSpPr txBox="1"/>
          <p:nvPr/>
        </p:nvSpPr>
        <p:spPr>
          <a:xfrm>
            <a:off x="5293062" y="2344180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(3)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99EBA63-335A-BAE3-4C00-70551523709D}"/>
              </a:ext>
            </a:extLst>
          </p:cNvPr>
          <p:cNvSpPr txBox="1"/>
          <p:nvPr/>
        </p:nvSpPr>
        <p:spPr>
          <a:xfrm>
            <a:off x="5737332" y="2344180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(2)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65A180E-DDD2-A611-37D2-FB7BD9897EC5}"/>
              </a:ext>
            </a:extLst>
          </p:cNvPr>
          <p:cNvSpPr txBox="1"/>
          <p:nvPr/>
        </p:nvSpPr>
        <p:spPr>
          <a:xfrm>
            <a:off x="1996350" y="2644151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(4)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7458820-46BE-2AD8-C902-673F64910BE7}"/>
              </a:ext>
            </a:extLst>
          </p:cNvPr>
          <p:cNvSpPr txBox="1"/>
          <p:nvPr/>
        </p:nvSpPr>
        <p:spPr>
          <a:xfrm>
            <a:off x="5211095" y="5698184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(7)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05DBD78-8894-E408-B5F4-D1B4A284C741}"/>
              </a:ext>
            </a:extLst>
          </p:cNvPr>
          <p:cNvSpPr txBox="1"/>
          <p:nvPr/>
        </p:nvSpPr>
        <p:spPr>
          <a:xfrm>
            <a:off x="4108712" y="4691233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(5)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6F05762-764F-9417-C7C6-3FA57A303FE4}"/>
              </a:ext>
            </a:extLst>
          </p:cNvPr>
          <p:cNvSpPr txBox="1"/>
          <p:nvPr/>
        </p:nvSpPr>
        <p:spPr>
          <a:xfrm>
            <a:off x="2062835" y="5429897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(6)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519C3A9-4334-D16E-32FD-EFE50DCB4B7F}"/>
              </a:ext>
            </a:extLst>
          </p:cNvPr>
          <p:cNvSpPr txBox="1"/>
          <p:nvPr/>
        </p:nvSpPr>
        <p:spPr>
          <a:xfrm>
            <a:off x="2518534" y="1526409"/>
            <a:ext cx="91401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 err="1"/>
              <a:t>VGMPlayer</a:t>
            </a:r>
            <a:r>
              <a:rPr kumimoji="1" lang="en-US" altLang="ja-JP" sz="1600" dirty="0"/>
              <a:t> can play a </a:t>
            </a:r>
            <a:r>
              <a:rPr kumimoji="1" lang="en-US" altLang="ja-JP" sz="1600" dirty="0" err="1"/>
              <a:t>vgm</a:t>
            </a:r>
            <a:r>
              <a:rPr kumimoji="1" lang="en-US" altLang="ja-JP" sz="1600" dirty="0"/>
              <a:t>/</a:t>
            </a:r>
            <a:r>
              <a:rPr kumimoji="1" lang="en-US" altLang="ja-JP" sz="1600" dirty="0" err="1"/>
              <a:t>xgm</a:t>
            </a:r>
            <a:r>
              <a:rPr kumimoji="1" lang="en-US" altLang="ja-JP" sz="1600" dirty="0"/>
              <a:t>/mgs file on a real chip via VSIF or SPFM. Substitutes for similar chips are also available. For example, an OPL track can be played on an OPL3 chip.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4D908123-7D67-F946-77AB-13D8C870CCD3}"/>
              </a:ext>
            </a:extLst>
          </p:cNvPr>
          <p:cNvSpPr/>
          <p:nvPr/>
        </p:nvSpPr>
        <p:spPr>
          <a:xfrm>
            <a:off x="2480093" y="2713512"/>
            <a:ext cx="221543" cy="15562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FF730A5D-E1A0-EB4C-F92C-95107157E48B}"/>
              </a:ext>
            </a:extLst>
          </p:cNvPr>
          <p:cNvSpPr/>
          <p:nvPr/>
        </p:nvSpPr>
        <p:spPr>
          <a:xfrm>
            <a:off x="3296269" y="2713512"/>
            <a:ext cx="1655741" cy="1556249"/>
          </a:xfrm>
          <a:prstGeom prst="roundRect">
            <a:avLst>
              <a:gd name="adj" fmla="val 561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7EEE237-4DFA-7C10-25CD-3CB33517A5DD}"/>
              </a:ext>
            </a:extLst>
          </p:cNvPr>
          <p:cNvSpPr/>
          <p:nvPr/>
        </p:nvSpPr>
        <p:spPr>
          <a:xfrm>
            <a:off x="2542221" y="5429897"/>
            <a:ext cx="2639560" cy="5308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59476CBB-5CF9-07F5-8E98-03F5C30024BA}"/>
              </a:ext>
            </a:extLst>
          </p:cNvPr>
          <p:cNvSpPr/>
          <p:nvPr/>
        </p:nvSpPr>
        <p:spPr>
          <a:xfrm>
            <a:off x="2512907" y="4368243"/>
            <a:ext cx="3741944" cy="963348"/>
          </a:xfrm>
          <a:prstGeom prst="roundRect">
            <a:avLst>
              <a:gd name="adj" fmla="val 680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16F99D0C-E39F-716F-E280-85AA63BD8964}"/>
              </a:ext>
            </a:extLst>
          </p:cNvPr>
          <p:cNvSpPr/>
          <p:nvPr/>
        </p:nvSpPr>
        <p:spPr>
          <a:xfrm>
            <a:off x="5181781" y="5429897"/>
            <a:ext cx="632766" cy="2682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610F8C62-A0B1-4C56-E977-EB027977C24F}"/>
              </a:ext>
            </a:extLst>
          </p:cNvPr>
          <p:cNvSpPr/>
          <p:nvPr/>
        </p:nvSpPr>
        <p:spPr>
          <a:xfrm>
            <a:off x="4942257" y="2713512"/>
            <a:ext cx="366013" cy="15562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01AE615C-C4CF-84BE-B92A-C8B244A13F39}"/>
              </a:ext>
            </a:extLst>
          </p:cNvPr>
          <p:cNvSpPr/>
          <p:nvPr/>
        </p:nvSpPr>
        <p:spPr>
          <a:xfrm>
            <a:off x="5303254" y="2713512"/>
            <a:ext cx="455088" cy="15562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2C262B8-5A09-6E28-53D4-F79AA0CF0462}"/>
              </a:ext>
            </a:extLst>
          </p:cNvPr>
          <p:cNvSpPr/>
          <p:nvPr/>
        </p:nvSpPr>
        <p:spPr>
          <a:xfrm>
            <a:off x="5766790" y="2713512"/>
            <a:ext cx="455088" cy="15562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2791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D04E5850-8353-2464-F5AF-B7FB3A87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Known issues and limitations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6F7C8E-73E3-7AA6-34B1-C5A5B8BB3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lang="ja-JP" altLang="en-US" smtClean="0"/>
              <a:pPr/>
              <a:t>27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967507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2D61BD-EF14-496D-BA79-EAE1C454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Known issues and limitations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2F450B-0CA1-4943-96AE-CA89B8EC0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ja-JP" dirty="0"/>
              <a:t>MT-32 &amp; CM32-P can not store/restore last settings.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HuC6820 suddenly stop sounding. Please restart </a:t>
            </a:r>
            <a:r>
              <a:rPr lang="en-US" altLang="ja-JP" dirty="0" err="1"/>
              <a:t>MAmi</a:t>
            </a:r>
            <a:r>
              <a:rPr lang="en-US" altLang="ja-JP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ja-JP" dirty="0" err="1"/>
              <a:t>MAmidiMEmo</a:t>
            </a:r>
            <a:r>
              <a:rPr lang="en-US" altLang="ja-JP" dirty="0"/>
              <a:t> process stuck after sound interface changed if you used SCCI interface.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You need to save the data manually on the DAW (Cubase and so on).</a:t>
            </a:r>
            <a:br>
              <a:rPr lang="en-US" altLang="ja-JP" dirty="0"/>
            </a:br>
            <a:r>
              <a:rPr lang="en-US" altLang="ja-JP" dirty="0"/>
              <a:t>Or, keep </a:t>
            </a:r>
            <a:r>
              <a:rPr lang="en-US" altLang="ja-JP" b="1" dirty="0"/>
              <a:t>open the dummy editor window</a:t>
            </a:r>
            <a:r>
              <a:rPr lang="en-US" altLang="ja-JP" dirty="0"/>
              <a:t> of the </a:t>
            </a:r>
            <a:r>
              <a:rPr lang="en-US" altLang="ja-JP" dirty="0" err="1"/>
              <a:t>MAmidiMemo</a:t>
            </a:r>
            <a:r>
              <a:rPr lang="en-US" altLang="ja-JP" dirty="0"/>
              <a:t>.</a:t>
            </a:r>
            <a:endParaRPr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8A94BD3-C34E-4BE3-9A56-35AF5E95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831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D04E5850-8353-2464-F5AF-B7FB3A87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Appendix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6F7C8E-73E3-7AA6-34B1-C5A5B8BB3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lang="ja-JP" altLang="en-US" smtClean="0"/>
              <a:pPr/>
              <a:t>29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80937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B667DA0-7816-423C-ABB6-6E1A375E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&amp; Basic Settings</a:t>
            </a:r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AC69825B-3FB5-4D01-B59B-F0D6FED9F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620491"/>
          </a:xfrm>
        </p:spPr>
        <p:txBody>
          <a:bodyPr>
            <a:normAutofit/>
          </a:bodyPr>
          <a:lstStyle/>
          <a:p>
            <a:r>
              <a:rPr lang="en-US" altLang="ja-JP" dirty="0"/>
              <a:t>Install &amp; run</a:t>
            </a:r>
          </a:p>
          <a:p>
            <a:pPr lvl="1"/>
            <a:r>
              <a:rPr lang="en-US" altLang="ja-JP" dirty="0"/>
              <a:t>Extract the downloaded zip file.</a:t>
            </a:r>
          </a:p>
          <a:p>
            <a:pPr lvl="1"/>
            <a:r>
              <a:rPr lang="en-US" altLang="ja-JP" dirty="0"/>
              <a:t>Click MAmidiMEmo.exe and please press [Allow access] button. This is because </a:t>
            </a:r>
            <a:r>
              <a:rPr lang="en-US" altLang="ja-JP" dirty="0" err="1"/>
              <a:t>MAmidiMEmo</a:t>
            </a:r>
            <a:r>
              <a:rPr lang="en-US" altLang="ja-JP" dirty="0"/>
              <a:t> uses </a:t>
            </a:r>
            <a:r>
              <a:rPr lang="en-US" altLang="ja-JP" dirty="0" err="1"/>
              <a:t>interprocess</a:t>
            </a:r>
            <a:r>
              <a:rPr lang="en-US" altLang="ja-JP" dirty="0"/>
              <a:t> communication technology to communicate with other apps in order to sound from the app.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pPr lvl="1"/>
            <a:r>
              <a:rPr lang="en-US" altLang="ja-JP" dirty="0"/>
              <a:t>Will open the </a:t>
            </a:r>
            <a:r>
              <a:rPr lang="en-US" altLang="ja-JP" dirty="0" err="1"/>
              <a:t>MAmidiMEmo</a:t>
            </a:r>
            <a:r>
              <a:rPr lang="en-US" altLang="ja-JP" dirty="0"/>
              <a:t>. If not, please check the followings.</a:t>
            </a:r>
          </a:p>
          <a:p>
            <a:pPr lvl="2"/>
            <a:r>
              <a:rPr lang="en-US" altLang="ja-JP" b="1" dirty="0"/>
              <a:t>.NET Framework 4.7 or later </a:t>
            </a:r>
            <a:r>
              <a:rPr lang="en-US" altLang="ja-JP" dirty="0"/>
              <a:t>installed on your PC.</a:t>
            </a:r>
          </a:p>
          <a:p>
            <a:pPr lvl="2"/>
            <a:r>
              <a:rPr lang="en-US" altLang="ja-JP" b="1" dirty="0"/>
              <a:t>VC++ 2012 Runtime </a:t>
            </a:r>
            <a:r>
              <a:rPr lang="en-US" altLang="ja-JP" dirty="0"/>
              <a:t>installed on your PC.</a:t>
            </a:r>
          </a:p>
          <a:p>
            <a:pPr lvl="2"/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(Execute "DelZoneID.ps1“ to remove “</a:t>
            </a:r>
            <a:r>
              <a:rPr lang="en-US" altLang="ja-JP" dirty="0" err="1">
                <a:solidFill>
                  <a:schemeClr val="bg1">
                    <a:lumMod val="65000"/>
                  </a:schemeClr>
                </a:solidFill>
              </a:rPr>
              <a:t>Zone.Identifier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” flag.)</a:t>
            </a:r>
          </a:p>
          <a:p>
            <a:pPr lvl="1"/>
            <a:endParaRPr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C23E5B1-840D-4258-A81C-614C99CB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2AEE42A-E322-9B5B-551D-FDA703E06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763383"/>
            <a:ext cx="1699020" cy="120347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74847C5-4944-37B1-2D14-FA4F5F59A0A7}"/>
              </a:ext>
            </a:extLst>
          </p:cNvPr>
          <p:cNvSpPr/>
          <p:nvPr/>
        </p:nvSpPr>
        <p:spPr>
          <a:xfrm>
            <a:off x="6960870" y="4834890"/>
            <a:ext cx="548294" cy="13196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89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2D61BD-EF14-496D-BA79-EAE1C454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Trouble Shooting for </a:t>
            </a:r>
            <a:r>
              <a:rPr kumimoji="1" lang="en-US" altLang="ja-JP" dirty="0" err="1"/>
              <a:t>MAmi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2F450B-0CA1-4943-96AE-CA89B8EC0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If you noticed “sound lag” or “stutter”, open the Settings dialog from [TOOL] menu. Check [Sound Type] and [Audio Latency] value.</a:t>
            </a:r>
            <a:br>
              <a:rPr lang="en-US" altLang="ja-JP" dirty="0"/>
            </a:b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654D0B2-1985-4CB9-9C64-2EFFE6E2B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596" y="3260638"/>
            <a:ext cx="3259690" cy="32518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8A94BD3-C34E-4BE3-9A56-35AF5E95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0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1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31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644288"/>
              </p:ext>
            </p:extLst>
          </p:nvPr>
        </p:nvGraphicFramePr>
        <p:xfrm>
          <a:off x="2032000" y="2225333"/>
          <a:ext cx="9472612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Basic Channel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1-16: </a:t>
                      </a:r>
                      <a:r>
                        <a:rPr kumimoji="1" lang="en-US" altLang="ja-JP" dirty="0" err="1"/>
                        <a:t>Defaut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1-16: Changed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67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Note Number*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028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Velocity*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Yes: Note ON</a:t>
                      </a:r>
                    </a:p>
                    <a:p>
                      <a:r>
                        <a:rPr kumimoji="1" lang="en-US" altLang="ja-JP" dirty="0"/>
                        <a:t>No: Note OFF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414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After Touch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250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Pitch Bend*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Yes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8192: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374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Program Change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987621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E89DED8-D5F8-48E8-870C-75CD48FD3453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63107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2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32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095792"/>
              </p:ext>
            </p:extLst>
          </p:nvPr>
        </p:nvGraphicFramePr>
        <p:xfrm>
          <a:off x="2032000" y="2225333"/>
          <a:ext cx="9472612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Control Change</a:t>
                      </a:r>
                    </a:p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Modulation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093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6</a:t>
                      </a:r>
                    </a:p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38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Data Entry MSB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Data Entry 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12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Volume*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127: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358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Panpot</a:t>
                      </a:r>
                      <a:r>
                        <a:rPr kumimoji="1" lang="en-US" altLang="ja-JP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0: Left, 127: Right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Expression*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127: Default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5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16-19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057222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20B2154-2A23-496A-B5F6-9D61D68BF845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11060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3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33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005334"/>
              </p:ext>
            </p:extLst>
          </p:nvPr>
        </p:nvGraphicFramePr>
        <p:xfrm>
          <a:off x="2032000" y="2225333"/>
          <a:ext cx="9472612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Control Change</a:t>
                      </a:r>
                    </a:p>
                    <a:p>
                      <a:pPr algn="r"/>
                      <a:r>
                        <a:rPr kumimoji="1" lang="en-US" altLang="ja-JP" dirty="0"/>
                        <a:t>64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Hold 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220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712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Legato</a:t>
                      </a:r>
                      <a:r>
                        <a:rPr kumimoji="1" lang="en-US" altLang="ja-JP" b="1" dirty="0"/>
                        <a:t>*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390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70-75,79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SCCS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current timbre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76</a:t>
                      </a:r>
                    </a:p>
                    <a:p>
                      <a:pPr algn="r"/>
                      <a:r>
                        <a:rPr kumimoji="1" lang="en-US" altLang="ja-JP" dirty="0"/>
                        <a:t>77</a:t>
                      </a:r>
                    </a:p>
                    <a:p>
                      <a:pPr algn="r"/>
                      <a:r>
                        <a:rPr kumimoji="1" lang="en-US" altLang="ja-JP" dirty="0"/>
                        <a:t>78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Rate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Depth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Delay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8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80-83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parameters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236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84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608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91-95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VST Plugin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VST 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39132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9FFBC64-426A-4214-A294-3377B47A7A15}"/>
              </a:ext>
            </a:extLst>
          </p:cNvPr>
          <p:cNvSpPr txBox="1"/>
          <p:nvPr/>
        </p:nvSpPr>
        <p:spPr>
          <a:xfrm>
            <a:off x="7183120" y="1523122"/>
            <a:ext cx="4896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b="1" dirty="0"/>
              <a:t>*</a:t>
            </a:r>
            <a:r>
              <a:rPr kumimoji="1" lang="en-US" altLang="ja-JP" dirty="0"/>
              <a:t>MONO and </a:t>
            </a:r>
            <a:r>
              <a:rPr kumimoji="1" lang="en-US" altLang="ja-JP" dirty="0" err="1"/>
              <a:t>RecentlyUsedSlot</a:t>
            </a:r>
            <a:r>
              <a:rPr kumimoji="1" lang="en-US" altLang="ja-JP" dirty="0"/>
              <a:t> mode only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78072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4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34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856124"/>
              </p:ext>
            </p:extLst>
          </p:nvPr>
        </p:nvGraphicFramePr>
        <p:xfrm>
          <a:off x="2032000" y="2225333"/>
          <a:ext cx="9472612" cy="43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Control Change</a:t>
                      </a:r>
                      <a:r>
                        <a:rPr kumimoji="1" lang="ja-JP" altLang="en-US" dirty="0"/>
                        <a:t>  </a:t>
                      </a:r>
                      <a:r>
                        <a:rPr kumimoji="1" lang="en-US" altLang="ja-JP" dirty="0"/>
                        <a:t>98</a:t>
                      </a:r>
                    </a:p>
                    <a:p>
                      <a:pPr algn="r"/>
                      <a:r>
                        <a:rPr kumimoji="1" lang="en-US" altLang="ja-JP" dirty="0"/>
                        <a:t>99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NRPN LSB</a:t>
                      </a:r>
                    </a:p>
                    <a:p>
                      <a:r>
                        <a:rPr kumimoji="1" lang="en-US" altLang="ja-JP" dirty="0"/>
                        <a:t>NRPN 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See after pages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38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100</a:t>
                      </a:r>
                    </a:p>
                    <a:p>
                      <a:pPr algn="r"/>
                      <a:r>
                        <a:rPr kumimoji="1" lang="en-US" altLang="ja-JP" dirty="0"/>
                        <a:t>101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RPN LSB</a:t>
                      </a:r>
                    </a:p>
                    <a:p>
                      <a:r>
                        <a:rPr kumimoji="1" lang="en-US" altLang="ja-JP" dirty="0"/>
                        <a:t>RPN 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Sett after pages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165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121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Reset All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126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Mono Mode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OFF</a:t>
                      </a:r>
                      <a:endParaRPr kumimoji="1" lang="en-US" altLang="ja-JP" b="0" dirty="0"/>
                    </a:p>
                    <a:p>
                      <a:r>
                        <a:rPr kumimoji="1" lang="en-US" altLang="ja-JP" b="0" dirty="0"/>
                        <a:t>1-127: Max Voice Num.*</a:t>
                      </a:r>
                      <a:endParaRPr kumimoji="1" lang="ja-JP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Poly Mode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endParaRPr kumimoji="1" lang="ja-JP" altLang="en-US" b="1" dirty="0"/>
                    </a:p>
                    <a:p>
                      <a:r>
                        <a:rPr kumimoji="1" lang="en-US" altLang="ja-JP" dirty="0"/>
                        <a:t>1-127: Reserve Voice Num.*</a:t>
                      </a:r>
                    </a:p>
                    <a:p>
                      <a:r>
                        <a:rPr kumimoji="1" lang="en-US" altLang="ja-JP" dirty="0"/>
                        <a:t>*Reset Mono Mode when set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527332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B937CB2-73AF-4979-8BD6-94BDF26EAC10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659896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5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35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609820"/>
              </p:ext>
            </p:extLst>
          </p:nvPr>
        </p:nvGraphicFramePr>
        <p:xfrm>
          <a:off x="2032000" y="2225333"/>
          <a:ext cx="9472612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1674654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3061652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RPN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Pitch Bend Range</a:t>
                      </a:r>
                    </a:p>
                    <a:p>
                      <a:r>
                        <a:rPr kumimoji="1" lang="en-US" altLang="ja-JP" dirty="0"/>
                        <a:t>0 </a:t>
                      </a:r>
                      <a:r>
                        <a:rPr kumimoji="1" lang="ja-JP" altLang="en-US" dirty="0"/>
                        <a:t>～ </a:t>
                      </a:r>
                      <a:r>
                        <a:rPr kumimoji="1" lang="en-US" altLang="ja-JP" b="1" dirty="0"/>
                        <a:t>2 </a:t>
                      </a:r>
                      <a:r>
                        <a:rPr kumimoji="1" lang="ja-JP" altLang="en-US" dirty="0"/>
                        <a:t>～ </a:t>
                      </a:r>
                      <a:r>
                        <a:rPr kumimoji="1" lang="en-US" altLang="ja-JP" dirty="0"/>
                        <a:t>127 [Half Note]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Fine Tune[cent]</a:t>
                      </a:r>
                    </a:p>
                    <a:p>
                      <a:r>
                        <a:rPr kumimoji="1" lang="en-US" altLang="ja-JP" dirty="0"/>
                        <a:t>-8193 </a:t>
                      </a:r>
                      <a:r>
                        <a:rPr kumimoji="1" lang="ja-JP" altLang="en-US" dirty="0"/>
                        <a:t>～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en-US" altLang="ja-JP" b="1" dirty="0"/>
                        <a:t>0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～</a:t>
                      </a:r>
                      <a:r>
                        <a:rPr kumimoji="1" lang="en-US" altLang="ja-JP" dirty="0"/>
                        <a:t> 8192</a:t>
                      </a:r>
                    </a:p>
                    <a:p>
                      <a:r>
                        <a:rPr kumimoji="1" lang="en-US" altLang="ja-JP" dirty="0"/>
                        <a:t>[-100 cent </a:t>
                      </a:r>
                      <a:r>
                        <a:rPr kumimoji="1" lang="ja-JP" altLang="en-US" dirty="0"/>
                        <a:t>～ </a:t>
                      </a:r>
                      <a:r>
                        <a:rPr kumimoji="1" lang="en-US" altLang="ja-JP" dirty="0"/>
                        <a:t>99.9 cent]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703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/>
                        <a:t>Mod Depth</a:t>
                      </a:r>
                    </a:p>
                    <a:p>
                      <a:r>
                        <a:rPr kumimoji="1" lang="en-US" altLang="ja-JP" b="1" dirty="0"/>
                        <a:t>0 </a:t>
                      </a:r>
                      <a:r>
                        <a:rPr kumimoji="1" lang="ja-JP" altLang="en-US" dirty="0"/>
                        <a:t>～ </a:t>
                      </a:r>
                      <a:r>
                        <a:rPr kumimoji="1" lang="en-US" altLang="ja-JP" b="0" dirty="0"/>
                        <a:t>127 [Relative]</a:t>
                      </a:r>
                      <a:endParaRPr kumimoji="1" lang="ja-JP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3967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6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36</a:t>
            </a:fld>
            <a:endParaRPr kumimoji="1" lang="ja-JP" alt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FEA3A3F0-C393-4D99-8CBD-24B75B45A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764815"/>
              </p:ext>
            </p:extLst>
          </p:nvPr>
        </p:nvGraphicFramePr>
        <p:xfrm>
          <a:off x="2032000" y="2225333"/>
          <a:ext cx="9472612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NRPN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16-19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80-83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GPCS[1-4] Value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GPCS[5-6] Value</a:t>
                      </a:r>
                    </a:p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70-75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79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SCCS[1-6] Value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SCCS[10] Value</a:t>
                      </a:r>
                    </a:p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1303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7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37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827042"/>
              </p:ext>
            </p:extLst>
          </p:nvPr>
        </p:nvGraphicFramePr>
        <p:xfrm>
          <a:off x="2032000" y="2225333"/>
          <a:ext cx="9472612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1966912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Change Receiving MIDI </a:t>
                      </a:r>
                      <a:r>
                        <a:rPr kumimoji="1" lang="en-US" altLang="ja-JP" dirty="0" err="1"/>
                        <a:t>ch.</a:t>
                      </a:r>
                      <a:r>
                        <a:rPr kumimoji="1" lang="en-US" altLang="ja-JP" dirty="0"/>
                        <a:t> dynamically.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NRPN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41 …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(1-7)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(1-7)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 7  6  5  4  3  2  1</a:t>
                      </a:r>
                    </a:p>
                    <a:p>
                      <a:endParaRPr kumimoji="1" lang="ja-JP" altLang="en-US" sz="1000" kern="1200" dirty="0">
                        <a:solidFill>
                          <a:schemeClr val="dk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  <a:cs typeface="+mn-cs"/>
                      </a:endParaRP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42 ...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(8-14)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(8-14)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14 13 12 11 10  9  8</a:t>
                      </a:r>
                    </a:p>
                    <a:p>
                      <a:endParaRPr kumimoji="1" lang="ja-JP" altLang="en-US" sz="1000" kern="1200" dirty="0">
                        <a:solidFill>
                          <a:schemeClr val="dk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  <a:cs typeface="+mn-cs"/>
                      </a:endParaRP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43 ...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(15-16)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(15-16)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xx xx xx xx xx 16 15</a:t>
                      </a:r>
                      <a:endParaRPr kumimoji="1" lang="ja-JP" altLang="en-US" sz="10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527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3617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8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38</a:t>
            </a:fld>
            <a:endParaRPr kumimoji="1" lang="ja-JP" altLang="en-US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CE226A58-A5B3-8096-445B-2C244D5AD3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848408"/>
              </p:ext>
            </p:extLst>
          </p:nvPr>
        </p:nvGraphicFramePr>
        <p:xfrm>
          <a:off x="2032000" y="2225333"/>
          <a:ext cx="9472611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7484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027484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027484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3390159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NRPN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XGM Recording Command</a:t>
                      </a:r>
                    </a:p>
                    <a:p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DATA MSB </a:t>
                      </a:r>
                    </a:p>
                    <a:p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 0: Start Recording</a:t>
                      </a:r>
                    </a:p>
                    <a:p>
                      <a:r>
                        <a:rPr kumimoji="1" lang="en-US" altLang="ja-JP" dirty="0"/>
                        <a:t> 1: Set Loop Start Point</a:t>
                      </a:r>
                    </a:p>
                    <a:p>
                      <a:r>
                        <a:rPr kumimoji="1" lang="en-US" altLang="ja-JP" dirty="0"/>
                        <a:t> 2: Set Loop End Point</a:t>
                      </a:r>
                    </a:p>
                    <a:p>
                      <a:r>
                        <a:rPr kumimoji="1" lang="en-US" altLang="ja-JP" dirty="0"/>
                        <a:t> 3: Stop Recording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FF551F2-D286-69A9-1227-F47DD7DB22D1}"/>
              </a:ext>
            </a:extLst>
          </p:cNvPr>
          <p:cNvSpPr txBox="1"/>
          <p:nvPr/>
        </p:nvSpPr>
        <p:spPr>
          <a:xfrm>
            <a:off x="5501640" y="5102275"/>
            <a:ext cx="60993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NOTE: If you stop playing in the middle of a performance, the recording will not stop. Please press the XGM recording button manually.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57269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37733-6174-4A76-B52E-89E44936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VSIF – Generic (UART 115K), SMS(UART 115K)</a:t>
            </a:r>
            <a:br>
              <a:rPr kumimoji="1" lang="en-US" altLang="ja-JP" dirty="0"/>
            </a:br>
            <a:r>
              <a:rPr kumimoji="1" lang="en-US" altLang="ja-JP" dirty="0"/>
              <a:t> SPECIFICATION for </a:t>
            </a:r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AY-3-8910, YM2413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DDE30-9A16-4A82-90A7-733F71160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48788" cy="4559300"/>
          </a:xfrm>
        </p:spPr>
        <p:txBody>
          <a:bodyPr>
            <a:normAutofit/>
          </a:bodyPr>
          <a:lstStyle/>
          <a:p>
            <a:r>
              <a:rPr lang="en-US" altLang="ja-JP" dirty="0"/>
              <a:t>Baud rate: 115,200 bps</a:t>
            </a:r>
          </a:p>
          <a:p>
            <a:r>
              <a:rPr lang="en-US" altLang="ja-JP" dirty="0"/>
              <a:t>Protocol: 8 bits, None parity bit, 1 stop bit</a:t>
            </a:r>
          </a:p>
          <a:p>
            <a:r>
              <a:rPr kumimoji="1" lang="en-US" altLang="ja-JP" dirty="0"/>
              <a:t>1 packet : 2 bytes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B537D0-9FEF-4D05-A7D3-E1D123FA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39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C188A7-5DF1-49E0-B695-B34E50334084}"/>
              </a:ext>
            </a:extLst>
          </p:cNvPr>
          <p:cNvSpPr/>
          <p:nvPr/>
        </p:nvSpPr>
        <p:spPr>
          <a:xfrm>
            <a:off x="3409950" y="366194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Reg #</a:t>
            </a:r>
            <a:endParaRPr kumimoji="1" lang="ja-JP" altLang="en-US" sz="16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836AD6-43CD-41A0-BB39-38FEE7E64D21}"/>
              </a:ext>
            </a:extLst>
          </p:cNvPr>
          <p:cNvSpPr/>
          <p:nvPr/>
        </p:nvSpPr>
        <p:spPr>
          <a:xfrm>
            <a:off x="5118100" y="366194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Value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3B945CA-DFD3-4EC8-BFEF-1FE7A0C4F447}"/>
              </a:ext>
            </a:extLst>
          </p:cNvPr>
          <p:cNvSpPr txBox="1"/>
          <p:nvPr/>
        </p:nvSpPr>
        <p:spPr>
          <a:xfrm>
            <a:off x="3830638" y="3248681"/>
            <a:ext cx="525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1st</a:t>
            </a:r>
            <a:endParaRPr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76A897-0895-4876-A090-0E5925C0EDF6}"/>
              </a:ext>
            </a:extLst>
          </p:cNvPr>
          <p:cNvSpPr txBox="1"/>
          <p:nvPr/>
        </p:nvSpPr>
        <p:spPr>
          <a:xfrm>
            <a:off x="5575300" y="3248681"/>
            <a:ext cx="668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2nd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02929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>
            <a:extLst>
              <a:ext uri="{FF2B5EF4-FFF2-40B4-BE49-F238E27FC236}">
                <a16:creationId xmlns:a16="http://schemas.microsoft.com/office/drawing/2014/main" id="{5467F2B4-EE6C-4B83-A30F-491B6AD38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691" y="17221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Window Overview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829779" y="2062552"/>
            <a:ext cx="1526291" cy="590496"/>
          </a:xfrm>
          <a:prstGeom prst="wedgeRectCallout">
            <a:avLst>
              <a:gd name="adj1" fmla="val 109063"/>
              <a:gd name="adj2" fmla="val 1818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 A,B</a:t>
            </a:r>
          </a:p>
          <a:p>
            <a:pPr algn="ctr"/>
            <a:r>
              <a:rPr kumimoji="1" lang="en-US" altLang="ja-JP" dirty="0"/>
              <a:t>Selector</a:t>
            </a: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5B6F8BFF-B0F2-4620-B704-034D83D119DF}"/>
              </a:ext>
            </a:extLst>
          </p:cNvPr>
          <p:cNvSpPr/>
          <p:nvPr/>
        </p:nvSpPr>
        <p:spPr>
          <a:xfrm>
            <a:off x="1829779" y="2993856"/>
            <a:ext cx="1526291" cy="870287"/>
          </a:xfrm>
          <a:prstGeom prst="wedgeRectCallout">
            <a:avLst>
              <a:gd name="adj1" fmla="val 115575"/>
              <a:gd name="adj2" fmla="val -476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Active Chips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77605064-79D3-4ABE-8F22-049D99FF311D}"/>
              </a:ext>
            </a:extLst>
          </p:cNvPr>
          <p:cNvSpPr/>
          <p:nvPr/>
        </p:nvSpPr>
        <p:spPr>
          <a:xfrm>
            <a:off x="10198474" y="2839514"/>
            <a:ext cx="1823954" cy="1217331"/>
          </a:xfrm>
          <a:prstGeom prst="wedgeRectCallout">
            <a:avLst>
              <a:gd name="adj1" fmla="val -91981"/>
              <a:gd name="adj2" fmla="val 1510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A2F611AC-2A6C-4DBD-8C55-570467A501EE}"/>
              </a:ext>
            </a:extLst>
          </p:cNvPr>
          <p:cNvSpPr/>
          <p:nvPr/>
        </p:nvSpPr>
        <p:spPr>
          <a:xfrm>
            <a:off x="1822330" y="4702056"/>
            <a:ext cx="1526291" cy="501889"/>
          </a:xfrm>
          <a:prstGeom prst="wedgeRectCallout">
            <a:avLst>
              <a:gd name="adj1" fmla="val 104843"/>
              <a:gd name="adj2" fmla="val 273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Tools</a:t>
            </a:r>
            <a:endParaRPr kumimoji="1" lang="en-US" altLang="ja-JP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7DC8FDB-C8A0-4FDF-969E-72729182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532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37733-6174-4A76-B52E-89E44936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VSIF </a:t>
            </a:r>
            <a:r>
              <a:rPr kumimoji="1" lang="en-US" altLang="ja-JP"/>
              <a:t>– MSX/P6(</a:t>
            </a:r>
            <a:r>
              <a:rPr kumimoji="1" lang="en-US" altLang="ja-JP" dirty="0"/>
              <a:t>FTDI) SPECIFICATION</a:t>
            </a:r>
            <a:br>
              <a:rPr kumimoji="1" lang="en-US" altLang="ja-JP" dirty="0"/>
            </a:br>
            <a:r>
              <a:rPr kumimoji="1" lang="en-US" altLang="ja-JP" sz="2400" dirty="0"/>
              <a:t>for </a:t>
            </a:r>
            <a:r>
              <a:rPr lang="en-US" altLang="ja-JP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AY-3-8910, OPLL, SCC-I, </a:t>
            </a:r>
            <a:r>
              <a:rPr lang="en-US" altLang="ja-JP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OPL3, OPM, OPNA/OPN2, OPN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DDE30-9A16-4A82-90A7-733F71160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48788" cy="4559300"/>
          </a:xfrm>
        </p:spPr>
        <p:txBody>
          <a:bodyPr>
            <a:normAutofit fontScale="70000" lnSpcReduction="20000"/>
          </a:bodyPr>
          <a:lstStyle/>
          <a:p>
            <a:r>
              <a:rPr lang="en-US" altLang="ja-JP" dirty="0"/>
              <a:t>Baud rate : 38,400 bytes / sec</a:t>
            </a:r>
          </a:p>
          <a:p>
            <a:r>
              <a:rPr kumimoji="1" lang="en-US" altLang="ja-JP" dirty="0"/>
              <a:t>1 packet : 5 bytes + α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1byte : 4bit(data) + 2bit(Start + </a:t>
            </a:r>
            <a:r>
              <a:rPr lang="en-US" altLang="ja-JP" dirty="0" err="1"/>
              <a:t>Clk</a:t>
            </a:r>
            <a:r>
              <a:rPr lang="en-US" altLang="ja-JP" dirty="0"/>
              <a:t> bit)</a:t>
            </a:r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Type:</a:t>
            </a:r>
          </a:p>
          <a:p>
            <a:pPr lvl="1"/>
            <a:r>
              <a:rPr kumimoji="1" lang="en-US" altLang="ja-JP" sz="1300" b="1" dirty="0"/>
              <a:t>0</a:t>
            </a:r>
            <a:r>
              <a:rPr kumimoji="1" lang="en-US" altLang="ja-JP" sz="1300" dirty="0"/>
              <a:t>		AY-3-8910: Write value to address</a:t>
            </a:r>
          </a:p>
          <a:p>
            <a:pPr lvl="1"/>
            <a:r>
              <a:rPr kumimoji="1" lang="en-US" altLang="ja-JP" sz="1300" b="1" dirty="0"/>
              <a:t>1,2,(12)	</a:t>
            </a:r>
            <a:r>
              <a:rPr kumimoji="1" lang="en-US" altLang="ja-JP" sz="1300" dirty="0"/>
              <a:t>YM2413: </a:t>
            </a:r>
            <a:r>
              <a:rPr kumimoji="1" lang="en-US" altLang="ja-JP" sz="1300" b="1" dirty="0"/>
              <a:t>1</a:t>
            </a:r>
            <a:r>
              <a:rPr kumimoji="1" lang="en-US" altLang="ja-JP" sz="1300" dirty="0"/>
              <a:t> is write value to address, </a:t>
            </a:r>
            <a:r>
              <a:rPr kumimoji="1" lang="en-US" altLang="ja-JP" sz="1300" b="1" dirty="0"/>
              <a:t>2</a:t>
            </a:r>
            <a:r>
              <a:rPr kumimoji="1" lang="en-US" altLang="ja-JP" sz="1300" dirty="0"/>
              <a:t> is set OPLL cartridge slot number</a:t>
            </a:r>
          </a:p>
          <a:p>
            <a:pPr lvl="1"/>
            <a:r>
              <a:rPr lang="en-US" altLang="ja-JP" sz="1300" b="1" dirty="0"/>
              <a:t>3</a:t>
            </a:r>
            <a:r>
              <a:rPr lang="ja-JP" altLang="en-US" sz="1300" b="1" dirty="0"/>
              <a:t>～</a:t>
            </a:r>
            <a:r>
              <a:rPr lang="en-US" altLang="ja-JP" sz="1300" b="1" dirty="0"/>
              <a:t>9</a:t>
            </a:r>
            <a:r>
              <a:rPr lang="en-US" altLang="ja-JP" sz="1300" dirty="0"/>
              <a:t>	SCC-I: </a:t>
            </a:r>
            <a:r>
              <a:rPr lang="en-US" altLang="ja-JP" sz="1300" i="1" dirty="0"/>
              <a:t>(in preparation)</a:t>
            </a:r>
          </a:p>
          <a:p>
            <a:pPr lvl="1"/>
            <a:r>
              <a:rPr kumimoji="1" lang="en-US" altLang="ja-JP" sz="1300" b="1" dirty="0"/>
              <a:t>10</a:t>
            </a:r>
            <a:r>
              <a:rPr kumimoji="1" lang="ja-JP" altLang="en-US" sz="1300" b="1" dirty="0"/>
              <a:t>～</a:t>
            </a:r>
            <a:r>
              <a:rPr kumimoji="1" lang="en-US" altLang="ja-JP" sz="1300" b="1" dirty="0"/>
              <a:t>11</a:t>
            </a:r>
            <a:r>
              <a:rPr kumimoji="1" lang="en-US" altLang="ja-JP" sz="1300" dirty="0"/>
              <a:t>	YMF262: </a:t>
            </a:r>
            <a:r>
              <a:rPr kumimoji="1" lang="en-US" altLang="ja-JP" sz="1300" b="1" dirty="0"/>
              <a:t>10</a:t>
            </a:r>
            <a:r>
              <a:rPr kumimoji="1" lang="en-US" altLang="ja-JP" sz="1300" dirty="0"/>
              <a:t> is write value to address of port L , </a:t>
            </a:r>
            <a:r>
              <a:rPr kumimoji="1" lang="en-US" altLang="ja-JP" sz="1300" b="1" dirty="0"/>
              <a:t>11</a:t>
            </a:r>
            <a:r>
              <a:rPr kumimoji="1" lang="en-US" altLang="ja-JP" sz="1300" dirty="0"/>
              <a:t> is Write value to address of port H</a:t>
            </a:r>
          </a:p>
          <a:p>
            <a:pPr lvl="1"/>
            <a:r>
              <a:rPr lang="en-US" altLang="ja-JP" sz="1300" b="1" dirty="0"/>
              <a:t>(13),14	</a:t>
            </a:r>
            <a:r>
              <a:rPr lang="en-US" altLang="ja-JP" sz="1300" dirty="0"/>
              <a:t>OPM: </a:t>
            </a:r>
            <a:r>
              <a:rPr kumimoji="1" lang="en-US" altLang="ja-JP" sz="1300" dirty="0"/>
              <a:t>Write value to address</a:t>
            </a:r>
            <a:endParaRPr lang="en-US" altLang="ja-JP" sz="1300" dirty="0"/>
          </a:p>
          <a:p>
            <a:pPr lvl="1"/>
            <a:r>
              <a:rPr kumimoji="1" lang="en-US" altLang="ja-JP" sz="1300" b="1" dirty="0"/>
              <a:t>15</a:t>
            </a:r>
            <a:r>
              <a:rPr kumimoji="1" lang="en-US" altLang="ja-JP" sz="1300" dirty="0"/>
              <a:t>		DCSG:</a:t>
            </a:r>
            <a:r>
              <a:rPr lang="en-US" altLang="ja-JP" sz="1300" dirty="0"/>
              <a:t> </a:t>
            </a:r>
            <a:r>
              <a:rPr kumimoji="1" lang="en-US" altLang="ja-JP" sz="1300" dirty="0"/>
              <a:t>Write value to address</a:t>
            </a:r>
          </a:p>
          <a:p>
            <a:pPr lvl="1"/>
            <a:r>
              <a:rPr lang="en-US" altLang="ja-JP" sz="1300" b="1" dirty="0"/>
              <a:t>16	</a:t>
            </a:r>
            <a:r>
              <a:rPr lang="ja-JP" altLang="en-US" sz="1300" b="1" dirty="0"/>
              <a:t>～</a:t>
            </a:r>
            <a:r>
              <a:rPr lang="en-US" altLang="ja-JP" sz="1300" b="1" dirty="0"/>
              <a:t>17</a:t>
            </a:r>
            <a:r>
              <a:rPr lang="en-US" altLang="ja-JP" sz="1300" dirty="0"/>
              <a:t>	OPNA/OPN2: </a:t>
            </a:r>
            <a:r>
              <a:rPr kumimoji="1" lang="en-US" altLang="ja-JP" sz="1300" dirty="0"/>
              <a:t>Write value to address</a:t>
            </a:r>
            <a:endParaRPr lang="en-US" altLang="ja-JP" sz="1300" dirty="0"/>
          </a:p>
          <a:p>
            <a:pPr lvl="1"/>
            <a:r>
              <a:rPr kumimoji="1" lang="en-US" altLang="ja-JP" sz="1300" b="1" dirty="0"/>
              <a:t>18</a:t>
            </a:r>
            <a:r>
              <a:rPr kumimoji="1" lang="en-US" altLang="ja-JP" sz="1300" dirty="0"/>
              <a:t>		OPN: Write value to address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B537D0-9FEF-4D05-A7D3-E1D123FA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40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C188A7-5DF1-49E0-B695-B34E50334084}"/>
              </a:ext>
            </a:extLst>
          </p:cNvPr>
          <p:cNvSpPr/>
          <p:nvPr/>
        </p:nvSpPr>
        <p:spPr>
          <a:xfrm>
            <a:off x="4375150" y="2939380"/>
            <a:ext cx="1708150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Address(Hi)</a:t>
            </a:r>
            <a:endParaRPr kumimoji="1" lang="ja-JP" altLang="en-US" sz="12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836AD6-43CD-41A0-BB39-38FEE7E64D21}"/>
              </a:ext>
            </a:extLst>
          </p:cNvPr>
          <p:cNvSpPr/>
          <p:nvPr/>
        </p:nvSpPr>
        <p:spPr>
          <a:xfrm>
            <a:off x="6083300" y="2939380"/>
            <a:ext cx="1708150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Address(Lo)</a:t>
            </a:r>
            <a:endParaRPr kumimoji="1" lang="ja-JP" altLang="en-US" sz="12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995F2AD-2F6C-47CD-A40C-DBA8DA5A1B2E}"/>
              </a:ext>
            </a:extLst>
          </p:cNvPr>
          <p:cNvSpPr/>
          <p:nvPr/>
        </p:nvSpPr>
        <p:spPr>
          <a:xfrm>
            <a:off x="7791450" y="2939380"/>
            <a:ext cx="1708150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Value(Lo)</a:t>
            </a:r>
            <a:endParaRPr kumimoji="1" lang="ja-JP" altLang="en-US" sz="12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313BB50-A230-4338-BE1D-95514D3718E9}"/>
              </a:ext>
            </a:extLst>
          </p:cNvPr>
          <p:cNvSpPr/>
          <p:nvPr/>
        </p:nvSpPr>
        <p:spPr>
          <a:xfrm>
            <a:off x="9499600" y="2939380"/>
            <a:ext cx="1708150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Value(Hi)</a:t>
            </a:r>
            <a:endParaRPr kumimoji="1" lang="ja-JP" altLang="en-US" sz="12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EC0E042-5B68-4AC1-A3B8-0096BC43A3D3}"/>
              </a:ext>
            </a:extLst>
          </p:cNvPr>
          <p:cNvSpPr/>
          <p:nvPr/>
        </p:nvSpPr>
        <p:spPr>
          <a:xfrm>
            <a:off x="2659530" y="2939380"/>
            <a:ext cx="1708150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3B945CA-DFD3-4EC8-BFEF-1FE7A0C4F447}"/>
              </a:ext>
            </a:extLst>
          </p:cNvPr>
          <p:cNvSpPr txBox="1"/>
          <p:nvPr/>
        </p:nvSpPr>
        <p:spPr>
          <a:xfrm>
            <a:off x="2652060" y="2656516"/>
            <a:ext cx="16834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1</a:t>
            </a:r>
            <a:r>
              <a:rPr kumimoji="1" lang="en-US" altLang="ja-JP" sz="1200" baseline="30000" dirty="0"/>
              <a:t>st</a:t>
            </a:r>
            <a:r>
              <a:rPr kumimoji="1" lang="en-US" altLang="ja-JP" sz="1200" dirty="0"/>
              <a:t>(Start)</a:t>
            </a:r>
            <a:endParaRPr lang="ja-JP" altLang="en-US" sz="12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76A897-0895-4876-A090-0E5925C0EDF6}"/>
              </a:ext>
            </a:extLst>
          </p:cNvPr>
          <p:cNvSpPr txBox="1"/>
          <p:nvPr/>
        </p:nvSpPr>
        <p:spPr>
          <a:xfrm>
            <a:off x="4367680" y="2656516"/>
            <a:ext cx="17227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2</a:t>
            </a:r>
            <a:r>
              <a:rPr kumimoji="1" lang="en-US" altLang="ja-JP" sz="1200" baseline="30000" dirty="0"/>
              <a:t>nd</a:t>
            </a:r>
            <a:r>
              <a:rPr kumimoji="1" lang="en-US" altLang="ja-JP" sz="1200" dirty="0"/>
              <a:t>(</a:t>
            </a:r>
            <a:r>
              <a:rPr kumimoji="1" lang="en-US" altLang="ja-JP" sz="1200" dirty="0" err="1"/>
              <a:t>clk</a:t>
            </a:r>
            <a:r>
              <a:rPr kumimoji="1" lang="en-US" altLang="ja-JP" sz="1200" dirty="0"/>
              <a:t>=0)</a:t>
            </a:r>
            <a:endParaRPr lang="ja-JP" altLang="en-US" sz="12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41C2A09-27C1-4E24-8B09-EEC4258A344C}"/>
              </a:ext>
            </a:extLst>
          </p:cNvPr>
          <p:cNvSpPr txBox="1"/>
          <p:nvPr/>
        </p:nvSpPr>
        <p:spPr>
          <a:xfrm>
            <a:off x="6036472" y="2656516"/>
            <a:ext cx="17478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3</a:t>
            </a:r>
            <a:r>
              <a:rPr kumimoji="1" lang="en-US" altLang="ja-JP" sz="1200" baseline="30000" dirty="0"/>
              <a:t>rd</a:t>
            </a:r>
            <a:r>
              <a:rPr kumimoji="1" lang="en-US" altLang="ja-JP" sz="1200" dirty="0"/>
              <a:t>(</a:t>
            </a:r>
            <a:r>
              <a:rPr kumimoji="1" lang="en-US" altLang="ja-JP" sz="1200" dirty="0" err="1"/>
              <a:t>clk</a:t>
            </a:r>
            <a:r>
              <a:rPr kumimoji="1" lang="en-US" altLang="ja-JP" sz="1200" dirty="0"/>
              <a:t>=1)</a:t>
            </a:r>
            <a:endParaRPr lang="ja-JP" altLang="en-US" sz="12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4BB9215-E1D9-4972-99D4-0DD1A11AB856}"/>
              </a:ext>
            </a:extLst>
          </p:cNvPr>
          <p:cNvSpPr txBox="1"/>
          <p:nvPr/>
        </p:nvSpPr>
        <p:spPr>
          <a:xfrm>
            <a:off x="7759234" y="2656516"/>
            <a:ext cx="17403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4</a:t>
            </a:r>
            <a:r>
              <a:rPr kumimoji="1" lang="en-US" altLang="ja-JP" sz="1200" baseline="30000" dirty="0"/>
              <a:t>th</a:t>
            </a:r>
            <a:r>
              <a:rPr kumimoji="1" lang="en-US" altLang="ja-JP" sz="1200" dirty="0"/>
              <a:t>(</a:t>
            </a:r>
            <a:r>
              <a:rPr kumimoji="1" lang="en-US" altLang="ja-JP" sz="1200" dirty="0" err="1"/>
              <a:t>clk</a:t>
            </a:r>
            <a:r>
              <a:rPr kumimoji="1" lang="en-US" altLang="ja-JP" sz="1200" dirty="0"/>
              <a:t>=0)</a:t>
            </a:r>
            <a:endParaRPr lang="ja-JP" altLang="en-US" sz="12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C8C0E69-E581-457D-A603-0232C967E7B8}"/>
              </a:ext>
            </a:extLst>
          </p:cNvPr>
          <p:cNvSpPr txBox="1"/>
          <p:nvPr/>
        </p:nvSpPr>
        <p:spPr>
          <a:xfrm>
            <a:off x="9492456" y="2656516"/>
            <a:ext cx="17010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5</a:t>
            </a:r>
            <a:r>
              <a:rPr kumimoji="1" lang="en-US" altLang="ja-JP" sz="1200" baseline="30000" dirty="0"/>
              <a:t>th</a:t>
            </a:r>
            <a:r>
              <a:rPr kumimoji="1" lang="en-US" altLang="ja-JP" sz="1200" dirty="0"/>
              <a:t>(</a:t>
            </a:r>
            <a:r>
              <a:rPr kumimoji="1" lang="en-US" altLang="ja-JP" sz="1200" dirty="0" err="1"/>
              <a:t>clk</a:t>
            </a:r>
            <a:r>
              <a:rPr kumimoji="1" lang="en-US" altLang="ja-JP" sz="1200" dirty="0"/>
              <a:t>=1)</a:t>
            </a:r>
            <a:endParaRPr lang="ja-JP" altLang="en-US" sz="12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18E0670-19CB-4FEC-905B-D16CD09F78A3}"/>
              </a:ext>
            </a:extLst>
          </p:cNvPr>
          <p:cNvSpPr/>
          <p:nvPr/>
        </p:nvSpPr>
        <p:spPr>
          <a:xfrm>
            <a:off x="3685268" y="3709230"/>
            <a:ext cx="931974" cy="222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EBFB75A-7BE5-4C4A-BC77-A5EC82CAA5B5}"/>
              </a:ext>
            </a:extLst>
          </p:cNvPr>
          <p:cNvSpPr/>
          <p:nvPr/>
        </p:nvSpPr>
        <p:spPr>
          <a:xfrm>
            <a:off x="4616450" y="3709230"/>
            <a:ext cx="931974" cy="222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ADC7990-8532-4A8E-9959-F9B539090536}"/>
              </a:ext>
            </a:extLst>
          </p:cNvPr>
          <p:cNvSpPr/>
          <p:nvPr/>
        </p:nvSpPr>
        <p:spPr>
          <a:xfrm>
            <a:off x="5547632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1</a:t>
            </a:r>
            <a:endParaRPr kumimoji="1" lang="ja-JP" altLang="en-US" sz="12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D491D66-A1B7-434C-BD3F-FBD7705F1345}"/>
              </a:ext>
            </a:extLst>
          </p:cNvPr>
          <p:cNvSpPr/>
          <p:nvPr/>
        </p:nvSpPr>
        <p:spPr>
          <a:xfrm>
            <a:off x="6478814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359E0B5-0CAD-4866-AA40-159677B32AF5}"/>
              </a:ext>
            </a:extLst>
          </p:cNvPr>
          <p:cNvSpPr/>
          <p:nvPr/>
        </p:nvSpPr>
        <p:spPr>
          <a:xfrm>
            <a:off x="7409996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BAA1FF0-14D8-493C-8D48-DBE39F6F9BDC}"/>
              </a:ext>
            </a:extLst>
          </p:cNvPr>
          <p:cNvSpPr/>
          <p:nvPr/>
        </p:nvSpPr>
        <p:spPr>
          <a:xfrm>
            <a:off x="8341178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88536EE-90DA-439F-8999-D34D7BF5BE7A}"/>
              </a:ext>
            </a:extLst>
          </p:cNvPr>
          <p:cNvSpPr/>
          <p:nvPr/>
        </p:nvSpPr>
        <p:spPr>
          <a:xfrm>
            <a:off x="9272360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99CD03A-8FEB-4B28-9F93-137518257087}"/>
              </a:ext>
            </a:extLst>
          </p:cNvPr>
          <p:cNvSpPr/>
          <p:nvPr/>
        </p:nvSpPr>
        <p:spPr>
          <a:xfrm>
            <a:off x="10203544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EEE2D45-32F1-4CE4-82E8-AEC2F048D50D}"/>
              </a:ext>
            </a:extLst>
          </p:cNvPr>
          <p:cNvSpPr txBox="1"/>
          <p:nvPr/>
        </p:nvSpPr>
        <p:spPr>
          <a:xfrm>
            <a:off x="10453688" y="4143046"/>
            <a:ext cx="754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LSB</a:t>
            </a:r>
            <a:endParaRPr lang="ja-JP" altLang="en-US" sz="12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FD9F990-A8F4-4554-9A22-4F38AAE16B57}"/>
              </a:ext>
            </a:extLst>
          </p:cNvPr>
          <p:cNvSpPr txBox="1"/>
          <p:nvPr/>
        </p:nvSpPr>
        <p:spPr>
          <a:xfrm>
            <a:off x="10202750" y="3324567"/>
            <a:ext cx="9319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0</a:t>
            </a:r>
            <a:endParaRPr lang="ja-JP" altLang="en-US" sz="12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FBB096C-7BE9-4853-808B-4AF85A43FA90}"/>
              </a:ext>
            </a:extLst>
          </p:cNvPr>
          <p:cNvSpPr txBox="1"/>
          <p:nvPr/>
        </p:nvSpPr>
        <p:spPr>
          <a:xfrm>
            <a:off x="3701200" y="4141429"/>
            <a:ext cx="754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MSB</a:t>
            </a:r>
            <a:endParaRPr lang="ja-JP" altLang="en-US" sz="12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E4FF8C6-04E3-4BBB-80FF-BF99A9A324F7}"/>
              </a:ext>
            </a:extLst>
          </p:cNvPr>
          <p:cNvSpPr txBox="1"/>
          <p:nvPr/>
        </p:nvSpPr>
        <p:spPr>
          <a:xfrm>
            <a:off x="3683682" y="3456431"/>
            <a:ext cx="9319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7</a:t>
            </a:r>
            <a:endParaRPr lang="ja-JP" altLang="en-US" sz="12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78506DE-C4A6-BEEE-F149-2B4EDB9489BC}"/>
              </a:ext>
            </a:extLst>
          </p:cNvPr>
          <p:cNvSpPr/>
          <p:nvPr/>
        </p:nvSpPr>
        <p:spPr>
          <a:xfrm>
            <a:off x="3685268" y="3925946"/>
            <a:ext cx="931974" cy="222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DE6008D-A295-8224-A8DB-60A78F5305CF}"/>
              </a:ext>
            </a:extLst>
          </p:cNvPr>
          <p:cNvSpPr/>
          <p:nvPr/>
        </p:nvSpPr>
        <p:spPr>
          <a:xfrm>
            <a:off x="4616450" y="3925946"/>
            <a:ext cx="931974" cy="222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9D8EE6D-3028-80A4-83BC-22A0166138C8}"/>
              </a:ext>
            </a:extLst>
          </p:cNvPr>
          <p:cNvSpPr/>
          <p:nvPr/>
        </p:nvSpPr>
        <p:spPr>
          <a:xfrm>
            <a:off x="5547632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0</a:t>
            </a:r>
            <a:endParaRPr kumimoji="1" lang="ja-JP" altLang="en-US" sz="12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6E10A75-D78B-6248-F89D-3EFF22F74953}"/>
              </a:ext>
            </a:extLst>
          </p:cNvPr>
          <p:cNvSpPr/>
          <p:nvPr/>
        </p:nvSpPr>
        <p:spPr>
          <a:xfrm>
            <a:off x="6478814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clk</a:t>
            </a:r>
            <a:endParaRPr kumimoji="1" lang="ja-JP" altLang="en-US" sz="1200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0668D44-ED14-2275-D91F-33F330C9616E}"/>
              </a:ext>
            </a:extLst>
          </p:cNvPr>
          <p:cNvSpPr/>
          <p:nvPr/>
        </p:nvSpPr>
        <p:spPr>
          <a:xfrm>
            <a:off x="7409996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Data</a:t>
            </a:r>
            <a:endParaRPr kumimoji="1" lang="ja-JP" altLang="en-US" sz="12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24020AE-1D74-2BBE-B6AE-2DBB28872336}"/>
              </a:ext>
            </a:extLst>
          </p:cNvPr>
          <p:cNvSpPr/>
          <p:nvPr/>
        </p:nvSpPr>
        <p:spPr>
          <a:xfrm>
            <a:off x="8341178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Data</a:t>
            </a:r>
            <a:endParaRPr kumimoji="1" lang="ja-JP" altLang="en-US" sz="12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05F5EA1-7E83-1625-891E-FBAD75E64B41}"/>
              </a:ext>
            </a:extLst>
          </p:cNvPr>
          <p:cNvSpPr/>
          <p:nvPr/>
        </p:nvSpPr>
        <p:spPr>
          <a:xfrm>
            <a:off x="9272360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Data</a:t>
            </a:r>
            <a:endParaRPr kumimoji="1" lang="ja-JP" altLang="en-US" sz="1200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7CBDC923-4B35-09F7-CE6B-4605F7730CE1}"/>
              </a:ext>
            </a:extLst>
          </p:cNvPr>
          <p:cNvSpPr/>
          <p:nvPr/>
        </p:nvSpPr>
        <p:spPr>
          <a:xfrm>
            <a:off x="10203544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Data</a:t>
            </a:r>
            <a:endParaRPr kumimoji="1" lang="ja-JP" altLang="en-US" sz="12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4E6C233-7582-B65B-8CA8-628B9BD91206}"/>
              </a:ext>
            </a:extLst>
          </p:cNvPr>
          <p:cNvSpPr txBox="1"/>
          <p:nvPr/>
        </p:nvSpPr>
        <p:spPr>
          <a:xfrm>
            <a:off x="2858974" y="3686003"/>
            <a:ext cx="754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Start</a:t>
            </a:r>
            <a:endParaRPr lang="ja-JP" altLang="en-US" sz="12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AD04C24-4EBC-79B7-9D31-FB105C37DA06}"/>
              </a:ext>
            </a:extLst>
          </p:cNvPr>
          <p:cNvSpPr txBox="1"/>
          <p:nvPr/>
        </p:nvSpPr>
        <p:spPr>
          <a:xfrm>
            <a:off x="2858974" y="3909441"/>
            <a:ext cx="754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 dirty="0" err="1"/>
              <a:t>Clk</a:t>
            </a:r>
            <a:endParaRPr lang="ja-JP" altLang="en-US" sz="1200" dirty="0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81384D31-A7C9-4A76-9DD8-688389BBA22E}"/>
              </a:ext>
            </a:extLst>
          </p:cNvPr>
          <p:cNvSpPr/>
          <p:nvPr/>
        </p:nvSpPr>
        <p:spPr>
          <a:xfrm>
            <a:off x="11164257" y="2939380"/>
            <a:ext cx="754063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…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119831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37733-6174-4A76-B52E-89E44936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VSIF – C64(FTDI) SPECIFICATION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SID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DDE30-9A16-4A82-90A7-733F71160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48788" cy="4559300"/>
          </a:xfrm>
        </p:spPr>
        <p:txBody>
          <a:bodyPr>
            <a:normAutofit/>
          </a:bodyPr>
          <a:lstStyle/>
          <a:p>
            <a:r>
              <a:rPr lang="en-US" altLang="ja-JP" dirty="0"/>
              <a:t>Baud rate : 31,250 bytes / sec</a:t>
            </a:r>
          </a:p>
          <a:p>
            <a:r>
              <a:rPr kumimoji="1" lang="en-US" altLang="ja-JP" dirty="0"/>
              <a:t>1 packet : 6 bytes(1 byte value) or 9 bytes (2 bytes value) mode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1byte : 3bit(data) + 2bit(Start</a:t>
            </a:r>
            <a:r>
              <a:rPr lang="en-US" altLang="ja-JP" sz="1200" dirty="0"/>
              <a:t>(Active low)</a:t>
            </a:r>
            <a:r>
              <a:rPr lang="en-US" altLang="ja-JP" dirty="0"/>
              <a:t> + </a:t>
            </a:r>
            <a:r>
              <a:rPr lang="en-US" altLang="ja-JP" dirty="0" err="1"/>
              <a:t>Clk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(Active low)</a:t>
            </a:r>
            <a:r>
              <a:rPr lang="en-US" altLang="ja-JP" dirty="0"/>
              <a:t> bit)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9 bytes mode flag:</a:t>
            </a:r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B537D0-9FEF-4D05-A7D3-E1D123FA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41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C188A7-5DF1-49E0-B695-B34E50334084}"/>
              </a:ext>
            </a:extLst>
          </p:cNvPr>
          <p:cNvSpPr/>
          <p:nvPr/>
        </p:nvSpPr>
        <p:spPr>
          <a:xfrm>
            <a:off x="3409950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Address(Lo 3bit)</a:t>
            </a:r>
            <a:endParaRPr kumimoji="1" lang="ja-JP" altLang="en-US" sz="105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836AD6-43CD-41A0-BB39-38FEE7E64D21}"/>
              </a:ext>
            </a:extLst>
          </p:cNvPr>
          <p:cNvSpPr/>
          <p:nvPr/>
        </p:nvSpPr>
        <p:spPr>
          <a:xfrm>
            <a:off x="4721490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Address(Mid 3bit)</a:t>
            </a:r>
            <a:endParaRPr kumimoji="1" lang="ja-JP" altLang="en-US" sz="105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995F2AD-2F6C-47CD-A40C-DBA8DA5A1B2E}"/>
              </a:ext>
            </a:extLst>
          </p:cNvPr>
          <p:cNvSpPr/>
          <p:nvPr/>
        </p:nvSpPr>
        <p:spPr>
          <a:xfrm>
            <a:off x="7352242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Value(Hi 3bit)</a:t>
            </a:r>
            <a:endParaRPr kumimoji="1" lang="ja-JP" altLang="en-US" sz="105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313BB50-A230-4338-BE1D-95514D3718E9}"/>
              </a:ext>
            </a:extLst>
          </p:cNvPr>
          <p:cNvSpPr/>
          <p:nvPr/>
        </p:nvSpPr>
        <p:spPr>
          <a:xfrm>
            <a:off x="8534400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Value(Mid 3bit)</a:t>
            </a:r>
            <a:endParaRPr kumimoji="1" lang="ja-JP" altLang="en-US" sz="105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3B945CA-DFD3-4EC8-BFEF-1FE7A0C4F447}"/>
              </a:ext>
            </a:extLst>
          </p:cNvPr>
          <p:cNvSpPr txBox="1"/>
          <p:nvPr/>
        </p:nvSpPr>
        <p:spPr>
          <a:xfrm>
            <a:off x="3830638" y="2797831"/>
            <a:ext cx="525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1st</a:t>
            </a:r>
            <a:endParaRPr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76A897-0895-4876-A090-0E5925C0EDF6}"/>
              </a:ext>
            </a:extLst>
          </p:cNvPr>
          <p:cNvSpPr txBox="1"/>
          <p:nvPr/>
        </p:nvSpPr>
        <p:spPr>
          <a:xfrm>
            <a:off x="5082437" y="2797831"/>
            <a:ext cx="668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2nd</a:t>
            </a:r>
            <a:endParaRPr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41C2A09-27C1-4E24-8B09-EEC4258A344C}"/>
              </a:ext>
            </a:extLst>
          </p:cNvPr>
          <p:cNvSpPr txBox="1"/>
          <p:nvPr/>
        </p:nvSpPr>
        <p:spPr>
          <a:xfrm>
            <a:off x="6420643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3rd</a:t>
            </a:r>
            <a:endParaRPr lang="ja-JP" altLang="en-US" sz="1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4BB9215-E1D9-4972-99D4-0DD1A11AB856}"/>
              </a:ext>
            </a:extLst>
          </p:cNvPr>
          <p:cNvSpPr txBox="1"/>
          <p:nvPr/>
        </p:nvSpPr>
        <p:spPr>
          <a:xfrm>
            <a:off x="7606241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4th</a:t>
            </a:r>
            <a:endParaRPr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C8C0E69-E581-457D-A603-0232C967E7B8}"/>
              </a:ext>
            </a:extLst>
          </p:cNvPr>
          <p:cNvSpPr txBox="1"/>
          <p:nvPr/>
        </p:nvSpPr>
        <p:spPr>
          <a:xfrm>
            <a:off x="8866753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5th</a:t>
            </a:r>
            <a:endParaRPr lang="ja-JP" altLang="en-US" sz="16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18E0670-19CB-4FEC-905B-D16CD09F78A3}"/>
              </a:ext>
            </a:extLst>
          </p:cNvPr>
          <p:cNvSpPr/>
          <p:nvPr/>
        </p:nvSpPr>
        <p:spPr>
          <a:xfrm>
            <a:off x="3685268" y="4278413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EBFB75A-7BE5-4C4A-BC77-A5EC82CAA5B5}"/>
              </a:ext>
            </a:extLst>
          </p:cNvPr>
          <p:cNvSpPr/>
          <p:nvPr/>
        </p:nvSpPr>
        <p:spPr>
          <a:xfrm>
            <a:off x="4616450" y="4278413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ADC7990-8532-4A8E-9959-F9B539090536}"/>
              </a:ext>
            </a:extLst>
          </p:cNvPr>
          <p:cNvSpPr/>
          <p:nvPr/>
        </p:nvSpPr>
        <p:spPr>
          <a:xfrm>
            <a:off x="6466724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D491D66-A1B7-434C-BD3F-FBD7705F1345}"/>
              </a:ext>
            </a:extLst>
          </p:cNvPr>
          <p:cNvSpPr/>
          <p:nvPr/>
        </p:nvSpPr>
        <p:spPr>
          <a:xfrm>
            <a:off x="7397906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/>
              <a:t>Clk</a:t>
            </a:r>
            <a:endParaRPr kumimoji="1" lang="ja-JP" altLang="en-US" sz="16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BAA1FF0-14D8-493C-8D48-DBE39F6F9BDC}"/>
              </a:ext>
            </a:extLst>
          </p:cNvPr>
          <p:cNvSpPr/>
          <p:nvPr/>
        </p:nvSpPr>
        <p:spPr>
          <a:xfrm>
            <a:off x="8341178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88536EE-90DA-439F-8999-D34D7BF5BE7A}"/>
              </a:ext>
            </a:extLst>
          </p:cNvPr>
          <p:cNvSpPr/>
          <p:nvPr/>
        </p:nvSpPr>
        <p:spPr>
          <a:xfrm>
            <a:off x="9272360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99CD03A-8FEB-4B28-9F93-137518257087}"/>
              </a:ext>
            </a:extLst>
          </p:cNvPr>
          <p:cNvSpPr/>
          <p:nvPr/>
        </p:nvSpPr>
        <p:spPr>
          <a:xfrm>
            <a:off x="10203544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EEE2D45-32F1-4CE4-82E8-AEC2F048D50D}"/>
              </a:ext>
            </a:extLst>
          </p:cNvPr>
          <p:cNvSpPr txBox="1"/>
          <p:nvPr/>
        </p:nvSpPr>
        <p:spPr>
          <a:xfrm>
            <a:off x="10910888" y="4614447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LSB</a:t>
            </a:r>
            <a:endParaRPr lang="ja-JP" altLang="en-US" sz="16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FD9F990-A8F4-4554-9A22-4F38AAE16B57}"/>
              </a:ext>
            </a:extLst>
          </p:cNvPr>
          <p:cNvSpPr txBox="1"/>
          <p:nvPr/>
        </p:nvSpPr>
        <p:spPr>
          <a:xfrm>
            <a:off x="10453688" y="3942379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0</a:t>
            </a:r>
            <a:endParaRPr lang="ja-JP" altLang="en-US" sz="16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FBB096C-7BE9-4853-808B-4AF85A43FA90}"/>
              </a:ext>
            </a:extLst>
          </p:cNvPr>
          <p:cNvSpPr txBox="1"/>
          <p:nvPr/>
        </p:nvSpPr>
        <p:spPr>
          <a:xfrm>
            <a:off x="3453607" y="4614447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MSB</a:t>
            </a:r>
            <a:endParaRPr lang="ja-JP" altLang="en-US" sz="16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E4FF8C6-04E3-4BBB-80FF-BF99A9A324F7}"/>
              </a:ext>
            </a:extLst>
          </p:cNvPr>
          <p:cNvSpPr txBox="1"/>
          <p:nvPr/>
        </p:nvSpPr>
        <p:spPr>
          <a:xfrm>
            <a:off x="3716338" y="3942379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</a:t>
            </a:r>
            <a:endParaRPr lang="ja-JP" altLang="en-US" sz="16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83C9143-F01C-269A-142A-E3B03F021C6D}"/>
              </a:ext>
            </a:extLst>
          </p:cNvPr>
          <p:cNvSpPr/>
          <p:nvPr/>
        </p:nvSpPr>
        <p:spPr>
          <a:xfrm>
            <a:off x="6040702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Address(Hi 2bit)</a:t>
            </a:r>
            <a:endParaRPr kumimoji="1" lang="ja-JP" altLang="en-US" sz="105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5E3114B-2E16-4130-A390-FD57C2AABA88}"/>
              </a:ext>
            </a:extLst>
          </p:cNvPr>
          <p:cNvSpPr/>
          <p:nvPr/>
        </p:nvSpPr>
        <p:spPr>
          <a:xfrm>
            <a:off x="9853612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Value(Lo 2bit)</a:t>
            </a:r>
            <a:endParaRPr kumimoji="1" lang="ja-JP" altLang="en-US" sz="105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EA6D75E-B616-67BD-4FA6-41BE3417FBBF}"/>
              </a:ext>
            </a:extLst>
          </p:cNvPr>
          <p:cNvSpPr txBox="1"/>
          <p:nvPr/>
        </p:nvSpPr>
        <p:spPr>
          <a:xfrm>
            <a:off x="10263924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6th</a:t>
            </a:r>
            <a:endParaRPr lang="ja-JP" altLang="en-US" sz="16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244A8B6-3EF7-6C7E-96EA-0AA5D51FE279}"/>
              </a:ext>
            </a:extLst>
          </p:cNvPr>
          <p:cNvSpPr/>
          <p:nvPr/>
        </p:nvSpPr>
        <p:spPr>
          <a:xfrm>
            <a:off x="5548028" y="4278413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F4E1488C-D8CF-DC7B-5EA0-CA35C4AEDFCB}"/>
              </a:ext>
            </a:extLst>
          </p:cNvPr>
          <p:cNvSpPr/>
          <p:nvPr/>
        </p:nvSpPr>
        <p:spPr>
          <a:xfrm>
            <a:off x="3837668" y="5553656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8778E60-1A7F-4F40-EACD-00B3D8F21E72}"/>
              </a:ext>
            </a:extLst>
          </p:cNvPr>
          <p:cNvSpPr/>
          <p:nvPr/>
        </p:nvSpPr>
        <p:spPr>
          <a:xfrm>
            <a:off x="4768850" y="5553656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D2AE67B6-8923-E419-EB9B-633A5B7D8135}"/>
              </a:ext>
            </a:extLst>
          </p:cNvPr>
          <p:cNvSpPr/>
          <p:nvPr/>
        </p:nvSpPr>
        <p:spPr>
          <a:xfrm>
            <a:off x="6619124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3094336B-6A02-FAF2-CFFF-558360811392}"/>
              </a:ext>
            </a:extLst>
          </p:cNvPr>
          <p:cNvSpPr/>
          <p:nvPr/>
        </p:nvSpPr>
        <p:spPr>
          <a:xfrm>
            <a:off x="7550306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/>
              <a:t>Clk</a:t>
            </a:r>
            <a:endParaRPr kumimoji="1" lang="ja-JP" altLang="en-US" sz="1600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8DD4D56-95A8-F182-67F1-740E43663AC4}"/>
              </a:ext>
            </a:extLst>
          </p:cNvPr>
          <p:cNvSpPr/>
          <p:nvPr/>
        </p:nvSpPr>
        <p:spPr>
          <a:xfrm>
            <a:off x="8493578" y="5553656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9bytes flag</a:t>
            </a:r>
            <a:endParaRPr kumimoji="1" lang="ja-JP" altLang="en-US" sz="1100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8ECDABAD-32E0-CCC7-6053-5690F3641CEF}"/>
              </a:ext>
            </a:extLst>
          </p:cNvPr>
          <p:cNvSpPr/>
          <p:nvPr/>
        </p:nvSpPr>
        <p:spPr>
          <a:xfrm>
            <a:off x="9424760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5FE70A87-5166-8021-6BF2-7E5A78510093}"/>
              </a:ext>
            </a:extLst>
          </p:cNvPr>
          <p:cNvSpPr/>
          <p:nvPr/>
        </p:nvSpPr>
        <p:spPr>
          <a:xfrm>
            <a:off x="10355944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DE77C18-EEEF-180E-B373-32DE5CC5303F}"/>
              </a:ext>
            </a:extLst>
          </p:cNvPr>
          <p:cNvSpPr txBox="1"/>
          <p:nvPr/>
        </p:nvSpPr>
        <p:spPr>
          <a:xfrm>
            <a:off x="11063288" y="5889690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LSB</a:t>
            </a:r>
            <a:endParaRPr lang="ja-JP" altLang="en-US" sz="16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3BC7D11-2D08-4389-58BB-BFFB20557BAD}"/>
              </a:ext>
            </a:extLst>
          </p:cNvPr>
          <p:cNvSpPr txBox="1"/>
          <p:nvPr/>
        </p:nvSpPr>
        <p:spPr>
          <a:xfrm>
            <a:off x="10606088" y="5217622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0</a:t>
            </a:r>
            <a:endParaRPr lang="ja-JP" altLang="en-US" sz="16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6C75A3BE-E8B1-7CB1-CEEF-59862A43D497}"/>
              </a:ext>
            </a:extLst>
          </p:cNvPr>
          <p:cNvSpPr txBox="1"/>
          <p:nvPr/>
        </p:nvSpPr>
        <p:spPr>
          <a:xfrm>
            <a:off x="3606007" y="5889690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MSB</a:t>
            </a:r>
            <a:endParaRPr lang="ja-JP" altLang="en-US" sz="16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A8FA690B-1C69-6D46-D5AB-7A0E3AC6373A}"/>
              </a:ext>
            </a:extLst>
          </p:cNvPr>
          <p:cNvSpPr txBox="1"/>
          <p:nvPr/>
        </p:nvSpPr>
        <p:spPr>
          <a:xfrm>
            <a:off x="3868738" y="5217622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</a:t>
            </a:r>
            <a:endParaRPr lang="ja-JP" altLang="en-US" sz="1600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A74D2F94-343D-3F20-B588-569D4900C75A}"/>
              </a:ext>
            </a:extLst>
          </p:cNvPr>
          <p:cNvSpPr/>
          <p:nvPr/>
        </p:nvSpPr>
        <p:spPr>
          <a:xfrm>
            <a:off x="5700428" y="5553656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72B21C8-B649-B7F0-086D-A2712490021A}"/>
              </a:ext>
            </a:extLst>
          </p:cNvPr>
          <p:cNvSpPr txBox="1"/>
          <p:nvPr/>
        </p:nvSpPr>
        <p:spPr>
          <a:xfrm>
            <a:off x="2390843" y="5546018"/>
            <a:ext cx="14986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6</a:t>
            </a:r>
            <a:r>
              <a:rPr kumimoji="1" lang="en-US" altLang="ja-JP" sz="1600" baseline="30000" dirty="0"/>
              <a:t>th </a:t>
            </a:r>
            <a:r>
              <a:rPr kumimoji="1" lang="en-US" altLang="ja-JP" sz="1600" dirty="0"/>
              <a:t>byte data</a:t>
            </a:r>
            <a:endParaRPr lang="ja-JP" altLang="en-US" sz="1600" dirty="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2CCBD8B5-A4B3-761D-B8E3-B1AC09ED50DA}"/>
              </a:ext>
            </a:extLst>
          </p:cNvPr>
          <p:cNvSpPr/>
          <p:nvPr/>
        </p:nvSpPr>
        <p:spPr>
          <a:xfrm>
            <a:off x="3837668" y="6375959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Value(Hi 3bit)</a:t>
            </a:r>
            <a:endParaRPr kumimoji="1" lang="ja-JP" altLang="en-US" sz="1050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63C1B64E-3E4F-8897-E54D-32EC4B14EA56}"/>
              </a:ext>
            </a:extLst>
          </p:cNvPr>
          <p:cNvSpPr/>
          <p:nvPr/>
        </p:nvSpPr>
        <p:spPr>
          <a:xfrm>
            <a:off x="5019826" y="6375959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Value(Mid 3bit)</a:t>
            </a:r>
            <a:endParaRPr kumimoji="1" lang="ja-JP" altLang="en-US" sz="1050" dirty="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02E482CB-279A-F571-C2C0-C6429E4D7188}"/>
              </a:ext>
            </a:extLst>
          </p:cNvPr>
          <p:cNvSpPr/>
          <p:nvPr/>
        </p:nvSpPr>
        <p:spPr>
          <a:xfrm>
            <a:off x="6339038" y="6375959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Value(Lo 2bit)</a:t>
            </a:r>
            <a:endParaRPr kumimoji="1" lang="ja-JP" altLang="en-US" sz="105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50F6D79B-786C-9646-130B-7787F84ECA17}"/>
              </a:ext>
            </a:extLst>
          </p:cNvPr>
          <p:cNvSpPr txBox="1"/>
          <p:nvPr/>
        </p:nvSpPr>
        <p:spPr>
          <a:xfrm>
            <a:off x="4202623" y="6058967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7th</a:t>
            </a:r>
            <a:endParaRPr lang="ja-JP" altLang="en-US" sz="16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A66C383-2AAF-093B-E2F4-61E4725F0437}"/>
              </a:ext>
            </a:extLst>
          </p:cNvPr>
          <p:cNvSpPr txBox="1"/>
          <p:nvPr/>
        </p:nvSpPr>
        <p:spPr>
          <a:xfrm>
            <a:off x="5521835" y="6058967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8th</a:t>
            </a:r>
            <a:endParaRPr lang="ja-JP" altLang="en-US" sz="16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77891D7-E9C6-703E-510E-1023CDEB1AF3}"/>
              </a:ext>
            </a:extLst>
          </p:cNvPr>
          <p:cNvSpPr txBox="1"/>
          <p:nvPr/>
        </p:nvSpPr>
        <p:spPr>
          <a:xfrm>
            <a:off x="6816110" y="6058967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9th</a:t>
            </a:r>
            <a:endParaRPr lang="ja-JP" altLang="en-US" sz="16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12F3D4F-FFA0-93F1-D77E-86EAE101682B}"/>
              </a:ext>
            </a:extLst>
          </p:cNvPr>
          <p:cNvSpPr txBox="1"/>
          <p:nvPr/>
        </p:nvSpPr>
        <p:spPr>
          <a:xfrm>
            <a:off x="3453607" y="6352732"/>
            <a:ext cx="3619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…</a:t>
            </a:r>
            <a:endParaRPr lang="ja-JP" altLang="en-US" sz="1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699DB5E-7E76-A3FB-1C02-46BF9C5B47AD}"/>
              </a:ext>
            </a:extLst>
          </p:cNvPr>
          <p:cNvSpPr txBox="1"/>
          <p:nvPr/>
        </p:nvSpPr>
        <p:spPr>
          <a:xfrm>
            <a:off x="11207750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7~9th</a:t>
            </a:r>
            <a:endParaRPr lang="ja-JP" altLang="en-US" sz="16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7C40D51-6725-3FF3-5721-A6FE521C3001}"/>
              </a:ext>
            </a:extLst>
          </p:cNvPr>
          <p:cNvSpPr txBox="1"/>
          <p:nvPr/>
        </p:nvSpPr>
        <p:spPr>
          <a:xfrm>
            <a:off x="7692479" y="6037931"/>
            <a:ext cx="36490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NOTE: In 9bytes mode, send value for Address+1 data first, second is Address+0 data</a:t>
            </a:r>
            <a:endParaRPr lang="ja-JP" altLang="en-US" sz="1600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9D064015-CF81-2B6D-CA96-CFBFC532D246}"/>
              </a:ext>
            </a:extLst>
          </p:cNvPr>
          <p:cNvSpPr txBox="1"/>
          <p:nvPr/>
        </p:nvSpPr>
        <p:spPr>
          <a:xfrm>
            <a:off x="1832068" y="6375959"/>
            <a:ext cx="19455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7~9</a:t>
            </a:r>
            <a:r>
              <a:rPr kumimoji="1" lang="en-US" altLang="ja-JP" sz="1600" baseline="30000" dirty="0"/>
              <a:t>th</a:t>
            </a:r>
            <a:r>
              <a:rPr kumimoji="1" lang="en-US" altLang="ja-JP" sz="1600" dirty="0"/>
              <a:t> byte data</a:t>
            </a:r>
            <a:endParaRPr lang="ja-JP" altLang="en-US" sz="1600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2BE556F3-100B-CFBC-7E45-9604F27EF3DD}"/>
              </a:ext>
            </a:extLst>
          </p:cNvPr>
          <p:cNvSpPr/>
          <p:nvPr/>
        </p:nvSpPr>
        <p:spPr>
          <a:xfrm>
            <a:off x="11075137" y="3211097"/>
            <a:ext cx="925975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Same as 4,5,6 </a:t>
            </a:r>
            <a:r>
              <a:rPr kumimoji="1" lang="en-US" altLang="ja-JP" sz="1050" dirty="0" err="1"/>
              <a:t>th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6668876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0563AF-CB12-1C19-3F3F-220BA4F80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Integrate with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via RPC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FFC752-5850-5A1D-9AD0-4FE6462D4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9488819" cy="3777622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will starts RPC server on port 30000 at startup</a:t>
            </a:r>
            <a:r>
              <a:rPr lang="ja-JP" altLang="en-US" dirty="0"/>
              <a:t> </a:t>
            </a:r>
            <a:r>
              <a:rPr lang="en-US" altLang="ja-JP" dirty="0"/>
              <a:t>with</a:t>
            </a:r>
            <a:r>
              <a:rPr lang="ja-JP" altLang="en-US" dirty="0"/>
              <a:t> </a:t>
            </a:r>
            <a:r>
              <a:rPr lang="en-US" altLang="ja-JP" dirty="0"/>
              <a:t>“-</a:t>
            </a:r>
            <a:r>
              <a:rPr lang="en-US" altLang="ja-JP" dirty="0" err="1"/>
              <a:t>chip_server</a:t>
            </a:r>
            <a:r>
              <a:rPr lang="en-US" altLang="ja-JP" dirty="0"/>
              <a:t>” option</a:t>
            </a:r>
            <a:r>
              <a:rPr kumimoji="1" lang="en-US" altLang="ja-JP" dirty="0"/>
              <a:t>.</a:t>
            </a:r>
            <a:br>
              <a:rPr kumimoji="1" lang="en-US" altLang="ja-JP" dirty="0"/>
            </a:br>
            <a:r>
              <a:rPr kumimoji="1" lang="en-US" altLang="ja-JP" dirty="0"/>
              <a:t>So, your application can be integrate with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via RPC.</a:t>
            </a:r>
            <a:br>
              <a:rPr kumimoji="1" lang="en-US" altLang="ja-JP" dirty="0"/>
            </a:br>
            <a:r>
              <a:rPr kumimoji="1" lang="en-US" altLang="ja-JP" dirty="0" err="1"/>
              <a:t>MAmidiMEmo</a:t>
            </a:r>
            <a:r>
              <a:rPr lang="en-US" altLang="ja-JP" dirty="0"/>
              <a:t> provides the following API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//Write the value to the address to the specific chip</a:t>
            </a:r>
            <a:br>
              <a:rPr kumimoji="1" lang="en-US" altLang="ja-JP" dirty="0"/>
            </a:b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 </a:t>
            </a:r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DirectAccessToChip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 err="1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DeviceID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 err="1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UnitNo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address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data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br>
              <a:rPr lang="en-US" altLang="ja-JP" sz="18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br>
              <a:rPr kumimoji="1" lang="en-US" altLang="ja-JP" dirty="0"/>
            </a:br>
            <a:r>
              <a:rPr kumimoji="1" lang="en-US" altLang="ja-JP" sz="1200" dirty="0"/>
              <a:t>* You can confirm the </a:t>
            </a:r>
            <a:r>
              <a:rPr lang="en-US" altLang="ja-JP" sz="1200" dirty="0" err="1"/>
              <a:t>DeviceID</a:t>
            </a:r>
            <a:r>
              <a:rPr lang="en-US" altLang="ja-JP" sz="1200" dirty="0"/>
              <a:t> and </a:t>
            </a:r>
            <a:r>
              <a:rPr lang="en-US" altLang="ja-JP" sz="1200" dirty="0" err="1"/>
              <a:t>UnitNumber</a:t>
            </a:r>
            <a:r>
              <a:rPr lang="en-US" altLang="ja-JP" sz="1200" dirty="0"/>
              <a:t> from the property.</a:t>
            </a:r>
            <a:br>
              <a:rPr lang="en-US" altLang="ja-JP" sz="1200" dirty="0"/>
            </a:br>
            <a:r>
              <a:rPr kumimoji="1" lang="en-US" altLang="ja-JP" sz="1200" dirty="0"/>
              <a:t>* Currently, OPLL(ID9), SCC(ID7), AY8910(ID11) chips are supported.</a:t>
            </a:r>
            <a:br>
              <a:rPr kumimoji="1" lang="en-US" altLang="ja-JP" sz="1200" dirty="0"/>
            </a:br>
            <a:r>
              <a:rPr kumimoji="1" lang="en-US" altLang="ja-JP" sz="1200" dirty="0"/>
              <a:t>* If you want to use SCC</a:t>
            </a:r>
            <a:r>
              <a:rPr kumimoji="1" lang="en-US" altLang="ja-JP" sz="1200" b="1" dirty="0"/>
              <a:t>1</a:t>
            </a:r>
            <a:r>
              <a:rPr kumimoji="1" lang="en-US" altLang="ja-JP" sz="1200" dirty="0"/>
              <a:t>(aka SCC</a:t>
            </a:r>
            <a:r>
              <a:rPr kumimoji="1" lang="en-US" altLang="ja-JP" sz="1200" b="1" dirty="0"/>
              <a:t>+</a:t>
            </a:r>
            <a:r>
              <a:rPr kumimoji="1" lang="en-US" altLang="ja-JP" sz="1200" dirty="0"/>
              <a:t>)</a:t>
            </a:r>
            <a:r>
              <a:rPr lang="en-US" altLang="ja-JP" sz="1200" dirty="0"/>
              <a:t>, you need to add 0x100 to the address.</a:t>
            </a:r>
          </a:p>
          <a:p>
            <a:r>
              <a:rPr kumimoji="1" lang="en-US" altLang="ja-JP" sz="1600" dirty="0"/>
              <a:t>Ex)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A188B6-323B-7E0E-E37A-A55B67D6A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42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4AD7425-2AE0-4068-AE32-DBE5AF646760}"/>
              </a:ext>
            </a:extLst>
          </p:cNvPr>
          <p:cNvSpPr txBox="1"/>
          <p:nvPr/>
        </p:nvSpPr>
        <p:spPr>
          <a:xfrm>
            <a:off x="2583123" y="4866584"/>
            <a:ext cx="9494907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rpc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::client* </a:t>
            </a:r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=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new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rpc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::client(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"localhost"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, 30000);	//Open RPC port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:::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//Write SCC1 wave form</a:t>
            </a:r>
          </a:p>
          <a:p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-&gt;</a:t>
            </a:r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async_call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(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200" dirty="0" err="1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DirectAccessToChip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)7,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)0x100,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</a:t>
            </a:r>
            <a:r>
              <a:rPr lang="en-US" altLang="ja-JP" sz="1200" dirty="0">
                <a:solidFill>
                  <a:srgbClr val="80808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10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//All sound off for AY8910</a:t>
            </a:r>
          </a:p>
          <a:p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-&gt;</a:t>
            </a:r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async_call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(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200" dirty="0" err="1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DirectAccessToChip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)11,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)7,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)0x3f);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//Key off 1ch for OPLL</a:t>
            </a:r>
          </a:p>
          <a:p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-&gt;</a:t>
            </a:r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async_call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(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200" dirty="0" err="1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DirectAccessToChip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)9,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)0x20,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)0x0);</a:t>
            </a:r>
          </a:p>
          <a:p>
            <a:r>
              <a:rPr kumimoji="1"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:::</a:t>
            </a:r>
          </a:p>
          <a:p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-&gt;~client();	//Close</a:t>
            </a:r>
            <a:r>
              <a:rPr kumimoji="1" lang="ja-JP" altLang="en-US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kumimoji="1"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RPC</a:t>
            </a:r>
            <a:r>
              <a:rPr kumimoji="1" lang="ja-JP" altLang="en-US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kumimoji="1"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port</a:t>
            </a:r>
            <a:endParaRPr kumimoji="1" lang="ja-JP" altLang="en-US" sz="1200" dirty="0">
              <a:latin typeface="PixelMplus12" panose="020B0509020203020207" pitchFamily="49" charset="-128"/>
              <a:ea typeface="PixelMplus12" panose="020B0509020203020207" pitchFamily="49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A466743-E1DC-C729-0305-F781C605E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8828" y="3843571"/>
            <a:ext cx="2011679" cy="5296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6666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Add and Remove a Chip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728064" y="2125014"/>
            <a:ext cx="1998287" cy="1023821"/>
          </a:xfrm>
          <a:prstGeom prst="wedgeRectCallout">
            <a:avLst>
              <a:gd name="adj1" fmla="val 187908"/>
              <a:gd name="adj2" fmla="val -119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add</a:t>
            </a:r>
          </a:p>
          <a:p>
            <a:pPr algn="ctr"/>
            <a:r>
              <a:rPr kumimoji="1" lang="en-US" altLang="ja-JP" dirty="0"/>
              <a:t>Select the chip from this menu.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8050DAFB-AE1B-4C52-BE8A-54ABFB471C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1" t="9822" r="6283" b="11226"/>
          <a:stretch/>
        </p:blipFill>
        <p:spPr>
          <a:xfrm>
            <a:off x="5324475" y="3178969"/>
            <a:ext cx="1571626" cy="5810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3639836"/>
            <a:ext cx="1998287" cy="1523430"/>
          </a:xfrm>
          <a:prstGeom prst="wedgeRectCallout">
            <a:avLst>
              <a:gd name="adj1" fmla="val 138726"/>
              <a:gd name="adj2" fmla="val -7108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remove</a:t>
            </a:r>
          </a:p>
          <a:p>
            <a:pPr algn="ctr"/>
            <a:r>
              <a:rPr kumimoji="1" lang="en-US" altLang="ja-JP" dirty="0"/>
              <a:t>Open a context menu and select.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A44CEF0-BA90-43D7-A4E0-B4F47BC65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112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Edit chip and sound parameters</a:t>
            </a:r>
            <a:endParaRPr lang="ja-JP" altLang="en-US" dirty="0"/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2326191"/>
            <a:ext cx="2322342" cy="668147"/>
          </a:xfrm>
          <a:prstGeom prst="wedgeRectCallout">
            <a:avLst>
              <a:gd name="adj1" fmla="val 86177"/>
              <a:gd name="adj2" fmla="val 5633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1. Click chip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8E491F80-BE77-4557-AA70-2EA858C0629B}"/>
              </a:ext>
            </a:extLst>
          </p:cNvPr>
          <p:cNvSpPr/>
          <p:nvPr/>
        </p:nvSpPr>
        <p:spPr>
          <a:xfrm>
            <a:off x="1728064" y="3272299"/>
            <a:ext cx="2322342" cy="668147"/>
          </a:xfrm>
          <a:prstGeom prst="wedgeRectCallout">
            <a:avLst>
              <a:gd name="adj1" fmla="val 157948"/>
              <a:gd name="adj2" fmla="val -31368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2. Click parameter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578A0B9C-51F9-4BD9-A593-6B3676A43AD6}"/>
              </a:ext>
            </a:extLst>
          </p:cNvPr>
          <p:cNvSpPr/>
          <p:nvPr/>
        </p:nvSpPr>
        <p:spPr>
          <a:xfrm>
            <a:off x="1728064" y="4218407"/>
            <a:ext cx="2322342" cy="668147"/>
          </a:xfrm>
          <a:prstGeom prst="wedgeRectCallout">
            <a:avLst>
              <a:gd name="adj1" fmla="val 222847"/>
              <a:gd name="adj2" fmla="val -17015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3. Change value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28AE617-8469-48B5-80B0-439D12EA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003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3E7E8C-39F9-9985-70EE-64D8043B4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Edit FM registers </a:t>
            </a:r>
            <a:r>
              <a:rPr lang="en-US" altLang="ja-JP"/>
              <a:t>with a GUI </a:t>
            </a:r>
            <a:r>
              <a:rPr lang="en-US" altLang="ja-JP" dirty="0"/>
              <a:t>editor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153C56C-F4D3-5289-9597-A4A73C517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0143555-E8BF-A0A9-C13F-12672C7C7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715" y="2606633"/>
            <a:ext cx="4602583" cy="405542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F11761E4-5D62-935E-16D2-EA4C5249C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081" y="2526473"/>
            <a:ext cx="5583795" cy="4215741"/>
          </a:xfrm>
          <a:prstGeom prst="rect">
            <a:avLst/>
          </a:prstGeom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DE06D17-31DF-BBD1-D177-9168D5D4326F}"/>
              </a:ext>
            </a:extLst>
          </p:cNvPr>
          <p:cNvSpPr/>
          <p:nvPr/>
        </p:nvSpPr>
        <p:spPr>
          <a:xfrm>
            <a:off x="2440379" y="3604162"/>
            <a:ext cx="3342903" cy="4868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67F2EDA6-B344-DBC0-1345-8A0E281A9E67}"/>
              </a:ext>
            </a:extLst>
          </p:cNvPr>
          <p:cNvSpPr/>
          <p:nvPr/>
        </p:nvSpPr>
        <p:spPr>
          <a:xfrm>
            <a:off x="1448790" y="1846610"/>
            <a:ext cx="3587639" cy="1121233"/>
          </a:xfrm>
          <a:prstGeom prst="wedgeRectCallout">
            <a:avLst>
              <a:gd name="adj1" fmla="val 62089"/>
              <a:gd name="adj2" fmla="val 12565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Select a timbre and click the</a:t>
            </a:r>
          </a:p>
          <a:p>
            <a:pPr algn="ctr"/>
            <a:r>
              <a:rPr kumimoji="1" lang="en-US" altLang="ja-JP" dirty="0"/>
              <a:t>[…] button on the “(Detailed)” prop.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266AB21-856B-26ED-A162-FDCCFC1D35ED}"/>
              </a:ext>
            </a:extLst>
          </p:cNvPr>
          <p:cNvSpPr/>
          <p:nvPr/>
        </p:nvSpPr>
        <p:spPr>
          <a:xfrm>
            <a:off x="5421086" y="3847606"/>
            <a:ext cx="362195" cy="2434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下カーブ 11">
            <a:extLst>
              <a:ext uri="{FF2B5EF4-FFF2-40B4-BE49-F238E27FC236}">
                <a16:creationId xmlns:a16="http://schemas.microsoft.com/office/drawing/2014/main" id="{4CC129BF-D0CF-6020-92D3-B6DC28C57B81}"/>
              </a:ext>
            </a:extLst>
          </p:cNvPr>
          <p:cNvSpPr/>
          <p:nvPr/>
        </p:nvSpPr>
        <p:spPr>
          <a:xfrm rot="19721549">
            <a:off x="5265424" y="3064145"/>
            <a:ext cx="1582070" cy="47381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FA662B6D-4684-BD40-A873-039EF09BD601}"/>
              </a:ext>
            </a:extLst>
          </p:cNvPr>
          <p:cNvSpPr/>
          <p:nvPr/>
        </p:nvSpPr>
        <p:spPr>
          <a:xfrm>
            <a:off x="9617034" y="4730339"/>
            <a:ext cx="362195" cy="2434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6F9404EF-DAF9-575A-2CE6-1ADC08A36EAC}"/>
              </a:ext>
            </a:extLst>
          </p:cNvPr>
          <p:cNvSpPr/>
          <p:nvPr/>
        </p:nvSpPr>
        <p:spPr>
          <a:xfrm>
            <a:off x="5673339" y="4616141"/>
            <a:ext cx="3587639" cy="1121233"/>
          </a:xfrm>
          <a:prstGeom prst="wedgeRectCallout">
            <a:avLst>
              <a:gd name="adj1" fmla="val 60103"/>
              <a:gd name="adj2" fmla="val -2845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Change all operator values while [Shift] key pressing.</a:t>
            </a:r>
          </a:p>
        </p:txBody>
      </p:sp>
    </p:spTree>
    <p:extLst>
      <p:ext uri="{BB962C8B-B14F-4D97-AF65-F5344CB8AC3E}">
        <p14:creationId xmlns:p14="http://schemas.microsoft.com/office/powerpoint/2010/main" val="1897527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F39306-3AE0-4446-AAE7-68FF1A9E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Between MIDI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and Chip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Relation.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616B28-6DC0-4787-ACFA-2CA7E85A8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You don’t need to concern the 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  <a:br>
              <a:rPr kumimoji="1" lang="en-US" altLang="ja-JP" dirty="0"/>
            </a:br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</a:t>
            </a:r>
            <a:r>
              <a:rPr lang="en-US" altLang="ja-JP" dirty="0"/>
              <a:t>suitable </a:t>
            </a:r>
            <a:r>
              <a:rPr kumimoji="1" lang="en-US" altLang="ja-JP" dirty="0"/>
              <a:t>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automatically.</a:t>
            </a:r>
            <a:br>
              <a:rPr kumimoji="1" lang="en-US" altLang="ja-JP" dirty="0"/>
            </a:br>
            <a:r>
              <a:rPr kumimoji="1" lang="en-US" altLang="ja-JP" dirty="0"/>
              <a:t>However, you need to concern a max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number of the Chip.</a:t>
            </a:r>
          </a:p>
          <a:p>
            <a:r>
              <a:rPr lang="en-US" altLang="ja-JP" dirty="0" err="1"/>
              <a:t>MAmidiMEmo</a:t>
            </a:r>
            <a:r>
              <a:rPr lang="en-US" altLang="ja-JP" dirty="0"/>
              <a:t> will assign oldest sounding </a:t>
            </a:r>
            <a:r>
              <a:rPr lang="en-US" altLang="ja-JP" dirty="0" err="1"/>
              <a:t>ch.</a:t>
            </a:r>
            <a:r>
              <a:rPr lang="en-US" altLang="ja-JP" dirty="0"/>
              <a:t> to sound the new sounds.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81CC5B4-2F58-48A4-ADE6-9115D025D17D}"/>
              </a:ext>
            </a:extLst>
          </p:cNvPr>
          <p:cNvSpPr/>
          <p:nvPr/>
        </p:nvSpPr>
        <p:spPr>
          <a:xfrm>
            <a:off x="4127149" y="5086498"/>
            <a:ext cx="1568566" cy="877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Note On Msg from</a:t>
            </a:r>
          </a:p>
          <a:p>
            <a:pPr algn="ctr"/>
            <a:r>
              <a:rPr kumimoji="1" lang="en-US" altLang="ja-JP" dirty="0"/>
              <a:t>MIDI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X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B20F10E-C3FC-4221-B0F2-459DFBE7A1F6}"/>
              </a:ext>
            </a:extLst>
          </p:cNvPr>
          <p:cNvSpPr/>
          <p:nvPr/>
        </p:nvSpPr>
        <p:spPr>
          <a:xfrm>
            <a:off x="6918649" y="4199531"/>
            <a:ext cx="2632513" cy="249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E0E5DC9-C336-4E18-8DCF-2CF0C0179573}"/>
              </a:ext>
            </a:extLst>
          </p:cNvPr>
          <p:cNvSpPr/>
          <p:nvPr/>
        </p:nvSpPr>
        <p:spPr>
          <a:xfrm>
            <a:off x="7378848" y="4675122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1</a:t>
            </a:r>
            <a:endParaRPr kumimoji="1" lang="ja-JP" altLang="en-US" sz="1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4108B67-5862-49C5-BA64-66C0393F5FC5}"/>
              </a:ext>
            </a:extLst>
          </p:cNvPr>
          <p:cNvSpPr/>
          <p:nvPr/>
        </p:nvSpPr>
        <p:spPr>
          <a:xfrm>
            <a:off x="7378848" y="5296670"/>
            <a:ext cx="1752952" cy="45720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2</a:t>
            </a:r>
            <a:endParaRPr kumimoji="1" lang="ja-JP" altLang="en-US" sz="1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3895389-898F-47EF-B9BC-584FC793DC8A}"/>
              </a:ext>
            </a:extLst>
          </p:cNvPr>
          <p:cNvSpPr/>
          <p:nvPr/>
        </p:nvSpPr>
        <p:spPr>
          <a:xfrm>
            <a:off x="7378848" y="593657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3</a:t>
            </a:r>
            <a:endParaRPr kumimoji="1" lang="ja-JP" altLang="en-US" sz="14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955F88B-3579-42D1-853A-E17D8793D063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695715" y="5525270"/>
            <a:ext cx="1683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5" name="グラフィックス 34" descr="音符">
            <a:extLst>
              <a:ext uri="{FF2B5EF4-FFF2-40B4-BE49-F238E27FC236}">
                <a16:creationId xmlns:a16="http://schemas.microsoft.com/office/drawing/2014/main" id="{59A97208-D4CD-4D80-9A1F-DABAC9077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6762" y="4104816"/>
            <a:ext cx="914400" cy="914400"/>
          </a:xfrm>
          <a:prstGeom prst="rect">
            <a:avLst/>
          </a:prstGeom>
        </p:spPr>
      </p:pic>
      <p:pic>
        <p:nvPicPr>
          <p:cNvPr id="19" name="グラフィックス 18" descr="音符">
            <a:extLst>
              <a:ext uri="{FF2B5EF4-FFF2-40B4-BE49-F238E27FC236}">
                <a16:creationId xmlns:a16="http://schemas.microsoft.com/office/drawing/2014/main" id="{A0DBAACF-2028-4BF7-AD73-D01EFB308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8388" y="5479371"/>
            <a:ext cx="914400" cy="914400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83A191B-E246-4E1B-8051-6C91B6571308}"/>
              </a:ext>
            </a:extLst>
          </p:cNvPr>
          <p:cNvSpPr/>
          <p:nvPr/>
        </p:nvSpPr>
        <p:spPr>
          <a:xfrm>
            <a:off x="6171200" y="4675122"/>
            <a:ext cx="328087" cy="15397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 err="1"/>
              <a:t>MAmidiMEmo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07461341-DBC6-452F-8D10-BA7B5C7C4627}"/>
              </a:ext>
            </a:extLst>
          </p:cNvPr>
          <p:cNvSpPr/>
          <p:nvPr/>
        </p:nvSpPr>
        <p:spPr>
          <a:xfrm>
            <a:off x="2538202" y="3686622"/>
            <a:ext cx="3073698" cy="1075294"/>
          </a:xfrm>
          <a:prstGeom prst="wedgeRectCallout">
            <a:avLst>
              <a:gd name="adj1" fmla="val 64454"/>
              <a:gd name="adj2" fmla="val 8896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empty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or oldest </a:t>
            </a:r>
            <a:r>
              <a:rPr kumimoji="1" lang="en-US" altLang="ja-JP" dirty="0" err="1"/>
              <a:t>sounsing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AEB966A2-0978-4ED3-9FFC-2C609A41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11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コンテンツ プレースホルダー 2">
            <a:extLst>
              <a:ext uri="{FF2B5EF4-FFF2-40B4-BE49-F238E27FC236}">
                <a16:creationId xmlns:a16="http://schemas.microsoft.com/office/drawing/2014/main" id="{DFA36EF3-1DF2-4978-976E-9BBA3B49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outputs a sound from MIDI message along with the following structure.</a:t>
            </a:r>
            <a:br>
              <a:rPr kumimoji="1" lang="en-US" altLang="ja-JP" dirty="0"/>
            </a:br>
            <a:r>
              <a:rPr kumimoji="1" lang="en-US" altLang="ja-JP" dirty="0"/>
              <a:t>So, at least, you need to edit the </a:t>
            </a:r>
            <a:r>
              <a:rPr kumimoji="1" lang="en-US" altLang="ja-JP" b="1" dirty="0"/>
              <a:t>Timbre</a:t>
            </a:r>
            <a:r>
              <a:rPr kumimoji="1" lang="en-US" altLang="ja-JP" dirty="0"/>
              <a:t> parameters to sound something.</a:t>
            </a:r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Sounding Structure</a:t>
            </a:r>
            <a:endParaRPr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1D34D72-A26F-475D-B185-3D623D6392A6}"/>
              </a:ext>
            </a:extLst>
          </p:cNvPr>
          <p:cNvSpPr/>
          <p:nvPr/>
        </p:nvSpPr>
        <p:spPr>
          <a:xfrm>
            <a:off x="3831197" y="5999709"/>
            <a:ext cx="1019670" cy="58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X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ED98223-2DB4-4942-83A9-798A34AF1DB9}"/>
              </a:ext>
            </a:extLst>
          </p:cNvPr>
          <p:cNvSpPr/>
          <p:nvPr/>
        </p:nvSpPr>
        <p:spPr>
          <a:xfrm>
            <a:off x="1865607" y="450442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B5A3BA3-448D-42C7-92E0-2E5000D5B6E7}"/>
              </a:ext>
            </a:extLst>
          </p:cNvPr>
          <p:cNvSpPr/>
          <p:nvPr/>
        </p:nvSpPr>
        <p:spPr>
          <a:xfrm>
            <a:off x="3831197" y="3554640"/>
            <a:ext cx="7215746" cy="232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1587EB8-C30F-40EF-A3B5-8B42FD2434B6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2780007" y="4961627"/>
            <a:ext cx="395016" cy="8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E7136CA-4C59-46D9-945E-1243436FEBE2}"/>
              </a:ext>
            </a:extLst>
          </p:cNvPr>
          <p:cNvSpPr/>
          <p:nvPr/>
        </p:nvSpPr>
        <p:spPr>
          <a:xfrm>
            <a:off x="3175023" y="3808923"/>
            <a:ext cx="328087" cy="2321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/>
              <a:t>[MIDI]-[</a:t>
            </a:r>
            <a:r>
              <a:rPr kumimoji="1" lang="en-US" altLang="ja-JP" sz="1400" dirty="0" err="1"/>
              <a:t>MidiPort</a:t>
            </a:r>
            <a:r>
              <a:rPr kumimoji="1" lang="en-US" altLang="ja-JP" sz="1400" dirty="0"/>
              <a:t>]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4E06A48-90CF-46AD-A965-D5B1CABFF4DF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>
            <a:off x="3503110" y="4969673"/>
            <a:ext cx="328087" cy="1321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E2D658E-5FF1-40EA-B58F-939B32D3A5EB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 flipV="1">
            <a:off x="3503110" y="4715390"/>
            <a:ext cx="328087" cy="254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26CC5EC-52D1-4F36-8CD9-535A29BF3D8D}"/>
              </a:ext>
            </a:extLst>
          </p:cNvPr>
          <p:cNvSpPr/>
          <p:nvPr/>
        </p:nvSpPr>
        <p:spPr>
          <a:xfrm>
            <a:off x="4085656" y="4478087"/>
            <a:ext cx="128359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[MIDI]-[Channels]</a:t>
            </a:r>
            <a:endParaRPr kumimoji="1" lang="ja-JP" altLang="en-US" sz="12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4FEAC5B3-DFB7-4358-A298-390B582421E5}"/>
              </a:ext>
            </a:extLst>
          </p:cNvPr>
          <p:cNvCxnSpPr>
            <a:cxnSpLocks/>
            <a:stCxn id="13" idx="1"/>
            <a:endCxn id="35" idx="1"/>
          </p:cNvCxnSpPr>
          <p:nvPr/>
        </p:nvCxnSpPr>
        <p:spPr>
          <a:xfrm flipV="1">
            <a:off x="3831197" y="4706687"/>
            <a:ext cx="254459" cy="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E31CDF8D-8CD4-434B-BC70-978982923BDF}"/>
              </a:ext>
            </a:extLst>
          </p:cNvPr>
          <p:cNvSpPr/>
          <p:nvPr/>
        </p:nvSpPr>
        <p:spPr>
          <a:xfrm>
            <a:off x="5684038" y="4289922"/>
            <a:ext cx="1890029" cy="850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</a:t>
            </a:r>
            <a:r>
              <a:rPr kumimoji="1" lang="en-US" altLang="ja-JP" sz="1200" dirty="0" err="1"/>
              <a:t>ProgramAssignments</a:t>
            </a:r>
            <a:r>
              <a:rPr kumimoji="1" lang="en-US" altLang="ja-JP" sz="1200" dirty="0"/>
              <a:t>]</a:t>
            </a:r>
          </a:p>
          <a:p>
            <a:pPr algn="ctr"/>
            <a:r>
              <a:rPr kumimoji="1" lang="en-US" altLang="ja-JP" sz="1200" dirty="0"/>
              <a:t>[MIDI]-</a:t>
            </a:r>
          </a:p>
          <a:p>
            <a:pPr algn="ctr"/>
            <a:r>
              <a:rPr kumimoji="1" lang="en-US" altLang="ja-JP" sz="1200" dirty="0"/>
              <a:t>[</a:t>
            </a:r>
            <a:r>
              <a:rPr kumimoji="1" lang="en-US" altLang="ja-JP" sz="1200" dirty="0" err="1"/>
              <a:t>ChannelTypes</a:t>
            </a:r>
            <a:r>
              <a:rPr kumimoji="1" lang="en-US" altLang="ja-JP" sz="1200" dirty="0"/>
              <a:t>]</a:t>
            </a:r>
            <a:endParaRPr kumimoji="1" lang="ja-JP" altLang="en-US" sz="1200" dirty="0"/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229E7E3B-12C2-40F0-B20F-4EDF9308248D}"/>
              </a:ext>
            </a:extLst>
          </p:cNvPr>
          <p:cNvCxnSpPr>
            <a:cxnSpLocks/>
            <a:stCxn id="35" idx="3"/>
            <a:endCxn id="71" idx="1"/>
          </p:cNvCxnSpPr>
          <p:nvPr/>
        </p:nvCxnSpPr>
        <p:spPr>
          <a:xfrm>
            <a:off x="5369248" y="4706687"/>
            <a:ext cx="314790" cy="8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9873052" y="4518389"/>
            <a:ext cx="803206" cy="393510"/>
          </a:xfrm>
          <a:prstGeom prst="rect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Timbre</a:t>
            </a:r>
            <a:endParaRPr kumimoji="1" lang="ja-JP" altLang="en-US" sz="1200" dirty="0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C804CD1D-1664-4023-8249-A5E87386564B}"/>
              </a:ext>
            </a:extLst>
          </p:cNvPr>
          <p:cNvSpPr/>
          <p:nvPr/>
        </p:nvSpPr>
        <p:spPr>
          <a:xfrm>
            <a:off x="7980459" y="3936250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CombinedTimbre</a:t>
            </a:r>
            <a:endParaRPr kumimoji="1" lang="ja-JP" altLang="en-US" sz="1200" dirty="0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5463363F-D78D-4379-8A59-0514FF1E850C}"/>
              </a:ext>
            </a:extLst>
          </p:cNvPr>
          <p:cNvSpPr/>
          <p:nvPr/>
        </p:nvSpPr>
        <p:spPr>
          <a:xfrm>
            <a:off x="8000344" y="5091182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DrumTimbre</a:t>
            </a:r>
            <a:endParaRPr kumimoji="1" lang="ja-JP" altLang="en-US" sz="1200" dirty="0"/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1440EEED-7154-4407-9B0B-CBE7B1EB6113}"/>
              </a:ext>
            </a:extLst>
          </p:cNvPr>
          <p:cNvCxnSpPr>
            <a:cxnSpLocks/>
            <a:stCxn id="71" idx="3"/>
            <a:endCxn id="79" idx="1"/>
          </p:cNvCxnSpPr>
          <p:nvPr/>
        </p:nvCxnSpPr>
        <p:spPr>
          <a:xfrm flipV="1">
            <a:off x="7574067" y="4133005"/>
            <a:ext cx="406392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7A4D67F9-0757-422B-B8EA-E0CF55059F4C}"/>
              </a:ext>
            </a:extLst>
          </p:cNvPr>
          <p:cNvCxnSpPr>
            <a:cxnSpLocks/>
            <a:stCxn id="71" idx="3"/>
            <a:endCxn id="78" idx="1"/>
          </p:cNvCxnSpPr>
          <p:nvPr/>
        </p:nvCxnSpPr>
        <p:spPr>
          <a:xfrm>
            <a:off x="7574067" y="4715144"/>
            <a:ext cx="22989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262DF47-4FC8-40A7-9965-67CC13227BA6}"/>
              </a:ext>
            </a:extLst>
          </p:cNvPr>
          <p:cNvCxnSpPr>
            <a:cxnSpLocks/>
            <a:stCxn id="71" idx="3"/>
            <a:endCxn id="82" idx="1"/>
          </p:cNvCxnSpPr>
          <p:nvPr/>
        </p:nvCxnSpPr>
        <p:spPr>
          <a:xfrm>
            <a:off x="7574067" y="4715144"/>
            <a:ext cx="426277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ACF45457-22F4-4C69-AD71-4396B18D9006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9478643" y="4133005"/>
            <a:ext cx="394409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B1A94826-7ED9-46D8-B1E3-0D6929595FE7}"/>
              </a:ext>
            </a:extLst>
          </p:cNvPr>
          <p:cNvCxnSpPr>
            <a:cxnSpLocks/>
            <a:stCxn id="82" idx="3"/>
            <a:endCxn id="78" idx="1"/>
          </p:cNvCxnSpPr>
          <p:nvPr/>
        </p:nvCxnSpPr>
        <p:spPr>
          <a:xfrm flipV="1">
            <a:off x="9498528" y="4715144"/>
            <a:ext cx="374524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44" name="グラフィックス 143" descr="スピーカー">
            <a:extLst>
              <a:ext uri="{FF2B5EF4-FFF2-40B4-BE49-F238E27FC236}">
                <a16:creationId xmlns:a16="http://schemas.microsoft.com/office/drawing/2014/main" id="{7F8C95F8-5700-40F8-9F2F-6C4B1C3E0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130" b="15555"/>
          <a:stretch/>
        </p:blipFill>
        <p:spPr>
          <a:xfrm>
            <a:off x="10971995" y="4958772"/>
            <a:ext cx="1256222" cy="858189"/>
          </a:xfrm>
          <a:prstGeom prst="rect">
            <a:avLst/>
          </a:prstGeom>
        </p:spPr>
      </p:pic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2FB20304-D16E-44E3-B85B-CD79CD61B91B}"/>
              </a:ext>
            </a:extLst>
          </p:cNvPr>
          <p:cNvCxnSpPr>
            <a:cxnSpLocks/>
            <a:stCxn id="78" idx="3"/>
            <a:endCxn id="13" idx="3"/>
          </p:cNvCxnSpPr>
          <p:nvPr/>
        </p:nvCxnSpPr>
        <p:spPr>
          <a:xfrm>
            <a:off x="10676258" y="4715144"/>
            <a:ext cx="370685" cy="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0" name="グラフィックス 39" descr="音符">
            <a:extLst>
              <a:ext uri="{FF2B5EF4-FFF2-40B4-BE49-F238E27FC236}">
                <a16:creationId xmlns:a16="http://schemas.microsoft.com/office/drawing/2014/main" id="{61B664DC-6E66-4DFF-BB03-59221BAA28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38954" y="3979267"/>
            <a:ext cx="914400" cy="914400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C5062EC-9EFA-4499-9424-C2C87501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03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3846</Words>
  <Application>Microsoft Office PowerPoint</Application>
  <PresentationFormat>ワイド画面</PresentationFormat>
  <Paragraphs>717</Paragraphs>
  <Slides>42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42</vt:i4>
      </vt:variant>
    </vt:vector>
  </HeadingPairs>
  <TitlesOfParts>
    <vt:vector size="51" baseType="lpstr">
      <vt:lpstr>ＭＳ ゴシック</vt:lpstr>
      <vt:lpstr>PixelMplus12</vt:lpstr>
      <vt:lpstr>游ゴシック</vt:lpstr>
      <vt:lpstr>Agency FB</vt:lpstr>
      <vt:lpstr>Arial</vt:lpstr>
      <vt:lpstr>Arial</vt:lpstr>
      <vt:lpstr>Century Gothic</vt:lpstr>
      <vt:lpstr>Wingdings 3</vt:lpstr>
      <vt:lpstr>ウィスプ</vt:lpstr>
      <vt:lpstr>MAmidiMEmo The Virtual S/W Synthesizer</vt:lpstr>
      <vt:lpstr>What is the MAmidiMEmo?</vt:lpstr>
      <vt:lpstr>Install &amp; Basic Settings</vt:lpstr>
      <vt:lpstr>Window Overview</vt:lpstr>
      <vt:lpstr>Add and Remove a Chip</vt:lpstr>
      <vt:lpstr>Edit chip and sound parameters</vt:lpstr>
      <vt:lpstr>Edit FM registers with a GUI editor</vt:lpstr>
      <vt:lpstr>Between MIDI ch and Chip ch Relation.</vt:lpstr>
      <vt:lpstr>Sounding Structure</vt:lpstr>
      <vt:lpstr>Timbre</vt:lpstr>
      <vt:lpstr>Timbre Structure</vt:lpstr>
      <vt:lpstr>Driver parameters - Fx &amp; Env Structure</vt:lpstr>
      <vt:lpstr>Sample sounds</vt:lpstr>
      <vt:lpstr>Additional files</vt:lpstr>
      <vt:lpstr>Limit Break</vt:lpstr>
      <vt:lpstr>Use a real hardware</vt:lpstr>
      <vt:lpstr>VGM Sound Interface(VSIF - UART) for Genesis/SMS</vt:lpstr>
      <vt:lpstr>VGM Sound Interface(VSIF - FTDI) for Genesis</vt:lpstr>
      <vt:lpstr>VGM Sound Interface(VSIF - FTDI) for Famicom</vt:lpstr>
      <vt:lpstr>VGM Sound Interface(VSIF - FTDI) for MSX</vt:lpstr>
      <vt:lpstr>VGM Sound Interface(VSIF - FTDI) for Commodore 64(C64)</vt:lpstr>
      <vt:lpstr>VGM Sound Interface(VSIF) Settings</vt:lpstr>
      <vt:lpstr>VGM Sound Interface(VSIF) for Famicom spec</vt:lpstr>
      <vt:lpstr>Use CMI8738(OPL3) PCI Board *Please use at your own risk* </vt:lpstr>
      <vt:lpstr>VGMPlayer</vt:lpstr>
      <vt:lpstr>VGMPlayer</vt:lpstr>
      <vt:lpstr>Known issues and limitations</vt:lpstr>
      <vt:lpstr>Known issues and limitations</vt:lpstr>
      <vt:lpstr>Appendix</vt:lpstr>
      <vt:lpstr>Trouble Shooting for MAmi</vt:lpstr>
      <vt:lpstr>MIDI Implementation Chart 1</vt:lpstr>
      <vt:lpstr>MIDI Implementation Chart 2</vt:lpstr>
      <vt:lpstr>MIDI Implementation Chart 3</vt:lpstr>
      <vt:lpstr>MIDI Implementation Chart 4</vt:lpstr>
      <vt:lpstr>MIDI Implementation Chart 5</vt:lpstr>
      <vt:lpstr>MIDI Implementation Chart 6</vt:lpstr>
      <vt:lpstr>MIDI Implementation Chart 7</vt:lpstr>
      <vt:lpstr>MIDI Implementation Chart 8</vt:lpstr>
      <vt:lpstr>VSIF – Generic (UART 115K), SMS(UART 115K)  SPECIFICATION for AY-3-8910, YM2413</vt:lpstr>
      <vt:lpstr>VSIF – MSX/P6(FTDI) SPECIFICATION for AY-3-8910, OPLL, SCC-I, OPL3, OPM, OPNA/OPN2, OPN</vt:lpstr>
      <vt:lpstr>VSIF – C64(FTDI) SPECIFICATION for SID</vt:lpstr>
      <vt:lpstr>Integrate with MAmidiMEmo via RPC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2021-01-30T04:09:10Z</dcterms:created>
  <dcterms:modified xsi:type="dcterms:W3CDTF">2023-04-27T12:18:33Z</dcterms:modified>
</cp:coreProperties>
</file>