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43"/>
  </p:notesMasterIdLst>
  <p:sldIdLst>
    <p:sldId id="256" r:id="rId2"/>
    <p:sldId id="289" r:id="rId3"/>
    <p:sldId id="262" r:id="rId4"/>
    <p:sldId id="257" r:id="rId5"/>
    <p:sldId id="258" r:id="rId6"/>
    <p:sldId id="265" r:id="rId7"/>
    <p:sldId id="297" r:id="rId8"/>
    <p:sldId id="267" r:id="rId9"/>
    <p:sldId id="259" r:id="rId10"/>
    <p:sldId id="268" r:id="rId11"/>
    <p:sldId id="260" r:id="rId12"/>
    <p:sldId id="263" r:id="rId13"/>
    <p:sldId id="271" r:id="rId14"/>
    <p:sldId id="270" r:id="rId15"/>
    <p:sldId id="269" r:id="rId16"/>
    <p:sldId id="294" r:id="rId17"/>
    <p:sldId id="272" r:id="rId18"/>
    <p:sldId id="274" r:id="rId19"/>
    <p:sldId id="277" r:id="rId20"/>
    <p:sldId id="286" r:id="rId21"/>
    <p:sldId id="291" r:id="rId22"/>
    <p:sldId id="273" r:id="rId23"/>
    <p:sldId id="278" r:id="rId24"/>
    <p:sldId id="290" r:id="rId25"/>
    <p:sldId id="295" r:id="rId26"/>
    <p:sldId id="275" r:id="rId27"/>
    <p:sldId id="300" r:id="rId28"/>
    <p:sldId id="299" r:id="rId29"/>
    <p:sldId id="296" r:id="rId30"/>
    <p:sldId id="264" r:id="rId31"/>
    <p:sldId id="279" r:id="rId32"/>
    <p:sldId id="280" r:id="rId33"/>
    <p:sldId id="281" r:id="rId34"/>
    <p:sldId id="282" r:id="rId35"/>
    <p:sldId id="283" r:id="rId36"/>
    <p:sldId id="285" r:id="rId37"/>
    <p:sldId id="284" r:id="rId38"/>
    <p:sldId id="288" r:id="rId39"/>
    <p:sldId id="287" r:id="rId40"/>
    <p:sldId id="292" r:id="rId41"/>
    <p:sldId id="29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0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2023/3/31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0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3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 dirty="0"/>
              <a:t> V4.6.9.0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 a real hardware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You can use a real hardware by using the VSIF / PCI device.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410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or FT2232H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886379"/>
            <a:ext cx="2724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 dirty="0"/>
              <a:t>C64,</a:t>
            </a:r>
            <a:br>
              <a:rPr kumimoji="1" lang="en-US" altLang="ja-JP" sz="900" dirty="0"/>
            </a:br>
            <a:r>
              <a:rPr kumimoji="1" lang="en-US" altLang="ja-JP" sz="900" dirty="0"/>
              <a:t>	PC-6001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MSX machine chips if you use FTDI2xx(232R, 232H and so on). Currently supports NTSC MSX for AY-3-8910 and OPLL and SCC+ and OPL3.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17~ for each chip.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1653" y="4958978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493225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br>
              <a:rPr kumimoji="1" lang="en-US" altLang="ja-JP" dirty="0"/>
            </a:br>
            <a:r>
              <a:rPr lang="en-US" altLang="ja-JP" sz="1800" b="1" u="sng" dirty="0">
                <a:solidFill>
                  <a:srgbClr val="FF0000"/>
                </a:solidFill>
              </a:rPr>
              <a:t>We recommend to use ARMSID with ADSR bud fixing.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endParaRPr lang="en-US" altLang="ja-JP" sz="1400" b="1" u="sng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VGM_msx</a:t>
            </a:r>
            <a:r>
              <a:rPr kumimoji="1" lang="en-US" altLang="ja-JP" dirty="0"/>
              <a:t>/P6.rom(for MSX*/PC-6001) or VGMPlay_</a:t>
            </a:r>
            <a:r>
              <a:rPr lang="en-US" altLang="ja-JP" dirty="0"/>
              <a:t>c64.prg </a:t>
            </a:r>
            <a:r>
              <a:rPr kumimoji="1" lang="en-US" altLang="ja-JP" dirty="0"/>
              <a:t>to your FLASH Cart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  <a:br>
              <a:rPr kumimoji="1" lang="en-US" altLang="ja-JP" sz="1300" dirty="0"/>
            </a:br>
            <a:r>
              <a:rPr kumimoji="1" lang="en-US" altLang="ja-JP" sz="1300" dirty="0"/>
              <a:t>*</a:t>
            </a:r>
            <a:r>
              <a:rPr kumimoji="1" lang="en-US" altLang="ja-JP" sz="1300" dirty="0" err="1"/>
              <a:t>VGM_msx_Vkey.rom</a:t>
            </a:r>
            <a:r>
              <a:rPr kumimoji="1" lang="en-US" altLang="ja-JP" sz="1300" dirty="0"/>
              <a:t> can skip booting from this ROM while the [V] key is </a:t>
            </a:r>
            <a:r>
              <a:rPr kumimoji="1" lang="en-US" altLang="ja-JP" sz="1300" b="1" dirty="0"/>
              <a:t>NOT</a:t>
            </a:r>
            <a:r>
              <a:rPr kumimoji="1" lang="en-US" altLang="ja-JP" sz="1300" dirty="0"/>
              <a:t> pressed at boot time.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CMI8738(OPL3) PCI Board</a:t>
            </a:r>
            <a:br>
              <a:rPr kumimoji="1" lang="en-US" altLang="ja-JP" dirty="0"/>
            </a:b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*Please use at your own risk*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VGMPlayer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0741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863529-85D3-4C92-3B1E-13B49D2DC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2907" y="2403574"/>
            <a:ext cx="3741944" cy="370713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2838AFC-D08C-E3F3-EF25-41877DD6CC7D}"/>
              </a:ext>
            </a:extLst>
          </p:cNvPr>
          <p:cNvSpPr/>
          <p:nvPr/>
        </p:nvSpPr>
        <p:spPr>
          <a:xfrm>
            <a:off x="6849484" y="2222389"/>
            <a:ext cx="4809166" cy="4126804"/>
          </a:xfrm>
          <a:prstGeom prst="roundRect">
            <a:avLst>
              <a:gd name="adj" fmla="val 145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/>
              <a:t>1) Select interface type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2) Adjust FTDI 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 for </a:t>
            </a:r>
            <a:r>
              <a:rPr kumimoji="1" lang="en-US" altLang="ja-JP" sz="1200" dirty="0" err="1"/>
              <a:t>FTDIxxx</a:t>
            </a:r>
            <a:r>
              <a:rPr kumimoji="1" lang="en-US" altLang="ja-JP" sz="1200" dirty="0"/>
              <a:t> mode for your environment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Usually the default value is fine, but if the sound is strange, increase the value. If the performance is slow, decrease the value. If you can not adjust by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Clk</a:t>
            </a:r>
            <a:r>
              <a:rPr kumimoji="1" lang="en-US" altLang="ja-JP" sz="1200" dirty="0">
                <a:solidFill>
                  <a:srgbClr val="7030A0"/>
                </a:solidFill>
              </a:rPr>
              <a:t>, please adjust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Div</a:t>
            </a:r>
            <a:r>
              <a:rPr kumimoji="1" lang="en-US" altLang="ja-JP" sz="1200" dirty="0">
                <a:solidFill>
                  <a:srgbClr val="7030A0"/>
                </a:solidFill>
              </a:rPr>
              <a:t>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ofst</a:t>
            </a:r>
            <a:r>
              <a:rPr kumimoji="1" lang="en-US" altLang="ja-JP" sz="1200" dirty="0">
                <a:solidFill>
                  <a:srgbClr val="7030A0"/>
                </a:solidFill>
              </a:rPr>
              <a:t> value.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3) Specify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200" dirty="0">
                <a:solidFill>
                  <a:srgbClr val="7030A0"/>
                </a:solidFill>
              </a:rPr>
              <a:t>#</a:t>
            </a:r>
            <a:r>
              <a:rPr kumimoji="1" lang="en-US" altLang="ja-JP" sz="1200" dirty="0"/>
              <a:t> for UART/SPFM:</a:t>
            </a:r>
          </a:p>
          <a:p>
            <a:r>
              <a:rPr kumimoji="1" lang="ja-JP" altLang="en-US" sz="1200" dirty="0"/>
              <a:t>　 </a:t>
            </a:r>
            <a:r>
              <a:rPr kumimoji="1" lang="en-US" altLang="ja-JP" sz="1200" dirty="0"/>
              <a:t>Specify </a:t>
            </a:r>
            <a:r>
              <a:rPr kumimoji="1" lang="en-US" altLang="ja-JP" sz="1200" dirty="0">
                <a:solidFill>
                  <a:srgbClr val="7030A0"/>
                </a:solidFill>
              </a:rPr>
              <a:t>FDTI ID# </a:t>
            </a:r>
            <a:r>
              <a:rPr kumimoji="1" lang="en-US" altLang="ja-JP" sz="1200" dirty="0"/>
              <a:t>for FTDI2xxx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4) Check to connect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5) Drop </a:t>
            </a:r>
            <a:r>
              <a:rPr kumimoji="1" lang="en-US" altLang="ja-JP" sz="1200" dirty="0" err="1"/>
              <a:t>vgm</a:t>
            </a:r>
            <a:r>
              <a:rPr kumimoji="1" lang="en-US" altLang="ja-JP" sz="1200" dirty="0"/>
              <a:t>/XGM/MGS files to here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6) Push to play.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7) If the pitch/tempo is wrong, click here.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E0FAC4-B5A5-07DF-1A2C-93709BB9007D}"/>
              </a:ext>
            </a:extLst>
          </p:cNvPr>
          <p:cNvSpPr txBox="1"/>
          <p:nvPr/>
        </p:nvSpPr>
        <p:spPr>
          <a:xfrm>
            <a:off x="4067141" y="237387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(1)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3BDCFA-D777-4906-B764-F49D29ED4F46}"/>
              </a:ext>
            </a:extLst>
          </p:cNvPr>
          <p:cNvSpPr txBox="1"/>
          <p:nvPr/>
        </p:nvSpPr>
        <p:spPr>
          <a:xfrm>
            <a:off x="4820920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9D244EF-D0E0-75F9-58A1-FC869A426893}"/>
              </a:ext>
            </a:extLst>
          </p:cNvPr>
          <p:cNvSpPr txBox="1"/>
          <p:nvPr/>
        </p:nvSpPr>
        <p:spPr>
          <a:xfrm>
            <a:off x="529306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(3)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9EBA63-335A-BAE3-4C00-70551523709D}"/>
              </a:ext>
            </a:extLst>
          </p:cNvPr>
          <p:cNvSpPr txBox="1"/>
          <p:nvPr/>
        </p:nvSpPr>
        <p:spPr>
          <a:xfrm>
            <a:off x="573733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A180E-DDD2-A611-37D2-FB7BD9897EC5}"/>
              </a:ext>
            </a:extLst>
          </p:cNvPr>
          <p:cNvSpPr txBox="1"/>
          <p:nvPr/>
        </p:nvSpPr>
        <p:spPr>
          <a:xfrm>
            <a:off x="1996350" y="2644151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(4)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458820-46BE-2AD8-C902-673F64910BE7}"/>
              </a:ext>
            </a:extLst>
          </p:cNvPr>
          <p:cNvSpPr txBox="1"/>
          <p:nvPr/>
        </p:nvSpPr>
        <p:spPr>
          <a:xfrm>
            <a:off x="5211095" y="5698184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(7)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5DBD78-8894-E408-B5F4-D1B4A284C741}"/>
              </a:ext>
            </a:extLst>
          </p:cNvPr>
          <p:cNvSpPr txBox="1"/>
          <p:nvPr/>
        </p:nvSpPr>
        <p:spPr>
          <a:xfrm>
            <a:off x="4108712" y="4691233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(5)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F05762-764F-9417-C7C6-3FA57A303FE4}"/>
              </a:ext>
            </a:extLst>
          </p:cNvPr>
          <p:cNvSpPr txBox="1"/>
          <p:nvPr/>
        </p:nvSpPr>
        <p:spPr>
          <a:xfrm>
            <a:off x="2062835" y="542989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(6)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19C3A9-4334-D16E-32FD-EFE50DCB4B7F}"/>
              </a:ext>
            </a:extLst>
          </p:cNvPr>
          <p:cNvSpPr txBox="1"/>
          <p:nvPr/>
        </p:nvSpPr>
        <p:spPr>
          <a:xfrm>
            <a:off x="2518534" y="1526409"/>
            <a:ext cx="9140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 err="1"/>
              <a:t>VGMPlayer</a:t>
            </a:r>
            <a:r>
              <a:rPr kumimoji="1" lang="en-US" altLang="ja-JP" sz="1600" dirty="0"/>
              <a:t> can play a </a:t>
            </a:r>
            <a:r>
              <a:rPr kumimoji="1" lang="en-US" altLang="ja-JP" sz="1600" dirty="0" err="1"/>
              <a:t>vgm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xgm</a:t>
            </a:r>
            <a:r>
              <a:rPr kumimoji="1" lang="en-US" altLang="ja-JP" sz="1600" dirty="0"/>
              <a:t>/mgs file on a real chip via VSIF or SPFM. Substitutes for similar chips are also available. For example, an OPL track can be played on an OPL3 chip.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D908123-7D67-F946-77AB-13D8C870CCD3}"/>
              </a:ext>
            </a:extLst>
          </p:cNvPr>
          <p:cNvSpPr/>
          <p:nvPr/>
        </p:nvSpPr>
        <p:spPr>
          <a:xfrm>
            <a:off x="2480093" y="2713512"/>
            <a:ext cx="22154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F730A5D-E1A0-EB4C-F92C-95107157E48B}"/>
              </a:ext>
            </a:extLst>
          </p:cNvPr>
          <p:cNvSpPr/>
          <p:nvPr/>
        </p:nvSpPr>
        <p:spPr>
          <a:xfrm>
            <a:off x="3296269" y="2713512"/>
            <a:ext cx="1655741" cy="1556249"/>
          </a:xfrm>
          <a:prstGeom prst="roundRect">
            <a:avLst>
              <a:gd name="adj" fmla="val 5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7EEE237-4DFA-7C10-25CD-3CB33517A5DD}"/>
              </a:ext>
            </a:extLst>
          </p:cNvPr>
          <p:cNvSpPr/>
          <p:nvPr/>
        </p:nvSpPr>
        <p:spPr>
          <a:xfrm>
            <a:off x="2542221" y="5429897"/>
            <a:ext cx="2639560" cy="5308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476CBB-5CF9-07F5-8E98-03F5C30024BA}"/>
              </a:ext>
            </a:extLst>
          </p:cNvPr>
          <p:cNvSpPr/>
          <p:nvPr/>
        </p:nvSpPr>
        <p:spPr>
          <a:xfrm>
            <a:off x="2512907" y="4368243"/>
            <a:ext cx="3741944" cy="963348"/>
          </a:xfrm>
          <a:prstGeom prst="roundRect">
            <a:avLst>
              <a:gd name="adj" fmla="val 68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6F99D0C-E39F-716F-E280-85AA63BD8964}"/>
              </a:ext>
            </a:extLst>
          </p:cNvPr>
          <p:cNvSpPr/>
          <p:nvPr/>
        </p:nvSpPr>
        <p:spPr>
          <a:xfrm>
            <a:off x="5181781" y="5429897"/>
            <a:ext cx="632766" cy="268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0F8C62-A0B1-4C56-E977-EB027977C24F}"/>
              </a:ext>
            </a:extLst>
          </p:cNvPr>
          <p:cNvSpPr/>
          <p:nvPr/>
        </p:nvSpPr>
        <p:spPr>
          <a:xfrm>
            <a:off x="4942257" y="2713512"/>
            <a:ext cx="36601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AE615C-C4CF-84BE-B92A-C8B244A13F39}"/>
              </a:ext>
            </a:extLst>
          </p:cNvPr>
          <p:cNvSpPr/>
          <p:nvPr/>
        </p:nvSpPr>
        <p:spPr>
          <a:xfrm>
            <a:off x="5303254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2C262B8-5A09-6E28-53D4-F79AA0CF0462}"/>
              </a:ext>
            </a:extLst>
          </p:cNvPr>
          <p:cNvSpPr/>
          <p:nvPr/>
        </p:nvSpPr>
        <p:spPr>
          <a:xfrm>
            <a:off x="5766790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Known issues and limitations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6750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Known issues and limitations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MT-32 &amp; CM32-P can not store/restore last settings.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HuC6820 suddenly stop sounding. Please restart </a:t>
            </a:r>
            <a:r>
              <a:rPr lang="en-US" altLang="ja-JP" dirty="0" err="1"/>
              <a:t>MAmi</a:t>
            </a:r>
            <a:r>
              <a:rPr lang="en-US" altLang="ja-JP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ja-JP" dirty="0" err="1"/>
              <a:t>MAmidiMEmo</a:t>
            </a:r>
            <a:r>
              <a:rPr lang="en-US" altLang="ja-JP" dirty="0"/>
              <a:t> process stuck after sound interface changed if you used SCCI interface.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You need to save the data manually on the DAW (Cubase and so on).</a:t>
            </a:r>
            <a:br>
              <a:rPr lang="en-US" altLang="ja-JP" dirty="0"/>
            </a:br>
            <a:r>
              <a:rPr lang="en-US" altLang="ja-JP" dirty="0"/>
              <a:t>Or, keep </a:t>
            </a:r>
            <a:r>
              <a:rPr lang="en-US" altLang="ja-JP" b="1" dirty="0"/>
              <a:t>open the dummy editor window</a:t>
            </a:r>
            <a:r>
              <a:rPr lang="en-US" altLang="ja-JP" dirty="0"/>
              <a:t> of the </a:t>
            </a:r>
            <a:r>
              <a:rPr lang="en-US" altLang="ja-JP" dirty="0" err="1"/>
              <a:t>MAmidiMemo</a:t>
            </a:r>
            <a:r>
              <a:rPr lang="en-US" altLang="ja-JP" dirty="0"/>
              <a:t>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3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093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20491"/>
          </a:xfrm>
        </p:spPr>
        <p:txBody>
          <a:bodyPr>
            <a:normAutofit/>
          </a:bodyPr>
          <a:lstStyle/>
          <a:p>
            <a:r>
              <a:rPr lang="en-US" altLang="ja-JP" dirty="0"/>
              <a:t>Install &amp; run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 and please press [Allow access] button. This is because </a:t>
            </a:r>
            <a:r>
              <a:rPr lang="en-US" altLang="ja-JP" dirty="0" err="1"/>
              <a:t>MAmidiMEmo</a:t>
            </a:r>
            <a:r>
              <a:rPr lang="en-US" altLang="ja-JP" dirty="0"/>
              <a:t> uses </a:t>
            </a:r>
            <a:r>
              <a:rPr lang="en-US" altLang="ja-JP" dirty="0" err="1"/>
              <a:t>interprocess</a:t>
            </a:r>
            <a:r>
              <a:rPr lang="en-US" altLang="ja-JP" dirty="0"/>
              <a:t> communication technology to communicate with other apps in order to sound from the app.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2AEE42A-E322-9B5B-551D-FDA703E0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63383"/>
            <a:ext cx="1699020" cy="12034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4847C5-4944-37B1-2D14-FA4F5F59A0A7}"/>
              </a:ext>
            </a:extLst>
          </p:cNvPr>
          <p:cNvSpPr/>
          <p:nvPr/>
        </p:nvSpPr>
        <p:spPr>
          <a:xfrm>
            <a:off x="6960870" y="4834890"/>
            <a:ext cx="548294" cy="1319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95792"/>
              </p:ext>
            </p:extLst>
          </p:nvPr>
        </p:nvGraphicFramePr>
        <p:xfrm>
          <a:off x="2032000" y="2225333"/>
          <a:ext cx="9472612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05334"/>
              </p:ext>
            </p:extLst>
          </p:nvPr>
        </p:nvGraphicFramePr>
        <p:xfrm>
          <a:off x="2032000" y="2225333"/>
          <a:ext cx="947261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2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1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Legato</a:t>
                      </a:r>
                      <a:r>
                        <a:rPr kumimoji="1" lang="en-US" altLang="ja-JP" b="1" dirty="0"/>
                        <a:t>*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9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7183120" y="1523122"/>
            <a:ext cx="489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/>
              <a:t>*</a:t>
            </a:r>
            <a:r>
              <a:rPr kumimoji="1" lang="en-US" altLang="ja-JP" dirty="0"/>
              <a:t>MONO and </a:t>
            </a:r>
            <a:r>
              <a:rPr kumimoji="1" lang="en-US" altLang="ja-JP" dirty="0" err="1"/>
              <a:t>RecentlyUsedSlot</a:t>
            </a:r>
            <a:r>
              <a:rPr kumimoji="1" lang="en-US" altLang="ja-JP" dirty="0"/>
              <a:t> mode only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56124"/>
              </p:ext>
            </p:extLst>
          </p:nvPr>
        </p:nvGraphicFramePr>
        <p:xfrm>
          <a:off x="2032000" y="2225333"/>
          <a:ext cx="9472612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  <a:r>
                        <a:rPr kumimoji="1" lang="ja-JP" altLang="en-US" dirty="0"/>
                        <a:t>  </a:t>
                      </a:r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See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Sett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6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09820"/>
              </p:ext>
            </p:extLst>
          </p:nvPr>
        </p:nvGraphicFramePr>
        <p:xfrm>
          <a:off x="2032000" y="2225333"/>
          <a:ext cx="947261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67465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06165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1" dirty="0"/>
                        <a:t>2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Fine Tune[cent]</a:t>
                      </a:r>
                    </a:p>
                    <a:p>
                      <a:r>
                        <a:rPr kumimoji="1" lang="en-US" altLang="ja-JP" dirty="0"/>
                        <a:t>-8193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8192</a:t>
                      </a:r>
                    </a:p>
                    <a:p>
                      <a:r>
                        <a:rPr kumimoji="1" lang="en-US" altLang="ja-JP" dirty="0"/>
                        <a:t>[-100 cent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99.9 cent]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0" dirty="0"/>
                        <a:t>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36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</a:t>
            </a:r>
            <a:r>
              <a:rPr kumimoji="1" lang="en-US" altLang="ja-JP"/>
              <a:t>– MSX/P6(</a:t>
            </a:r>
            <a:r>
              <a:rPr kumimoji="1" lang="en-US" altLang="ja-JP" dirty="0"/>
              <a:t>FTDI) SPECIFICATION</a:t>
            </a:r>
            <a:br>
              <a:rPr kumimoji="1" lang="en-US" altLang="ja-JP" dirty="0"/>
            </a:br>
            <a:r>
              <a:rPr kumimoji="1" lang="en-US" altLang="ja-JP" sz="2400" dirty="0"/>
              <a:t>for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OPLL, SCC-I, </a:t>
            </a:r>
            <a:r>
              <a:rPr lang="en-US" altLang="ja-JP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OPL3, OPM, OPNA/OPN2, OPN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 + α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sz="1300" b="1" dirty="0"/>
              <a:t>0</a:t>
            </a:r>
            <a:r>
              <a:rPr kumimoji="1" lang="en-US" altLang="ja-JP" sz="1300" dirty="0"/>
              <a:t>		AY-3-8910: Write value to address</a:t>
            </a:r>
          </a:p>
          <a:p>
            <a:pPr lvl="1"/>
            <a:r>
              <a:rPr kumimoji="1" lang="en-US" altLang="ja-JP" sz="1300" b="1" dirty="0"/>
              <a:t>1,2,(12)	</a:t>
            </a:r>
            <a:r>
              <a:rPr kumimoji="1" lang="en-US" altLang="ja-JP" sz="1300" dirty="0"/>
              <a:t>YM2413: </a:t>
            </a:r>
            <a:r>
              <a:rPr kumimoji="1" lang="en-US" altLang="ja-JP" sz="1300" b="1" dirty="0"/>
              <a:t>1</a:t>
            </a:r>
            <a:r>
              <a:rPr kumimoji="1" lang="en-US" altLang="ja-JP" sz="1300" dirty="0"/>
              <a:t> is write value to address, </a:t>
            </a:r>
            <a:r>
              <a:rPr kumimoji="1" lang="en-US" altLang="ja-JP" sz="1300" b="1" dirty="0"/>
              <a:t>2</a:t>
            </a:r>
            <a:r>
              <a:rPr kumimoji="1" lang="en-US" altLang="ja-JP" sz="1300" dirty="0"/>
              <a:t> is set OPLL cartridge slot number</a:t>
            </a:r>
          </a:p>
          <a:p>
            <a:pPr lvl="1"/>
            <a:r>
              <a:rPr lang="en-US" altLang="ja-JP" sz="1300" b="1" dirty="0"/>
              <a:t>3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9</a:t>
            </a:r>
            <a:r>
              <a:rPr lang="en-US" altLang="ja-JP" sz="1300" dirty="0"/>
              <a:t>	SCC-I: </a:t>
            </a:r>
            <a:r>
              <a:rPr lang="en-US" altLang="ja-JP" sz="1300" i="1" dirty="0"/>
              <a:t>(in preparation)</a:t>
            </a:r>
          </a:p>
          <a:p>
            <a:pPr lvl="1"/>
            <a:r>
              <a:rPr kumimoji="1" lang="en-US" altLang="ja-JP" sz="1300" b="1" dirty="0"/>
              <a:t>10</a:t>
            </a:r>
            <a:r>
              <a:rPr kumimoji="1" lang="ja-JP" altLang="en-US" sz="1300" b="1" dirty="0"/>
              <a:t>～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	YMF262: </a:t>
            </a:r>
            <a:r>
              <a:rPr kumimoji="1" lang="en-US" altLang="ja-JP" sz="1300" b="1" dirty="0"/>
              <a:t>10</a:t>
            </a:r>
            <a:r>
              <a:rPr kumimoji="1" lang="en-US" altLang="ja-JP" sz="1300" dirty="0"/>
              <a:t> is write value to address of port L , 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 is Write value to address of port H</a:t>
            </a:r>
          </a:p>
          <a:p>
            <a:pPr lvl="1"/>
            <a:r>
              <a:rPr lang="en-US" altLang="ja-JP" sz="1300" b="1" dirty="0"/>
              <a:t>(13),14	</a:t>
            </a:r>
            <a:r>
              <a:rPr lang="en-US" altLang="ja-JP" sz="1300" dirty="0"/>
              <a:t>OPM: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15</a:t>
            </a:r>
            <a:r>
              <a:rPr kumimoji="1" lang="en-US" altLang="ja-JP" sz="1300" dirty="0"/>
              <a:t>		DCSG:</a:t>
            </a:r>
            <a:r>
              <a:rPr lang="en-US" altLang="ja-JP" sz="1300" dirty="0"/>
              <a:t> </a:t>
            </a:r>
            <a:r>
              <a:rPr kumimoji="1" lang="en-US" altLang="ja-JP" sz="1300" dirty="0"/>
              <a:t>Write value to address</a:t>
            </a:r>
          </a:p>
          <a:p>
            <a:pPr lvl="1"/>
            <a:r>
              <a:rPr lang="en-US" altLang="ja-JP" sz="1300" b="1" dirty="0"/>
              <a:t>16	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17</a:t>
            </a:r>
            <a:r>
              <a:rPr lang="en-US" altLang="ja-JP" sz="1300" dirty="0"/>
              <a:t>	OPNA/OPN2: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18</a:t>
            </a:r>
            <a:r>
              <a:rPr kumimoji="1" lang="en-US" altLang="ja-JP" sz="1300" dirty="0"/>
              <a:t>		OPN: Write value to address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43751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Address(Hi)</a:t>
            </a: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60833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Address(Lo)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7914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Value(Lo)</a:t>
            </a:r>
            <a:endParaRPr kumimoji="1"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94996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Value(Hi)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265953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2652060" y="2656516"/>
            <a:ext cx="1683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1</a:t>
            </a:r>
            <a:r>
              <a:rPr kumimoji="1" lang="en-US" altLang="ja-JP" sz="1200" baseline="30000" dirty="0"/>
              <a:t>st</a:t>
            </a:r>
            <a:r>
              <a:rPr kumimoji="1" lang="en-US" altLang="ja-JP" sz="1200" dirty="0"/>
              <a:t>(Start)</a:t>
            </a:r>
            <a:endParaRPr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4367680" y="2656516"/>
            <a:ext cx="1722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2</a:t>
            </a:r>
            <a:r>
              <a:rPr kumimoji="1" lang="en-US" altLang="ja-JP" sz="1200" baseline="30000" dirty="0"/>
              <a:t>nd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036472" y="2656516"/>
            <a:ext cx="174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759234" y="2656516"/>
            <a:ext cx="1740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4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9492456" y="2656516"/>
            <a:ext cx="1701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5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453688" y="4143046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LSB</a:t>
            </a:r>
            <a:endParaRPr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202750" y="3324567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0</a:t>
            </a:r>
            <a:endParaRPr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701200" y="4141429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MSB</a:t>
            </a:r>
            <a:endParaRPr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683682" y="3456431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7</a:t>
            </a:r>
            <a:endParaRPr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506DE-C4A6-BEEE-F149-2B4EDB9489BC}"/>
              </a:ext>
            </a:extLst>
          </p:cNvPr>
          <p:cNvSpPr/>
          <p:nvPr/>
        </p:nvSpPr>
        <p:spPr>
          <a:xfrm>
            <a:off x="3685268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6008D-A295-8224-A8DB-60A78F5305CF}"/>
              </a:ext>
            </a:extLst>
          </p:cNvPr>
          <p:cNvSpPr/>
          <p:nvPr/>
        </p:nvSpPr>
        <p:spPr>
          <a:xfrm>
            <a:off x="4616450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8EE6D-3028-80A4-83BC-22A0166138C8}"/>
              </a:ext>
            </a:extLst>
          </p:cNvPr>
          <p:cNvSpPr/>
          <p:nvPr/>
        </p:nvSpPr>
        <p:spPr>
          <a:xfrm>
            <a:off x="5547632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E10A75-D78B-6248-F89D-3EFF22F74953}"/>
              </a:ext>
            </a:extLst>
          </p:cNvPr>
          <p:cNvSpPr/>
          <p:nvPr/>
        </p:nvSpPr>
        <p:spPr>
          <a:xfrm>
            <a:off x="647881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clk</a:t>
            </a:r>
            <a:endParaRPr kumimoji="1" lang="ja-JP" altLang="en-US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668D44-ED14-2275-D91F-33F330C9616E}"/>
              </a:ext>
            </a:extLst>
          </p:cNvPr>
          <p:cNvSpPr/>
          <p:nvPr/>
        </p:nvSpPr>
        <p:spPr>
          <a:xfrm>
            <a:off x="7409996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4020AE-1D74-2BBE-B6AE-2DBB28872336}"/>
              </a:ext>
            </a:extLst>
          </p:cNvPr>
          <p:cNvSpPr/>
          <p:nvPr/>
        </p:nvSpPr>
        <p:spPr>
          <a:xfrm>
            <a:off x="8341178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5F5EA1-7E83-1625-891E-FBAD75E64B41}"/>
              </a:ext>
            </a:extLst>
          </p:cNvPr>
          <p:cNvSpPr/>
          <p:nvPr/>
        </p:nvSpPr>
        <p:spPr>
          <a:xfrm>
            <a:off x="9272360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DC923-4B35-09F7-CE6B-4605F7730CE1}"/>
              </a:ext>
            </a:extLst>
          </p:cNvPr>
          <p:cNvSpPr/>
          <p:nvPr/>
        </p:nvSpPr>
        <p:spPr>
          <a:xfrm>
            <a:off x="1020354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6C233-7582-B65B-8CA8-628B9BD91206}"/>
              </a:ext>
            </a:extLst>
          </p:cNvPr>
          <p:cNvSpPr txBox="1"/>
          <p:nvPr/>
        </p:nvSpPr>
        <p:spPr>
          <a:xfrm>
            <a:off x="2858974" y="3686003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Start</a:t>
            </a:r>
            <a:endParaRPr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AD04C24-4EBC-79B7-9D31-FB105C37DA06}"/>
              </a:ext>
            </a:extLst>
          </p:cNvPr>
          <p:cNvSpPr txBox="1"/>
          <p:nvPr/>
        </p:nvSpPr>
        <p:spPr>
          <a:xfrm>
            <a:off x="2858974" y="3909441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 err="1"/>
              <a:t>Clk</a:t>
            </a:r>
            <a:endParaRPr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84D31-A7C9-4A76-9DD8-688389BBA22E}"/>
              </a:ext>
            </a:extLst>
          </p:cNvPr>
          <p:cNvSpPr/>
          <p:nvPr/>
        </p:nvSpPr>
        <p:spPr>
          <a:xfrm>
            <a:off x="11164257" y="2939380"/>
            <a:ext cx="754063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</a:t>
            </a:r>
            <a:r>
              <a:rPr lang="ja-JP" altLang="en-US" dirty="0"/>
              <a:t> </a:t>
            </a:r>
            <a:r>
              <a:rPr lang="en-US" altLang="ja-JP" dirty="0"/>
              <a:t>with</a:t>
            </a:r>
            <a:r>
              <a:rPr lang="ja-JP" altLang="en-US" dirty="0"/>
              <a:t> </a:t>
            </a:r>
            <a:r>
              <a:rPr lang="en-US" altLang="ja-JP" dirty="0"/>
              <a:t>“-</a:t>
            </a:r>
            <a:r>
              <a:rPr lang="en-US" altLang="ja-JP" dirty="0" err="1"/>
              <a:t>chip_server</a:t>
            </a:r>
            <a:r>
              <a:rPr lang="en-US" altLang="ja-JP" dirty="0"/>
              <a:t>” option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2583123" y="4866584"/>
            <a:ext cx="949490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2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)11,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)9,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</a:t>
            </a:r>
            <a:endParaRPr kumimoji="1" lang="ja-JP" altLang="en-US" sz="12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28" y="3843571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E7E8C-39F9-9985-70EE-64D8043B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FM registers </a:t>
            </a:r>
            <a:r>
              <a:rPr lang="en-US" altLang="ja-JP"/>
              <a:t>with a GUI </a:t>
            </a:r>
            <a:r>
              <a:rPr lang="en-US" altLang="ja-JP" dirty="0"/>
              <a:t>editor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53C56C-F4D3-5289-9597-A4A73C51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143555-E8BF-A0A9-C13F-12672C7C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15" y="2606633"/>
            <a:ext cx="4602583" cy="405542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11761E4-5D62-935E-16D2-EA4C5249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81" y="2526473"/>
            <a:ext cx="5583795" cy="4215741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DE06D17-31DF-BBD1-D177-9168D5D4326F}"/>
              </a:ext>
            </a:extLst>
          </p:cNvPr>
          <p:cNvSpPr/>
          <p:nvPr/>
        </p:nvSpPr>
        <p:spPr>
          <a:xfrm>
            <a:off x="2440379" y="3604162"/>
            <a:ext cx="3342903" cy="486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7F2EDA6-B344-DBC0-1345-8A0E281A9E67}"/>
              </a:ext>
            </a:extLst>
          </p:cNvPr>
          <p:cNvSpPr/>
          <p:nvPr/>
        </p:nvSpPr>
        <p:spPr>
          <a:xfrm>
            <a:off x="1448790" y="1846610"/>
            <a:ext cx="3587639" cy="1121233"/>
          </a:xfrm>
          <a:prstGeom prst="wedgeRectCallout">
            <a:avLst>
              <a:gd name="adj1" fmla="val 62089"/>
              <a:gd name="adj2" fmla="val 12565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Select a timbre and click the</a:t>
            </a:r>
          </a:p>
          <a:p>
            <a:pPr algn="ctr"/>
            <a:r>
              <a:rPr kumimoji="1" lang="en-US" altLang="ja-JP" dirty="0"/>
              <a:t>[…] button on the “(Detailed)” prop.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266AB21-856B-26ED-A162-FDCCFC1D35ED}"/>
              </a:ext>
            </a:extLst>
          </p:cNvPr>
          <p:cNvSpPr/>
          <p:nvPr/>
        </p:nvSpPr>
        <p:spPr>
          <a:xfrm>
            <a:off x="5421086" y="3847606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4CC129BF-D0CF-6020-92D3-B6DC28C57B81}"/>
              </a:ext>
            </a:extLst>
          </p:cNvPr>
          <p:cNvSpPr/>
          <p:nvPr/>
        </p:nvSpPr>
        <p:spPr>
          <a:xfrm rot="19721549">
            <a:off x="5265424" y="3064145"/>
            <a:ext cx="1582070" cy="4738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A662B6D-4684-BD40-A873-039EF09BD601}"/>
              </a:ext>
            </a:extLst>
          </p:cNvPr>
          <p:cNvSpPr/>
          <p:nvPr/>
        </p:nvSpPr>
        <p:spPr>
          <a:xfrm>
            <a:off x="9617034" y="4730339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6F9404EF-DAF9-575A-2CE6-1ADC08A36EAC}"/>
              </a:ext>
            </a:extLst>
          </p:cNvPr>
          <p:cNvSpPr/>
          <p:nvPr/>
        </p:nvSpPr>
        <p:spPr>
          <a:xfrm>
            <a:off x="5673339" y="4616141"/>
            <a:ext cx="3587639" cy="1121233"/>
          </a:xfrm>
          <a:prstGeom prst="wedgeRectCallout">
            <a:avLst>
              <a:gd name="adj1" fmla="val 60103"/>
              <a:gd name="adj2" fmla="val -2845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Change all operator values while [Shift] key pressing.</a:t>
            </a:r>
          </a:p>
        </p:txBody>
      </p:sp>
    </p:spTree>
    <p:extLst>
      <p:ext uri="{BB962C8B-B14F-4D97-AF65-F5344CB8AC3E}">
        <p14:creationId xmlns:p14="http://schemas.microsoft.com/office/powerpoint/2010/main" val="189752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3778</Words>
  <Application>Microsoft Office PowerPoint</Application>
  <PresentationFormat>ワイド画面</PresentationFormat>
  <Paragraphs>699</Paragraphs>
  <Slides>41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50" baseType="lpstr"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Edit FM registers with a GUI editor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Use a real hardware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 - FTDI) for Commodore 64(C64)</vt:lpstr>
      <vt:lpstr>VGM Sound Interface(VSIF) Settings</vt:lpstr>
      <vt:lpstr>VGM Sound Interface(VSIF) for Famicom spec</vt:lpstr>
      <vt:lpstr>Use CMI8738(OPL3) PCI Board *Please use at your own risk* </vt:lpstr>
      <vt:lpstr>VGMPlayer</vt:lpstr>
      <vt:lpstr>VGMPlayer</vt:lpstr>
      <vt:lpstr>Known issues and limitations</vt:lpstr>
      <vt:lpstr>Known issues and limitations</vt:lpstr>
      <vt:lpstr>Appendix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VSIF – Generic (UART 115K), SMS(UART 115K)  SPECIFICATION for AY-3-8910, YM2413</vt:lpstr>
      <vt:lpstr>VSIF – MSX/P6(FTDI) SPECIFICATION for AY-3-8910, OPLL, SCC-I, OPL3, OPM, OPNA/OPN2, OPN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2023-03-31T11:49:34Z</dcterms:modified>
</cp:coreProperties>
</file>