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0" r:id="rId4"/>
    <p:sldId id="286" r:id="rId5"/>
    <p:sldId id="280" r:id="rId6"/>
    <p:sldId id="299" r:id="rId7"/>
    <p:sldId id="281" r:id="rId8"/>
    <p:sldId id="269" r:id="rId9"/>
    <p:sldId id="301" r:id="rId10"/>
    <p:sldId id="302" r:id="rId11"/>
    <p:sldId id="291" r:id="rId12"/>
    <p:sldId id="289" r:id="rId13"/>
    <p:sldId id="292" r:id="rId14"/>
    <p:sldId id="307" r:id="rId15"/>
    <p:sldId id="293" r:id="rId16"/>
    <p:sldId id="308" r:id="rId17"/>
    <p:sldId id="295" r:id="rId18"/>
    <p:sldId id="296" r:id="rId19"/>
    <p:sldId id="304" r:id="rId20"/>
    <p:sldId id="305" r:id="rId21"/>
    <p:sldId id="266" r:id="rId22"/>
    <p:sldId id="298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A19587"/>
    <a:srgbClr val="FFD757"/>
    <a:srgbClr val="FFCD2F"/>
    <a:srgbClr val="FFEB95"/>
    <a:srgbClr val="472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84450" autoAdjust="0"/>
  </p:normalViewPr>
  <p:slideViewPr>
    <p:cSldViewPr snapToGrid="0" showGuides="1">
      <p:cViewPr varScale="1">
        <p:scale>
          <a:sx n="56" d="100"/>
          <a:sy n="56" d="100"/>
        </p:scale>
        <p:origin x="68" y="60"/>
      </p:cViewPr>
      <p:guideLst>
        <p:guide orient="horz" pos="6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772B8-DFA0-42D4-BB56-C041186E9AE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E786-4216-45F2-862D-D7FBD8328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 我們這次報告的主題是未婚妻大作戰，然後下面是我們的成員還有分工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這是我們第一關的程式，上面會呼叫副程式</a:t>
            </a:r>
            <a:r>
              <a:rPr lang="en-US" altLang="zh-TW" dirty="0"/>
              <a:t>poem_1</a:t>
            </a:r>
            <a:r>
              <a:rPr lang="zh-TW" altLang="en-US" dirty="0"/>
              <a:t>，就會從六首中用亂數隨機抽取一首詩，然後下面會有提醒文字跟標點符號總共要２４個字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為了要確定默打的是否正確，會把抽到的詩與使用者的默打傳到副程式</a:t>
            </a:r>
            <a:r>
              <a:rPr lang="en-US" altLang="zh-TW" dirty="0" err="1"/>
              <a:t>poem_one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054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看抽到哪一首詩，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os_poem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會將原本在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o_poem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的原文用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split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分割，一個一個字元存進陣列裡，舉例：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82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然後副程式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poem_two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檢查是否有錯字，他會先看你的長度有沒有剛好２４，如果有少打的話就會顯示少字，多打會顯示你打太多字了。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3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假如你的字數是對的，他就會開始和正確的詩做對比，全對的話就可以進入下一關，有錯的話，他會告訴你錯在哪，然後就有緣再相見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81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第二關益智篇「薄荷諸島隱藏關卡」要能穿越薄荷島就能乘船去尋找大魔王，如果不細心的話會很難找出答案</a:t>
            </a:r>
            <a:endParaRPr lang="en-US" altLang="zh-TW" dirty="0"/>
          </a:p>
          <a:p>
            <a:r>
              <a:rPr lang="zh-TW" altLang="en-US" dirty="0"/>
              <a:t>關卡：猜謎語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91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第二關的一開始是遊戲說明，然後有一個</a:t>
            </a:r>
            <a:r>
              <a:rPr lang="en-US" altLang="zh-TW" dirty="0" err="1"/>
              <a:t>question_riddle</a:t>
            </a:r>
            <a:r>
              <a:rPr lang="zh-TW" altLang="en-US" dirty="0"/>
              <a:t>陣列儲存題目，有個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answer_riddle陣列儲存答案。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接著會用亂數抽題並顯示。勇者輸入完答案後，下面除錯，答案對的話就會藉下去第三關，答案錯的話就掰掰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45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第三關策略篇「決戰！碧姬公主城堡」本關也是最後一關，有許多逐漸掉落懸掛著很多冰錐的堡壘，</a:t>
            </a:r>
            <a:r>
              <a:rPr lang="en-US" altLang="zh-TW" dirty="0"/>
              <a:t> "</a:t>
            </a:r>
            <a:r>
              <a:rPr lang="zh-TW" altLang="en-US" dirty="0"/>
              <a:t>踏著天秤上雪山，懸掛著很多冰錐的洞窟以及搖搖晃晃的幽靈屋，要留心喔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關卡：終極密碼</a:t>
            </a:r>
            <a:r>
              <a:rPr lang="en-US" altLang="zh-TW" dirty="0"/>
              <a:t>(</a:t>
            </a:r>
            <a:r>
              <a:rPr lang="zh-TW" altLang="en-US" dirty="0"/>
              <a:t>範圍</a:t>
            </a:r>
            <a:r>
              <a:rPr lang="en-US" altLang="zh-TW" dirty="0"/>
              <a:t>:1~100 )</a:t>
            </a:r>
            <a:r>
              <a:rPr lang="zh-TW" altLang="en-US" dirty="0"/>
              <a:t> 有五次機會，如果沒答對就再見啦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81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第三關用亂數找一個數字，所以也沒有辦法作弊，完全是靠運氣的。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勇者輸入一個數字，如果大於</a:t>
            </a:r>
            <a:r>
              <a:rPr lang="en-US" altLang="zh-TW" dirty="0"/>
              <a:t>100</a:t>
            </a:r>
            <a:r>
              <a:rPr lang="zh-TW" altLang="en-US" dirty="0"/>
              <a:t>或小於</a:t>
            </a:r>
            <a:r>
              <a:rPr lang="en-US" altLang="zh-TW" dirty="0"/>
              <a:t>0</a:t>
            </a:r>
            <a:r>
              <a:rPr lang="zh-TW" altLang="en-US" dirty="0"/>
              <a:t>的話，他會跟你講說要重新輸入。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然後這邊有設一個變數</a:t>
            </a:r>
            <a:r>
              <a:rPr lang="en-US" altLang="zh-TW" dirty="0"/>
              <a:t>count</a:t>
            </a:r>
            <a:r>
              <a:rPr lang="zh-TW" altLang="en-US" dirty="0"/>
              <a:t>紀錄總共猜了幾次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94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猜的數字如果太大，他會顯示範圍是在</a:t>
            </a:r>
            <a:r>
              <a:rPr lang="en-US" altLang="zh-TW" dirty="0"/>
              <a:t>0</a:t>
            </a:r>
            <a:r>
              <a:rPr lang="zh-TW" altLang="en-US" dirty="0"/>
              <a:t>到你猜的那數字，叫你猜一個比較小的數字；</a:t>
            </a:r>
            <a:endParaRPr lang="en-US" altLang="zh-TW" dirty="0"/>
          </a:p>
          <a:p>
            <a:r>
              <a:rPr lang="zh-TW" altLang="en-US" dirty="0"/>
              <a:t>如果猜的數字太小，他會顯示範圍是在你猜的那數字到</a:t>
            </a:r>
            <a:r>
              <a:rPr lang="en-US" altLang="zh-TW" dirty="0"/>
              <a:t>100</a:t>
            </a:r>
            <a:r>
              <a:rPr lang="zh-TW" altLang="en-US" dirty="0"/>
              <a:t>，叫你猜一個比較大的數字</a:t>
            </a:r>
            <a:endParaRPr lang="en-US" altLang="zh-TW" dirty="0"/>
          </a:p>
          <a:p>
            <a:r>
              <a:rPr lang="zh-TW" altLang="en-US" dirty="0"/>
              <a:t>猜中答案之後，他會跟你說你猜了幾次，猜超過五次就掰掰，五次以內就成功救到未婚妻了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94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然後就救到未婚妻了啊阿阿阿啊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我們分程遊戲介紹、程式方式、程式碼、</a:t>
            </a:r>
            <a:r>
              <a:rPr lang="en-US" altLang="zh-TW" dirty="0"/>
              <a:t>Q&amp;A</a:t>
            </a:r>
            <a:r>
              <a:rPr lang="zh-TW" altLang="en-US" dirty="0"/>
              <a:t>和大家做介紹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40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第四部分</a:t>
            </a:r>
            <a:r>
              <a:rPr lang="en-US" altLang="zh-TW" dirty="0"/>
              <a:t>Q&amp;A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47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第一題</a:t>
            </a:r>
            <a:r>
              <a:rPr lang="en-US" altLang="zh-TW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10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Show</a:t>
            </a:r>
            <a:r>
              <a:rPr lang="zh-TW" altLang="en-US" dirty="0"/>
              <a:t>程式 操作 一次跑完 中間有緣再相見的不用展示 不然會太久。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0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第一部分 我會開始介紹未婚妻大作戰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2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故事的前言，馬莉歐為了救回被大猩猩抓走的未婚妻，在路途中他得破解猩猩設置的陷阱，不然一個不小心就有緣再相見了</a:t>
            </a:r>
            <a:r>
              <a:rPr lang="en-US" altLang="zh-TW" dirty="0"/>
              <a:t>~</a:t>
            </a:r>
            <a:r>
              <a:rPr lang="zh-TW" altLang="en-US" dirty="0"/>
              <a:t>我們總共設了三個關卡，等等會一一介紹。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第二部分是我們有使用到的語法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4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這邊我們有用了取亂數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Math.random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、分割字串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Split()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、物件相等性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Equals()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還有 將大寫轉小寫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toLowerCase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3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第三部分程式碼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5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遊戲開始的時候會要求輸入勇者的名字，輸入ＯＫ後會跑出前情提要，再輸入ＯＫ後會呼叫副程式</a:t>
            </a:r>
            <a:r>
              <a:rPr lang="en-US" altLang="zh-TW" dirty="0"/>
              <a:t>poem_</a:t>
            </a:r>
            <a:r>
              <a:rPr lang="zh-TW" altLang="en-US" dirty="0"/>
              <a:t>１，如果不是輸入ＯＫ就會直接結束遊戲。</a:t>
            </a:r>
            <a:endParaRPr lang="en-US" altLang="zh-TW" dirty="0"/>
          </a:p>
          <a:p>
            <a:r>
              <a:rPr lang="zh-TW" altLang="en-US" dirty="0"/>
              <a:t>然後我們的</a:t>
            </a:r>
            <a:r>
              <a:rPr lang="en-US" altLang="zh-TW" dirty="0"/>
              <a:t>ok</a:t>
            </a:r>
            <a:r>
              <a:rPr lang="zh-TW" altLang="en-US" dirty="0"/>
              <a:t>是輸入大小寫都可以。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75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第一關是冒險篇，名字叫做「被攻佔的碧姬公主城堡」需要通過關卡才能夠渡過岩漿，但是岩漿火焰令腳下晃動不已，要特別小心。</a:t>
            </a:r>
            <a:endParaRPr lang="en-US" altLang="zh-TW" dirty="0"/>
          </a:p>
          <a:p>
            <a:r>
              <a:rPr lang="zh-TW" altLang="en-US" dirty="0"/>
              <a:t>關卡內容：我們總共有六首詩，然後隨機抽一首詩來默打 ，如果默打不出來就直接掉入岩漿，必須重頭來過！！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3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54487-5C52-43DE-8040-E4597B8E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D38B3-FFF9-4D55-BB90-5F1457DCC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9CFA4-BBAC-4A85-95C0-B8362F92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0A92B-882F-4EAE-9CD9-C3638E88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F9EE6-DCF3-4596-AFC1-8B9F75DC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97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00B32-1CD8-4584-AFFC-468F16A3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13848-5DFF-4229-945E-D09C771F5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BE1A3-AB9C-4EE4-9F5F-3687D6E5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6D30A-713C-45BF-8230-18DA0B8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AA1D7-D90D-4E95-B9BC-EBF858AF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42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77BFC-1CEB-4EC9-BDFE-223EC88FE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5C34F-4519-4606-8E0E-0897A9DC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CC154-5B53-4BCA-8718-4ED3FD4F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9DA60-5E9B-4090-8D53-F1001C33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CC125-0D3E-4EA9-A7C8-6B7F205D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39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4D18D-7DCA-4907-BF3A-2579F502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A1271-3E82-497F-8B53-0F1867D9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3CAA6-9D80-4D7F-B066-F05B326E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2E402-B1CB-4A42-A678-0F755DC0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C4956-AD1F-4860-9AD2-0BF20646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9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BCA75-1F57-42BB-BA48-FF7C11F9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ED596-E120-41AB-A9D0-0C265B70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CC783-0900-49CE-BA3B-0DAB551A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E88C5-D9F1-4EFA-AC3A-FFECD8F1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71C59-EA95-4156-B37F-1D9181F1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45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3CE9B-26F4-4B05-91AD-7D5BBED7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DBC56-9665-4D60-9294-B80E2DB8F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C4657-3D75-49B8-8964-650753686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6B204F-8CF6-4A2B-9F70-F87F2391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51D15-F7E4-4DE1-A5B4-83ECC6D1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6C39E-8093-41EE-A607-8E5F0170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26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6374-AFE4-4831-A5D4-D610A238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994A4-C448-4CA5-B862-08CF03A3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DCC8E-BB47-4F1D-9799-9F4191D8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BAE0C-F973-4EB6-863C-C1E8B652D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A79FA2-E550-4485-B4C1-39F22F97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B10B1F-8655-45D2-B5B4-9F8EC0F3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50D1C5-417B-4AB3-955E-4882CCE7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A9BB96-5048-4114-8119-6433A9C2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98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0AD0C29-217F-4361-8E80-7465E78B13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" y="85725"/>
            <a:ext cx="11610975" cy="6686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372D81-DD6F-46C0-89FD-3F7395D2DE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93653" y="935520"/>
            <a:ext cx="1054699" cy="49869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0669E6-D5C2-4FC1-8B78-AF25BC97265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697" y="5566146"/>
            <a:ext cx="1860677" cy="13784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9536A4-CF62-4AF6-A9D3-6682247631F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5500" y="5540995"/>
            <a:ext cx="1918638" cy="14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05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82DFE-C0A5-4AD2-BA2A-E99A9A69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0C2B3D-536B-48EA-852C-D6CAA923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2DEAD2-81E2-4AFD-9589-38B34A21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38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64A12-4BAB-4E3A-8DA9-52A095F8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6420-FFFC-40E3-948C-4C3076A7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3064B2-4C4C-4E59-A636-386101A72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1F877-3A10-4449-A41F-F5F4AAD7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1BDEC-2A6B-4B59-BC79-E457B820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395E7-F1F8-46C5-AD62-DAF3BA33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61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E34F2-1AAA-482B-95A0-022B6E04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391EE8-C5F4-4CEE-AE7B-A88CEEB0C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5BB1AC-FA53-469F-94F1-F54377A90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5B89E-D193-4E52-8679-A2EF6BFB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A0B5B-4620-420D-8049-B1459F88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E54AB-C10C-4E82-808F-078B0114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72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79CE-D0B9-4A26-A9C7-D1A3715F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00D15-5A87-4F32-85DB-F6625FF3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24C90-B32D-4839-A49B-9CC172D2C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812B-C032-45E8-ABE9-CC3D372FACD1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5ABAE-7824-4CF1-89BB-15DFE2DCC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655C6-FC82-4699-BFEB-5D510E174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4E1D-8AC2-401E-B33A-12C05253E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microsoft.com/office/2007/relationships/hdphoto" Target="../media/hdphoto2.wdp"/><Relationship Id="rId10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5.png"/><Relationship Id="rId5" Type="http://schemas.microsoft.com/office/2007/relationships/hdphoto" Target="../media/hdphoto2.wdp"/><Relationship Id="rId10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jp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5.png"/><Relationship Id="rId5" Type="http://schemas.microsoft.com/office/2007/relationships/hdphoto" Target="../media/hdphoto2.wdp"/><Relationship Id="rId10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23.png"/><Relationship Id="rId1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2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23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23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microsoft.com/office/2007/relationships/hdphoto" Target="../media/hdphoto2.wdp"/><Relationship Id="rId10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949A565-F083-4ED1-A28E-C3C22692CFCA}"/>
              </a:ext>
            </a:extLst>
          </p:cNvPr>
          <p:cNvGrpSpPr/>
          <p:nvPr/>
        </p:nvGrpSpPr>
        <p:grpSpPr>
          <a:xfrm>
            <a:off x="341926" y="208486"/>
            <a:ext cx="11441759" cy="5883467"/>
            <a:chOff x="341926" y="208486"/>
            <a:chExt cx="11441759" cy="5883467"/>
          </a:xfrm>
        </p:grpSpPr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058EF380-3BFA-4D4F-905D-20E68FCB7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478" y="208803"/>
              <a:ext cx="10876207" cy="5883150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C0B7273D-A0E8-40B3-808C-F518C297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187EA6F5-50E0-4B99-B506-F3E5D19A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BFB9BEB1-EF4E-4D56-A896-BED2A3B6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1BAFA7BC-5608-4A87-BF91-9451441194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9575"/>
          <a:stretch/>
        </p:blipFill>
        <p:spPr>
          <a:xfrm>
            <a:off x="9038821" y="512495"/>
            <a:ext cx="2208207" cy="792549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71603CBD-0EC2-4849-94D8-02CE7759B6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5402" y="4651976"/>
            <a:ext cx="2316681" cy="1268078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956C086E-2C2F-4A37-806D-C7AC01E835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6A9AAE3E-8C65-49C5-8093-BFCE4DB362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65303F87-9F21-44CB-9E31-B19C35B8D1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9165" y="1773383"/>
            <a:ext cx="457240" cy="481626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9D8778BF-9B1C-41EA-B558-7D67D5A0FA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8412" y="2310380"/>
            <a:ext cx="1030313" cy="102421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106CC76-29AA-4155-BE1F-91F89FF8C09C}"/>
              </a:ext>
            </a:extLst>
          </p:cNvPr>
          <p:cNvGrpSpPr/>
          <p:nvPr/>
        </p:nvGrpSpPr>
        <p:grpSpPr>
          <a:xfrm>
            <a:off x="4213950" y="962812"/>
            <a:ext cx="896190" cy="1012024"/>
            <a:chOff x="4312426" y="962812"/>
            <a:chExt cx="896190" cy="1012024"/>
          </a:xfrm>
        </p:grpSpPr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18EA0D29-E2A5-47C0-9743-CBE90632D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12426" y="962812"/>
              <a:ext cx="896190" cy="1012024"/>
            </a:xfrm>
            <a:prstGeom prst="rect">
              <a:avLst/>
            </a:prstGeom>
          </p:spPr>
        </p:pic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00B3E71D-A69A-4BC3-A2BA-62C4358EBE52}"/>
                </a:ext>
              </a:extLst>
            </p:cNvPr>
            <p:cNvSpPr txBox="1"/>
            <p:nvPr/>
          </p:nvSpPr>
          <p:spPr>
            <a:xfrm>
              <a:off x="4541583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B637EEC-697A-4846-99CE-4EE5F3398728}"/>
              </a:ext>
            </a:extLst>
          </p:cNvPr>
          <p:cNvGrpSpPr/>
          <p:nvPr/>
        </p:nvGrpSpPr>
        <p:grpSpPr>
          <a:xfrm>
            <a:off x="5241342" y="914030"/>
            <a:ext cx="969348" cy="1091279"/>
            <a:chOff x="5339818" y="914030"/>
            <a:chExt cx="969348" cy="1091279"/>
          </a:xfrm>
        </p:grpSpPr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A1053DDF-CC48-447B-911C-2E9EDC90E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39818" y="914030"/>
              <a:ext cx="969348" cy="1091279"/>
            </a:xfrm>
            <a:prstGeom prst="rect">
              <a:avLst/>
            </a:prstGeom>
          </p:spPr>
        </p:pic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7911EDDA-A01A-497B-8E48-4432FFDAA674}"/>
                </a:ext>
              </a:extLst>
            </p:cNvPr>
            <p:cNvSpPr txBox="1"/>
            <p:nvPr/>
          </p:nvSpPr>
          <p:spPr>
            <a:xfrm>
              <a:off x="5567070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0</a:t>
              </a:r>
              <a:endPara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5609BCC-87D3-4013-97A3-D3C4BE105AA4}"/>
              </a:ext>
            </a:extLst>
          </p:cNvPr>
          <p:cNvGrpSpPr/>
          <p:nvPr/>
        </p:nvGrpSpPr>
        <p:grpSpPr>
          <a:xfrm>
            <a:off x="6381819" y="1041329"/>
            <a:ext cx="768163" cy="883997"/>
            <a:chOff x="6480295" y="1041329"/>
            <a:chExt cx="768163" cy="883997"/>
          </a:xfrm>
        </p:grpSpPr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01A1158D-CF21-45B3-A99B-B7C8C7E18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80295" y="1041329"/>
              <a:ext cx="768163" cy="883997"/>
            </a:xfrm>
            <a:prstGeom prst="rect">
              <a:avLst/>
            </a:prstGeom>
          </p:spPr>
        </p:pic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9CA917A-E37A-4868-997E-E431F2228313}"/>
                </a:ext>
              </a:extLst>
            </p:cNvPr>
            <p:cNvSpPr txBox="1"/>
            <p:nvPr/>
          </p:nvSpPr>
          <p:spPr>
            <a:xfrm>
              <a:off x="6635097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212787-0927-44F6-9A76-ACBE4F7329D1}"/>
              </a:ext>
            </a:extLst>
          </p:cNvPr>
          <p:cNvGrpSpPr/>
          <p:nvPr/>
        </p:nvGrpSpPr>
        <p:grpSpPr>
          <a:xfrm>
            <a:off x="7444058" y="1016554"/>
            <a:ext cx="768163" cy="890093"/>
            <a:chOff x="7542534" y="1016554"/>
            <a:chExt cx="768163" cy="890093"/>
          </a:xfrm>
        </p:grpSpPr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EFDC83D8-2D66-4388-BF7A-63138D839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42534" y="1016554"/>
              <a:ext cx="768163" cy="890093"/>
            </a:xfrm>
            <a:prstGeom prst="rect">
              <a:avLst/>
            </a:prstGeom>
          </p:spPr>
        </p:pic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491E861E-1A3E-46A2-BC7C-D956D9FC302C}"/>
                </a:ext>
              </a:extLst>
            </p:cNvPr>
            <p:cNvSpPr txBox="1"/>
            <p:nvPr/>
          </p:nvSpPr>
          <p:spPr>
            <a:xfrm>
              <a:off x="7666431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0</a:t>
              </a:r>
              <a:endPara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38786F9-FDE6-465D-B53F-DA861E3A26F2}"/>
              </a:ext>
            </a:extLst>
          </p:cNvPr>
          <p:cNvSpPr txBox="1"/>
          <p:nvPr/>
        </p:nvSpPr>
        <p:spPr>
          <a:xfrm>
            <a:off x="4744433" y="3689499"/>
            <a:ext cx="39546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082214202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莊芷怡 報告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082214215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李佳螢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PPT</a:t>
            </a:r>
          </a:p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082214217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戴郁庭 程式碼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082214228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陳祉妤 程式碼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0209AAE-7B10-467B-B114-249EE1FF1EE3}"/>
              </a:ext>
            </a:extLst>
          </p:cNvPr>
          <p:cNvSpPr txBox="1"/>
          <p:nvPr/>
        </p:nvSpPr>
        <p:spPr>
          <a:xfrm>
            <a:off x="3411792" y="2576534"/>
            <a:ext cx="669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未婚妻大作戰！！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50" name="图片 149">
            <a:extLst>
              <a:ext uri="{FF2B5EF4-FFF2-40B4-BE49-F238E27FC236}">
                <a16:creationId xmlns:a16="http://schemas.microsoft.com/office/drawing/2014/main" id="{386BA7ED-6C5D-4D46-92B1-71942008F5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894" t="-7176" r="-2213" b="34190"/>
          <a:stretch/>
        </p:blipFill>
        <p:spPr>
          <a:xfrm>
            <a:off x="1851329" y="763818"/>
            <a:ext cx="1219200" cy="5784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7">
            <a:clrChange>
              <a:clrFrom>
                <a:srgbClr val="FAAAE7"/>
              </a:clrFrom>
              <a:clrTo>
                <a:srgbClr val="FAAAE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-25000"/>
                    </a14:imgEffect>
                    <a14:imgEffect>
                      <a14:colorTemperature colorTemp="59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6584" y="3642870"/>
            <a:ext cx="2786926" cy="29836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27628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5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3811" y="1410220"/>
            <a:ext cx="4732808" cy="4514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00"/>
              </a:lnSpc>
            </a:pPr>
            <a:r>
              <a:rPr lang="en-US" altLang="zh-TW" dirty="0"/>
              <a:t>public static void poem_1() {</a:t>
            </a:r>
          </a:p>
          <a:p>
            <a:pPr algn="just">
              <a:lnSpc>
                <a:spcPts val="2900"/>
              </a:lnSpc>
            </a:pPr>
            <a:endParaRPr lang="en-US" altLang="zh-TW" dirty="0"/>
          </a:p>
          <a:p>
            <a:pPr algn="just">
              <a:lnSpc>
                <a:spcPts val="2900"/>
              </a:lnSpc>
            </a:pPr>
            <a:endParaRPr lang="en-US" altLang="zh-TW" dirty="0"/>
          </a:p>
          <a:p>
            <a:pPr algn="just">
              <a:lnSpc>
                <a:spcPts val="2900"/>
              </a:lnSpc>
            </a:pPr>
            <a:r>
              <a:rPr lang="en-US" altLang="zh-TW" dirty="0"/>
              <a:t>  </a:t>
            </a:r>
            <a:r>
              <a:rPr lang="en-US" altLang="zh-TW" dirty="0" err="1"/>
              <a:t>System.out.println</a:t>
            </a:r>
            <a:r>
              <a:rPr lang="en-US" altLang="zh-TW" dirty="0"/>
              <a:t>(“</a:t>
            </a:r>
            <a:r>
              <a:rPr lang="zh-TW" altLang="en-US" dirty="0"/>
              <a:t>準備好請輸入</a:t>
            </a:r>
            <a:r>
              <a:rPr lang="en-US" altLang="zh-TW" dirty="0"/>
              <a:t>ok</a:t>
            </a:r>
            <a:r>
              <a:rPr lang="zh-TW" altLang="en-US" dirty="0"/>
              <a:t>題目將會出現</a:t>
            </a:r>
            <a:r>
              <a:rPr lang="en-US" altLang="zh-TW" dirty="0"/>
              <a:t>");</a:t>
            </a:r>
          </a:p>
          <a:p>
            <a:pPr algn="just">
              <a:lnSpc>
                <a:spcPts val="2900"/>
              </a:lnSpc>
            </a:pPr>
            <a:r>
              <a:rPr lang="en-US" altLang="zh-TW" dirty="0"/>
              <a:t>  Scanner input = new Scanner(System.in);</a:t>
            </a:r>
          </a:p>
          <a:p>
            <a:pPr algn="just">
              <a:lnSpc>
                <a:spcPts val="2900"/>
              </a:lnSpc>
            </a:pPr>
            <a:r>
              <a:rPr lang="en-US" altLang="zh-TW" dirty="0"/>
              <a:t>  String start = </a:t>
            </a:r>
            <a:r>
              <a:rPr lang="en-US" altLang="zh-TW" dirty="0" err="1"/>
              <a:t>input.nextLine</a:t>
            </a:r>
            <a:r>
              <a:rPr lang="en-US" altLang="zh-TW" dirty="0"/>
              <a:t>();</a:t>
            </a:r>
          </a:p>
          <a:p>
            <a:pPr algn="just">
              <a:lnSpc>
                <a:spcPts val="2900"/>
              </a:lnSpc>
            </a:pPr>
            <a:r>
              <a:rPr lang="en-US" altLang="zh-TW" dirty="0"/>
              <a:t>  String </a:t>
            </a:r>
            <a:r>
              <a:rPr lang="en-US" altLang="zh-TW" dirty="0" err="1"/>
              <a:t>start_L</a:t>
            </a:r>
            <a:r>
              <a:rPr lang="en-US" altLang="zh-TW" dirty="0"/>
              <a:t> = </a:t>
            </a:r>
            <a:r>
              <a:rPr lang="en-US" altLang="zh-TW" dirty="0" err="1"/>
              <a:t>start.toLowerCase</a:t>
            </a:r>
            <a:r>
              <a:rPr lang="en-US" altLang="zh-TW" dirty="0"/>
              <a:t>();</a:t>
            </a:r>
          </a:p>
          <a:p>
            <a:pPr algn="just">
              <a:lnSpc>
                <a:spcPts val="2900"/>
              </a:lnSpc>
            </a:pPr>
            <a:r>
              <a:rPr lang="en-US" altLang="zh-TW" dirty="0"/>
              <a:t>  if (</a:t>
            </a:r>
            <a:r>
              <a:rPr lang="en-US" altLang="zh-TW" dirty="0" err="1"/>
              <a:t>start_L.equals</a:t>
            </a:r>
            <a:r>
              <a:rPr lang="en-US" altLang="zh-TW" dirty="0"/>
              <a:t>("ok")) {</a:t>
            </a:r>
          </a:p>
          <a:p>
            <a:pPr algn="just">
              <a:lnSpc>
                <a:spcPts val="2900"/>
              </a:lnSpc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("\n\n\n\n\n\n\n\n\n\n\n\n\n\n\n\n");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92778" y="383635"/>
            <a:ext cx="6306522" cy="791040"/>
            <a:chOff x="792778" y="383635"/>
            <a:chExt cx="6306522" cy="791040"/>
          </a:xfrm>
        </p:grpSpPr>
        <p:sp>
          <p:nvSpPr>
            <p:cNvPr id="5" name="文字方塊 4"/>
            <p:cNvSpPr txBox="1"/>
            <p:nvPr/>
          </p:nvSpPr>
          <p:spPr>
            <a:xfrm>
              <a:off x="1904998" y="651455"/>
              <a:ext cx="5194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冒險篇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被攻佔的碧姬公主城堡</a:t>
              </a: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0" t="997" r="9090" b="-1"/>
            <a:stretch/>
          </p:blipFill>
          <p:spPr>
            <a:xfrm>
              <a:off x="792778" y="383635"/>
              <a:ext cx="919156" cy="791040"/>
            </a:xfrm>
            <a:prstGeom prst="ellipse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6363854" y="1410220"/>
            <a:ext cx="4978401" cy="414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00"/>
              </a:lnSpc>
            </a:pPr>
            <a:r>
              <a:rPr lang="en-US" altLang="zh-TW" dirty="0"/>
              <a:t>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小注意：忘記的字用空白鍵代替、字數加標點符號必需是</a:t>
            </a:r>
            <a:r>
              <a:rPr lang="en-US" altLang="zh-TW" dirty="0"/>
              <a:t>24</a:t>
            </a:r>
            <a:r>
              <a:rPr lang="zh-TW" altLang="en-US" dirty="0"/>
              <a:t>個</a:t>
            </a:r>
            <a:r>
              <a:rPr lang="en-US" altLang="zh-TW" dirty="0"/>
              <a:t>"); </a:t>
            </a:r>
          </a:p>
          <a:p>
            <a:pPr algn="just">
              <a:lnSpc>
                <a:spcPts val="2900"/>
              </a:lnSpc>
            </a:pPr>
            <a:r>
              <a:rPr lang="en-US" altLang="zh-TW" dirty="0"/>
              <a:t>int x = (int) (</a:t>
            </a:r>
            <a:r>
              <a:rPr lang="en-US" altLang="zh-TW" dirty="0" err="1"/>
              <a:t>Math.random</a:t>
            </a:r>
            <a:r>
              <a:rPr lang="en-US" altLang="zh-TW" dirty="0"/>
              <a:t>() * 5 + 1);</a:t>
            </a:r>
          </a:p>
          <a:p>
            <a:pPr algn="just">
              <a:lnSpc>
                <a:spcPts val="2900"/>
              </a:lnSpc>
            </a:pPr>
            <a:r>
              <a:rPr lang="en-US" altLang="zh-TW" dirty="0"/>
              <a:t>if (x == 1) {// </a:t>
            </a:r>
            <a:r>
              <a:rPr lang="zh-TW" altLang="en-US" dirty="0"/>
              <a:t>如果抽到</a:t>
            </a:r>
            <a:r>
              <a:rPr lang="en-US" altLang="zh-TW" dirty="0"/>
              <a:t>A</a:t>
            </a:r>
            <a:r>
              <a:rPr lang="zh-TW" altLang="en-US" dirty="0"/>
              <a:t>是</a:t>
            </a:r>
            <a:r>
              <a:rPr lang="en-US" altLang="zh-TW" dirty="0"/>
              <a:t>《</a:t>
            </a:r>
            <a:r>
              <a:rPr lang="zh-TW" altLang="en-US" dirty="0"/>
              <a:t>春曉</a:t>
            </a:r>
            <a:r>
              <a:rPr lang="en-US" altLang="zh-TW" dirty="0"/>
              <a:t>》</a:t>
            </a:r>
            <a:r>
              <a:rPr lang="zh-TW" altLang="en-US" dirty="0"/>
              <a:t>孟浩然</a:t>
            </a:r>
          </a:p>
          <a:p>
            <a:pPr algn="just">
              <a:lnSpc>
                <a:spcPts val="2900"/>
              </a:lnSpc>
            </a:pPr>
            <a:r>
              <a:rPr lang="zh-TW" altLang="en-US" dirty="0"/>
              <a:t>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你抽到了</a:t>
            </a:r>
            <a:r>
              <a:rPr lang="en-US" altLang="zh-TW" dirty="0"/>
              <a:t>《</a:t>
            </a:r>
            <a:r>
              <a:rPr lang="zh-TW" altLang="en-US" dirty="0"/>
              <a:t>春曉</a:t>
            </a:r>
            <a:r>
              <a:rPr lang="en-US" altLang="zh-TW" dirty="0"/>
              <a:t>》</a:t>
            </a:r>
            <a:r>
              <a:rPr lang="zh-TW" altLang="en-US" dirty="0"/>
              <a:t>孟浩然，請打：</a:t>
            </a:r>
            <a:r>
              <a:rPr lang="en-US" altLang="zh-TW" dirty="0"/>
              <a:t>");</a:t>
            </a:r>
          </a:p>
          <a:p>
            <a:pPr algn="just">
              <a:lnSpc>
                <a:spcPts val="2900"/>
              </a:lnSpc>
            </a:pPr>
            <a:endParaRPr lang="en-US" altLang="zh-TW" dirty="0"/>
          </a:p>
          <a:p>
            <a:pPr algn="just">
              <a:lnSpc>
                <a:spcPts val="2900"/>
              </a:lnSpc>
            </a:pPr>
            <a:r>
              <a:rPr lang="en-US" altLang="zh-TW" dirty="0"/>
              <a:t>String write = </a:t>
            </a:r>
            <a:r>
              <a:rPr lang="en-US" altLang="zh-TW" dirty="0" err="1"/>
              <a:t>input.nextLine</a:t>
            </a:r>
            <a:r>
              <a:rPr lang="en-US" altLang="zh-TW" dirty="0"/>
              <a:t>();// </a:t>
            </a:r>
            <a:r>
              <a:rPr lang="zh-TW" altLang="en-US" dirty="0"/>
              <a:t>使用者默打的</a:t>
            </a:r>
          </a:p>
          <a:p>
            <a:pPr algn="just">
              <a:lnSpc>
                <a:spcPts val="2900"/>
              </a:lnSpc>
            </a:pPr>
            <a:r>
              <a:rPr lang="en-US" altLang="zh-TW" dirty="0" err="1"/>
              <a:t>poem_one</a:t>
            </a:r>
            <a:r>
              <a:rPr lang="en-US" altLang="zh-TW" dirty="0"/>
              <a:t>(x, write);// </a:t>
            </a:r>
            <a:r>
              <a:rPr lang="zh-TW" altLang="en-US" dirty="0"/>
              <a:t>把抽到哪首詩和玩家默打的傳到副程式</a:t>
            </a:r>
            <a:r>
              <a:rPr lang="en-US" altLang="zh-TW" dirty="0"/>
              <a:t>one</a:t>
            </a:r>
          </a:p>
          <a:p>
            <a:pPr algn="just">
              <a:lnSpc>
                <a:spcPts val="2900"/>
              </a:lnSpc>
            </a:pPr>
            <a:r>
              <a:rPr lang="en-US" altLang="zh-TW" dirty="0"/>
              <a:t>}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6096001" y="1410220"/>
            <a:ext cx="0" cy="4830618"/>
          </a:xfrm>
          <a:prstGeom prst="line">
            <a:avLst/>
          </a:prstGeom>
          <a:ln w="19050"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1F4CD1A-C410-4921-8774-61324C84E987}"/>
              </a:ext>
            </a:extLst>
          </p:cNvPr>
          <p:cNvSpPr/>
          <p:nvPr/>
        </p:nvSpPr>
        <p:spPr>
          <a:xfrm>
            <a:off x="2776378" y="1870232"/>
            <a:ext cx="517449" cy="78596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zh-TW" sz="2400" dirty="0"/>
              <a:t>……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D3472C-C4D8-4D01-A25F-C789B66439E6}"/>
              </a:ext>
            </a:extLst>
          </p:cNvPr>
          <p:cNvSpPr/>
          <p:nvPr/>
        </p:nvSpPr>
        <p:spPr>
          <a:xfrm>
            <a:off x="8335605" y="3417125"/>
            <a:ext cx="517449" cy="78596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zh-TW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758561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2219" y="1296842"/>
            <a:ext cx="8358908" cy="487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void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poem_one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x, String write) {</a:t>
            </a:r>
          </a:p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String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o_poem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 = { //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o_poem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陣列存詩</a:t>
            </a:r>
          </a:p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春眠不覺曉，處處聞啼鳥。夜來風雨聲，花落知多少。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功蓋三分國，名成八  陣圖。江流石不轉，遺恨失吞吳。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  };</a:t>
            </a:r>
          </a:p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String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os_poem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 = new String[24];</a:t>
            </a:r>
          </a:p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if (x == 1) {</a:t>
            </a:r>
          </a:p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os_poem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o_poem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[0].split("");</a:t>
            </a:r>
          </a:p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}</a:t>
            </a:r>
          </a:p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if (x == 2) {</a:t>
            </a:r>
          </a:p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os_poem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o_poem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[1].split("");</a:t>
            </a:r>
          </a:p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}</a:t>
            </a:r>
          </a:p>
          <a:p>
            <a:pPr algn="just">
              <a:lnSpc>
                <a:spcPts val="25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5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poem_two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os_poem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write);</a:t>
            </a:r>
          </a:p>
          <a:p>
            <a:pPr algn="just"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7000" y="4775266"/>
            <a:ext cx="553998" cy="78596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TW" sz="2400" dirty="0"/>
              <a:t>……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792778" y="383635"/>
            <a:ext cx="2384532" cy="791040"/>
            <a:chOff x="792778" y="383635"/>
            <a:chExt cx="2384532" cy="791040"/>
          </a:xfrm>
        </p:grpSpPr>
        <p:sp>
          <p:nvSpPr>
            <p:cNvPr id="4" name="文字方塊 3"/>
            <p:cNvSpPr txBox="1"/>
            <p:nvPr/>
          </p:nvSpPr>
          <p:spPr>
            <a:xfrm>
              <a:off x="1868052" y="651455"/>
              <a:ext cx="1309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冒險篇</a:t>
              </a: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0" t="997" r="9090" b="-1"/>
            <a:stretch/>
          </p:blipFill>
          <p:spPr>
            <a:xfrm>
              <a:off x="792778" y="383635"/>
              <a:ext cx="919156" cy="79104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0807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3810" y="1410220"/>
            <a:ext cx="9970501" cy="345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void poem_two(String[] os_poem, String write) {// a是全部錯的，b是標點符號，c是國字， d是哪一些位子錯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int a = 0, b = 0, c = 0;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String w_peom[] = write.split("");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if (w_peom.length &lt; 24) {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System.out.println("\n有少字，請在檢查，標點符號也要寫，忘記的字請打空白，掰掰，有緣再相見!");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} else if (w_peom.length &gt; 24) {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System.out.println("你打太多字了啦啦啦，空白格要注意喔!掰掰，有緣再相見");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}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92778" y="383635"/>
            <a:ext cx="2421478" cy="791040"/>
            <a:chOff x="792778" y="383635"/>
            <a:chExt cx="2421478" cy="791040"/>
          </a:xfrm>
        </p:grpSpPr>
        <p:sp>
          <p:nvSpPr>
            <p:cNvPr id="5" name="文字方塊 4"/>
            <p:cNvSpPr txBox="1"/>
            <p:nvPr/>
          </p:nvSpPr>
          <p:spPr>
            <a:xfrm>
              <a:off x="1904998" y="651455"/>
              <a:ext cx="1309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冒險篇</a:t>
              </a: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0" t="997" r="9090" b="-1"/>
            <a:stretch/>
          </p:blipFill>
          <p:spPr>
            <a:xfrm>
              <a:off x="792778" y="383635"/>
              <a:ext cx="919156" cy="79104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60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4304" y="1511295"/>
            <a:ext cx="4862120" cy="383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else {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for (int i = 0; i &lt; os_poem.length; i++) {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if (!w_peom[i].equals(os_poem[i])) {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a++;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System.out.println(“第” + (i + 1) + “個字錯，  " + w_peom[i] + "是" + os_poem[i]);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if (i == 5 || i == 11 || i == 17 || i == 23) {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b++;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} else {</a:t>
            </a:r>
          </a:p>
          <a:p>
            <a:pPr algn="just">
              <a:lnSpc>
                <a:spcPts val="2500"/>
              </a:lnSpc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c++;     }    }  }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74304" y="392872"/>
            <a:ext cx="2439951" cy="791040"/>
            <a:chOff x="792778" y="383635"/>
            <a:chExt cx="2439951" cy="791040"/>
          </a:xfrm>
        </p:grpSpPr>
        <p:sp>
          <p:nvSpPr>
            <p:cNvPr id="4" name="文字方塊 3"/>
            <p:cNvSpPr txBox="1"/>
            <p:nvPr/>
          </p:nvSpPr>
          <p:spPr>
            <a:xfrm>
              <a:off x="1923471" y="651455"/>
              <a:ext cx="1309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冒險篇</a:t>
              </a: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0" t="997" r="9090" b="-1"/>
            <a:stretch/>
          </p:blipFill>
          <p:spPr>
            <a:xfrm>
              <a:off x="792778" y="383635"/>
              <a:ext cx="919156" cy="791040"/>
            </a:xfrm>
            <a:prstGeom prst="ellipse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5776343" y="1357746"/>
            <a:ext cx="5731712" cy="505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(a != 0) {</a:t>
            </a:r>
          </a:p>
          <a:p>
            <a:pPr algn="just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System.out.println("標點符號錯" + b + "個");</a:t>
            </a:r>
          </a:p>
          <a:p>
            <a:pPr algn="just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System.out.println("字錯" + c + "個");</a:t>
            </a:r>
          </a:p>
          <a:p>
            <a:pPr algn="just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System.out.println("總共" + a + "個地方寫錯了，在背熟一點喔，掰掰，有緣再相見" + "");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else {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System.out.println("你真棒!全對!準備好，輸入ok進入下一關");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Scanner input = new Scanner(System.in);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String start = input.nextLine();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String start_L = start.toLowerCase();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if (start_L.equals("ok")) {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riddle_2();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} else {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System.out.println("掰掰，有緣再相見");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}}}}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5636424" y="1357746"/>
            <a:ext cx="0" cy="4830618"/>
          </a:xfrm>
          <a:prstGeom prst="line">
            <a:avLst/>
          </a:prstGeom>
          <a:ln w="19050"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62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4000"/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42" y="899117"/>
            <a:ext cx="2815579" cy="2815579"/>
          </a:xfrm>
          <a:prstGeom prst="rect">
            <a:avLst/>
          </a:prstGeom>
          <a:effectLst/>
        </p:spPr>
      </p:pic>
      <p:sp>
        <p:nvSpPr>
          <p:cNvPr id="18" name="流程圖: 接點 17"/>
          <p:cNvSpPr/>
          <p:nvPr/>
        </p:nvSpPr>
        <p:spPr>
          <a:xfrm>
            <a:off x="5337216" y="4555414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流程圖: 接點 18"/>
          <p:cNvSpPr/>
          <p:nvPr/>
        </p:nvSpPr>
        <p:spPr>
          <a:xfrm>
            <a:off x="6170354" y="568412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流程圖: 接點 19"/>
          <p:cNvSpPr/>
          <p:nvPr/>
        </p:nvSpPr>
        <p:spPr>
          <a:xfrm>
            <a:off x="5453439" y="5365848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流程圖: 接點 20"/>
          <p:cNvSpPr/>
          <p:nvPr/>
        </p:nvSpPr>
        <p:spPr>
          <a:xfrm>
            <a:off x="6246351" y="6153361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流程圖: 接點 21"/>
          <p:cNvSpPr/>
          <p:nvPr/>
        </p:nvSpPr>
        <p:spPr>
          <a:xfrm>
            <a:off x="4805270" y="502647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流程圖: 接點 26"/>
          <p:cNvSpPr/>
          <p:nvPr/>
        </p:nvSpPr>
        <p:spPr>
          <a:xfrm>
            <a:off x="5937347" y="434972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6608441" y="409358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5489327" y="6162033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4682266" y="6243217"/>
            <a:ext cx="308642" cy="303944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21" y="4919609"/>
            <a:ext cx="2207553" cy="183291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4" y="2433919"/>
            <a:ext cx="2133648" cy="2261755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99" y="3986005"/>
            <a:ext cx="2154388" cy="248201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3289">
            <a:off x="8612914" y="3453953"/>
            <a:ext cx="758060" cy="496529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3289">
            <a:off x="5895462" y="3429189"/>
            <a:ext cx="758060" cy="496529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" y="4932256"/>
            <a:ext cx="2026325" cy="186315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719">
            <a:off x="9716871" y="2497296"/>
            <a:ext cx="2026325" cy="1863151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69" y="5304767"/>
            <a:ext cx="611836" cy="947122"/>
          </a:xfrm>
          <a:prstGeom prst="rect">
            <a:avLst/>
          </a:prstGeom>
        </p:spPr>
      </p:pic>
      <p:sp>
        <p:nvSpPr>
          <p:cNvPr id="43" name="流程圖: 接點 42"/>
          <p:cNvSpPr/>
          <p:nvPr/>
        </p:nvSpPr>
        <p:spPr>
          <a:xfrm>
            <a:off x="4701356" y="6243217"/>
            <a:ext cx="308642" cy="30394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7107474" y="6077349"/>
            <a:ext cx="304800" cy="31372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7112838" y="6065276"/>
            <a:ext cx="282106" cy="31856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7100139" y="6068491"/>
            <a:ext cx="304800" cy="31372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87" y="5247715"/>
            <a:ext cx="648691" cy="1004174"/>
          </a:xfrm>
          <a:prstGeom prst="rect">
            <a:avLst/>
          </a:prstGeom>
        </p:spPr>
      </p:pic>
      <p:sp>
        <p:nvSpPr>
          <p:cNvPr id="54" name="流程圖: 接點 53"/>
          <p:cNvSpPr/>
          <p:nvPr/>
        </p:nvSpPr>
        <p:spPr>
          <a:xfrm>
            <a:off x="4211287" y="4664517"/>
            <a:ext cx="309532" cy="298468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流程圖: 接點 52"/>
          <p:cNvSpPr/>
          <p:nvPr/>
        </p:nvSpPr>
        <p:spPr>
          <a:xfrm>
            <a:off x="4211287" y="4675769"/>
            <a:ext cx="309532" cy="29846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流程圖: 接點 54"/>
          <p:cNvSpPr/>
          <p:nvPr/>
        </p:nvSpPr>
        <p:spPr>
          <a:xfrm>
            <a:off x="4214978" y="4672218"/>
            <a:ext cx="309532" cy="298468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流程圖: 接點 56"/>
          <p:cNvSpPr/>
          <p:nvPr/>
        </p:nvSpPr>
        <p:spPr>
          <a:xfrm>
            <a:off x="7146729" y="3727551"/>
            <a:ext cx="309532" cy="29846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7142456" y="3723932"/>
            <a:ext cx="309532" cy="298468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圖說文字 32"/>
          <p:cNvSpPr/>
          <p:nvPr/>
        </p:nvSpPr>
        <p:spPr>
          <a:xfrm>
            <a:off x="9851166" y="4432928"/>
            <a:ext cx="2012492" cy="1187084"/>
          </a:xfrm>
          <a:prstGeom prst="wedgeRectCallout">
            <a:avLst>
              <a:gd name="adj1" fmla="val -61904"/>
              <a:gd name="adj2" fmla="val 7521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益智篇：猜謎語，若沒找出正確的答案會被困在島上，也必須重新來過！</a:t>
            </a:r>
          </a:p>
        </p:txBody>
      </p:sp>
    </p:spTree>
    <p:extLst>
      <p:ext uri="{BB962C8B-B14F-4D97-AF65-F5344CB8AC3E}">
        <p14:creationId xmlns:p14="http://schemas.microsoft.com/office/powerpoint/2010/main" val="2824944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718886" y="392871"/>
            <a:ext cx="6956533" cy="854037"/>
            <a:chOff x="868197" y="383634"/>
            <a:chExt cx="4369469" cy="854037"/>
          </a:xfrm>
        </p:grpSpPr>
        <p:sp>
          <p:nvSpPr>
            <p:cNvPr id="3" name="文字方塊 2"/>
            <p:cNvSpPr txBox="1"/>
            <p:nvPr/>
          </p:nvSpPr>
          <p:spPr>
            <a:xfrm>
              <a:off x="1631033" y="714451"/>
              <a:ext cx="3606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益智篇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薄荷諸島隱藏關卡</a:t>
              </a:r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0" t="997" r="9090" b="-1"/>
            <a:stretch/>
          </p:blipFill>
          <p:spPr>
            <a:xfrm>
              <a:off x="868197" y="383634"/>
              <a:ext cx="714553" cy="854037"/>
            </a:xfrm>
            <a:prstGeom prst="ellipse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1425215" y="1246908"/>
            <a:ext cx="9792911" cy="5566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void riddle_2() {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System.out.println(“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……”);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Scanner input = new Scanner(System.in);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start_1 = input.nextLine();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start_L = start_1.toLowerCase();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(start_L.equals(“ok”)) {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int x = (int) (Math.random() * 10 + 2);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String question_riddle[] = { “叫馬不是馬，地上不見它。若用它做藥，請到海里找(猜動物)”, “尖尖牙齒大大嘴，長長尾巴短短腿。捕捉獵物流眼淚，可惜那是假慈悲(猜動物)”,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String answer_riddle[] = { "海馬", "鱷魚",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System.out.println("題目：" + question_riddle[x]);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String i_riddle_answer = input.nextLine();// 玩家輸入的答案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(i_riddle_answer.equals(answer_riddle[x])) {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                                };</a:t>
            </a:r>
          </a:p>
          <a:p>
            <a:pPr>
              <a:lnSpc>
                <a:spcPts val="25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DD7710-8E94-4506-BC6D-4C50109D86DF}"/>
              </a:ext>
            </a:extLst>
          </p:cNvPr>
          <p:cNvSpPr/>
          <p:nvPr/>
        </p:nvSpPr>
        <p:spPr>
          <a:xfrm>
            <a:off x="3820454" y="5415254"/>
            <a:ext cx="553998" cy="78596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TW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10697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4000"/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42" y="899117"/>
            <a:ext cx="2815579" cy="2815579"/>
          </a:xfrm>
          <a:prstGeom prst="rect">
            <a:avLst/>
          </a:prstGeom>
          <a:effectLst/>
        </p:spPr>
      </p:pic>
      <p:sp>
        <p:nvSpPr>
          <p:cNvPr id="18" name="流程圖: 接點 17"/>
          <p:cNvSpPr/>
          <p:nvPr/>
        </p:nvSpPr>
        <p:spPr>
          <a:xfrm>
            <a:off x="5337216" y="4555414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流程圖: 接點 18"/>
          <p:cNvSpPr/>
          <p:nvPr/>
        </p:nvSpPr>
        <p:spPr>
          <a:xfrm>
            <a:off x="6170354" y="568412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流程圖: 接點 19"/>
          <p:cNvSpPr/>
          <p:nvPr/>
        </p:nvSpPr>
        <p:spPr>
          <a:xfrm>
            <a:off x="5453439" y="5365848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流程圖: 接點 20"/>
          <p:cNvSpPr/>
          <p:nvPr/>
        </p:nvSpPr>
        <p:spPr>
          <a:xfrm>
            <a:off x="6246351" y="6153361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流程圖: 接點 21"/>
          <p:cNvSpPr/>
          <p:nvPr/>
        </p:nvSpPr>
        <p:spPr>
          <a:xfrm>
            <a:off x="4805270" y="502647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流程圖: 接點 26"/>
          <p:cNvSpPr/>
          <p:nvPr/>
        </p:nvSpPr>
        <p:spPr>
          <a:xfrm>
            <a:off x="5937347" y="434972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6608441" y="409358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5489327" y="6162033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4682266" y="6243217"/>
            <a:ext cx="308642" cy="303944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21" y="4919609"/>
            <a:ext cx="2207553" cy="183291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4" y="2433919"/>
            <a:ext cx="2133648" cy="2261755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99" y="3986005"/>
            <a:ext cx="2154388" cy="2482014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84" y="4034277"/>
            <a:ext cx="648691" cy="100417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3289">
            <a:off x="8612914" y="3453953"/>
            <a:ext cx="758060" cy="496529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3289">
            <a:off x="5895462" y="3429189"/>
            <a:ext cx="758060" cy="496529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" y="4932256"/>
            <a:ext cx="2026325" cy="186315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719">
            <a:off x="9716871" y="2497296"/>
            <a:ext cx="2026325" cy="1863151"/>
          </a:xfrm>
          <a:prstGeom prst="rect">
            <a:avLst/>
          </a:prstGeom>
        </p:spPr>
      </p:pic>
      <p:sp>
        <p:nvSpPr>
          <p:cNvPr id="43" name="流程圖: 接點 42"/>
          <p:cNvSpPr/>
          <p:nvPr/>
        </p:nvSpPr>
        <p:spPr>
          <a:xfrm>
            <a:off x="4701356" y="6243217"/>
            <a:ext cx="308642" cy="303944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7107474" y="6077349"/>
            <a:ext cx="304800" cy="31372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7112838" y="6065276"/>
            <a:ext cx="282106" cy="31856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7100139" y="6068491"/>
            <a:ext cx="304800" cy="31372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87" y="5247715"/>
            <a:ext cx="648691" cy="1004174"/>
          </a:xfrm>
          <a:prstGeom prst="rect">
            <a:avLst/>
          </a:prstGeom>
        </p:spPr>
      </p:pic>
      <p:sp>
        <p:nvSpPr>
          <p:cNvPr id="54" name="流程圖: 接點 53"/>
          <p:cNvSpPr/>
          <p:nvPr/>
        </p:nvSpPr>
        <p:spPr>
          <a:xfrm>
            <a:off x="4211287" y="4664517"/>
            <a:ext cx="309532" cy="298468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流程圖: 接點 52"/>
          <p:cNvSpPr/>
          <p:nvPr/>
        </p:nvSpPr>
        <p:spPr>
          <a:xfrm>
            <a:off x="4211287" y="4675769"/>
            <a:ext cx="309532" cy="29846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流程圖: 接點 54"/>
          <p:cNvSpPr/>
          <p:nvPr/>
        </p:nvSpPr>
        <p:spPr>
          <a:xfrm>
            <a:off x="4214978" y="4672218"/>
            <a:ext cx="309532" cy="298468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流程圖: 接點 56"/>
          <p:cNvSpPr/>
          <p:nvPr/>
        </p:nvSpPr>
        <p:spPr>
          <a:xfrm>
            <a:off x="7146729" y="3727551"/>
            <a:ext cx="309532" cy="29846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7142456" y="3723932"/>
            <a:ext cx="309532" cy="298468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圖說文字 43"/>
          <p:cNvSpPr/>
          <p:nvPr/>
        </p:nvSpPr>
        <p:spPr>
          <a:xfrm>
            <a:off x="1060974" y="979524"/>
            <a:ext cx="2129265" cy="1187084"/>
          </a:xfrm>
          <a:prstGeom prst="wedgeRectCallout">
            <a:avLst>
              <a:gd name="adj1" fmla="val 38561"/>
              <a:gd name="adj2" fmla="val 7264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策略篇：終極密碼，五次機會，如果沒答對必須重頭來過！</a:t>
            </a:r>
          </a:p>
        </p:txBody>
      </p:sp>
    </p:spTree>
    <p:extLst>
      <p:ext uri="{BB962C8B-B14F-4D97-AF65-F5344CB8AC3E}">
        <p14:creationId xmlns:p14="http://schemas.microsoft.com/office/powerpoint/2010/main" val="3197760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12109 -0.00417 L -0.18437 -0.04584 L -0.24375 -0.09306 L -0.32109 -0.1777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5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3427" y="1028665"/>
            <a:ext cx="9143973" cy="5996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void number_3()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System.out.println(“第三關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int x = 0;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x = (int) (Math.random() * 99 + 1); // 將X設為終極密碼-電腦變數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int count = 0, n1 = 0, n2 = 100; // 將猜的次數、最小值、最大值設定好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while (true) {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System.out.print("請輸入數字:");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int number = input.nextInt(); // number設為勇者輸入字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count++;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if (number &lt; n1 || number &gt; n2) {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System.out.println("錯誤！必須輸入" + n1 + "到" + n2 + "之間的數字，請重新輸入！");</a:t>
            </a:r>
          </a:p>
          <a:p>
            <a:pPr algn="just"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712116" y="350118"/>
            <a:ext cx="6556901" cy="678547"/>
            <a:chOff x="958785" y="451717"/>
            <a:chExt cx="4507458" cy="678547"/>
          </a:xfrm>
        </p:grpSpPr>
        <p:sp>
          <p:nvSpPr>
            <p:cNvPr id="4" name="文字方塊 3"/>
            <p:cNvSpPr txBox="1"/>
            <p:nvPr/>
          </p:nvSpPr>
          <p:spPr>
            <a:xfrm>
              <a:off x="1592935" y="607044"/>
              <a:ext cx="38733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策略篇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決戰！碧姬公主城堡</a:t>
              </a: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0" t="997" r="9090" b="-1"/>
            <a:stretch/>
          </p:blipFill>
          <p:spPr>
            <a:xfrm>
              <a:off x="958785" y="451717"/>
              <a:ext cx="567724" cy="678547"/>
            </a:xfrm>
            <a:prstGeom prst="ellipse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7F58B8F-71E4-460C-B924-DEA2C82B034F}"/>
              </a:ext>
            </a:extLst>
          </p:cNvPr>
          <p:cNvSpPr/>
          <p:nvPr/>
        </p:nvSpPr>
        <p:spPr>
          <a:xfrm>
            <a:off x="2489397" y="1724202"/>
            <a:ext cx="553998" cy="78596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zh-TW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87641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3564" y="1333049"/>
            <a:ext cx="49322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(number &lt; 100 &amp;&amp; number &gt; 0) {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if (number &lt; x &amp;&amp; number &gt; n1) {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n1 = number;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System.out.println("在猜大一點的數字!!!");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System.out.println("範圍: " + n1 + "~" + n2);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} else if (number &gt; x &amp;&amp; number &lt; n2) {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n2 = number;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System.out.println("在猜小一點的數字!!!");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System.out.println("範圍: " + n1 + "~" + n2);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} else if (number == x) {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n1 = number;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System.out.println("恭喜猜對勒!!!");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break;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} </a:t>
            </a:r>
          </a:p>
        </p:txBody>
      </p:sp>
      <p:sp>
        <p:nvSpPr>
          <p:cNvPr id="5" name="矩形 4"/>
          <p:cNvSpPr/>
          <p:nvPr/>
        </p:nvSpPr>
        <p:spPr>
          <a:xfrm>
            <a:off x="5865091" y="133304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else {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System.out.println("輸入錯誤!請重新輸入!");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System.out.println("共猜了 " + count + " 次唷!");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if (count &gt; 5) {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System.out.println("挑戰失敗，掰掰，有緣再相見");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} else {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System.out.println("恭喜你救出了未婚妻哈哈哈!!!!!");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} else {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System.out.println("掰掰，有緣再相見");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} 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675171" y="460954"/>
            <a:ext cx="3241048" cy="678547"/>
            <a:chOff x="958785" y="451717"/>
            <a:chExt cx="2228017" cy="678547"/>
          </a:xfrm>
        </p:grpSpPr>
        <p:sp>
          <p:nvSpPr>
            <p:cNvPr id="7" name="文字方塊 6"/>
            <p:cNvSpPr txBox="1"/>
            <p:nvPr/>
          </p:nvSpPr>
          <p:spPr>
            <a:xfrm>
              <a:off x="1631032" y="607044"/>
              <a:ext cx="155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策略篇</a:t>
              </a: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0" t="997" r="9090" b="-1"/>
            <a:stretch/>
          </p:blipFill>
          <p:spPr>
            <a:xfrm>
              <a:off x="958785" y="451717"/>
              <a:ext cx="567724" cy="678547"/>
            </a:xfrm>
            <a:prstGeom prst="ellipse">
              <a:avLst/>
            </a:prstGeom>
          </p:spPr>
        </p:pic>
      </p:grpSp>
      <p:cxnSp>
        <p:nvCxnSpPr>
          <p:cNvPr id="13" name="直線接點 12"/>
          <p:cNvCxnSpPr/>
          <p:nvPr/>
        </p:nvCxnSpPr>
        <p:spPr>
          <a:xfrm>
            <a:off x="5735782" y="1209964"/>
            <a:ext cx="0" cy="4830618"/>
          </a:xfrm>
          <a:prstGeom prst="line">
            <a:avLst/>
          </a:prstGeom>
          <a:ln w="19050"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93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4000"/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42" y="899117"/>
            <a:ext cx="2815579" cy="2815579"/>
          </a:xfrm>
          <a:prstGeom prst="rect">
            <a:avLst/>
          </a:prstGeom>
          <a:effectLst/>
        </p:spPr>
      </p:pic>
      <p:sp>
        <p:nvSpPr>
          <p:cNvPr id="18" name="流程圖: 接點 17"/>
          <p:cNvSpPr/>
          <p:nvPr/>
        </p:nvSpPr>
        <p:spPr>
          <a:xfrm>
            <a:off x="5337216" y="4555414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流程圖: 接點 18"/>
          <p:cNvSpPr/>
          <p:nvPr/>
        </p:nvSpPr>
        <p:spPr>
          <a:xfrm>
            <a:off x="6170354" y="568412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流程圖: 接點 19"/>
          <p:cNvSpPr/>
          <p:nvPr/>
        </p:nvSpPr>
        <p:spPr>
          <a:xfrm>
            <a:off x="5453439" y="5365848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流程圖: 接點 20"/>
          <p:cNvSpPr/>
          <p:nvPr/>
        </p:nvSpPr>
        <p:spPr>
          <a:xfrm>
            <a:off x="6246351" y="6153361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流程圖: 接點 21"/>
          <p:cNvSpPr/>
          <p:nvPr/>
        </p:nvSpPr>
        <p:spPr>
          <a:xfrm>
            <a:off x="4805270" y="502647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流程圖: 接點 26"/>
          <p:cNvSpPr/>
          <p:nvPr/>
        </p:nvSpPr>
        <p:spPr>
          <a:xfrm>
            <a:off x="5937347" y="434972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6608441" y="409358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5489327" y="6162033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4682266" y="6243217"/>
            <a:ext cx="308642" cy="303944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21" y="4919609"/>
            <a:ext cx="2207553" cy="183291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4" y="2433919"/>
            <a:ext cx="2133648" cy="2261755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99" y="3986005"/>
            <a:ext cx="2154388" cy="2482014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84" y="4034277"/>
            <a:ext cx="648691" cy="100417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3289">
            <a:off x="8612914" y="3453953"/>
            <a:ext cx="758060" cy="496529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3289">
            <a:off x="5895462" y="3429189"/>
            <a:ext cx="758060" cy="496529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" y="4932256"/>
            <a:ext cx="2026325" cy="186315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719">
            <a:off x="9716871" y="2497296"/>
            <a:ext cx="2026325" cy="1863151"/>
          </a:xfrm>
          <a:prstGeom prst="rect">
            <a:avLst/>
          </a:prstGeom>
        </p:spPr>
      </p:pic>
      <p:sp>
        <p:nvSpPr>
          <p:cNvPr id="43" name="流程圖: 接點 42"/>
          <p:cNvSpPr/>
          <p:nvPr/>
        </p:nvSpPr>
        <p:spPr>
          <a:xfrm>
            <a:off x="4701356" y="6243217"/>
            <a:ext cx="308642" cy="303944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7107474" y="6077349"/>
            <a:ext cx="304800" cy="31372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7112838" y="6065276"/>
            <a:ext cx="282106" cy="31856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7100139" y="6068491"/>
            <a:ext cx="304800" cy="31372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1" y="3110599"/>
            <a:ext cx="648691" cy="1004174"/>
          </a:xfrm>
          <a:prstGeom prst="rect">
            <a:avLst/>
          </a:prstGeom>
        </p:spPr>
      </p:pic>
      <p:sp>
        <p:nvSpPr>
          <p:cNvPr id="54" name="流程圖: 接點 53"/>
          <p:cNvSpPr/>
          <p:nvPr/>
        </p:nvSpPr>
        <p:spPr>
          <a:xfrm>
            <a:off x="4211287" y="4664517"/>
            <a:ext cx="309532" cy="298468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流程圖: 接點 52"/>
          <p:cNvSpPr/>
          <p:nvPr/>
        </p:nvSpPr>
        <p:spPr>
          <a:xfrm>
            <a:off x="4211287" y="4675769"/>
            <a:ext cx="309532" cy="29846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流程圖: 接點 54"/>
          <p:cNvSpPr/>
          <p:nvPr/>
        </p:nvSpPr>
        <p:spPr>
          <a:xfrm>
            <a:off x="4214978" y="4672218"/>
            <a:ext cx="309532" cy="298468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流程圖: 接點 56"/>
          <p:cNvSpPr/>
          <p:nvPr/>
        </p:nvSpPr>
        <p:spPr>
          <a:xfrm>
            <a:off x="7146729" y="3727551"/>
            <a:ext cx="309532" cy="29846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7142456" y="3723932"/>
            <a:ext cx="309532" cy="298468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A114A406-7A95-41C3-8539-9D07FDFCEB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765" y="3076267"/>
            <a:ext cx="620536" cy="10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70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1667E-6 -1.85185E-6 L 0.11562 0.01667 L 0.17265 -0.01805 L 0.22031 -0.05555 L 0.27265 -0.09722 L 0.32499 -0.1375 " pathEditMode="relative" ptsTypes="AA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46F4793-9545-4817-BAFA-50B986289D55}"/>
              </a:ext>
            </a:extLst>
          </p:cNvPr>
          <p:cNvGrpSpPr/>
          <p:nvPr/>
        </p:nvGrpSpPr>
        <p:grpSpPr>
          <a:xfrm>
            <a:off x="-65032" y="149809"/>
            <a:ext cx="11805470" cy="5905487"/>
            <a:chOff x="-65032" y="149809"/>
            <a:chExt cx="11805470" cy="5905487"/>
          </a:xfrm>
        </p:grpSpPr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058EF380-3BFA-4D4F-905D-20E68FCB7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419"/>
            <a:stretch/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C0B7273D-A0E8-40B3-808C-F518C297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187EA6F5-50E0-4B99-B506-F3E5D19A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BFB9BEB1-EF4E-4D56-A896-BED2A3B6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1BAFA7BC-5608-4A87-BF91-9451441194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9575"/>
          <a:stretch/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71603CBD-0EC2-4849-94D8-02CE7759B6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5402" y="4651976"/>
            <a:ext cx="2316681" cy="1268078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20209AAE-7B10-467B-B114-249EE1FF1EE3}"/>
              </a:ext>
            </a:extLst>
          </p:cNvPr>
          <p:cNvSpPr txBox="1"/>
          <p:nvPr/>
        </p:nvSpPr>
        <p:spPr>
          <a:xfrm>
            <a:off x="4297854" y="734481"/>
            <a:ext cx="359629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0" name="图片 149">
            <a:extLst>
              <a:ext uri="{FF2B5EF4-FFF2-40B4-BE49-F238E27FC236}">
                <a16:creationId xmlns:a16="http://schemas.microsoft.com/office/drawing/2014/main" id="{386BA7ED-6C5D-4D46-92B1-71942008F5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894" t="-7176" r="-2213" b="34190"/>
          <a:stretch/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B378B0-6448-4A26-A6AC-15783BAF1C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9283" y="4709088"/>
            <a:ext cx="1237657" cy="1042238"/>
          </a:xfrm>
          <a:prstGeom prst="rect">
            <a:avLst/>
          </a:prstGeom>
        </p:spPr>
      </p:pic>
      <p:sp>
        <p:nvSpPr>
          <p:cNvPr id="128" name="文本框 127">
            <a:extLst>
              <a:ext uri="{FF2B5EF4-FFF2-40B4-BE49-F238E27FC236}">
                <a16:creationId xmlns:a16="http://schemas.microsoft.com/office/drawing/2014/main" id="{938786F9-FDE6-465D-B53F-DA861E3A26F2}"/>
              </a:ext>
            </a:extLst>
          </p:cNvPr>
          <p:cNvSpPr txBox="1"/>
          <p:nvPr/>
        </p:nvSpPr>
        <p:spPr>
          <a:xfrm>
            <a:off x="3545642" y="2412989"/>
            <a:ext cx="222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DE47D1-7F96-49A8-A973-697D239637F9}"/>
              </a:ext>
            </a:extLst>
          </p:cNvPr>
          <p:cNvSpPr txBox="1"/>
          <p:nvPr/>
        </p:nvSpPr>
        <p:spPr>
          <a:xfrm>
            <a:off x="7086356" y="2392192"/>
            <a:ext cx="222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程式解析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53F8DA-F9D2-4C85-8D5B-1BF6698275E6}"/>
              </a:ext>
            </a:extLst>
          </p:cNvPr>
          <p:cNvSpPr txBox="1"/>
          <p:nvPr/>
        </p:nvSpPr>
        <p:spPr>
          <a:xfrm>
            <a:off x="3536794" y="3840357"/>
            <a:ext cx="222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E377EB-9534-415F-B548-521E54211DB2}"/>
              </a:ext>
            </a:extLst>
          </p:cNvPr>
          <p:cNvSpPr txBox="1"/>
          <p:nvPr/>
        </p:nvSpPr>
        <p:spPr>
          <a:xfrm>
            <a:off x="7308409" y="3812144"/>
            <a:ext cx="222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C5AD46F-6A43-40FC-8974-7AAA6224AF79}"/>
              </a:ext>
            </a:extLst>
          </p:cNvPr>
          <p:cNvGrpSpPr/>
          <p:nvPr/>
        </p:nvGrpSpPr>
        <p:grpSpPr>
          <a:xfrm>
            <a:off x="5863496" y="2412989"/>
            <a:ext cx="497540" cy="2102719"/>
            <a:chOff x="5859183" y="2273774"/>
            <a:chExt cx="609960" cy="257783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00E6511-6545-474E-9B6A-68C0F1F9F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332"/>
            <a:stretch/>
          </p:blipFill>
          <p:spPr>
            <a:xfrm rot="16200000" flipV="1">
              <a:off x="5590349" y="2542608"/>
              <a:ext cx="1129032" cy="591363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326B4B64-07F7-4890-B719-07E95EC87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61"/>
            <a:stretch/>
          </p:blipFill>
          <p:spPr>
            <a:xfrm rot="16200000" flipV="1">
              <a:off x="5424399" y="3806864"/>
              <a:ext cx="1498125" cy="591363"/>
            </a:xfrm>
            <a:prstGeom prst="rect">
              <a:avLst/>
            </a:prstGeom>
          </p:spPr>
        </p:pic>
      </p:grpSp>
      <p:pic>
        <p:nvPicPr>
          <p:cNvPr id="148" name="图片 147">
            <a:extLst>
              <a:ext uri="{FF2B5EF4-FFF2-40B4-BE49-F238E27FC236}">
                <a16:creationId xmlns:a16="http://schemas.microsoft.com/office/drawing/2014/main" id="{65303F87-9F21-44CB-9E31-B19C35B8D1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7944" y="2296766"/>
            <a:ext cx="457240" cy="48162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A094462-FFD7-483A-9A1B-DD38C1911F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8776170" y="2340682"/>
            <a:ext cx="457240" cy="48162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D42F607-6E32-43C6-82D1-EBD028E9A1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7944" y="3716810"/>
            <a:ext cx="457240" cy="48162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A7243045-C656-4829-AEF0-7DBA8DBBDF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8873332" y="3773601"/>
            <a:ext cx="457240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9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85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35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95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450"/>
                            </p:stCondLst>
                            <p:childTnLst>
                              <p:par>
                                <p:cTn id="8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28" grpId="0"/>
      <p:bldP spid="35" grpId="0"/>
      <p:bldP spid="39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190AF63-1D47-4DEB-BFEE-5ECC671D79D1}"/>
              </a:ext>
            </a:extLst>
          </p:cNvPr>
          <p:cNvGrpSpPr/>
          <p:nvPr/>
        </p:nvGrpSpPr>
        <p:grpSpPr>
          <a:xfrm>
            <a:off x="-65032" y="160960"/>
            <a:ext cx="11805470" cy="5905487"/>
            <a:chOff x="-65032" y="149809"/>
            <a:chExt cx="11805470" cy="5905487"/>
          </a:xfrm>
        </p:grpSpPr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058EF380-3BFA-4D4F-905D-20E68FCB7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419"/>
            <a:stretch/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C0B7273D-A0E8-40B3-808C-F518C297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187EA6F5-50E0-4B99-B506-F3E5D19A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BFB9BEB1-EF4E-4D56-A896-BED2A3B6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1DA889A7-19E1-4EBE-8977-91B6557A0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6616" y="990813"/>
            <a:ext cx="4233851" cy="45580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663E3B-22D8-434C-803B-8E5FD2588F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3895" y="655034"/>
            <a:ext cx="676715" cy="7071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4811393-123B-4E5E-ABA6-6E41F21BDA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6329" y="1497556"/>
            <a:ext cx="1286367" cy="1280271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20209AAE-7B10-467B-B114-249EE1FF1EE3}"/>
              </a:ext>
            </a:extLst>
          </p:cNvPr>
          <p:cNvSpPr txBox="1"/>
          <p:nvPr/>
        </p:nvSpPr>
        <p:spPr>
          <a:xfrm>
            <a:off x="5025333" y="2304552"/>
            <a:ext cx="840207" cy="71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AF06224-66D5-4EDF-B567-735310A4C1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8185D55-0902-4A6D-B63F-DA65073A47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1C64A99-3D07-4E95-BDBD-4A2FD9F8B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06EBA9-0539-4CDB-B423-45758EBC76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C98C2EB-5E4C-43D5-BB7A-01F13E6E62D8}"/>
              </a:ext>
            </a:extLst>
          </p:cNvPr>
          <p:cNvSpPr txBox="1"/>
          <p:nvPr/>
        </p:nvSpPr>
        <p:spPr>
          <a:xfrm>
            <a:off x="5363737" y="2252538"/>
            <a:ext cx="2305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798A7A3-DDB5-4F7C-A674-05D3720D241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9575"/>
          <a:stretch/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579779-48D3-4F4C-8FC8-41E2AFBD0EB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9894" t="-7176" r="-2213" b="34190"/>
          <a:stretch/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70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AA1DC7A3-816F-46E4-9100-846497B74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43" y="405183"/>
            <a:ext cx="590003" cy="61657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530A438-E5D1-4114-9650-A1BEE01763C3}"/>
              </a:ext>
            </a:extLst>
          </p:cNvPr>
          <p:cNvSpPr txBox="1"/>
          <p:nvPr/>
        </p:nvSpPr>
        <p:spPr>
          <a:xfrm>
            <a:off x="1814694" y="436987"/>
            <a:ext cx="5381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 &amp; A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311238" y="1824223"/>
            <a:ext cx="73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311238" y="2829926"/>
            <a:ext cx="73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：分割字串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11238" y="3839869"/>
            <a:ext cx="73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11238" y="4849812"/>
            <a:ext cx="73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：未婚妻大作戰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306121" y="4371570"/>
            <a:ext cx="732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Q4.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遊戲名稱是甚麼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306121" y="2355550"/>
            <a:ext cx="540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Q2.split()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這個方法是用來做甚麼的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306121" y="3325974"/>
            <a:ext cx="493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Q3.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程式當中有用到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equals()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這個方法嗎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306121" y="1349847"/>
            <a:ext cx="479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遊戲有幾個關卡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8055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1" grpId="0"/>
      <p:bldP spid="22" grpId="0"/>
      <p:bldP spid="23" grpId="0"/>
      <p:bldP spid="7" grpId="0"/>
      <p:bldP spid="8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12" y="4481616"/>
            <a:ext cx="1384840" cy="214373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32" y="4248969"/>
            <a:ext cx="1509079" cy="2609029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805688" y="1151068"/>
            <a:ext cx="1333948" cy="128016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</a:p>
        </p:txBody>
      </p:sp>
      <p:sp>
        <p:nvSpPr>
          <p:cNvPr id="9" name="橢圓 8"/>
          <p:cNvSpPr/>
          <p:nvPr/>
        </p:nvSpPr>
        <p:spPr>
          <a:xfrm>
            <a:off x="9756539" y="675708"/>
            <a:ext cx="1333948" cy="128016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</a:p>
        </p:txBody>
      </p:sp>
      <p:sp>
        <p:nvSpPr>
          <p:cNvPr id="10" name="橢圓 9"/>
          <p:cNvSpPr/>
          <p:nvPr/>
        </p:nvSpPr>
        <p:spPr>
          <a:xfrm>
            <a:off x="7065663" y="1315788"/>
            <a:ext cx="1333948" cy="128016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</a:t>
            </a:r>
          </a:p>
        </p:txBody>
      </p:sp>
      <p:sp>
        <p:nvSpPr>
          <p:cNvPr id="11" name="橢圓 10"/>
          <p:cNvSpPr/>
          <p:nvPr/>
        </p:nvSpPr>
        <p:spPr>
          <a:xfrm>
            <a:off x="4142023" y="675708"/>
            <a:ext cx="1333948" cy="128016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3187527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190AF63-1D47-4DEB-BFEE-5ECC671D79D1}"/>
              </a:ext>
            </a:extLst>
          </p:cNvPr>
          <p:cNvGrpSpPr/>
          <p:nvPr/>
        </p:nvGrpSpPr>
        <p:grpSpPr>
          <a:xfrm>
            <a:off x="0" y="163664"/>
            <a:ext cx="11805470" cy="5905487"/>
            <a:chOff x="-65032" y="149809"/>
            <a:chExt cx="11805470" cy="5905487"/>
          </a:xfrm>
        </p:grpSpPr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058EF380-3BFA-4D4F-905D-20E68FCB7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419"/>
            <a:stretch/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C0B7273D-A0E8-40B3-808C-F518C297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187EA6F5-50E0-4B99-B506-F3E5D19A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BFB9BEB1-EF4E-4D56-A896-BED2A3B6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1DA889A7-19E1-4EBE-8977-91B6557A0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2781" y="950333"/>
            <a:ext cx="4233851" cy="45580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663E3B-22D8-434C-803B-8E5FD2588F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27" y="696598"/>
            <a:ext cx="676715" cy="7071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4811393-123B-4E5E-ABA6-6E41F21BDA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1361" y="1539120"/>
            <a:ext cx="1286367" cy="12802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F06224-66D5-4EDF-B567-735310A4C1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6063" y="2120387"/>
            <a:ext cx="2523963" cy="25056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8185D55-0902-4A6D-B63F-DA65073A47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4082" y="1913264"/>
            <a:ext cx="871804" cy="8657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1C64A99-3D07-4E95-BDBD-4A2FD9F8B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617" y="5423156"/>
            <a:ext cx="2109790" cy="15630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06EBA9-0539-4CDB-B423-45758EBC76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04659" y="5399839"/>
            <a:ext cx="2175511" cy="1620061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4923790" y="2346117"/>
            <a:ext cx="3009189" cy="1323439"/>
            <a:chOff x="5029559" y="2069941"/>
            <a:chExt cx="2473938" cy="1323439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20209AAE-7B10-467B-B114-249EE1FF1EE3}"/>
                </a:ext>
              </a:extLst>
            </p:cNvPr>
            <p:cNvSpPr txBox="1"/>
            <p:nvPr/>
          </p:nvSpPr>
          <p:spPr>
            <a:xfrm>
              <a:off x="5029559" y="2069941"/>
              <a:ext cx="6803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C98C2EB-5E4C-43D5-BB7A-01F13E6E62D8}"/>
                </a:ext>
              </a:extLst>
            </p:cNvPr>
            <p:cNvSpPr txBox="1"/>
            <p:nvPr/>
          </p:nvSpPr>
          <p:spPr>
            <a:xfrm>
              <a:off x="5109412" y="2117290"/>
              <a:ext cx="23940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遊戲介紹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B798A7A3-DDB5-4F7C-A674-05D3720D241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9575"/>
          <a:stretch/>
        </p:blipFill>
        <p:spPr>
          <a:xfrm>
            <a:off x="9905718" y="741892"/>
            <a:ext cx="1581397" cy="5675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579779-48D3-4F4C-8FC8-41E2AFBD0EB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9894" t="-7176" r="-2213" b="34190"/>
          <a:stretch/>
        </p:blipFill>
        <p:spPr>
          <a:xfrm>
            <a:off x="1753634" y="775244"/>
            <a:ext cx="1125990" cy="5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" y="4932256"/>
            <a:ext cx="2026325" cy="186315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2" y="881275"/>
            <a:ext cx="2815579" cy="2815579"/>
          </a:xfrm>
          <a:prstGeom prst="rect">
            <a:avLst/>
          </a:prstGeom>
          <a:effectLst/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3289">
            <a:off x="8668151" y="3496021"/>
            <a:ext cx="758060" cy="49652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3289">
            <a:off x="5921274" y="3420269"/>
            <a:ext cx="758060" cy="49652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75" y="4932255"/>
            <a:ext cx="2026325" cy="1863151"/>
          </a:xfrm>
          <a:prstGeom prst="rect">
            <a:avLst/>
          </a:prstGeom>
        </p:spPr>
      </p:pic>
      <p:sp>
        <p:nvSpPr>
          <p:cNvPr id="23" name="內容版面配置區 22"/>
          <p:cNvSpPr>
            <a:spLocks noGrp="1"/>
          </p:cNvSpPr>
          <p:nvPr>
            <p:ph idx="1"/>
          </p:nvPr>
        </p:nvSpPr>
        <p:spPr>
          <a:xfrm>
            <a:off x="277091" y="1740470"/>
            <a:ext cx="11516875" cy="2506304"/>
          </a:xfrm>
          <a:solidFill>
            <a:schemeClr val="bg1">
              <a:lumMod val="95000"/>
              <a:alpha val="65000"/>
            </a:schemeClr>
          </a:solidFill>
        </p:spPr>
        <p:txBody>
          <a:bodyPr>
            <a:normAutofit fontScale="92500"/>
          </a:bodyPr>
          <a:lstStyle/>
          <a:p>
            <a:pPr marL="0" indent="0" algn="dist">
              <a:lnSpc>
                <a:spcPct val="2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這回未婚妻又被大猩猩給捉走了，瑪莉歐要孤身奮鬥去拯救未婚妻，牠們還設置重重的關卡來阻止馬力歐，現在就讓瑪莉歐打敗可惡的大猩猩救出未婚妻吧！</a:t>
            </a:r>
          </a:p>
          <a:p>
            <a:pPr marL="0" indent="0" algn="dist">
              <a:lnSpc>
                <a:spcPct val="200000"/>
              </a:lnSpc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9868" y="4848273"/>
            <a:ext cx="1558877" cy="194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3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190AF63-1D47-4DEB-BFEE-5ECC671D79D1}"/>
              </a:ext>
            </a:extLst>
          </p:cNvPr>
          <p:cNvGrpSpPr/>
          <p:nvPr/>
        </p:nvGrpSpPr>
        <p:grpSpPr>
          <a:xfrm>
            <a:off x="-65032" y="149809"/>
            <a:ext cx="11805470" cy="5905487"/>
            <a:chOff x="-65032" y="149809"/>
            <a:chExt cx="11805470" cy="5905487"/>
          </a:xfrm>
        </p:grpSpPr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058EF380-3BFA-4D4F-905D-20E68FCB7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419"/>
            <a:stretch/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C0B7273D-A0E8-40B3-808C-F518C297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187EA6F5-50E0-4B99-B506-F3E5D19A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BFB9BEB1-EF4E-4D56-A896-BED2A3B6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1DA889A7-19E1-4EBE-8977-91B6557A0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8598" y="1052626"/>
            <a:ext cx="4233851" cy="45580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663E3B-22D8-434C-803B-8E5FD2588F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3895" y="655034"/>
            <a:ext cx="676715" cy="7071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4811393-123B-4E5E-ABA6-6E41F21BDA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6329" y="1497556"/>
            <a:ext cx="1286367" cy="12802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F06224-66D5-4EDF-B567-735310A4C1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8185D55-0902-4A6D-B63F-DA65073A47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1C64A99-3D07-4E95-BDBD-4A2FD9F8B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06EBA9-0539-4CDB-B423-45758EBC76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4655127" y="2424124"/>
            <a:ext cx="2979740" cy="1323439"/>
            <a:chOff x="4950715" y="2069941"/>
            <a:chExt cx="2678658" cy="1323439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20209AAE-7B10-467B-B114-249EE1FF1EE3}"/>
                </a:ext>
              </a:extLst>
            </p:cNvPr>
            <p:cNvSpPr txBox="1"/>
            <p:nvPr/>
          </p:nvSpPr>
          <p:spPr>
            <a:xfrm>
              <a:off x="4950715" y="2069941"/>
              <a:ext cx="759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C98C2EB-5E4C-43D5-BB7A-01F13E6E62D8}"/>
                </a:ext>
              </a:extLst>
            </p:cNvPr>
            <p:cNvSpPr txBox="1"/>
            <p:nvPr/>
          </p:nvSpPr>
          <p:spPr>
            <a:xfrm>
              <a:off x="5405087" y="2148054"/>
              <a:ext cx="22242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程式解析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B798A7A3-DDB5-4F7C-A674-05D3720D241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9575"/>
          <a:stretch/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579779-48D3-4F4C-8FC8-41E2AFBD0EB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9894" t="-7176" r="-2213" b="34190"/>
          <a:stretch/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17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>
            <a:extLst>
              <a:ext uri="{FF2B5EF4-FFF2-40B4-BE49-F238E27FC236}">
                <a16:creationId xmlns:a16="http://schemas.microsoft.com/office/drawing/2014/main" id="{3F663E3B-22D8-434C-803B-8E5FD2588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75" y="543274"/>
            <a:ext cx="676715" cy="707197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06760"/>
              </p:ext>
            </p:extLst>
          </p:nvPr>
        </p:nvGraphicFramePr>
        <p:xfrm>
          <a:off x="1874982" y="1250475"/>
          <a:ext cx="8340436" cy="42856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0218">
                  <a:extLst>
                    <a:ext uri="{9D8B030D-6E8A-4147-A177-3AD203B41FA5}">
                      <a16:colId xmlns:a16="http://schemas.microsoft.com/office/drawing/2014/main" val="3471004398"/>
                    </a:ext>
                  </a:extLst>
                </a:gridCol>
                <a:gridCol w="4170218">
                  <a:extLst>
                    <a:ext uri="{9D8B030D-6E8A-4147-A177-3AD203B41FA5}">
                      <a16:colId xmlns:a16="http://schemas.microsoft.com/office/drawing/2014/main" val="1936014707"/>
                    </a:ext>
                  </a:extLst>
                </a:gridCol>
              </a:tblGrid>
              <a:tr h="470379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57451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Scanner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88453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System.out.println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1459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條件式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If…Else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28486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取亂數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Math.random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65866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分割字串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Split()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87489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物件相等性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Equals()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2953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將字串轉為小寫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toLowerCase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07307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迴圈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76502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陣列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41574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副程式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6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1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190AF63-1D47-4DEB-BFEE-5ECC671D79D1}"/>
              </a:ext>
            </a:extLst>
          </p:cNvPr>
          <p:cNvGrpSpPr/>
          <p:nvPr/>
        </p:nvGrpSpPr>
        <p:grpSpPr>
          <a:xfrm>
            <a:off x="-65032" y="149809"/>
            <a:ext cx="11805470" cy="5905487"/>
            <a:chOff x="-65032" y="149809"/>
            <a:chExt cx="11805470" cy="5905487"/>
          </a:xfrm>
        </p:grpSpPr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058EF380-3BFA-4D4F-905D-20E68FCB7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419"/>
            <a:stretch/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C0B7273D-A0E8-40B3-808C-F518C297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187EA6F5-50E0-4B99-B506-F3E5D19A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BFB9BEB1-EF4E-4D56-A896-BED2A3B6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1DA889A7-19E1-4EBE-8977-91B6557A0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6616" y="990813"/>
            <a:ext cx="4233851" cy="45580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663E3B-22D8-434C-803B-8E5FD2588F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3895" y="655034"/>
            <a:ext cx="676715" cy="7071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4811393-123B-4E5E-ABA6-6E41F21BDA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6329" y="1497556"/>
            <a:ext cx="1286367" cy="1280271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20209AAE-7B10-467B-B114-249EE1FF1EE3}"/>
              </a:ext>
            </a:extLst>
          </p:cNvPr>
          <p:cNvSpPr txBox="1"/>
          <p:nvPr/>
        </p:nvSpPr>
        <p:spPr>
          <a:xfrm>
            <a:off x="5025334" y="2304553"/>
            <a:ext cx="777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AF06224-66D5-4EDF-B567-735310A4C1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8185D55-0902-4A6D-B63F-DA65073A47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1C64A99-3D07-4E95-BDBD-4A2FD9F8B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06EBA9-0539-4CDB-B423-45758EBC76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C98C2EB-5E4C-43D5-BB7A-01F13E6E62D8}"/>
              </a:ext>
            </a:extLst>
          </p:cNvPr>
          <p:cNvSpPr txBox="1"/>
          <p:nvPr/>
        </p:nvSpPr>
        <p:spPr>
          <a:xfrm>
            <a:off x="5413927" y="2337165"/>
            <a:ext cx="222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798A7A3-DDB5-4F7C-A674-05D3720D241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9575"/>
          <a:stretch/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579779-48D3-4F4C-8FC8-41E2AFBD0EB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9894" t="-7176" r="-2213" b="34190"/>
          <a:stretch/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6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997528" y="526473"/>
            <a:ext cx="3070484" cy="620594"/>
            <a:chOff x="734898" y="391534"/>
            <a:chExt cx="3190557" cy="707197"/>
          </a:xfrm>
        </p:grpSpPr>
        <p:sp>
          <p:nvSpPr>
            <p:cNvPr id="8" name="文字方塊 7"/>
            <p:cNvSpPr txBox="1"/>
            <p:nvPr/>
          </p:nvSpPr>
          <p:spPr>
            <a:xfrm>
              <a:off x="1717399" y="483522"/>
              <a:ext cx="2208056" cy="59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遊戲開始</a:t>
              </a:r>
            </a:p>
          </p:txBody>
        </p:sp>
        <p:pic>
          <p:nvPicPr>
            <p:cNvPr id="10" name="图片 16">
              <a:extLst>
                <a:ext uri="{FF2B5EF4-FFF2-40B4-BE49-F238E27FC236}">
                  <a16:creationId xmlns:a16="http://schemas.microsoft.com/office/drawing/2014/main" id="{3F663E3B-22D8-434C-803B-8E5FD258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898" y="391534"/>
              <a:ext cx="676715" cy="707197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323152" y="1407217"/>
            <a:ext cx="4710544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void main(String[] args) {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// TODO Auto-generated method stub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Scanner input = new Scanner(System.in);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System.out.println("請輸入勇者名字:");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name = input.nextLine();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System.out.println("這回未婚妻又被大猩猩給捉走了，"+name+"勇者要孤身奮鬥去拯救未婚妻，\n" + "牠們還設置重重的關來阻止你，希望你能打敗可惡的大猩猩救出未婚妻！\n"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"準備好就輸入ok並按下Enter");</a:t>
            </a:r>
          </a:p>
        </p:txBody>
      </p:sp>
      <p:sp>
        <p:nvSpPr>
          <p:cNvPr id="14" name="矩形 13"/>
          <p:cNvSpPr/>
          <p:nvPr/>
        </p:nvSpPr>
        <p:spPr>
          <a:xfrm>
            <a:off x="6680242" y="1407217"/>
            <a:ext cx="4154013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start = input.nextLine();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String start_L = start.toLowerCase();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if (start_L.equals("ok")) {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poem_1();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} else {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System.out.println("掰掰，有緣再相見");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}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}</a:t>
            </a:r>
          </a:p>
        </p:txBody>
      </p:sp>
      <p:cxnSp>
        <p:nvCxnSpPr>
          <p:cNvPr id="18" name="直線接點 17"/>
          <p:cNvCxnSpPr/>
          <p:nvPr/>
        </p:nvCxnSpPr>
        <p:spPr>
          <a:xfrm>
            <a:off x="6225309" y="1407217"/>
            <a:ext cx="0" cy="4830618"/>
          </a:xfrm>
          <a:prstGeom prst="line">
            <a:avLst/>
          </a:prstGeom>
          <a:ln w="19050"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94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4000"/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42" y="899117"/>
            <a:ext cx="2815579" cy="2815579"/>
          </a:xfrm>
          <a:prstGeom prst="rect">
            <a:avLst/>
          </a:prstGeom>
          <a:effectLst/>
        </p:spPr>
      </p:pic>
      <p:sp>
        <p:nvSpPr>
          <p:cNvPr id="18" name="流程圖: 接點 17"/>
          <p:cNvSpPr/>
          <p:nvPr/>
        </p:nvSpPr>
        <p:spPr>
          <a:xfrm>
            <a:off x="5337216" y="4555414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流程圖: 接點 18"/>
          <p:cNvSpPr/>
          <p:nvPr/>
        </p:nvSpPr>
        <p:spPr>
          <a:xfrm>
            <a:off x="6170354" y="568412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流程圖: 接點 19"/>
          <p:cNvSpPr/>
          <p:nvPr/>
        </p:nvSpPr>
        <p:spPr>
          <a:xfrm>
            <a:off x="5453439" y="5365848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流程圖: 接點 20"/>
          <p:cNvSpPr/>
          <p:nvPr/>
        </p:nvSpPr>
        <p:spPr>
          <a:xfrm>
            <a:off x="6246351" y="6153361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流程圖: 接點 21"/>
          <p:cNvSpPr/>
          <p:nvPr/>
        </p:nvSpPr>
        <p:spPr>
          <a:xfrm>
            <a:off x="4805270" y="502647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流程圖: 接點 26"/>
          <p:cNvSpPr/>
          <p:nvPr/>
        </p:nvSpPr>
        <p:spPr>
          <a:xfrm>
            <a:off x="5937347" y="434972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6608441" y="4093580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5489327" y="6162033"/>
            <a:ext cx="179995" cy="17971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4682266" y="6243217"/>
            <a:ext cx="308642" cy="303944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21" y="4919609"/>
            <a:ext cx="2207553" cy="183291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4" y="2433919"/>
            <a:ext cx="2133648" cy="2261755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99" y="3986005"/>
            <a:ext cx="2154388" cy="248201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3289">
            <a:off x="8612914" y="3453953"/>
            <a:ext cx="758060" cy="496529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3289">
            <a:off x="5895462" y="3429189"/>
            <a:ext cx="758060" cy="496529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" y="4932256"/>
            <a:ext cx="2026325" cy="186315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719">
            <a:off x="9716871" y="2497296"/>
            <a:ext cx="2026325" cy="1863151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69" y="5304767"/>
            <a:ext cx="611836" cy="947122"/>
          </a:xfrm>
          <a:prstGeom prst="rect">
            <a:avLst/>
          </a:prstGeom>
        </p:spPr>
      </p:pic>
      <p:sp>
        <p:nvSpPr>
          <p:cNvPr id="43" name="流程圖: 接點 42"/>
          <p:cNvSpPr/>
          <p:nvPr/>
        </p:nvSpPr>
        <p:spPr>
          <a:xfrm>
            <a:off x="4701356" y="6243217"/>
            <a:ext cx="308642" cy="30394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7107474" y="6077349"/>
            <a:ext cx="304800" cy="31372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7112838" y="6065276"/>
            <a:ext cx="282106" cy="31856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7100139" y="6068491"/>
            <a:ext cx="304800" cy="31372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流程圖: 接點 53"/>
          <p:cNvSpPr/>
          <p:nvPr/>
        </p:nvSpPr>
        <p:spPr>
          <a:xfrm>
            <a:off x="4211287" y="4664517"/>
            <a:ext cx="309532" cy="298468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流程圖: 接點 52"/>
          <p:cNvSpPr/>
          <p:nvPr/>
        </p:nvSpPr>
        <p:spPr>
          <a:xfrm>
            <a:off x="4211287" y="4675769"/>
            <a:ext cx="309532" cy="29846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流程圖: 接點 54"/>
          <p:cNvSpPr/>
          <p:nvPr/>
        </p:nvSpPr>
        <p:spPr>
          <a:xfrm>
            <a:off x="4214978" y="4672218"/>
            <a:ext cx="309532" cy="298468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流程圖: 接點 56"/>
          <p:cNvSpPr/>
          <p:nvPr/>
        </p:nvSpPr>
        <p:spPr>
          <a:xfrm>
            <a:off x="7146729" y="3727551"/>
            <a:ext cx="309532" cy="29846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7142456" y="3723932"/>
            <a:ext cx="309532" cy="298468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圖說文字 1"/>
          <p:cNvSpPr/>
          <p:nvPr/>
        </p:nvSpPr>
        <p:spPr>
          <a:xfrm>
            <a:off x="134112" y="3986006"/>
            <a:ext cx="2012492" cy="1187084"/>
          </a:xfrm>
          <a:prstGeom prst="wedgeRectCallout">
            <a:avLst>
              <a:gd name="adj1" fmla="val 38561"/>
              <a:gd name="adj2" fmla="val 7264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冒險篇：默打詩一首，需通過關卡才能夠渡過岩漿</a:t>
            </a:r>
          </a:p>
        </p:txBody>
      </p:sp>
    </p:spTree>
    <p:extLst>
      <p:ext uri="{BB962C8B-B14F-4D97-AF65-F5344CB8AC3E}">
        <p14:creationId xmlns:p14="http://schemas.microsoft.com/office/powerpoint/2010/main" val="1826385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手绘课件PP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Arial"/>
        <a:ea typeface="YF补 汉仪夏日体+黑白emoji"/>
        <a:cs typeface=""/>
      </a:majorFont>
      <a:minorFont>
        <a:latin typeface="Arial"/>
        <a:ea typeface="YF补 汉仪夏日体+黑白emoj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2824</Words>
  <Application>Microsoft Office PowerPoint</Application>
  <PresentationFormat>寬螢幕</PresentationFormat>
  <Paragraphs>264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等线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怡靜 陳</cp:lastModifiedBy>
  <cp:revision>638</cp:revision>
  <dcterms:created xsi:type="dcterms:W3CDTF">2017-08-01T03:24:34Z</dcterms:created>
  <dcterms:modified xsi:type="dcterms:W3CDTF">2020-06-23T08:01:29Z</dcterms:modified>
</cp:coreProperties>
</file>