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3" r:id="rId4"/>
    <p:sldId id="274" r:id="rId5"/>
    <p:sldId id="292" r:id="rId6"/>
    <p:sldId id="276" r:id="rId7"/>
    <p:sldId id="277" r:id="rId8"/>
    <p:sldId id="278" r:id="rId9"/>
    <p:sldId id="280" r:id="rId10"/>
    <p:sldId id="293" r:id="rId11"/>
    <p:sldId id="294" r:id="rId12"/>
    <p:sldId id="295" r:id="rId13"/>
    <p:sldId id="296" r:id="rId14"/>
    <p:sldId id="285" r:id="rId15"/>
    <p:sldId id="297" r:id="rId16"/>
    <p:sldId id="298" r:id="rId17"/>
    <p:sldId id="289" r:id="rId18"/>
    <p:sldId id="291" r:id="rId19"/>
    <p:sldId id="269" r:id="rId20"/>
  </p:sldIdLst>
  <p:sldSz cx="18288000" cy="10287000"/>
  <p:notesSz cx="6858000" cy="9144000"/>
  <p:embeddedFontLst>
    <p:embeddedFont>
      <p:font typeface="微軟正黑體" panose="020B0604030504040204" pitchFamily="34" charset="-120"/>
      <p:regular r:id="rId22"/>
      <p:bold r:id="rId23"/>
    </p:embeddedFont>
    <p:embeddedFont>
      <p:font typeface="Arimo Bold" panose="02020500000000000000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Muli Bold" panose="02020500000000000000" charset="0"/>
      <p:regular r:id="rId29"/>
    </p:embeddedFont>
    <p:embeddedFont>
      <p:font typeface="Muli Bold Bold" panose="02020500000000000000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F28"/>
    <a:srgbClr val="F6E7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94622" autoAdjust="0"/>
  </p:normalViewPr>
  <p:slideViewPr>
    <p:cSldViewPr>
      <p:cViewPr varScale="1">
        <p:scale>
          <a:sx n="42" d="100"/>
          <a:sy n="42" d="100"/>
        </p:scale>
        <p:origin x="68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597CB-AFD5-40B9-833B-2BE7AC544DB2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5C41C-36FE-479B-A6A3-E9D1D73467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990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c115d1d2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c115d1d2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1a16fe57b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1a16fe57b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604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1a16fe57b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1a16fe57b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836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cc425335f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cc425335f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cc425335f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cc425335f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836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cc425335f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cc425335f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998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c115d1d2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c115d1d2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1a16fe57b_2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1a16fe57b_2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1a16fe57b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1a16fe57b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1a16fe57b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1a16fe57b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469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1a16fe57b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1a16fe57b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1a16fe57b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1a16fe57b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c115d1d2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c115d1d2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1a16fe57b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1a16fe57b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1a16fe57b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1a16fe57b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172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1a16fe57b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1a16fe57b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68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85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828800" lvl="1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2743200" lvl="2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3657600" lvl="3" indent="-6350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4572000" lvl="4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5486400" lvl="5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6400800" lvl="6" indent="-6350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7315200" lvl="7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8229600" lvl="8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26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DMwR/versions/0.4.1/topics/SMOT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utever0017.shinyapps.io/bankchurner_v1/?_ga=2.201390673.1977022087.1641891031-1106608694.164189103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DMwR/versions/0.4.1/topics/SMOTE" TargetMode="External"/><Relationship Id="rId7" Type="http://schemas.openxmlformats.org/officeDocument/2006/relationships/hyperlink" Target="https://ggplot2.tidyverse.org/index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rdocumentation.org/packages/xgboost/versions/1.5.0.2/topics/xgb.train" TargetMode="External"/><Relationship Id="rId5" Type="http://schemas.openxmlformats.org/officeDocument/2006/relationships/hyperlink" Target="https://www.rdocumentation.org/packages/e1071/versions/1.7-9/topics/svm" TargetMode="External"/><Relationship Id="rId4" Type="http://schemas.openxmlformats.org/officeDocument/2006/relationships/hyperlink" Target="https://www.edureka.co/blog/naive-bayes-in-r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361776" y="329173"/>
            <a:ext cx="10516994" cy="9628654"/>
            <a:chOff x="0" y="0"/>
            <a:chExt cx="3557600" cy="3257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557601" cy="3257100"/>
            </a:xfrm>
            <a:custGeom>
              <a:avLst/>
              <a:gdLst/>
              <a:ahLst/>
              <a:cxnLst/>
              <a:rect l="l" t="t" r="r" b="b"/>
              <a:pathLst>
                <a:path w="3557601" h="3257100">
                  <a:moveTo>
                    <a:pt x="343314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33140" y="0"/>
                  </a:lnTo>
                  <a:cubicBezTo>
                    <a:pt x="3501721" y="0"/>
                    <a:pt x="3557601" y="55880"/>
                    <a:pt x="3557601" y="124460"/>
                  </a:cubicBezTo>
                  <a:lnTo>
                    <a:pt x="3557601" y="3132640"/>
                  </a:lnTo>
                  <a:cubicBezTo>
                    <a:pt x="3557601" y="3201220"/>
                    <a:pt x="3501721" y="3257100"/>
                    <a:pt x="343314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65530" y="6210300"/>
            <a:ext cx="3258869" cy="1141650"/>
            <a:chOff x="0" y="0"/>
            <a:chExt cx="3428201" cy="1318367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3428201" cy="1097280"/>
              <a:chOff x="0" y="0"/>
              <a:chExt cx="2063269" cy="6604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063269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2063269" h="660400">
                    <a:moveTo>
                      <a:pt x="1938809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938809" y="0"/>
                    </a:lnTo>
                    <a:cubicBezTo>
                      <a:pt x="2007389" y="0"/>
                      <a:pt x="2063269" y="55880"/>
                      <a:pt x="2063269" y="124460"/>
                    </a:cubicBezTo>
                    <a:lnTo>
                      <a:pt x="2063269" y="535940"/>
                    </a:lnTo>
                    <a:cubicBezTo>
                      <a:pt x="2063269" y="604520"/>
                      <a:pt x="2007389" y="660400"/>
                      <a:pt x="1938809" y="660400"/>
                    </a:cubicBezTo>
                    <a:close/>
                  </a:path>
                </a:pathLst>
              </a:custGeom>
              <a:solidFill>
                <a:srgbClr val="FF6F28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398608" y="466680"/>
              <a:ext cx="2630984" cy="8516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45"/>
                </a:lnSpc>
              </a:pPr>
              <a:r>
                <a:rPr lang="en-US" sz="4000" dirty="0">
                  <a:solidFill>
                    <a:srgbClr val="FFFFFF"/>
                  </a:solidFill>
                  <a:latin typeface="Muli Bold"/>
                </a:rPr>
                <a:t>GROUP 2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65531" y="1382845"/>
            <a:ext cx="8309483" cy="4062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8800" spc="-200" dirty="0">
                <a:solidFill>
                  <a:srgbClr val="191919"/>
                </a:solidFill>
                <a:latin typeface="Muli Bold Bold"/>
              </a:rPr>
              <a:t>Predict Churning Customers</a:t>
            </a:r>
            <a:endParaRPr lang="en-US" sz="8800" spc="-24" dirty="0">
              <a:solidFill>
                <a:srgbClr val="191919"/>
              </a:solidFill>
              <a:latin typeface="Arimo Bold"/>
            </a:endParaRPr>
          </a:p>
        </p:txBody>
      </p:sp>
      <p:pic>
        <p:nvPicPr>
          <p:cNvPr id="1026" name="Picture 2" descr="Person Holding Debit Card">
            <a:extLst>
              <a:ext uri="{FF2B5EF4-FFF2-40B4-BE49-F238E27FC236}">
                <a16:creationId xmlns:a16="http://schemas.microsoft.com/office/drawing/2014/main" id="{40512BCC-3FDC-423D-B53F-9F3D01AB0F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8" r="38651"/>
          <a:stretch/>
        </p:blipFill>
        <p:spPr bwMode="auto">
          <a:xfrm>
            <a:off x="11472609" y="547841"/>
            <a:ext cx="6248400" cy="91913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0F11EF6-F341-4FE8-A019-B0DC2FBEC534}"/>
              </a:ext>
            </a:extLst>
          </p:cNvPr>
          <p:cNvSpPr/>
          <p:nvPr/>
        </p:nvSpPr>
        <p:spPr>
          <a:xfrm>
            <a:off x="762000" y="7270911"/>
            <a:ext cx="9144000" cy="19100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en-US" altLang="zh-TW" sz="32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107703035 </a:t>
            </a:r>
            <a:r>
              <a:rPr lang="zh-TW" altLang="en-US" sz="32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朱宇方　　</a:t>
            </a:r>
            <a:r>
              <a:rPr lang="en-US" altLang="zh-TW" sz="32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107703046 </a:t>
            </a:r>
            <a:r>
              <a:rPr lang="zh-TW" altLang="en-US" sz="32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林子恩</a:t>
            </a:r>
          </a:p>
          <a:p>
            <a:pPr lvl="0" algn="ctr">
              <a:lnSpc>
                <a:spcPct val="200000"/>
              </a:lnSpc>
            </a:pPr>
            <a:r>
              <a:rPr lang="en-US" altLang="zh-TW" sz="32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107308016 </a:t>
            </a:r>
            <a:r>
              <a:rPr lang="zh-TW" altLang="en-US" sz="32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郭家瑜　　</a:t>
            </a:r>
            <a:r>
              <a:rPr lang="en-US" altLang="zh-TW" sz="32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109971003 </a:t>
            </a:r>
            <a:r>
              <a:rPr lang="zh-TW" altLang="en-US" sz="32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穆永綸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6D86F9E-5522-4561-B110-BDCF2A7D0426}"/>
              </a:ext>
            </a:extLst>
          </p:cNvPr>
          <p:cNvGrpSpPr/>
          <p:nvPr/>
        </p:nvGrpSpPr>
        <p:grpSpPr>
          <a:xfrm>
            <a:off x="409488" y="329173"/>
            <a:ext cx="17469024" cy="9628654"/>
            <a:chOff x="0" y="0"/>
            <a:chExt cx="3557600" cy="32571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9711C67-9C42-4451-AB52-782446A822C6}"/>
                </a:ext>
              </a:extLst>
            </p:cNvPr>
            <p:cNvSpPr/>
            <p:nvPr/>
          </p:nvSpPr>
          <p:spPr>
            <a:xfrm>
              <a:off x="0" y="0"/>
              <a:ext cx="3557601" cy="3257100"/>
            </a:xfrm>
            <a:custGeom>
              <a:avLst/>
              <a:gdLst/>
              <a:ahLst/>
              <a:cxnLst/>
              <a:rect l="l" t="t" r="r" b="b"/>
              <a:pathLst>
                <a:path w="3557601" h="3257100">
                  <a:moveTo>
                    <a:pt x="343314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33140" y="0"/>
                  </a:lnTo>
                  <a:cubicBezTo>
                    <a:pt x="3501721" y="0"/>
                    <a:pt x="3557601" y="55880"/>
                    <a:pt x="3557601" y="124460"/>
                  </a:cubicBezTo>
                  <a:lnTo>
                    <a:pt x="3557601" y="3132640"/>
                  </a:lnTo>
                  <a:cubicBezTo>
                    <a:pt x="3557601" y="3201220"/>
                    <a:pt x="3501721" y="3257100"/>
                    <a:pt x="343314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99317494-7E91-449F-9500-055E47DE043C}"/>
              </a:ext>
            </a:extLst>
          </p:cNvPr>
          <p:cNvSpPr txBox="1"/>
          <p:nvPr/>
        </p:nvSpPr>
        <p:spPr>
          <a:xfrm>
            <a:off x="990600" y="570248"/>
            <a:ext cx="9135500" cy="12311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000" spc="-160" dirty="0">
                <a:solidFill>
                  <a:srgbClr val="191919"/>
                </a:solidFill>
                <a:latin typeface="Muli Bold Bold"/>
              </a:rPr>
              <a:t>Preprocessing</a:t>
            </a:r>
            <a:endParaRPr lang="en-US" sz="4400" spc="-160" dirty="0">
              <a:solidFill>
                <a:srgbClr val="191919"/>
              </a:solidFill>
              <a:latin typeface="Muli Bold Bold"/>
            </a:endParaRPr>
          </a:p>
        </p:txBody>
      </p:sp>
      <p:sp>
        <p:nvSpPr>
          <p:cNvPr id="8" name="Google Shape;127;p24">
            <a:extLst>
              <a:ext uri="{FF2B5EF4-FFF2-40B4-BE49-F238E27FC236}">
                <a16:creationId xmlns:a16="http://schemas.microsoft.com/office/drawing/2014/main" id="{6E36CC62-204C-4169-B014-2059EE5F53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2042429"/>
            <a:ext cx="17041200" cy="4548871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t" anchorCtr="0">
            <a:norm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zh-TW" sz="3600" b="1" dirty="0">
                <a:solidFill>
                  <a:schemeClr val="dk1"/>
                </a:solidFill>
              </a:rPr>
              <a:t>SMOTE </a:t>
            </a:r>
            <a:r>
              <a:rPr lang="en-US" altLang="zh-TW" sz="2800" dirty="0">
                <a:solidFill>
                  <a:srgbClr val="4D5156"/>
                </a:solidFill>
                <a:highlight>
                  <a:srgbClr val="FFFFFF"/>
                </a:highlight>
              </a:rPr>
              <a:t>(Synthetic Minority Oversampling Technique) </a:t>
            </a:r>
            <a:endParaRPr sz="28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en-US" altLang="zh-TW" sz="3600" b="1" dirty="0">
                <a:solidFill>
                  <a:schemeClr val="dk1"/>
                </a:solidFill>
              </a:rPr>
              <a:t>Problem</a:t>
            </a:r>
            <a:r>
              <a:rPr lang="en-US" altLang="zh-TW" sz="3600" dirty="0">
                <a:solidFill>
                  <a:schemeClr val="dk1"/>
                </a:solidFill>
              </a:rPr>
              <a:t> : Imbalanced data, and the minority is the focal point.</a:t>
            </a:r>
            <a:endParaRPr sz="3600" dirty="0">
              <a:solidFill>
                <a:schemeClr val="dk1"/>
              </a:solidFill>
            </a:endParaRPr>
          </a:p>
          <a:p>
            <a:pPr indent="-660400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zh-TW" sz="3600" b="1" dirty="0">
                <a:solidFill>
                  <a:schemeClr val="dk1"/>
                </a:solidFill>
              </a:rPr>
              <a:t>Solution </a:t>
            </a:r>
            <a:r>
              <a:rPr lang="en-US" altLang="zh-TW" sz="3600" dirty="0">
                <a:solidFill>
                  <a:schemeClr val="dk1"/>
                </a:solidFill>
              </a:rPr>
              <a:t>: Generate the minority by k nearest neighbors, and under-sample the  majority.</a:t>
            </a:r>
            <a:endParaRPr sz="3600" dirty="0">
              <a:solidFill>
                <a:schemeClr val="dk1"/>
              </a:solidFill>
            </a:endParaRPr>
          </a:p>
          <a:p>
            <a:pPr indent="-660400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zh-TW" sz="3600" b="1" dirty="0">
                <a:solidFill>
                  <a:schemeClr val="dk1"/>
                </a:solidFill>
              </a:rPr>
              <a:t>R Package </a:t>
            </a:r>
            <a:r>
              <a:rPr lang="en-US" altLang="zh-TW" sz="3600" dirty="0">
                <a:solidFill>
                  <a:schemeClr val="dk1"/>
                </a:solidFill>
              </a:rPr>
              <a:t>: </a:t>
            </a:r>
            <a:r>
              <a:rPr lang="en-US" altLang="zh-TW" sz="3600" dirty="0" err="1">
                <a:solidFill>
                  <a:schemeClr val="dk1"/>
                </a:solidFill>
              </a:rPr>
              <a:t>DMwR</a:t>
            </a:r>
            <a:r>
              <a:rPr lang="zh-TW" altLang="en-US" sz="2800" dirty="0">
                <a:solidFill>
                  <a:schemeClr val="dk1"/>
                </a:solidFill>
              </a:rPr>
              <a:t> </a:t>
            </a:r>
            <a:r>
              <a:rPr lang="en-US" altLang="zh-TW" sz="2800" dirty="0">
                <a:solidFill>
                  <a:schemeClr val="dk1"/>
                </a:solidFill>
              </a:rPr>
              <a:t>(</a:t>
            </a:r>
            <a:r>
              <a:rPr lang="en-US" altLang="zh-TW" sz="2800" u="sng" dirty="0">
                <a:solidFill>
                  <a:schemeClr val="hlink"/>
                </a:solidFill>
                <a:hlinkClick r:id="rId3"/>
              </a:rPr>
              <a:t>https://www.rdocumentation.org/packages/DMwR/versions/0.4.1/topics/SMOTE</a:t>
            </a:r>
            <a:r>
              <a:rPr lang="en-US" altLang="zh-TW" sz="2800" dirty="0">
                <a:solidFill>
                  <a:schemeClr val="dk1"/>
                </a:solidFill>
              </a:rPr>
              <a:t>)</a:t>
            </a:r>
            <a:endParaRPr sz="2800" dirty="0">
              <a:solidFill>
                <a:schemeClr val="dk1"/>
              </a:solidFill>
            </a:endParaRPr>
          </a:p>
          <a:p>
            <a:pPr indent="0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  <a:buNone/>
            </a:pPr>
            <a:endParaRPr sz="3600" dirty="0">
              <a:solidFill>
                <a:schemeClr val="dk1"/>
              </a:solidFill>
            </a:endParaRPr>
          </a:p>
        </p:txBody>
      </p:sp>
      <p:graphicFrame>
        <p:nvGraphicFramePr>
          <p:cNvPr id="9" name="Google Shape;128;p24">
            <a:extLst>
              <a:ext uri="{FF2B5EF4-FFF2-40B4-BE49-F238E27FC236}">
                <a16:creationId xmlns:a16="http://schemas.microsoft.com/office/drawing/2014/main" id="{FE3438E3-97B2-4C3B-B7F8-C9C7147A73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4016132"/>
              </p:ext>
            </p:extLst>
          </p:nvPr>
        </p:nvGraphicFramePr>
        <p:xfrm>
          <a:off x="1752600" y="6804769"/>
          <a:ext cx="14478000" cy="27430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5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3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/>
                    </a:p>
                  </a:txBody>
                  <a:tcPr marL="182850" marR="182850" marT="182850" marB="1828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/>
                        <a:t>Before SMOTE</a:t>
                      </a:r>
                      <a:endParaRPr sz="3600"/>
                    </a:p>
                  </a:txBody>
                  <a:tcPr marL="182850" marR="182850" marT="182850" marB="1828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/>
                        <a:t>After SMOTE</a:t>
                      </a:r>
                      <a:endParaRPr sz="3600"/>
                    </a:p>
                  </a:txBody>
                  <a:tcPr marL="182850" marR="182850" marT="182850" marB="1828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/>
                        <a:t>Attrited Customer</a:t>
                      </a:r>
                      <a:endParaRPr sz="3600"/>
                    </a:p>
                  </a:txBody>
                  <a:tcPr marL="182850" marR="182850" marT="182850" marB="1828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/>
                        <a:t>1,139</a:t>
                      </a:r>
                      <a:endParaRPr sz="3600"/>
                    </a:p>
                  </a:txBody>
                  <a:tcPr marL="182850" marR="182850" marT="182850" marB="1828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/>
                        <a:t>3,417</a:t>
                      </a:r>
                      <a:endParaRPr sz="3600"/>
                    </a:p>
                  </a:txBody>
                  <a:tcPr marL="182850" marR="182850" marT="182850" marB="1828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3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/>
                        <a:t>Existing Customer</a:t>
                      </a:r>
                      <a:endParaRPr sz="3600"/>
                    </a:p>
                  </a:txBody>
                  <a:tcPr marL="182850" marR="182850" marT="182850" marB="1828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 dirty="0"/>
                        <a:t>5,950</a:t>
                      </a:r>
                      <a:endParaRPr sz="3600" dirty="0"/>
                    </a:p>
                  </a:txBody>
                  <a:tcPr marL="182850" marR="182850" marT="182850" marB="1828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 dirty="0"/>
                        <a:t>4,556</a:t>
                      </a:r>
                      <a:endParaRPr sz="3600" dirty="0"/>
                    </a:p>
                  </a:txBody>
                  <a:tcPr marL="182850" marR="182850" marT="182850" marB="1828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" name="Group 5">
            <a:extLst>
              <a:ext uri="{FF2B5EF4-FFF2-40B4-BE49-F238E27FC236}">
                <a16:creationId xmlns:a16="http://schemas.microsoft.com/office/drawing/2014/main" id="{CBB95DA3-6BA5-4CEF-8C33-64C4A0730C39}"/>
              </a:ext>
            </a:extLst>
          </p:cNvPr>
          <p:cNvGrpSpPr/>
          <p:nvPr/>
        </p:nvGrpSpPr>
        <p:grpSpPr>
          <a:xfrm>
            <a:off x="838200" y="2400300"/>
            <a:ext cx="567950" cy="567950"/>
            <a:chOff x="0" y="0"/>
            <a:chExt cx="757267" cy="757267"/>
          </a:xfrm>
        </p:grpSpPr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id="{74C7AE3E-E958-475C-BFAB-A9D11503735E}"/>
                </a:ext>
              </a:extLst>
            </p:cNvPr>
            <p:cNvGrpSpPr/>
            <p:nvPr/>
          </p:nvGrpSpPr>
          <p:grpSpPr>
            <a:xfrm>
              <a:off x="0" y="0"/>
              <a:ext cx="757267" cy="757267"/>
              <a:chOff x="0" y="0"/>
              <a:chExt cx="6350000" cy="6350000"/>
            </a:xfrm>
          </p:grpSpPr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9DE03DBE-DF07-4A38-B9F9-1E9410295CF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6F28"/>
              </a:solidFill>
            </p:spPr>
          </p:sp>
        </p:grpSp>
        <p:pic>
          <p:nvPicPr>
            <p:cNvPr id="13" name="Picture 8">
              <a:extLst>
                <a:ext uri="{FF2B5EF4-FFF2-40B4-BE49-F238E27FC236}">
                  <a16:creationId xmlns:a16="http://schemas.microsoft.com/office/drawing/2014/main" id="{E102A126-5555-471C-A2A3-0677CE7EB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89682" y="227473"/>
              <a:ext cx="377902" cy="302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745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6D86F9E-5522-4561-B110-BDCF2A7D0426}"/>
              </a:ext>
            </a:extLst>
          </p:cNvPr>
          <p:cNvGrpSpPr/>
          <p:nvPr/>
        </p:nvGrpSpPr>
        <p:grpSpPr>
          <a:xfrm>
            <a:off x="409488" y="329173"/>
            <a:ext cx="17469024" cy="9628654"/>
            <a:chOff x="0" y="0"/>
            <a:chExt cx="3557600" cy="32571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9711C67-9C42-4451-AB52-782446A822C6}"/>
                </a:ext>
              </a:extLst>
            </p:cNvPr>
            <p:cNvSpPr/>
            <p:nvPr/>
          </p:nvSpPr>
          <p:spPr>
            <a:xfrm>
              <a:off x="0" y="0"/>
              <a:ext cx="3557601" cy="3257100"/>
            </a:xfrm>
            <a:custGeom>
              <a:avLst/>
              <a:gdLst/>
              <a:ahLst/>
              <a:cxnLst/>
              <a:rect l="l" t="t" r="r" b="b"/>
              <a:pathLst>
                <a:path w="3557601" h="3257100">
                  <a:moveTo>
                    <a:pt x="343314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33140" y="0"/>
                  </a:lnTo>
                  <a:cubicBezTo>
                    <a:pt x="3501721" y="0"/>
                    <a:pt x="3557601" y="55880"/>
                    <a:pt x="3557601" y="124460"/>
                  </a:cubicBezTo>
                  <a:lnTo>
                    <a:pt x="3557601" y="3132640"/>
                  </a:lnTo>
                  <a:cubicBezTo>
                    <a:pt x="3557601" y="3201220"/>
                    <a:pt x="3501721" y="3257100"/>
                    <a:pt x="343314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99317494-7E91-449F-9500-055E47DE043C}"/>
              </a:ext>
            </a:extLst>
          </p:cNvPr>
          <p:cNvSpPr txBox="1"/>
          <p:nvPr/>
        </p:nvSpPr>
        <p:spPr>
          <a:xfrm>
            <a:off x="990600" y="570248"/>
            <a:ext cx="9135500" cy="12311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000" spc="-160" dirty="0">
                <a:solidFill>
                  <a:srgbClr val="191919"/>
                </a:solidFill>
                <a:latin typeface="Muli Bold Bold"/>
              </a:rPr>
              <a:t>Preprocessing</a:t>
            </a:r>
            <a:endParaRPr lang="en-US" sz="4400" spc="-160" dirty="0">
              <a:solidFill>
                <a:srgbClr val="191919"/>
              </a:solidFill>
              <a:latin typeface="Muli Bold Bold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24983E-4C48-40F7-AA22-EA9B608CF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418" y="2324100"/>
            <a:ext cx="11060094" cy="6138353"/>
          </a:xfrm>
          <a:prstGeom prst="rect">
            <a:avLst/>
          </a:prstGeom>
        </p:spPr>
      </p:pic>
      <p:pic>
        <p:nvPicPr>
          <p:cNvPr id="11266" name="Picture 2" descr="Plot object">
            <a:extLst>
              <a:ext uri="{FF2B5EF4-FFF2-40B4-BE49-F238E27FC236}">
                <a16:creationId xmlns:a16="http://schemas.microsoft.com/office/drawing/2014/main" id="{9A71A287-D10D-4F90-94B0-C10351732E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7" r="46811" b="51738"/>
          <a:stretch/>
        </p:blipFill>
        <p:spPr bwMode="auto">
          <a:xfrm>
            <a:off x="456830" y="2628900"/>
            <a:ext cx="6705970" cy="571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833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6D86F9E-5522-4561-B110-BDCF2A7D0426}"/>
              </a:ext>
            </a:extLst>
          </p:cNvPr>
          <p:cNvGrpSpPr/>
          <p:nvPr/>
        </p:nvGrpSpPr>
        <p:grpSpPr>
          <a:xfrm>
            <a:off x="409488" y="329173"/>
            <a:ext cx="17469024" cy="9628654"/>
            <a:chOff x="0" y="0"/>
            <a:chExt cx="3557600" cy="32571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9711C67-9C42-4451-AB52-782446A822C6}"/>
                </a:ext>
              </a:extLst>
            </p:cNvPr>
            <p:cNvSpPr/>
            <p:nvPr/>
          </p:nvSpPr>
          <p:spPr>
            <a:xfrm>
              <a:off x="0" y="0"/>
              <a:ext cx="3557601" cy="3257100"/>
            </a:xfrm>
            <a:custGeom>
              <a:avLst/>
              <a:gdLst/>
              <a:ahLst/>
              <a:cxnLst/>
              <a:rect l="l" t="t" r="r" b="b"/>
              <a:pathLst>
                <a:path w="3557601" h="3257100">
                  <a:moveTo>
                    <a:pt x="343314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33140" y="0"/>
                  </a:lnTo>
                  <a:cubicBezTo>
                    <a:pt x="3501721" y="0"/>
                    <a:pt x="3557601" y="55880"/>
                    <a:pt x="3557601" y="124460"/>
                  </a:cubicBezTo>
                  <a:lnTo>
                    <a:pt x="3557601" y="3132640"/>
                  </a:lnTo>
                  <a:cubicBezTo>
                    <a:pt x="3557601" y="3201220"/>
                    <a:pt x="3501721" y="3257100"/>
                    <a:pt x="343314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99317494-7E91-449F-9500-055E47DE043C}"/>
              </a:ext>
            </a:extLst>
          </p:cNvPr>
          <p:cNvSpPr txBox="1"/>
          <p:nvPr/>
        </p:nvSpPr>
        <p:spPr>
          <a:xfrm>
            <a:off x="990600" y="570248"/>
            <a:ext cx="9135500" cy="12311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000" spc="-160" dirty="0">
                <a:solidFill>
                  <a:srgbClr val="191919"/>
                </a:solidFill>
                <a:latin typeface="Muli Bold Bold"/>
              </a:rPr>
              <a:t>Modeling</a:t>
            </a:r>
            <a:endParaRPr lang="en-US" sz="4400" spc="-160" dirty="0">
              <a:solidFill>
                <a:srgbClr val="191919"/>
              </a:solidFill>
              <a:latin typeface="Muli Bold Bold"/>
            </a:endParaRPr>
          </a:p>
        </p:txBody>
      </p:sp>
      <p:sp>
        <p:nvSpPr>
          <p:cNvPr id="8" name="Google Shape;134;p25">
            <a:extLst>
              <a:ext uri="{FF2B5EF4-FFF2-40B4-BE49-F238E27FC236}">
                <a16:creationId xmlns:a16="http://schemas.microsoft.com/office/drawing/2014/main" id="{4A42E25C-EFA8-43E2-A266-3DE52B0C01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2042429"/>
            <a:ext cx="17041200" cy="7411802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t" anchorCtr="0">
            <a:normAutofit fontScale="92500"/>
          </a:bodyPr>
          <a:lstStyle/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zh-TW" sz="4000" b="1" dirty="0">
                <a:solidFill>
                  <a:schemeClr val="dk1"/>
                </a:solidFill>
              </a:rPr>
              <a:t>Which method do you use?</a:t>
            </a:r>
            <a:endParaRPr sz="4000" b="1" dirty="0">
              <a:solidFill>
                <a:schemeClr val="dk1"/>
              </a:solidFill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</a:pPr>
            <a:r>
              <a:rPr lang="zh-TW" sz="3600" dirty="0">
                <a:solidFill>
                  <a:schemeClr val="dk1"/>
                </a:solidFill>
              </a:rPr>
              <a:t>Models for Classification Task</a:t>
            </a:r>
            <a:endParaRPr sz="3600" dirty="0">
              <a:solidFill>
                <a:schemeClr val="dk1"/>
              </a:solidFill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</a:pPr>
            <a:r>
              <a:rPr lang="zh-TW" sz="3600" dirty="0">
                <a:solidFill>
                  <a:schemeClr val="dk1"/>
                </a:solidFill>
              </a:rPr>
              <a:t>SVM</a:t>
            </a:r>
            <a:endParaRPr sz="3600" dirty="0">
              <a:solidFill>
                <a:schemeClr val="dk1"/>
              </a:solidFill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</a:pPr>
            <a:r>
              <a:rPr lang="zh-TW" sz="3600" dirty="0">
                <a:solidFill>
                  <a:schemeClr val="dk1"/>
                </a:solidFill>
              </a:rPr>
              <a:t>NaiveBayes</a:t>
            </a:r>
            <a:endParaRPr sz="3600" dirty="0">
              <a:solidFill>
                <a:schemeClr val="dk1"/>
              </a:solidFill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</a:pPr>
            <a:r>
              <a:rPr lang="zh-TW" sz="3600" dirty="0">
                <a:solidFill>
                  <a:schemeClr val="dk1"/>
                </a:solidFill>
              </a:rPr>
              <a:t>XGBoost</a:t>
            </a:r>
            <a:endParaRPr sz="3600" dirty="0">
              <a:solidFill>
                <a:schemeClr val="dk1"/>
              </a:solidFill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</a:pPr>
            <a:r>
              <a:rPr lang="zh-TW" sz="3600" dirty="0">
                <a:solidFill>
                  <a:schemeClr val="dk1"/>
                </a:solidFill>
              </a:rPr>
              <a:t>Random Forest</a:t>
            </a:r>
            <a:endParaRPr sz="36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zh-TW" sz="4000" b="1" dirty="0">
                <a:solidFill>
                  <a:schemeClr val="dk1"/>
                </a:solidFill>
              </a:rPr>
              <a:t>What is a null model for comparison?</a:t>
            </a:r>
            <a:endParaRPr sz="4000" b="1" dirty="0">
              <a:solidFill>
                <a:schemeClr val="dk1"/>
              </a:solidFill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</a:pPr>
            <a:r>
              <a:rPr lang="zh-TW" sz="3600" dirty="0">
                <a:solidFill>
                  <a:schemeClr val="dk1"/>
                </a:solidFill>
              </a:rPr>
              <a:t>Null Model : All Negative (Existing Customer)</a:t>
            </a:r>
            <a:endParaRPr sz="3600" dirty="0">
              <a:solidFill>
                <a:schemeClr val="dk1"/>
              </a:solidFill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</a:pPr>
            <a:r>
              <a:rPr lang="zh-TW" sz="3600" dirty="0">
                <a:solidFill>
                  <a:schemeClr val="dk1"/>
                </a:solidFill>
              </a:rPr>
              <a:t>Accuracy of Null Model </a:t>
            </a:r>
            <a:r>
              <a:rPr lang="zh-TW" sz="3600" b="1" dirty="0">
                <a:solidFill>
                  <a:schemeClr val="dk1"/>
                </a:solidFill>
              </a:rPr>
              <a:t>: </a:t>
            </a:r>
            <a:r>
              <a:rPr lang="zh-TW" sz="3600" b="1" u="sng" dirty="0">
                <a:solidFill>
                  <a:schemeClr val="dk1"/>
                </a:solidFill>
              </a:rPr>
              <a:t>0.8393</a:t>
            </a:r>
            <a:endParaRPr lang="zh-TW" altLang="en-US" sz="3600" b="1" u="sng" dirty="0">
              <a:solidFill>
                <a:schemeClr val="dk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  <a:buNone/>
            </a:pPr>
            <a:endParaRPr lang="zh-TW" altLang="en-US" sz="3600" dirty="0">
              <a:solidFill>
                <a:schemeClr val="dk1"/>
              </a:solidFill>
            </a:endParaRP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39629A84-90D5-4CD9-A6D9-5A08114D4E44}"/>
              </a:ext>
            </a:extLst>
          </p:cNvPr>
          <p:cNvGrpSpPr/>
          <p:nvPr/>
        </p:nvGrpSpPr>
        <p:grpSpPr>
          <a:xfrm>
            <a:off x="838200" y="2476500"/>
            <a:ext cx="567950" cy="567950"/>
            <a:chOff x="0" y="0"/>
            <a:chExt cx="757267" cy="757267"/>
          </a:xfrm>
        </p:grpSpPr>
        <p:grpSp>
          <p:nvGrpSpPr>
            <p:cNvPr id="10" name="Group 6">
              <a:extLst>
                <a:ext uri="{FF2B5EF4-FFF2-40B4-BE49-F238E27FC236}">
                  <a16:creationId xmlns:a16="http://schemas.microsoft.com/office/drawing/2014/main" id="{A8F77F90-217E-4561-8ED9-30E596A4D334}"/>
                </a:ext>
              </a:extLst>
            </p:cNvPr>
            <p:cNvGrpSpPr/>
            <p:nvPr/>
          </p:nvGrpSpPr>
          <p:grpSpPr>
            <a:xfrm>
              <a:off x="0" y="0"/>
              <a:ext cx="757267" cy="757267"/>
              <a:chOff x="0" y="0"/>
              <a:chExt cx="6350000" cy="6350000"/>
            </a:xfrm>
          </p:grpSpPr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31E587A2-A009-4584-88BD-86E26097620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6F28"/>
              </a:solidFill>
            </p:spPr>
          </p:sp>
        </p:grpSp>
        <p:pic>
          <p:nvPicPr>
            <p:cNvPr id="11" name="Picture 8">
              <a:extLst>
                <a:ext uri="{FF2B5EF4-FFF2-40B4-BE49-F238E27FC236}">
                  <a16:creationId xmlns:a16="http://schemas.microsoft.com/office/drawing/2014/main" id="{3F00D9A2-4857-4410-8FAF-7A606A6E1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89682" y="227473"/>
              <a:ext cx="377902" cy="302322"/>
            </a:xfrm>
            <a:prstGeom prst="rect">
              <a:avLst/>
            </a:prstGeom>
          </p:spPr>
        </p:pic>
      </p:grpSp>
      <p:grpSp>
        <p:nvGrpSpPr>
          <p:cNvPr id="18" name="Group 5">
            <a:extLst>
              <a:ext uri="{FF2B5EF4-FFF2-40B4-BE49-F238E27FC236}">
                <a16:creationId xmlns:a16="http://schemas.microsoft.com/office/drawing/2014/main" id="{530CB9CB-FE80-4D94-9570-AB497CFE3853}"/>
              </a:ext>
            </a:extLst>
          </p:cNvPr>
          <p:cNvGrpSpPr/>
          <p:nvPr/>
        </p:nvGrpSpPr>
        <p:grpSpPr>
          <a:xfrm>
            <a:off x="853674" y="7124700"/>
            <a:ext cx="567950" cy="567950"/>
            <a:chOff x="0" y="0"/>
            <a:chExt cx="757267" cy="757267"/>
          </a:xfrm>
        </p:grpSpPr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F037CD4A-C402-4B02-8761-615C91825A8D}"/>
                </a:ext>
              </a:extLst>
            </p:cNvPr>
            <p:cNvGrpSpPr/>
            <p:nvPr/>
          </p:nvGrpSpPr>
          <p:grpSpPr>
            <a:xfrm>
              <a:off x="0" y="0"/>
              <a:ext cx="757267" cy="757267"/>
              <a:chOff x="0" y="0"/>
              <a:chExt cx="6350000" cy="6350000"/>
            </a:xfrm>
          </p:grpSpPr>
          <p:sp>
            <p:nvSpPr>
              <p:cNvPr id="21" name="Freeform 7">
                <a:extLst>
                  <a:ext uri="{FF2B5EF4-FFF2-40B4-BE49-F238E27FC236}">
                    <a16:creationId xmlns:a16="http://schemas.microsoft.com/office/drawing/2014/main" id="{D593494A-3217-417A-8AE3-C72F13B0DB1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6F28"/>
              </a:solidFill>
            </p:spPr>
          </p:sp>
        </p:grpSp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B973A123-2024-4A51-AB93-9FE18EB87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89682" y="227473"/>
              <a:ext cx="377902" cy="302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7404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6D86F9E-5522-4561-B110-BDCF2A7D0426}"/>
              </a:ext>
            </a:extLst>
          </p:cNvPr>
          <p:cNvGrpSpPr/>
          <p:nvPr/>
        </p:nvGrpSpPr>
        <p:grpSpPr>
          <a:xfrm>
            <a:off x="409488" y="329173"/>
            <a:ext cx="17469024" cy="9628654"/>
            <a:chOff x="0" y="0"/>
            <a:chExt cx="3557600" cy="32571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9711C67-9C42-4451-AB52-782446A822C6}"/>
                </a:ext>
              </a:extLst>
            </p:cNvPr>
            <p:cNvSpPr/>
            <p:nvPr/>
          </p:nvSpPr>
          <p:spPr>
            <a:xfrm>
              <a:off x="0" y="0"/>
              <a:ext cx="3557601" cy="3257100"/>
            </a:xfrm>
            <a:custGeom>
              <a:avLst/>
              <a:gdLst/>
              <a:ahLst/>
              <a:cxnLst/>
              <a:rect l="l" t="t" r="r" b="b"/>
              <a:pathLst>
                <a:path w="3557601" h="3257100">
                  <a:moveTo>
                    <a:pt x="343314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33140" y="0"/>
                  </a:lnTo>
                  <a:cubicBezTo>
                    <a:pt x="3501721" y="0"/>
                    <a:pt x="3557601" y="55880"/>
                    <a:pt x="3557601" y="124460"/>
                  </a:cubicBezTo>
                  <a:lnTo>
                    <a:pt x="3557601" y="3132640"/>
                  </a:lnTo>
                  <a:cubicBezTo>
                    <a:pt x="3557601" y="3201220"/>
                    <a:pt x="3501721" y="3257100"/>
                    <a:pt x="343314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99317494-7E91-449F-9500-055E47DE043C}"/>
              </a:ext>
            </a:extLst>
          </p:cNvPr>
          <p:cNvSpPr txBox="1"/>
          <p:nvPr/>
        </p:nvSpPr>
        <p:spPr>
          <a:xfrm>
            <a:off x="990600" y="570248"/>
            <a:ext cx="9135500" cy="12311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000" spc="-160" dirty="0">
                <a:solidFill>
                  <a:srgbClr val="191919"/>
                </a:solidFill>
                <a:latin typeface="Muli Bold Bold"/>
              </a:rPr>
              <a:t>Result</a:t>
            </a:r>
            <a:endParaRPr lang="en-US" sz="4400" spc="-160" dirty="0">
              <a:solidFill>
                <a:srgbClr val="191919"/>
              </a:solidFill>
              <a:latin typeface="Muli Bold Bold"/>
            </a:endParaRPr>
          </a:p>
        </p:txBody>
      </p:sp>
      <p:pic>
        <p:nvPicPr>
          <p:cNvPr id="16" name="Google Shape;140;p26">
            <a:extLst>
              <a:ext uri="{FF2B5EF4-FFF2-40B4-BE49-F238E27FC236}">
                <a16:creationId xmlns:a16="http://schemas.microsoft.com/office/drawing/2014/main" id="{FE991656-7A5F-4363-9833-BE078495BD7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397"/>
          <a:stretch/>
        </p:blipFill>
        <p:spPr>
          <a:xfrm>
            <a:off x="2690005" y="2658133"/>
            <a:ext cx="12907990" cy="4970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396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8FC774D-A397-491F-ADCE-C93649575787}"/>
              </a:ext>
            </a:extLst>
          </p:cNvPr>
          <p:cNvGrpSpPr/>
          <p:nvPr/>
        </p:nvGrpSpPr>
        <p:grpSpPr>
          <a:xfrm>
            <a:off x="409488" y="329173"/>
            <a:ext cx="17469024" cy="9628654"/>
            <a:chOff x="0" y="0"/>
            <a:chExt cx="3557600" cy="32571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B3F8702-3C54-4537-A04A-9A08B430B133}"/>
                </a:ext>
              </a:extLst>
            </p:cNvPr>
            <p:cNvSpPr/>
            <p:nvPr/>
          </p:nvSpPr>
          <p:spPr>
            <a:xfrm>
              <a:off x="0" y="0"/>
              <a:ext cx="3557601" cy="3257100"/>
            </a:xfrm>
            <a:custGeom>
              <a:avLst/>
              <a:gdLst/>
              <a:ahLst/>
              <a:cxnLst/>
              <a:rect l="l" t="t" r="r" b="b"/>
              <a:pathLst>
                <a:path w="3557601" h="3257100">
                  <a:moveTo>
                    <a:pt x="343314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33140" y="0"/>
                  </a:lnTo>
                  <a:cubicBezTo>
                    <a:pt x="3501721" y="0"/>
                    <a:pt x="3557601" y="55880"/>
                    <a:pt x="3557601" y="124460"/>
                  </a:cubicBezTo>
                  <a:lnTo>
                    <a:pt x="3557601" y="3132640"/>
                  </a:lnTo>
                  <a:cubicBezTo>
                    <a:pt x="3557601" y="3201220"/>
                    <a:pt x="3501721" y="3257100"/>
                    <a:pt x="343314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850" y="2183251"/>
            <a:ext cx="10144948" cy="70761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7EC86290-0999-4F90-85F5-E428A7A3BF55}"/>
              </a:ext>
            </a:extLst>
          </p:cNvPr>
          <p:cNvSpPr txBox="1"/>
          <p:nvPr/>
        </p:nvSpPr>
        <p:spPr>
          <a:xfrm>
            <a:off x="685800" y="570248"/>
            <a:ext cx="16887912" cy="12311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000" spc="-160" dirty="0">
                <a:solidFill>
                  <a:srgbClr val="191919"/>
                </a:solidFill>
                <a:latin typeface="Muli Bold Bold"/>
              </a:rPr>
              <a:t>Random Forest Feature Importance</a:t>
            </a:r>
            <a:endParaRPr lang="en-US" sz="4400" spc="-160" dirty="0">
              <a:solidFill>
                <a:srgbClr val="191919"/>
              </a:solidFill>
              <a:latin typeface="Muli Bold 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8FC774D-A397-491F-ADCE-C93649575787}"/>
              </a:ext>
            </a:extLst>
          </p:cNvPr>
          <p:cNvGrpSpPr/>
          <p:nvPr/>
        </p:nvGrpSpPr>
        <p:grpSpPr>
          <a:xfrm>
            <a:off x="409488" y="329173"/>
            <a:ext cx="17469024" cy="9628654"/>
            <a:chOff x="0" y="0"/>
            <a:chExt cx="3557600" cy="32571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B3F8702-3C54-4537-A04A-9A08B430B133}"/>
                </a:ext>
              </a:extLst>
            </p:cNvPr>
            <p:cNvSpPr/>
            <p:nvPr/>
          </p:nvSpPr>
          <p:spPr>
            <a:xfrm>
              <a:off x="0" y="0"/>
              <a:ext cx="3557601" cy="3257100"/>
            </a:xfrm>
            <a:custGeom>
              <a:avLst/>
              <a:gdLst/>
              <a:ahLst/>
              <a:cxnLst/>
              <a:rect l="l" t="t" r="r" b="b"/>
              <a:pathLst>
                <a:path w="3557601" h="3257100">
                  <a:moveTo>
                    <a:pt x="343314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33140" y="0"/>
                  </a:lnTo>
                  <a:cubicBezTo>
                    <a:pt x="3501721" y="0"/>
                    <a:pt x="3557601" y="55880"/>
                    <a:pt x="3557601" y="124460"/>
                  </a:cubicBezTo>
                  <a:lnTo>
                    <a:pt x="3557601" y="3132640"/>
                  </a:lnTo>
                  <a:cubicBezTo>
                    <a:pt x="3557601" y="3201220"/>
                    <a:pt x="3501721" y="3257100"/>
                    <a:pt x="343314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7EC86290-0999-4F90-85F5-E428A7A3BF55}"/>
              </a:ext>
            </a:extLst>
          </p:cNvPr>
          <p:cNvSpPr txBox="1"/>
          <p:nvPr/>
        </p:nvSpPr>
        <p:spPr>
          <a:xfrm>
            <a:off x="685800" y="570248"/>
            <a:ext cx="16887912" cy="12311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000" spc="-160" dirty="0" err="1">
                <a:solidFill>
                  <a:srgbClr val="191919"/>
                </a:solidFill>
                <a:latin typeface="Muli Bold Bold"/>
              </a:rPr>
              <a:t>Xgboost</a:t>
            </a:r>
            <a:r>
              <a:rPr lang="en-US" sz="8000" spc="-160" dirty="0">
                <a:solidFill>
                  <a:srgbClr val="191919"/>
                </a:solidFill>
                <a:latin typeface="Muli Bold Bold"/>
              </a:rPr>
              <a:t> Feature Importance</a:t>
            </a:r>
            <a:endParaRPr lang="en-US" sz="4400" spc="-160" dirty="0">
              <a:solidFill>
                <a:srgbClr val="191919"/>
              </a:solidFill>
              <a:latin typeface="Muli Bold Bold"/>
            </a:endParaRPr>
          </a:p>
        </p:txBody>
      </p:sp>
      <p:pic>
        <p:nvPicPr>
          <p:cNvPr id="8" name="Google Shape;154;p28">
            <a:extLst>
              <a:ext uri="{FF2B5EF4-FFF2-40B4-BE49-F238E27FC236}">
                <a16:creationId xmlns:a16="http://schemas.microsoft.com/office/drawing/2014/main" id="{D0BE5BC2-98DF-44C0-97B4-EDDDC0ED21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651" y="2304950"/>
            <a:ext cx="11874054" cy="72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1511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8FC774D-A397-491F-ADCE-C93649575787}"/>
              </a:ext>
            </a:extLst>
          </p:cNvPr>
          <p:cNvGrpSpPr/>
          <p:nvPr/>
        </p:nvGrpSpPr>
        <p:grpSpPr>
          <a:xfrm>
            <a:off x="409488" y="329173"/>
            <a:ext cx="17469024" cy="9628654"/>
            <a:chOff x="0" y="0"/>
            <a:chExt cx="3557600" cy="32571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B3F8702-3C54-4537-A04A-9A08B430B133}"/>
                </a:ext>
              </a:extLst>
            </p:cNvPr>
            <p:cNvSpPr/>
            <p:nvPr/>
          </p:nvSpPr>
          <p:spPr>
            <a:xfrm>
              <a:off x="0" y="0"/>
              <a:ext cx="3557601" cy="3257100"/>
            </a:xfrm>
            <a:custGeom>
              <a:avLst/>
              <a:gdLst/>
              <a:ahLst/>
              <a:cxnLst/>
              <a:rect l="l" t="t" r="r" b="b"/>
              <a:pathLst>
                <a:path w="3557601" h="3257100">
                  <a:moveTo>
                    <a:pt x="343314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33140" y="0"/>
                  </a:lnTo>
                  <a:cubicBezTo>
                    <a:pt x="3501721" y="0"/>
                    <a:pt x="3557601" y="55880"/>
                    <a:pt x="3557601" y="124460"/>
                  </a:cubicBezTo>
                  <a:lnTo>
                    <a:pt x="3557601" y="3132640"/>
                  </a:lnTo>
                  <a:cubicBezTo>
                    <a:pt x="3557601" y="3201220"/>
                    <a:pt x="3501721" y="3257100"/>
                    <a:pt x="343314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9" name="Google Shape;167;p30">
            <a:extLst>
              <a:ext uri="{FF2B5EF4-FFF2-40B4-BE49-F238E27FC236}">
                <a16:creationId xmlns:a16="http://schemas.microsoft.com/office/drawing/2014/main" id="{10B0E067-F531-4382-B928-A12A9CC37C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3491" y="800100"/>
            <a:ext cx="7202624" cy="79820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7EC86290-0999-4F90-85F5-E428A7A3BF55}"/>
              </a:ext>
            </a:extLst>
          </p:cNvPr>
          <p:cNvSpPr txBox="1"/>
          <p:nvPr/>
        </p:nvSpPr>
        <p:spPr>
          <a:xfrm>
            <a:off x="1099281" y="1181100"/>
            <a:ext cx="11125197" cy="12311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000" spc="-160" dirty="0">
                <a:solidFill>
                  <a:srgbClr val="191919"/>
                </a:solidFill>
                <a:latin typeface="Muli Bold Bold"/>
              </a:rPr>
              <a:t>One of XGBOOST Tree</a:t>
            </a:r>
          </a:p>
        </p:txBody>
      </p:sp>
    </p:spTree>
    <p:extLst>
      <p:ext uri="{BB962C8B-B14F-4D97-AF65-F5344CB8AC3E}">
        <p14:creationId xmlns:p14="http://schemas.microsoft.com/office/powerpoint/2010/main" val="2213695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2B09AE67-1682-4F17-A3DF-C172E7C39879}"/>
              </a:ext>
            </a:extLst>
          </p:cNvPr>
          <p:cNvGrpSpPr/>
          <p:nvPr/>
        </p:nvGrpSpPr>
        <p:grpSpPr>
          <a:xfrm>
            <a:off x="409488" y="329173"/>
            <a:ext cx="17469024" cy="9628654"/>
            <a:chOff x="0" y="0"/>
            <a:chExt cx="3557600" cy="3257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1EB095F3-2C37-492C-A7A8-3B91E8C11891}"/>
                </a:ext>
              </a:extLst>
            </p:cNvPr>
            <p:cNvSpPr/>
            <p:nvPr/>
          </p:nvSpPr>
          <p:spPr>
            <a:xfrm>
              <a:off x="0" y="0"/>
              <a:ext cx="3557601" cy="3257100"/>
            </a:xfrm>
            <a:custGeom>
              <a:avLst/>
              <a:gdLst/>
              <a:ahLst/>
              <a:cxnLst/>
              <a:rect l="l" t="t" r="r" b="b"/>
              <a:pathLst>
                <a:path w="3557601" h="3257100">
                  <a:moveTo>
                    <a:pt x="343314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33140" y="0"/>
                  </a:lnTo>
                  <a:cubicBezTo>
                    <a:pt x="3501721" y="0"/>
                    <a:pt x="3557601" y="55880"/>
                    <a:pt x="3557601" y="124460"/>
                  </a:cubicBezTo>
                  <a:lnTo>
                    <a:pt x="3557601" y="3132640"/>
                  </a:lnTo>
                  <a:cubicBezTo>
                    <a:pt x="3557601" y="3201220"/>
                    <a:pt x="3501721" y="3257100"/>
                    <a:pt x="343314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73" name="Google Shape;173;p31"/>
          <p:cNvSpPr txBox="1"/>
          <p:nvPr/>
        </p:nvSpPr>
        <p:spPr>
          <a:xfrm>
            <a:off x="747350" y="2696231"/>
            <a:ext cx="16854850" cy="92326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r>
              <a:rPr lang="en-US" altLang="zh-TW" sz="3600" dirty="0" err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Rscript</a:t>
            </a:r>
            <a:r>
              <a:rPr lang="zh-TW" alt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altLang="zh-TW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r>
              <a:rPr lang="en-US" altLang="zh-TW" sz="3600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altLang="zh-TW" sz="3600" dirty="0" err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merged</a:t>
            </a:r>
            <a:r>
              <a:rPr lang="en-US" altLang="zh-TW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.R</a:t>
            </a:r>
            <a:r>
              <a:rPr lang="en-US" altLang="zh-TW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--input data</a:t>
            </a:r>
            <a:r>
              <a:rPr lang="en-US" altLang="zh-TW" sz="3600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altLang="zh-TW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BankChurners.csv </a:t>
            </a:r>
            <a:r>
              <a:rPr lang="en-US" altLang="zh-TW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--output results</a:t>
            </a:r>
            <a:r>
              <a:rPr lang="en-US" altLang="zh-TW" sz="3600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altLang="zh-TW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performance.csv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4804D93B-012A-4E78-869D-42065BC74677}"/>
              </a:ext>
            </a:extLst>
          </p:cNvPr>
          <p:cNvSpPr txBox="1"/>
          <p:nvPr/>
        </p:nvSpPr>
        <p:spPr>
          <a:xfrm>
            <a:off x="838200" y="801759"/>
            <a:ext cx="11125197" cy="12311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000" spc="-160" dirty="0">
                <a:solidFill>
                  <a:srgbClr val="191919"/>
                </a:solidFill>
                <a:latin typeface="Muli Bold Bold"/>
              </a:rPr>
              <a:t>DEMO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633C11F3-2A43-454D-899F-0C66789CDC78}"/>
              </a:ext>
            </a:extLst>
          </p:cNvPr>
          <p:cNvSpPr txBox="1"/>
          <p:nvPr/>
        </p:nvSpPr>
        <p:spPr>
          <a:xfrm>
            <a:off x="838200" y="4459359"/>
            <a:ext cx="11125197" cy="12311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000" spc="-160" dirty="0" err="1">
                <a:solidFill>
                  <a:srgbClr val="191919"/>
                </a:solidFill>
                <a:latin typeface="Muli Bold Bold"/>
              </a:rPr>
              <a:t>Shinyapps</a:t>
            </a:r>
            <a:endParaRPr lang="en-US" sz="8000" spc="-160" dirty="0">
              <a:solidFill>
                <a:srgbClr val="191919"/>
              </a:solidFill>
              <a:latin typeface="Muli Bold Bold"/>
            </a:endParaRPr>
          </a:p>
        </p:txBody>
      </p:sp>
      <p:sp>
        <p:nvSpPr>
          <p:cNvPr id="10" name="Google Shape;179;p32">
            <a:extLst>
              <a:ext uri="{FF2B5EF4-FFF2-40B4-BE49-F238E27FC236}">
                <a16:creationId xmlns:a16="http://schemas.microsoft.com/office/drawing/2014/main" id="{79AA604A-CBBD-40E9-8B6F-08BC4A06DB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38600" y="6667500"/>
            <a:ext cx="10591800" cy="168781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t" anchorCtr="0">
            <a:norm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en-US" altLang="zh-TW" sz="6600" u="sng" dirty="0" err="1">
                <a:solidFill>
                  <a:schemeClr val="hlink"/>
                </a:solidFill>
                <a:hlinkClick r:id="rId3"/>
              </a:rPr>
              <a:t>BankChurners</a:t>
            </a:r>
            <a:r>
              <a:rPr lang="en-US" altLang="zh-TW" sz="6600" u="sng" dirty="0">
                <a:solidFill>
                  <a:schemeClr val="hlink"/>
                </a:solidFill>
                <a:hlinkClick r:id="rId3"/>
              </a:rPr>
              <a:t> (shinyapps.io)</a:t>
            </a:r>
            <a:endParaRPr sz="11500" dirty="0"/>
          </a:p>
        </p:txBody>
      </p:sp>
      <p:pic>
        <p:nvPicPr>
          <p:cNvPr id="11" name="Picture 2" descr="Link icon - Free download on Iconfinder">
            <a:extLst>
              <a:ext uri="{FF2B5EF4-FFF2-40B4-BE49-F238E27FC236}">
                <a16:creationId xmlns:a16="http://schemas.microsoft.com/office/drawing/2014/main" id="{EF093E40-6CE5-4C38-BC28-519EF4244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66675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C8A68AFC-8352-441B-8AA7-58C4C843D1A2}"/>
              </a:ext>
            </a:extLst>
          </p:cNvPr>
          <p:cNvGrpSpPr/>
          <p:nvPr/>
        </p:nvGrpSpPr>
        <p:grpSpPr>
          <a:xfrm>
            <a:off x="409488" y="329173"/>
            <a:ext cx="17469024" cy="9628654"/>
            <a:chOff x="0" y="0"/>
            <a:chExt cx="3557600" cy="3257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7A14C77-3ED4-4D48-BAFE-A5AC6DC0ED5C}"/>
                </a:ext>
              </a:extLst>
            </p:cNvPr>
            <p:cNvSpPr/>
            <p:nvPr/>
          </p:nvSpPr>
          <p:spPr>
            <a:xfrm>
              <a:off x="0" y="0"/>
              <a:ext cx="3557601" cy="3257100"/>
            </a:xfrm>
            <a:custGeom>
              <a:avLst/>
              <a:gdLst/>
              <a:ahLst/>
              <a:cxnLst/>
              <a:rect l="l" t="t" r="r" b="b"/>
              <a:pathLst>
                <a:path w="3557601" h="3257100">
                  <a:moveTo>
                    <a:pt x="343314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33140" y="0"/>
                  </a:lnTo>
                  <a:cubicBezTo>
                    <a:pt x="3501721" y="0"/>
                    <a:pt x="3557601" y="55880"/>
                    <a:pt x="3557601" y="124460"/>
                  </a:cubicBezTo>
                  <a:lnTo>
                    <a:pt x="3557601" y="3132640"/>
                  </a:lnTo>
                  <a:cubicBezTo>
                    <a:pt x="3557601" y="3201220"/>
                    <a:pt x="3501721" y="3257100"/>
                    <a:pt x="343314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762000" y="2032865"/>
            <a:ext cx="17041200" cy="7652877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t" anchorCtr="0">
            <a:normAutofit lnSpcReduction="10000"/>
          </a:bodyPr>
          <a:lstStyle/>
          <a:p>
            <a:pPr marL="0" indent="0">
              <a:buNone/>
            </a:pPr>
            <a:endParaRPr sz="2800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zh-TW" sz="2800" dirty="0"/>
              <a:t>SMOTE: </a:t>
            </a:r>
            <a:r>
              <a:rPr lang="en-US" altLang="zh-TW" sz="2800" u="sng" dirty="0">
                <a:solidFill>
                  <a:schemeClr val="hlink"/>
                </a:solidFill>
                <a:hlinkClick r:id="rId3"/>
              </a:rPr>
              <a:t>https://www.rdocumentation.org/packages/DMwR/versions/0.4.1/topics/SMOTE</a:t>
            </a:r>
            <a:endParaRPr sz="2800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zh-TW" sz="2800" dirty="0">
                <a:solidFill>
                  <a:srgbClr val="222222"/>
                </a:solidFill>
                <a:highlight>
                  <a:srgbClr val="FFFFFF"/>
                </a:highlight>
              </a:rPr>
              <a:t>Chawla, N. V., Bowyer, K. W., Hall, L. O., &amp; </a:t>
            </a:r>
            <a:r>
              <a:rPr lang="en-US" altLang="zh-TW" sz="2800" dirty="0" err="1">
                <a:solidFill>
                  <a:srgbClr val="222222"/>
                </a:solidFill>
                <a:highlight>
                  <a:srgbClr val="FFFFFF"/>
                </a:highlight>
              </a:rPr>
              <a:t>Kegelmeyer</a:t>
            </a:r>
            <a:r>
              <a:rPr lang="en-US" altLang="zh-TW" sz="2800" dirty="0">
                <a:solidFill>
                  <a:srgbClr val="222222"/>
                </a:solidFill>
                <a:highlight>
                  <a:srgbClr val="FFFFFF"/>
                </a:highlight>
              </a:rPr>
              <a:t>, W. P. (2002). SMOTE: synthetic minority over-sampling technique. </a:t>
            </a:r>
            <a:r>
              <a:rPr lang="en-US" altLang="zh-TW" sz="2800" i="1" dirty="0">
                <a:solidFill>
                  <a:srgbClr val="222222"/>
                </a:solidFill>
                <a:highlight>
                  <a:srgbClr val="FFFFFF"/>
                </a:highlight>
              </a:rPr>
              <a:t>Journal of artificial intelligence research</a:t>
            </a:r>
            <a:r>
              <a:rPr lang="en-US" altLang="zh-TW" sz="2800" dirty="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800" i="1" dirty="0">
                <a:solidFill>
                  <a:srgbClr val="222222"/>
                </a:solidFill>
                <a:highlight>
                  <a:srgbClr val="FFFFFF"/>
                </a:highlight>
              </a:rPr>
              <a:t>16</a:t>
            </a:r>
            <a:r>
              <a:rPr lang="en-US" altLang="zh-TW" sz="2800" dirty="0">
                <a:solidFill>
                  <a:srgbClr val="222222"/>
                </a:solidFill>
                <a:highlight>
                  <a:srgbClr val="FFFFFF"/>
                </a:highlight>
              </a:rPr>
              <a:t>, 321-357.</a:t>
            </a:r>
            <a:endParaRPr sz="2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altLang="zh-TW" sz="2800" dirty="0">
                <a:solidFill>
                  <a:srgbClr val="222222"/>
                </a:solidFill>
                <a:highlight>
                  <a:srgbClr val="FFFFFF"/>
                </a:highlight>
              </a:rPr>
              <a:t>Mode: https://www.tutorialspoint.com/r/r_mean_median_mode.htm</a:t>
            </a:r>
            <a:endParaRPr sz="2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altLang="zh-TW" sz="2800" dirty="0"/>
              <a:t>Naive Bayes: </a:t>
            </a:r>
            <a:r>
              <a:rPr lang="en-US" altLang="zh-TW" sz="2800" u="sng" dirty="0">
                <a:solidFill>
                  <a:schemeClr val="hlink"/>
                </a:solidFill>
                <a:hlinkClick r:id="rId4"/>
              </a:rPr>
              <a:t>https://www.edureka.co/blog/naive-bayes-in-r/</a:t>
            </a:r>
            <a:endParaRPr sz="2800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zh-TW" sz="2800" dirty="0"/>
              <a:t>SVM: </a:t>
            </a:r>
            <a:r>
              <a:rPr lang="en-US" altLang="zh-TW" sz="2800" u="sng" dirty="0">
                <a:solidFill>
                  <a:schemeClr val="hlink"/>
                </a:solidFill>
                <a:hlinkClick r:id="rId5"/>
              </a:rPr>
              <a:t>https://www.rdocumentation.org/packages/e1071/versions/1.7-9/topics/svm</a:t>
            </a:r>
            <a:endParaRPr sz="3400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zh-TW" sz="2800" dirty="0"/>
              <a:t>One-hot Encoding: https://www.rdocumentation.org/packages/caret/versions/6.0-90/topics/dummyVars</a:t>
            </a:r>
            <a:endParaRPr sz="2800" dirty="0"/>
          </a:p>
          <a:p>
            <a:pPr marL="0" indent="0">
              <a:spcBef>
                <a:spcPts val="2400"/>
              </a:spcBef>
              <a:buClr>
                <a:schemeClr val="dk1"/>
              </a:buClr>
              <a:buSzPct val="78571"/>
              <a:buNone/>
            </a:pPr>
            <a:r>
              <a:rPr lang="en-US" altLang="zh-TW" sz="2800" dirty="0" err="1"/>
              <a:t>Xgboost</a:t>
            </a:r>
            <a:r>
              <a:rPr lang="en-US" altLang="zh-TW" sz="2800" dirty="0"/>
              <a:t>: </a:t>
            </a:r>
            <a:r>
              <a:rPr lang="en-US" altLang="zh-TW" sz="2800" u="sng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https://www.rdocumentation.org/packages/xgboost/versions/1.5.0.2/topics/xgb.train</a:t>
            </a:r>
            <a:endParaRPr lang="en-US" altLang="zh-TW" sz="2800" u="sng" dirty="0">
              <a:solidFill>
                <a:schemeClr val="accent5"/>
              </a:solidFill>
            </a:endParaRPr>
          </a:p>
          <a:p>
            <a:pPr marL="0" indent="0">
              <a:spcBef>
                <a:spcPts val="2400"/>
              </a:spcBef>
              <a:buClr>
                <a:schemeClr val="dk1"/>
              </a:buClr>
              <a:buSzPct val="78571"/>
              <a:buNone/>
            </a:pPr>
            <a:r>
              <a:rPr lang="en-US" sz="2800" dirty="0"/>
              <a:t>ggplot2: </a:t>
            </a:r>
            <a:r>
              <a:rPr lang="en-US" sz="2800" dirty="0">
                <a:hlinkClick r:id="rId7"/>
              </a:rPr>
              <a:t>https://ggplot2.tidyverse.org/index.html</a:t>
            </a:r>
            <a:endParaRPr lang="en-US" sz="2800" dirty="0"/>
          </a:p>
          <a:p>
            <a:pPr marL="0" indent="0">
              <a:spcBef>
                <a:spcPts val="2400"/>
              </a:spcBef>
              <a:buClr>
                <a:schemeClr val="dk1"/>
              </a:buClr>
              <a:buSzPct val="78571"/>
              <a:buNone/>
            </a:pPr>
            <a:r>
              <a:rPr lang="en-US" sz="2800" dirty="0"/>
              <a:t>Random Forest: https://rpubs.com/phamdinhkhanh/389752</a:t>
            </a:r>
            <a:endParaRPr sz="2800" dirty="0"/>
          </a:p>
          <a:p>
            <a:pPr marL="0" indent="0">
              <a:spcBef>
                <a:spcPts val="2400"/>
              </a:spcBef>
              <a:spcAft>
                <a:spcPts val="2400"/>
              </a:spcAft>
              <a:buNone/>
            </a:pPr>
            <a:endParaRPr sz="2800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A8E663D6-09B3-4EC8-92DB-7BCB6C97FA14}"/>
              </a:ext>
            </a:extLst>
          </p:cNvPr>
          <p:cNvSpPr txBox="1"/>
          <p:nvPr/>
        </p:nvSpPr>
        <p:spPr>
          <a:xfrm>
            <a:off x="838200" y="801759"/>
            <a:ext cx="11125197" cy="12311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000" spc="-160" dirty="0">
                <a:solidFill>
                  <a:srgbClr val="191919"/>
                </a:solidFill>
                <a:latin typeface="Muli Bold Bold"/>
              </a:rPr>
              <a:t>Reference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028700" y="2201975"/>
            <a:ext cx="16300261" cy="5989525"/>
            <a:chOff x="0" y="0"/>
            <a:chExt cx="5513915" cy="202608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513915" cy="2026086"/>
            </a:xfrm>
            <a:custGeom>
              <a:avLst/>
              <a:gdLst/>
              <a:ahLst/>
              <a:cxnLst/>
              <a:rect l="l" t="t" r="r" b="b"/>
              <a:pathLst>
                <a:path w="5513915" h="2026086">
                  <a:moveTo>
                    <a:pt x="5389455" y="2026086"/>
                  </a:moveTo>
                  <a:lnTo>
                    <a:pt x="124460" y="2026086"/>
                  </a:lnTo>
                  <a:cubicBezTo>
                    <a:pt x="55880" y="2026086"/>
                    <a:pt x="0" y="1970206"/>
                    <a:pt x="0" y="190162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89456" y="0"/>
                  </a:lnTo>
                  <a:cubicBezTo>
                    <a:pt x="5458035" y="0"/>
                    <a:pt x="5513915" y="55880"/>
                    <a:pt x="5513915" y="124460"/>
                  </a:cubicBezTo>
                  <a:lnTo>
                    <a:pt x="5513915" y="1901626"/>
                  </a:lnTo>
                  <a:cubicBezTo>
                    <a:pt x="5513915" y="1970206"/>
                    <a:pt x="5458035" y="2026086"/>
                    <a:pt x="5389456" y="2026086"/>
                  </a:cubicBezTo>
                  <a:close/>
                </a:path>
              </a:pathLst>
            </a:custGeom>
            <a:solidFill>
              <a:srgbClr val="FF6F28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3194782" y="4577613"/>
            <a:ext cx="11898435" cy="1275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</a:pPr>
            <a:r>
              <a:rPr lang="en-US" sz="11500" u="none" spc="-160" dirty="0">
                <a:solidFill>
                  <a:srgbClr val="FFFFFF"/>
                </a:solidFill>
                <a:latin typeface="Muli Bold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4">
            <a:extLst>
              <a:ext uri="{FF2B5EF4-FFF2-40B4-BE49-F238E27FC236}">
                <a16:creationId xmlns:a16="http://schemas.microsoft.com/office/drawing/2014/main" id="{97C522B7-EAF5-48B2-980F-A741E03E63B2}"/>
              </a:ext>
            </a:extLst>
          </p:cNvPr>
          <p:cNvGrpSpPr/>
          <p:nvPr/>
        </p:nvGrpSpPr>
        <p:grpSpPr>
          <a:xfrm>
            <a:off x="409488" y="329173"/>
            <a:ext cx="17469024" cy="9628654"/>
            <a:chOff x="0" y="0"/>
            <a:chExt cx="3557600" cy="3257100"/>
          </a:xfrm>
        </p:grpSpPr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0FF5BD19-1C67-4E99-96B3-83303B849758}"/>
                </a:ext>
              </a:extLst>
            </p:cNvPr>
            <p:cNvSpPr/>
            <p:nvPr/>
          </p:nvSpPr>
          <p:spPr>
            <a:xfrm>
              <a:off x="0" y="0"/>
              <a:ext cx="3557601" cy="3257100"/>
            </a:xfrm>
            <a:custGeom>
              <a:avLst/>
              <a:gdLst/>
              <a:ahLst/>
              <a:cxnLst/>
              <a:rect l="l" t="t" r="r" b="b"/>
              <a:pathLst>
                <a:path w="3557601" h="3257100">
                  <a:moveTo>
                    <a:pt x="343314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33140" y="0"/>
                  </a:lnTo>
                  <a:cubicBezTo>
                    <a:pt x="3501721" y="0"/>
                    <a:pt x="3557601" y="55880"/>
                    <a:pt x="3557601" y="124460"/>
                  </a:cubicBezTo>
                  <a:lnTo>
                    <a:pt x="3557601" y="3132640"/>
                  </a:lnTo>
                  <a:cubicBezTo>
                    <a:pt x="3557601" y="3201220"/>
                    <a:pt x="3501721" y="3257100"/>
                    <a:pt x="343314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1019175"/>
            <a:ext cx="10696557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</a:pPr>
            <a:r>
              <a:rPr lang="en-US" sz="8000" spc="-160" dirty="0">
                <a:solidFill>
                  <a:srgbClr val="191919"/>
                </a:solidFill>
                <a:latin typeface="Muli Bold Bold"/>
              </a:rPr>
              <a:t>Overview of Goals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990600" y="2880937"/>
            <a:ext cx="567950" cy="567950"/>
            <a:chOff x="0" y="0"/>
            <a:chExt cx="757267" cy="757267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757267" cy="757267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6F28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89682" y="227473"/>
              <a:ext cx="377902" cy="302322"/>
            </a:xfrm>
            <a:prstGeom prst="rect">
              <a:avLst/>
            </a:prstGeom>
          </p:spPr>
        </p:pic>
      </p:grpSp>
      <p:grpSp>
        <p:nvGrpSpPr>
          <p:cNvPr id="47" name="Group 47"/>
          <p:cNvGrpSpPr/>
          <p:nvPr/>
        </p:nvGrpSpPr>
        <p:grpSpPr>
          <a:xfrm>
            <a:off x="989333" y="6223325"/>
            <a:ext cx="567950" cy="567950"/>
            <a:chOff x="0" y="0"/>
            <a:chExt cx="757267" cy="757267"/>
          </a:xfrm>
        </p:grpSpPr>
        <p:grpSp>
          <p:nvGrpSpPr>
            <p:cNvPr id="48" name="Group 48"/>
            <p:cNvGrpSpPr/>
            <p:nvPr/>
          </p:nvGrpSpPr>
          <p:grpSpPr>
            <a:xfrm>
              <a:off x="0" y="0"/>
              <a:ext cx="757267" cy="757267"/>
              <a:chOff x="0" y="0"/>
              <a:chExt cx="6350000" cy="6350000"/>
            </a:xfrm>
          </p:grpSpPr>
          <p:sp>
            <p:nvSpPr>
              <p:cNvPr id="49" name="Freeform 4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6F28"/>
              </a:solidFill>
            </p:spPr>
          </p:sp>
        </p:grpSp>
        <p:pic>
          <p:nvPicPr>
            <p:cNvPr id="50" name="Picture 5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97756" y="197756"/>
              <a:ext cx="361754" cy="361754"/>
            </a:xfrm>
            <a:prstGeom prst="rect">
              <a:avLst/>
            </a:prstGeom>
          </p:spPr>
        </p:pic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BD418C58-6430-42B8-9B65-C323D57BE681}"/>
              </a:ext>
            </a:extLst>
          </p:cNvPr>
          <p:cNvSpPr/>
          <p:nvPr/>
        </p:nvSpPr>
        <p:spPr>
          <a:xfrm>
            <a:off x="1989320" y="2755607"/>
            <a:ext cx="152447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b="1" dirty="0"/>
              <a:t>Predict who is going to stop using their credit card services</a:t>
            </a:r>
          </a:p>
          <a:p>
            <a:endParaRPr lang="en-US" altLang="zh-TW" sz="4400" dirty="0"/>
          </a:p>
          <a:p>
            <a:r>
              <a:rPr lang="en-US" altLang="zh-TW" sz="4400" dirty="0"/>
              <a:t>- Target Variable: </a:t>
            </a:r>
            <a:r>
              <a:rPr lang="en-US" altLang="zh-TW" sz="4400" dirty="0" err="1"/>
              <a:t>Attrition_Flag</a:t>
            </a:r>
            <a:endParaRPr lang="en-US" altLang="zh-TW" sz="4400" dirty="0"/>
          </a:p>
          <a:p>
            <a:r>
              <a:rPr lang="en-US" altLang="zh-TW" sz="4400" dirty="0"/>
              <a:t>- Existing Customer(Negative) / </a:t>
            </a:r>
            <a:r>
              <a:rPr lang="en-US" altLang="zh-TW" sz="4400" dirty="0" err="1"/>
              <a:t>Attrited</a:t>
            </a:r>
            <a:r>
              <a:rPr lang="en-US" altLang="zh-TW" sz="4400" dirty="0"/>
              <a:t> Customer(positive)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572E134-C749-4AD5-8F71-D48A5EFA3C0C}"/>
              </a:ext>
            </a:extLst>
          </p:cNvPr>
          <p:cNvSpPr/>
          <p:nvPr/>
        </p:nvSpPr>
        <p:spPr>
          <a:xfrm>
            <a:off x="1989320" y="6141303"/>
            <a:ext cx="12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b="1" dirty="0"/>
              <a:t>What are business problems can be solved?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1F6A977-8334-41BC-96CB-D98B3AA18D6E}"/>
              </a:ext>
            </a:extLst>
          </p:cNvPr>
          <p:cNvSpPr/>
          <p:nvPr/>
        </p:nvSpPr>
        <p:spPr>
          <a:xfrm>
            <a:off x="1721308" y="7353300"/>
            <a:ext cx="1551278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spcBef>
                <a:spcPts val="1200"/>
              </a:spcBef>
              <a:buSzPts val="1800"/>
              <a:buChar char="●"/>
            </a:pPr>
            <a:r>
              <a:rPr lang="en-US" altLang="zh-TW" sz="4400" dirty="0"/>
              <a:t> identify behavior patterns of customers who are likely to churn</a:t>
            </a:r>
          </a:p>
          <a:p>
            <a:pPr marL="457200" lvl="0" indent="-342900">
              <a:buSzPts val="1800"/>
              <a:buChar char="●"/>
            </a:pPr>
            <a:r>
              <a:rPr lang="en-US" altLang="zh-TW" sz="4400" dirty="0"/>
              <a:t> improve customer retention</a:t>
            </a:r>
          </a:p>
          <a:p>
            <a:pPr marL="457200" lvl="0" indent="-342900">
              <a:buSzPts val="1800"/>
              <a:buChar char="●"/>
            </a:pPr>
            <a:r>
              <a:rPr lang="en-US" altLang="zh-TW" sz="4400" dirty="0"/>
              <a:t>save money on acquiring new customers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DE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4B8ABD52-37F3-4398-9A7D-8A724D59B18B}"/>
              </a:ext>
            </a:extLst>
          </p:cNvPr>
          <p:cNvGrpSpPr/>
          <p:nvPr/>
        </p:nvGrpSpPr>
        <p:grpSpPr>
          <a:xfrm>
            <a:off x="409488" y="329173"/>
            <a:ext cx="17469024" cy="9628654"/>
            <a:chOff x="0" y="0"/>
            <a:chExt cx="3557600" cy="3257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919089C-28CE-4E96-9D56-B161C6EE6CA4}"/>
                </a:ext>
              </a:extLst>
            </p:cNvPr>
            <p:cNvSpPr/>
            <p:nvPr/>
          </p:nvSpPr>
          <p:spPr>
            <a:xfrm>
              <a:off x="0" y="0"/>
              <a:ext cx="3557601" cy="3257100"/>
            </a:xfrm>
            <a:custGeom>
              <a:avLst/>
              <a:gdLst/>
              <a:ahLst/>
              <a:cxnLst/>
              <a:rect l="l" t="t" r="r" b="b"/>
              <a:pathLst>
                <a:path w="3557601" h="3257100">
                  <a:moveTo>
                    <a:pt x="343314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33140" y="0"/>
                  </a:lnTo>
                  <a:cubicBezTo>
                    <a:pt x="3501721" y="0"/>
                    <a:pt x="3557601" y="55880"/>
                    <a:pt x="3557601" y="124460"/>
                  </a:cubicBezTo>
                  <a:lnTo>
                    <a:pt x="3557601" y="3132640"/>
                  </a:lnTo>
                  <a:cubicBezTo>
                    <a:pt x="3557601" y="3201220"/>
                    <a:pt x="3501721" y="3257100"/>
                    <a:pt x="343314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4">
            <a:extLst>
              <a:ext uri="{FF2B5EF4-FFF2-40B4-BE49-F238E27FC236}">
                <a16:creationId xmlns:a16="http://schemas.microsoft.com/office/drawing/2014/main" id="{A177AAC2-B90D-44D2-AB0E-6887A14DCE2B}"/>
              </a:ext>
            </a:extLst>
          </p:cNvPr>
          <p:cNvSpPr txBox="1"/>
          <p:nvPr/>
        </p:nvSpPr>
        <p:spPr>
          <a:xfrm>
            <a:off x="1028700" y="1019175"/>
            <a:ext cx="10696557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000" spc="-160" dirty="0">
                <a:solidFill>
                  <a:srgbClr val="191919"/>
                </a:solidFill>
                <a:latin typeface="Muli Bold Bold"/>
              </a:rPr>
              <a:t>Data Source: Kaggle</a:t>
            </a: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2441029"/>
            <a:ext cx="13873898" cy="7516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Google Shape;74;p16"/>
          <p:cNvGraphicFramePr/>
          <p:nvPr>
            <p:extLst>
              <p:ext uri="{D42A27DB-BD31-4B8C-83A1-F6EECF244321}">
                <p14:modId xmlns:p14="http://schemas.microsoft.com/office/powerpoint/2010/main" val="4185164318"/>
              </p:ext>
            </p:extLst>
          </p:nvPr>
        </p:nvGraphicFramePr>
        <p:xfrm>
          <a:off x="1477400" y="2010750"/>
          <a:ext cx="15333200" cy="77306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9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3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 b="1"/>
                        <a:t>Variable Name</a:t>
                      </a:r>
                      <a:endParaRPr sz="3600" b="1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 b="1"/>
                        <a:t>Description</a:t>
                      </a:r>
                      <a:endParaRPr sz="3600" b="1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 b="1"/>
                        <a:t>Type</a:t>
                      </a:r>
                      <a:endParaRPr sz="3600" b="1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Gender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M=Male, F=Female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600"/>
                        <a:t>categorical</a:t>
                      </a:r>
                      <a:endParaRPr sz="22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Education_Level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Educational Qualification of customers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600"/>
                        <a:t>categorical</a:t>
                      </a:r>
                      <a:endParaRPr sz="22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Marital_Status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Married, Single, Divorced, Unknown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600"/>
                        <a:t>categorical</a:t>
                      </a:r>
                      <a:endParaRPr sz="22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Income_Category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Annual Income Category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600"/>
                        <a:t>categorical</a:t>
                      </a:r>
                      <a:endParaRPr sz="22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Card_Category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Type of Card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600"/>
                        <a:t>categorical</a:t>
                      </a:r>
                      <a:endParaRPr sz="22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Total_Amt_Chng_Q4_Q1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Change in Transaction Amount (Q4 over Q1)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600"/>
                        <a:t>Continuous</a:t>
                      </a:r>
                      <a:endParaRPr sz="22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19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Total_Ct_Chng_Q4_Q1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Change in Transaction Count (Q4 over Q1)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600"/>
                        <a:t>Continuous</a:t>
                      </a:r>
                      <a:endParaRPr sz="22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19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Avg_Utilization_Ratio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Average Card Utilization Ratio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600" dirty="0"/>
                        <a:t>Continuous</a:t>
                      </a:r>
                      <a:endParaRPr sz="2200" dirty="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4">
            <a:extLst>
              <a:ext uri="{FF2B5EF4-FFF2-40B4-BE49-F238E27FC236}">
                <a16:creationId xmlns:a16="http://schemas.microsoft.com/office/drawing/2014/main" id="{3FC03876-06C7-489E-85DE-A5980AE19ED0}"/>
              </a:ext>
            </a:extLst>
          </p:cNvPr>
          <p:cNvSpPr txBox="1"/>
          <p:nvPr/>
        </p:nvSpPr>
        <p:spPr>
          <a:xfrm>
            <a:off x="846700" y="342900"/>
            <a:ext cx="159639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000" spc="-160" dirty="0">
                <a:solidFill>
                  <a:srgbClr val="191919"/>
                </a:solidFill>
                <a:latin typeface="Muli Bold Bold"/>
              </a:rPr>
              <a:t>Data Dictionary</a:t>
            </a:r>
            <a:r>
              <a:rPr lang="zh-TW" altLang="en-US" sz="8000" spc="-160" dirty="0">
                <a:solidFill>
                  <a:srgbClr val="191919"/>
                </a:solidFill>
                <a:latin typeface="Muli Bold Bold"/>
              </a:rPr>
              <a:t> </a:t>
            </a:r>
            <a:r>
              <a:rPr lang="en-US" altLang="zh-TW" sz="8000" spc="-160" dirty="0">
                <a:solidFill>
                  <a:srgbClr val="191919"/>
                </a:solidFill>
                <a:latin typeface="Muli Bold Bold"/>
              </a:rPr>
              <a:t>(1)</a:t>
            </a:r>
            <a:endParaRPr lang="en-US" sz="8000" spc="-160" dirty="0">
              <a:solidFill>
                <a:srgbClr val="191919"/>
              </a:solidFill>
              <a:latin typeface="Muli Bold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3FC03876-06C7-489E-85DE-A5980AE19ED0}"/>
              </a:ext>
            </a:extLst>
          </p:cNvPr>
          <p:cNvSpPr txBox="1"/>
          <p:nvPr/>
        </p:nvSpPr>
        <p:spPr>
          <a:xfrm>
            <a:off x="846700" y="342900"/>
            <a:ext cx="159639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000" spc="-160" dirty="0">
                <a:solidFill>
                  <a:srgbClr val="191919"/>
                </a:solidFill>
                <a:latin typeface="Muli Bold Bold"/>
              </a:rPr>
              <a:t>Data Dictionary (2)</a:t>
            </a:r>
          </a:p>
        </p:txBody>
      </p:sp>
      <p:graphicFrame>
        <p:nvGraphicFramePr>
          <p:cNvPr id="4" name="Google Shape;80;p17">
            <a:extLst>
              <a:ext uri="{FF2B5EF4-FFF2-40B4-BE49-F238E27FC236}">
                <a16:creationId xmlns:a16="http://schemas.microsoft.com/office/drawing/2014/main" id="{C8649D59-BA2A-41A6-8151-EC8FDA8C6C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8042128"/>
              </p:ext>
            </p:extLst>
          </p:nvPr>
        </p:nvGraphicFramePr>
        <p:xfrm>
          <a:off x="1458850" y="1812400"/>
          <a:ext cx="14478000" cy="82289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3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 b="1"/>
                        <a:t>Variable Name</a:t>
                      </a:r>
                      <a:endParaRPr sz="3600" b="1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 b="1"/>
                        <a:t>Description</a:t>
                      </a:r>
                      <a:endParaRPr sz="3600" b="1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4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Customer_Age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Customer's Age in Years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4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Dependent_count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Number of dependents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4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Months_on_book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Period of relationship with bank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4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Total_Relationship_Count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No. of products held by the customer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4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Months_Inactive_12_mon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No. of months inactive in the last 12 months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4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Contacts_Count_12_mon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No. of Contacts in the last 12 months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14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Credit_Limit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Credit Limit on the Credit Card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14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Total_Revolving_Bal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Total Revolving Balance on the Credit Card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14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Avg_Open_To_Buy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Open to Buy Credit Line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314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Total_Trans_Amt, </a:t>
                      </a: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Total_Trans_Ct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dirty="0"/>
                        <a:t>Total Transaction Amount/Count (Last 12 months)</a:t>
                      </a:r>
                      <a:endParaRPr sz="2400" dirty="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70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8C5440ED-F0EC-4F92-BF4C-91ACAD31D9FD}"/>
              </a:ext>
            </a:extLst>
          </p:cNvPr>
          <p:cNvGrpSpPr/>
          <p:nvPr/>
        </p:nvGrpSpPr>
        <p:grpSpPr>
          <a:xfrm>
            <a:off x="409488" y="329173"/>
            <a:ext cx="17469024" cy="9628654"/>
            <a:chOff x="0" y="0"/>
            <a:chExt cx="3557600" cy="3257100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4EEEA624-6C96-47C3-B0FE-EF841EA566A8}"/>
                </a:ext>
              </a:extLst>
            </p:cNvPr>
            <p:cNvSpPr/>
            <p:nvPr/>
          </p:nvSpPr>
          <p:spPr>
            <a:xfrm>
              <a:off x="0" y="0"/>
              <a:ext cx="3557601" cy="3257100"/>
            </a:xfrm>
            <a:custGeom>
              <a:avLst/>
              <a:gdLst/>
              <a:ahLst/>
              <a:cxnLst/>
              <a:rect l="l" t="t" r="r" b="b"/>
              <a:pathLst>
                <a:path w="3557601" h="3257100">
                  <a:moveTo>
                    <a:pt x="343314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33140" y="0"/>
                  </a:lnTo>
                  <a:cubicBezTo>
                    <a:pt x="3501721" y="0"/>
                    <a:pt x="3557601" y="55880"/>
                    <a:pt x="3557601" y="124460"/>
                  </a:cubicBezTo>
                  <a:lnTo>
                    <a:pt x="3557601" y="3132640"/>
                  </a:lnTo>
                  <a:cubicBezTo>
                    <a:pt x="3557601" y="3201220"/>
                    <a:pt x="3501721" y="3257100"/>
                    <a:pt x="343314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48" y="2885277"/>
            <a:ext cx="17136504" cy="685292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68230940-ABD9-476B-AFB0-722235FA3D46}"/>
              </a:ext>
            </a:extLst>
          </p:cNvPr>
          <p:cNvSpPr txBox="1"/>
          <p:nvPr/>
        </p:nvSpPr>
        <p:spPr>
          <a:xfrm>
            <a:off x="846700" y="342900"/>
            <a:ext cx="15963900" cy="2277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000" spc="-160" dirty="0" err="1">
                <a:solidFill>
                  <a:srgbClr val="191919"/>
                </a:solidFill>
                <a:latin typeface="Muli Bold Bold"/>
              </a:rPr>
              <a:t>Attrition_Flag</a:t>
            </a:r>
            <a:endParaRPr lang="en-US" sz="8000" spc="-160" dirty="0">
              <a:solidFill>
                <a:srgbClr val="191919"/>
              </a:solidFill>
              <a:latin typeface="Muli Bold Bold"/>
            </a:endParaRPr>
          </a:p>
          <a:p>
            <a:pPr marL="1143000" lvl="0" indent="-1143000">
              <a:lnSpc>
                <a:spcPts val="9600"/>
              </a:lnSpc>
              <a:buFont typeface="Arial" panose="020B0604020202020204" pitchFamily="34" charset="0"/>
              <a:buChar char="•"/>
            </a:pPr>
            <a:r>
              <a:rPr lang="en-US" sz="4400" spc="-160" dirty="0">
                <a:solidFill>
                  <a:srgbClr val="191919"/>
                </a:solidFill>
                <a:latin typeface="Muli Bold Bold"/>
              </a:rPr>
              <a:t>exists class-imbalanced problem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>
            <a:extLst>
              <a:ext uri="{FF2B5EF4-FFF2-40B4-BE49-F238E27FC236}">
                <a16:creationId xmlns:a16="http://schemas.microsoft.com/office/drawing/2014/main" id="{EED287F2-908A-4543-88DE-B5C7970EB289}"/>
              </a:ext>
            </a:extLst>
          </p:cNvPr>
          <p:cNvGrpSpPr/>
          <p:nvPr/>
        </p:nvGrpSpPr>
        <p:grpSpPr>
          <a:xfrm>
            <a:off x="409488" y="329173"/>
            <a:ext cx="17469024" cy="9614927"/>
            <a:chOff x="0" y="0"/>
            <a:chExt cx="3557600" cy="3257100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860AFF6-7390-44D0-93A7-2C855DA18BB9}"/>
                </a:ext>
              </a:extLst>
            </p:cNvPr>
            <p:cNvSpPr/>
            <p:nvPr/>
          </p:nvSpPr>
          <p:spPr>
            <a:xfrm>
              <a:off x="0" y="0"/>
              <a:ext cx="3557601" cy="3257100"/>
            </a:xfrm>
            <a:custGeom>
              <a:avLst/>
              <a:gdLst/>
              <a:ahLst/>
              <a:cxnLst/>
              <a:rect l="l" t="t" r="r" b="b"/>
              <a:pathLst>
                <a:path w="3557601" h="3257100">
                  <a:moveTo>
                    <a:pt x="343314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33140" y="0"/>
                  </a:lnTo>
                  <a:cubicBezTo>
                    <a:pt x="3501721" y="0"/>
                    <a:pt x="3557601" y="55880"/>
                    <a:pt x="3557601" y="124460"/>
                  </a:cubicBezTo>
                  <a:lnTo>
                    <a:pt x="3557601" y="3132640"/>
                  </a:lnTo>
                  <a:cubicBezTo>
                    <a:pt x="3557601" y="3201220"/>
                    <a:pt x="3501721" y="3257100"/>
                    <a:pt x="343314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l="1184" r="1293"/>
          <a:stretch/>
        </p:blipFill>
        <p:spPr>
          <a:xfrm>
            <a:off x="514179" y="2789632"/>
            <a:ext cx="17240422" cy="3539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 rotWithShape="1">
          <a:blip r:embed="rId4">
            <a:alphaModFix/>
          </a:blip>
          <a:srcRect l="1184" r="1293"/>
          <a:stretch/>
        </p:blipFill>
        <p:spPr>
          <a:xfrm>
            <a:off x="514179" y="6286500"/>
            <a:ext cx="17240422" cy="353913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05BAED5C-E4C0-4B41-84EF-5F7D99B10FDC}"/>
              </a:ext>
            </a:extLst>
          </p:cNvPr>
          <p:cNvSpPr txBox="1"/>
          <p:nvPr/>
        </p:nvSpPr>
        <p:spPr>
          <a:xfrm>
            <a:off x="846700" y="342900"/>
            <a:ext cx="15963900" cy="2356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000" spc="-160" dirty="0" err="1">
                <a:solidFill>
                  <a:srgbClr val="191919"/>
                </a:solidFill>
                <a:latin typeface="Muli Bold Bold"/>
              </a:rPr>
              <a:t>Customer_Age</a:t>
            </a:r>
            <a:r>
              <a:rPr lang="en-US" sz="8000" spc="-160" dirty="0">
                <a:solidFill>
                  <a:srgbClr val="191919"/>
                </a:solidFill>
                <a:latin typeface="Muli Bold Bold"/>
              </a:rPr>
              <a:t>: </a:t>
            </a:r>
          </a:p>
          <a:p>
            <a:pPr marL="1143000" lvl="0" indent="-1143000">
              <a:lnSpc>
                <a:spcPts val="9600"/>
              </a:lnSpc>
              <a:buFont typeface="Arial" panose="020B0604020202020204" pitchFamily="34" charset="0"/>
              <a:buChar char="•"/>
            </a:pPr>
            <a:r>
              <a:rPr lang="en-US" sz="4400" spc="-160" dirty="0">
                <a:solidFill>
                  <a:srgbClr val="191919"/>
                </a:solidFill>
                <a:latin typeface="Muli Bold Bold"/>
              </a:rPr>
              <a:t>close to a normal distribution</a:t>
            </a:r>
            <a:endParaRPr lang="en-US" sz="2000" spc="-160" dirty="0">
              <a:solidFill>
                <a:srgbClr val="191919"/>
              </a:solidFill>
              <a:latin typeface="Muli Bold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>
            <a:extLst>
              <a:ext uri="{FF2B5EF4-FFF2-40B4-BE49-F238E27FC236}">
                <a16:creationId xmlns:a16="http://schemas.microsoft.com/office/drawing/2014/main" id="{45AF3C10-63B8-4BFA-B5E9-8CC3D7F44627}"/>
              </a:ext>
            </a:extLst>
          </p:cNvPr>
          <p:cNvGrpSpPr/>
          <p:nvPr/>
        </p:nvGrpSpPr>
        <p:grpSpPr>
          <a:xfrm>
            <a:off x="409488" y="329173"/>
            <a:ext cx="17469024" cy="9628654"/>
            <a:chOff x="0" y="0"/>
            <a:chExt cx="3557600" cy="3257100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EABC9D2C-0DCC-462D-B176-B533B5D2F319}"/>
                </a:ext>
              </a:extLst>
            </p:cNvPr>
            <p:cNvSpPr/>
            <p:nvPr/>
          </p:nvSpPr>
          <p:spPr>
            <a:xfrm>
              <a:off x="0" y="0"/>
              <a:ext cx="3557601" cy="3257100"/>
            </a:xfrm>
            <a:custGeom>
              <a:avLst/>
              <a:gdLst/>
              <a:ahLst/>
              <a:cxnLst/>
              <a:rect l="l" t="t" r="r" b="b"/>
              <a:pathLst>
                <a:path w="3557601" h="3257100">
                  <a:moveTo>
                    <a:pt x="343314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33140" y="0"/>
                  </a:lnTo>
                  <a:cubicBezTo>
                    <a:pt x="3501721" y="0"/>
                    <a:pt x="3557601" y="55880"/>
                    <a:pt x="3557601" y="124460"/>
                  </a:cubicBezTo>
                  <a:lnTo>
                    <a:pt x="3557601" y="3132640"/>
                  </a:lnTo>
                  <a:cubicBezTo>
                    <a:pt x="3557601" y="3201220"/>
                    <a:pt x="3501721" y="3257100"/>
                    <a:pt x="343314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99" name="Google Shape;99;p20"/>
          <p:cNvPicPr preferRelativeResize="0"/>
          <p:nvPr/>
        </p:nvPicPr>
        <p:blipFill rotWithShape="1">
          <a:blip r:embed="rId3">
            <a:alphaModFix/>
          </a:blip>
          <a:srcRect r="13434"/>
          <a:stretch/>
        </p:blipFill>
        <p:spPr>
          <a:xfrm>
            <a:off x="1295400" y="2103049"/>
            <a:ext cx="6710150" cy="77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 rotWithShape="1">
          <a:blip r:embed="rId4">
            <a:alphaModFix/>
          </a:blip>
          <a:srcRect r="1936"/>
          <a:stretch/>
        </p:blipFill>
        <p:spPr>
          <a:xfrm>
            <a:off x="8685450" y="571500"/>
            <a:ext cx="9069150" cy="92481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3D4B0B4C-3247-426B-96F7-FD5EFB8C82AD}"/>
              </a:ext>
            </a:extLst>
          </p:cNvPr>
          <p:cNvSpPr txBox="1"/>
          <p:nvPr/>
        </p:nvSpPr>
        <p:spPr>
          <a:xfrm>
            <a:off x="838200" y="644501"/>
            <a:ext cx="44958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800" spc="-160" dirty="0">
                <a:solidFill>
                  <a:srgbClr val="191919"/>
                </a:solidFill>
                <a:latin typeface="Muli Bold Bold"/>
              </a:rPr>
              <a:t>Gender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6D86F9E-5522-4561-B110-BDCF2A7D0426}"/>
              </a:ext>
            </a:extLst>
          </p:cNvPr>
          <p:cNvGrpSpPr/>
          <p:nvPr/>
        </p:nvGrpSpPr>
        <p:grpSpPr>
          <a:xfrm>
            <a:off x="409488" y="329173"/>
            <a:ext cx="17469024" cy="9628654"/>
            <a:chOff x="0" y="0"/>
            <a:chExt cx="3557600" cy="32571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9711C67-9C42-4451-AB52-782446A822C6}"/>
                </a:ext>
              </a:extLst>
            </p:cNvPr>
            <p:cNvSpPr/>
            <p:nvPr/>
          </p:nvSpPr>
          <p:spPr>
            <a:xfrm>
              <a:off x="0" y="0"/>
              <a:ext cx="3557601" cy="3257100"/>
            </a:xfrm>
            <a:custGeom>
              <a:avLst/>
              <a:gdLst/>
              <a:ahLst/>
              <a:cxnLst/>
              <a:rect l="l" t="t" r="r" b="b"/>
              <a:pathLst>
                <a:path w="3557601" h="3257100">
                  <a:moveTo>
                    <a:pt x="343314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33140" y="0"/>
                  </a:lnTo>
                  <a:cubicBezTo>
                    <a:pt x="3501721" y="0"/>
                    <a:pt x="3557601" y="55880"/>
                    <a:pt x="3557601" y="124460"/>
                  </a:cubicBezTo>
                  <a:lnTo>
                    <a:pt x="3557601" y="3132640"/>
                  </a:lnTo>
                  <a:cubicBezTo>
                    <a:pt x="3557601" y="3201220"/>
                    <a:pt x="3501721" y="3257100"/>
                    <a:pt x="343314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353" y="1181100"/>
            <a:ext cx="12806594" cy="853565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/>
        </p:nvSpPr>
        <p:spPr>
          <a:xfrm>
            <a:off x="807790" y="2926983"/>
            <a:ext cx="9318310" cy="1723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r>
              <a:rPr lang="en-US" altLang="zh-TW" sz="4400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TW" sz="4400" b="1" dirty="0">
                <a:solidFill>
                  <a:schemeClr val="accent6">
                    <a:lumMod val="50000"/>
                  </a:schemeClr>
                </a:solidFill>
              </a:rPr>
              <a:t> Use mode value ( x</a:t>
            </a:r>
            <a:r>
              <a:rPr lang="zh-TW" altLang="en-US" sz="4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sz="3600" b="1" dirty="0">
                <a:solidFill>
                  <a:schemeClr val="accent6">
                    <a:lumMod val="50000"/>
                  </a:schemeClr>
                </a:solidFill>
              </a:rPr>
              <a:t>&lt; $40K</a:t>
            </a:r>
            <a:r>
              <a:rPr lang="en-US" altLang="zh-TW" sz="4400" b="1" dirty="0">
                <a:solidFill>
                  <a:schemeClr val="accent6">
                    <a:lumMod val="50000"/>
                  </a:schemeClr>
                </a:solidFill>
              </a:rPr>
              <a:t>) to replace Unknown value.</a:t>
            </a:r>
            <a:endParaRPr sz="4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99317494-7E91-449F-9500-055E47DE043C}"/>
              </a:ext>
            </a:extLst>
          </p:cNvPr>
          <p:cNvSpPr txBox="1"/>
          <p:nvPr/>
        </p:nvSpPr>
        <p:spPr>
          <a:xfrm>
            <a:off x="990600" y="570248"/>
            <a:ext cx="9135500" cy="23567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000" spc="-160" dirty="0" err="1">
                <a:solidFill>
                  <a:srgbClr val="191919"/>
                </a:solidFill>
                <a:latin typeface="Muli Bold Bold"/>
              </a:rPr>
              <a:t>Income_Category</a:t>
            </a:r>
            <a:r>
              <a:rPr lang="en-US" sz="8000" spc="-160" dirty="0">
                <a:solidFill>
                  <a:srgbClr val="191919"/>
                </a:solidFill>
                <a:latin typeface="Muli Bold Bold"/>
              </a:rPr>
              <a:t>: </a:t>
            </a:r>
          </a:p>
          <a:p>
            <a:pPr marL="1143000" lvl="0" indent="-1143000">
              <a:lnSpc>
                <a:spcPts val="9600"/>
              </a:lnSpc>
              <a:buFont typeface="Arial" panose="020B0604020202020204" pitchFamily="34" charset="0"/>
              <a:buChar char="•"/>
            </a:pPr>
            <a:r>
              <a:rPr lang="en-US" sz="4400" spc="-160" dirty="0">
                <a:solidFill>
                  <a:srgbClr val="191919"/>
                </a:solidFill>
                <a:latin typeface="Muli Bold Bold"/>
              </a:rPr>
              <a:t>contain unknown values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693</Words>
  <Application>Microsoft Office PowerPoint</Application>
  <PresentationFormat>自訂</PresentationFormat>
  <Paragraphs>117</Paragraphs>
  <Slides>19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Muli Bold</vt:lpstr>
      <vt:lpstr>Arimo Bold</vt:lpstr>
      <vt:lpstr>微軟正黑體</vt:lpstr>
      <vt:lpstr>Arial</vt:lpstr>
      <vt:lpstr>Calibri</vt:lpstr>
      <vt:lpstr>Muli Bold Bold</vt:lpstr>
      <vt:lpstr>新細明體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Chiayu Kuo</cp:lastModifiedBy>
  <cp:revision>9</cp:revision>
  <dcterms:created xsi:type="dcterms:W3CDTF">2006-08-16T00:00:00Z</dcterms:created>
  <dcterms:modified xsi:type="dcterms:W3CDTF">2022-01-12T17:23:01Z</dcterms:modified>
  <dc:identifier>DAEdkTUHd8U</dc:identifier>
</cp:coreProperties>
</file>