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1" r:id="rId4"/>
    <p:sldId id="259" r:id="rId5"/>
    <p:sldId id="296" r:id="rId6"/>
    <p:sldId id="282" r:id="rId7"/>
    <p:sldId id="299" r:id="rId8"/>
    <p:sldId id="297" r:id="rId9"/>
    <p:sldId id="310" r:id="rId10"/>
    <p:sldId id="302" r:id="rId11"/>
    <p:sldId id="305" r:id="rId12"/>
    <p:sldId id="311" r:id="rId13"/>
    <p:sldId id="304" r:id="rId14"/>
    <p:sldId id="307" r:id="rId15"/>
    <p:sldId id="308" r:id="rId16"/>
    <p:sldId id="278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9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73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8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32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92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92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6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81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6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8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shiciku.cn/pl/pNJr/zh-t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atasideoflife.com/?p=100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662940" y="1554480"/>
            <a:ext cx="8191500" cy="184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DataScience</a:t>
            </a:r>
            <a:r>
              <a:rPr lang="en-US" sz="3600" dirty="0"/>
              <a:t> Final Project</a:t>
            </a:r>
            <a:br>
              <a:rPr lang="en-US" sz="3600" dirty="0"/>
            </a:br>
            <a:r>
              <a:rPr lang="en-US" sz="3200" dirty="0"/>
              <a:t>Group 5</a:t>
            </a:r>
            <a:br>
              <a:rPr lang="en-US" dirty="0"/>
            </a:br>
            <a:r>
              <a:rPr lang="zh-TW" altLang="en-US" dirty="0"/>
              <a:t>主題：幣圈漫遊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323920" y="1720331"/>
            <a:ext cx="6760899" cy="208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2500" dirty="0"/>
              <a:t>1.</a:t>
            </a:r>
            <a:r>
              <a:rPr lang="zh-TW" altLang="en-US" sz="2500" dirty="0"/>
              <a:t>輸入的特徵為：</a:t>
            </a:r>
            <a:br>
              <a:rPr lang="en-US" altLang="zh-TW" sz="2500" dirty="0"/>
            </a:br>
            <a:r>
              <a:rPr lang="zh-TW" altLang="en-US" sz="2500" dirty="0"/>
              <a:t>     開盤價、收盤價、高點、低點、年、月、日、小時、交易量、成交金額</a:t>
            </a:r>
            <a:br>
              <a:rPr lang="en-US" altLang="zh-TW" sz="2500" dirty="0"/>
            </a:br>
            <a:r>
              <a:rPr lang="en-US" altLang="zh-TW" sz="2500" dirty="0"/>
              <a:t>2.y_label</a:t>
            </a:r>
            <a:r>
              <a:rPr lang="zh-TW" altLang="en-US" sz="2500" dirty="0"/>
              <a:t>為 下一根</a:t>
            </a:r>
            <a:r>
              <a:rPr lang="en-US" altLang="zh-TW" sz="2500" dirty="0"/>
              <a:t>K</a:t>
            </a:r>
            <a:r>
              <a:rPr lang="zh-TW" altLang="en-US" sz="2500" dirty="0"/>
              <a:t>線的收盤價</a:t>
            </a:r>
            <a:br>
              <a:rPr lang="en-US" altLang="zh-TW" sz="2500" dirty="0"/>
            </a:br>
            <a:r>
              <a:rPr lang="en-US" altLang="zh-TW" sz="2500" dirty="0"/>
              <a:t>3.</a:t>
            </a:r>
            <a:r>
              <a:rPr lang="zh-TW" altLang="en-US" sz="2500" dirty="0"/>
              <a:t>使用</a:t>
            </a:r>
            <a:r>
              <a:rPr lang="en-US" altLang="zh-TW" sz="2500" dirty="0"/>
              <a:t>GBM</a:t>
            </a:r>
            <a:r>
              <a:rPr lang="zh-TW" altLang="en-US" sz="2500" dirty="0"/>
              <a:t>演算法</a:t>
            </a:r>
            <a:br>
              <a:rPr lang="en-US" altLang="zh-TW" sz="2500" dirty="0"/>
            </a:br>
            <a:r>
              <a:rPr lang="en-US" altLang="zh-TW" sz="2500" dirty="0"/>
              <a:t>4.</a:t>
            </a:r>
            <a:r>
              <a:rPr lang="zh-TW" altLang="en-US" sz="2500" dirty="0"/>
              <a:t>做</a:t>
            </a:r>
            <a:r>
              <a:rPr lang="en-US" altLang="zh-TW" sz="2500" dirty="0"/>
              <a:t>cross-validation</a:t>
            </a:r>
            <a:r>
              <a:rPr lang="zh-TW" altLang="en-US" sz="2500" dirty="0"/>
              <a:t>，我們使用 </a:t>
            </a:r>
            <a:r>
              <a:rPr lang="en-US" altLang="zh-TW" sz="2500" dirty="0"/>
              <a:t>k-fold cross validation</a:t>
            </a:r>
            <a:r>
              <a:rPr lang="zh-TW" altLang="en-US" sz="2500" dirty="0"/>
              <a:t>，</a:t>
            </a:r>
            <a:r>
              <a:rPr lang="en-US" altLang="zh-TW" sz="2500" dirty="0"/>
              <a:t>k=5</a:t>
            </a:r>
            <a:br>
              <a:rPr lang="en-US" altLang="zh-TW" sz="2000" dirty="0"/>
            </a:br>
            <a:br>
              <a:rPr lang="en-US" altLang="zh-TW" sz="2000" dirty="0"/>
            </a:br>
            <a:endParaRPr sz="2000" dirty="0"/>
          </a:p>
        </p:txBody>
      </p:sp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299460" y="152402"/>
            <a:ext cx="1539240" cy="1005838"/>
          </a:xfrm>
          <a:prstGeom prst="chevron">
            <a:avLst>
              <a:gd name="adj" fmla="val 29853"/>
            </a:avLst>
          </a:prstGeom>
          <a:solidFill>
            <a:schemeClr val="accent2">
              <a:lumMod val="40000"/>
              <a:lumOff val="60000"/>
            </a:schemeClr>
          </a:solidFill>
          <a:ln w="11430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模型訓練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6068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346780" y="1526915"/>
            <a:ext cx="6760899" cy="2862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因為是 </a:t>
            </a:r>
            <a:r>
              <a:rPr lang="en-US" altLang="zh-TW" dirty="0"/>
              <a:t>Regression</a:t>
            </a:r>
            <a:r>
              <a:rPr lang="zh-TW" altLang="en-US" dirty="0"/>
              <a:t>的問題，所以我們評估模型的指標為 </a:t>
            </a:r>
            <a:br>
              <a:rPr lang="en-US" altLang="zh-TW" dirty="0"/>
            </a:br>
            <a:r>
              <a:rPr lang="en-US" altLang="zh-TW" dirty="0"/>
              <a:t>R-squared, MAE, MSE</a:t>
            </a:r>
            <a:br>
              <a:rPr lang="en-US" altLang="zh-TW" sz="2000" dirty="0"/>
            </a:br>
            <a:br>
              <a:rPr lang="en-US" altLang="zh-TW" sz="2000" dirty="0"/>
            </a:br>
            <a:br>
              <a:rPr lang="en-US" altLang="zh-TW" sz="2000" dirty="0"/>
            </a:br>
            <a:br>
              <a:rPr lang="en-US" altLang="zh-TW" sz="2000" dirty="0"/>
            </a:br>
            <a:br>
              <a:rPr lang="en-US" altLang="zh-TW" sz="2000" dirty="0"/>
            </a:br>
            <a:br>
              <a:rPr lang="en-US" altLang="zh-TW" sz="2000" dirty="0"/>
            </a:br>
            <a:endParaRPr sz="2000" dirty="0"/>
          </a:p>
        </p:txBody>
      </p:sp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44512" y="152402"/>
            <a:ext cx="855311" cy="52251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160520" y="152402"/>
            <a:ext cx="1615440" cy="990598"/>
          </a:xfrm>
          <a:prstGeom prst="chevron">
            <a:avLst>
              <a:gd name="adj" fmla="val 29853"/>
            </a:avLst>
          </a:prstGeom>
          <a:solidFill>
            <a:schemeClr val="accent2">
              <a:lumMod val="60000"/>
              <a:lumOff val="40000"/>
            </a:schemeClr>
          </a:solidFill>
          <a:ln w="1143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評估模型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6654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51959" y="152402"/>
            <a:ext cx="847864" cy="52251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181600" y="152400"/>
            <a:ext cx="1577339" cy="1059180"/>
          </a:xfrm>
          <a:prstGeom prst="chevron">
            <a:avLst>
              <a:gd name="adj" fmla="val 29853"/>
            </a:avLst>
          </a:prstGeom>
          <a:solidFill>
            <a:schemeClr val="accent3">
              <a:lumMod val="60000"/>
              <a:lumOff val="40000"/>
            </a:schemeClr>
          </a:solidFill>
          <a:ln w="1143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測試集預測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D3BDE75-477D-4A68-BF02-1B898EDF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142" y="1360556"/>
            <a:ext cx="2433749" cy="1489297"/>
          </a:xfrm>
        </p:spPr>
        <p:txBody>
          <a:bodyPr/>
          <a:lstStyle/>
          <a:p>
            <a:r>
              <a:rPr lang="zh-TW" altLang="en-US" sz="2000" dirty="0"/>
              <a:t>單純開高低收作為輸入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0EB730-2BC8-4D11-9CA6-8CEF77F1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48" y="1082455"/>
            <a:ext cx="4376882" cy="279214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F80BE50-1353-42E5-9992-78D1BC6DE46B}"/>
              </a:ext>
            </a:extLst>
          </p:cNvPr>
          <p:cNvSpPr txBox="1"/>
          <p:nvPr/>
        </p:nvSpPr>
        <p:spPr>
          <a:xfrm>
            <a:off x="2378452" y="4656698"/>
            <a:ext cx="479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zh-TW" altLang="en-US" dirty="0">
                <a:solidFill>
                  <a:schemeClr val="tx1"/>
                </a:solidFill>
              </a:rPr>
              <a:t>軸為時間 </a:t>
            </a:r>
            <a:r>
              <a:rPr lang="en-US" altLang="zh-TW" dirty="0">
                <a:solidFill>
                  <a:schemeClr val="tx1"/>
                </a:solidFill>
              </a:rPr>
              <a:t>2021/03/19~2021/08/13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>
                <a:solidFill>
                  <a:schemeClr val="tx1"/>
                </a:solidFill>
              </a:rPr>
              <a:t>軸為價格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7ECE27-04A9-4E39-B214-8A6309C8C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40898"/>
              </p:ext>
            </p:extLst>
          </p:nvPr>
        </p:nvGraphicFramePr>
        <p:xfrm>
          <a:off x="1076368" y="3951460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90846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7506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6914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22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MAE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R-squared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資料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2586.33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9720114.15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0.6388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3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51959" y="152402"/>
            <a:ext cx="847864" cy="52251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181600" y="152400"/>
            <a:ext cx="1577339" cy="1059180"/>
          </a:xfrm>
          <a:prstGeom prst="chevron">
            <a:avLst>
              <a:gd name="adj" fmla="val 29853"/>
            </a:avLst>
          </a:prstGeom>
          <a:solidFill>
            <a:schemeClr val="accent3">
              <a:lumMod val="60000"/>
              <a:lumOff val="40000"/>
            </a:schemeClr>
          </a:solidFill>
          <a:ln w="1143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測試集預測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D3BDE75-477D-4A68-BF02-1B898EDF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887" y="1500334"/>
            <a:ext cx="2090593" cy="1913425"/>
          </a:xfrm>
        </p:spPr>
        <p:txBody>
          <a:bodyPr/>
          <a:lstStyle/>
          <a:p>
            <a:r>
              <a:rPr lang="zh-TW" altLang="en-US" sz="2000" dirty="0"/>
              <a:t>前述所有的特徵值作為輸入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9E5FB5-5280-4AF1-906A-018B4987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97" y="990551"/>
            <a:ext cx="4421644" cy="280924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1287E2-CD52-4F82-B44B-02A6687E3B9A}"/>
              </a:ext>
            </a:extLst>
          </p:cNvPr>
          <p:cNvSpPr txBox="1"/>
          <p:nvPr/>
        </p:nvSpPr>
        <p:spPr>
          <a:xfrm>
            <a:off x="2554169" y="4653525"/>
            <a:ext cx="479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zh-TW" altLang="en-US" dirty="0">
                <a:solidFill>
                  <a:schemeClr val="tx1"/>
                </a:solidFill>
              </a:rPr>
              <a:t>軸為時間 </a:t>
            </a:r>
            <a:r>
              <a:rPr lang="en-US" altLang="zh-TW" dirty="0">
                <a:solidFill>
                  <a:schemeClr val="tx1"/>
                </a:solidFill>
              </a:rPr>
              <a:t>2021/03/19~2021/08/13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>
                <a:solidFill>
                  <a:schemeClr val="tx1"/>
                </a:solidFill>
              </a:rPr>
              <a:t>軸為價格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5B71700-E6D7-462F-B9F5-A42FC54F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12996"/>
              </p:ext>
            </p:extLst>
          </p:nvPr>
        </p:nvGraphicFramePr>
        <p:xfrm>
          <a:off x="1027891" y="3893287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90846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7506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6914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22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MAE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R-squared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資料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833.67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503889.30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0.7988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0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51959" y="152402"/>
            <a:ext cx="847864" cy="52251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027420" y="152400"/>
            <a:ext cx="1623060" cy="1089660"/>
          </a:xfrm>
          <a:prstGeom prst="chevron">
            <a:avLst>
              <a:gd name="adj" fmla="val 29853"/>
            </a:avLst>
          </a:prstGeom>
          <a:solidFill>
            <a:schemeClr val="accent4">
              <a:lumMod val="60000"/>
              <a:lumOff val="40000"/>
            </a:schemeClr>
          </a:solidFill>
          <a:ln w="1143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交易策略設計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57E3C5-2558-410D-8329-D792FDCE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20" y="1242060"/>
            <a:ext cx="5835100" cy="4175760"/>
          </a:xfrm>
        </p:spPr>
        <p:txBody>
          <a:bodyPr/>
          <a:lstStyle/>
          <a:p>
            <a:r>
              <a:rPr lang="zh-TW" altLang="en-US" sz="2000" dirty="0"/>
              <a:t>可使用的資訊：</a:t>
            </a:r>
            <a:br>
              <a:rPr lang="en-US" altLang="zh-TW" sz="2000" dirty="0"/>
            </a:br>
            <a:r>
              <a:rPr lang="zh-TW" altLang="en-US" sz="2000" dirty="0"/>
              <a:t>     現在以及歷史的狀態以及預測的下一根</a:t>
            </a:r>
            <a:r>
              <a:rPr lang="en-US" altLang="zh-TW" sz="2000" dirty="0"/>
              <a:t>K</a:t>
            </a:r>
            <a:r>
              <a:rPr lang="zh-TW" altLang="en-US" sz="2000" dirty="0"/>
              <a:t>線的收盤價。</a:t>
            </a:r>
            <a:br>
              <a:rPr lang="en-US" altLang="zh-TW" sz="2000" dirty="0"/>
            </a:br>
            <a:r>
              <a:rPr lang="zh-TW" altLang="en-US" sz="2000" dirty="0"/>
              <a:t>設計的方式：用均線及</a:t>
            </a:r>
            <a:r>
              <a:rPr lang="en-US" altLang="zh-TW" sz="2000" dirty="0"/>
              <a:t>MACD</a:t>
            </a:r>
            <a:r>
              <a:rPr lang="zh-TW" altLang="en-US" sz="2000" dirty="0"/>
              <a:t>指標結合預測的價格，得到預測後的均線已及預測後的</a:t>
            </a:r>
            <a:r>
              <a:rPr lang="en-US" altLang="zh-TW" sz="2000" dirty="0"/>
              <a:t>MACD</a:t>
            </a:r>
            <a:r>
              <a:rPr lang="zh-TW" altLang="en-US" sz="2000" dirty="0"/>
              <a:t>等技術指標，再用基本的動量交易策略結合</a:t>
            </a:r>
            <a:r>
              <a:rPr lang="en-US" altLang="zh-TW" sz="2000" dirty="0"/>
              <a:t>MACD</a:t>
            </a:r>
            <a:r>
              <a:rPr lang="zh-TW" altLang="en-US" sz="2000" dirty="0"/>
              <a:t>策略設計量化策略。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6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6880860" y="152400"/>
            <a:ext cx="1600200" cy="960120"/>
          </a:xfrm>
          <a:prstGeom prst="chevron">
            <a:avLst>
              <a:gd name="adj" fmla="val 29853"/>
            </a:avLst>
          </a:prstGeom>
          <a:solidFill>
            <a:schemeClr val="accent5">
              <a:lumMod val="60000"/>
              <a:lumOff val="40000"/>
            </a:schemeClr>
          </a:solidFill>
          <a:ln w="1143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sym typeface="Muli"/>
              </a:rPr>
              <a:t>回測及結論</a:t>
            </a:r>
            <a:endParaRPr sz="2000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51959" y="152402"/>
            <a:ext cx="847864" cy="52251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A7AAB8-79D4-45D6-A517-94BD1A7F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1165860"/>
            <a:ext cx="5795860" cy="3406140"/>
          </a:xfrm>
        </p:spPr>
        <p:txBody>
          <a:bodyPr/>
          <a:lstStyle/>
          <a:p>
            <a:r>
              <a:rPr lang="en-US" altLang="zh-TW" sz="2500" dirty="0"/>
              <a:t>300</a:t>
            </a:r>
            <a:r>
              <a:rPr lang="zh-TW" altLang="en-US" sz="2500" dirty="0"/>
              <a:t>天的投資報酬率約</a:t>
            </a:r>
            <a:r>
              <a:rPr lang="en-US" altLang="zh-TW" sz="2500" dirty="0"/>
              <a:t>5%</a:t>
            </a:r>
            <a:br>
              <a:rPr lang="en-US" altLang="zh-TW" sz="2500" dirty="0"/>
            </a:br>
            <a:r>
              <a:rPr lang="zh-TW" altLang="en-US" sz="2500" dirty="0"/>
              <a:t>遇到機器學習或深度學習應用在價格預測上的價格延遲問題。</a:t>
            </a:r>
            <a:br>
              <a:rPr lang="en-US" altLang="zh-TW" sz="2500" dirty="0"/>
            </a:br>
            <a:r>
              <a:rPr lang="zh-TW" altLang="en-US" sz="2500" dirty="0"/>
              <a:t>錢真難賺</a:t>
            </a:r>
            <a:r>
              <a:rPr lang="en-US" altLang="zh-TW" sz="2500" dirty="0"/>
              <a:t>…</a:t>
            </a:r>
            <a:br>
              <a:rPr lang="en-US" altLang="zh-TW" sz="2500" dirty="0"/>
            </a:br>
            <a:br>
              <a:rPr lang="en-US" altLang="zh-TW" sz="2500" dirty="0"/>
            </a:b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509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8C73A5-60DC-4226-A1B3-C8E29D46DD78}"/>
              </a:ext>
            </a:extLst>
          </p:cNvPr>
          <p:cNvSpPr txBox="1"/>
          <p:nvPr/>
        </p:nvSpPr>
        <p:spPr>
          <a:xfrm>
            <a:off x="1959384" y="457094"/>
            <a:ext cx="549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參考資料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1634B88-0302-4B3D-82CF-679C164F7654}"/>
              </a:ext>
            </a:extLst>
          </p:cNvPr>
          <p:cNvSpPr txBox="1"/>
          <p:nvPr/>
        </p:nvSpPr>
        <p:spPr>
          <a:xfrm>
            <a:off x="1531620" y="1417320"/>
            <a:ext cx="612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hlinkClick r:id="rId3"/>
              </a:rPr>
              <a:t>https://www.gushiciku.cn/pl/pNJr/zh-tw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  <a:hlinkClick r:id="rId4"/>
              </a:rPr>
              <a:t>http://datasideoflife.com/?p=1009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簡報模板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https://www.slidescarnival.com/imogen-free-presentation-template/399#preview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13650" y="45544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</a:t>
            </a:r>
            <a:r>
              <a:rPr lang="zh-TW" altLang="en-US" dirty="0"/>
              <a:t>組員</a:t>
            </a:r>
            <a:r>
              <a:rPr lang="en-US" altLang="zh-TW" dirty="0"/>
              <a:t>&amp;</a:t>
            </a:r>
            <a:r>
              <a:rPr lang="zh-TW" altLang="en-US" dirty="0"/>
              <a:t>分工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862240" y="1188720"/>
            <a:ext cx="7022680" cy="359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19BBD5"/>
              </a:buClr>
              <a:buSzPts val="4000"/>
            </a:pPr>
            <a:r>
              <a:rPr lang="zh-TW" altLang="en-US" sz="2200" dirty="0">
                <a:solidFill>
                  <a:srgbClr val="19BBD5"/>
                </a:solidFill>
                <a:latin typeface="Nixie One"/>
                <a:sym typeface="Nixie One"/>
              </a:rPr>
              <a:t>楊喻丞：交易策略、視覺化、建模</a:t>
            </a:r>
            <a:endParaRPr lang="en-US" altLang="zh-TW" sz="22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>
              <a:lnSpc>
                <a:spcPct val="200000"/>
              </a:lnSpc>
              <a:buClr>
                <a:srgbClr val="19BBD5"/>
              </a:buClr>
              <a:buSzPts val="4000"/>
            </a:pPr>
            <a:r>
              <a:rPr lang="zh-TW" altLang="en-US" sz="2200" dirty="0">
                <a:solidFill>
                  <a:srgbClr val="19BBD5"/>
                </a:solidFill>
                <a:latin typeface="Nixie One"/>
                <a:sym typeface="Nixie One"/>
              </a:rPr>
              <a:t>黃翊唐：資料爬蟲、特徵工程</a:t>
            </a:r>
            <a:endParaRPr lang="en-US" altLang="zh-TW" sz="22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>
              <a:lnSpc>
                <a:spcPct val="200000"/>
              </a:lnSpc>
              <a:buClr>
                <a:srgbClr val="19BBD5"/>
              </a:buClr>
              <a:buSzPts val="4000"/>
            </a:pPr>
            <a:r>
              <a:rPr lang="zh-TW" altLang="en-US" sz="2200" dirty="0">
                <a:solidFill>
                  <a:srgbClr val="19BBD5"/>
                </a:solidFill>
                <a:latin typeface="Nixie One"/>
                <a:sym typeface="Nixie One"/>
              </a:rPr>
              <a:t>張竣凱：模型評估、交易策略</a:t>
            </a:r>
            <a:endParaRPr lang="en-US" altLang="zh-TW" sz="22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>
              <a:lnSpc>
                <a:spcPct val="200000"/>
              </a:lnSpc>
              <a:buClr>
                <a:srgbClr val="19BBD5"/>
              </a:buClr>
              <a:buSzPts val="4000"/>
            </a:pPr>
            <a:r>
              <a:rPr lang="zh-TW" altLang="en-US" sz="2200" dirty="0">
                <a:solidFill>
                  <a:srgbClr val="19BBD5"/>
                </a:solidFill>
                <a:latin typeface="Nixie One"/>
                <a:sym typeface="Nixie One"/>
              </a:rPr>
              <a:t>楊士逸：模型評估、簡報製作</a:t>
            </a:r>
            <a:endParaRPr lang="en-US" altLang="zh-TW" sz="22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>
              <a:lnSpc>
                <a:spcPct val="200000"/>
              </a:lnSpc>
              <a:buClr>
                <a:srgbClr val="19BBD5"/>
              </a:buClr>
              <a:buSzPts val="4000"/>
            </a:pPr>
            <a:r>
              <a:rPr lang="zh-TW" altLang="en-US" sz="2200" dirty="0">
                <a:solidFill>
                  <a:srgbClr val="19BBD5"/>
                </a:solidFill>
                <a:latin typeface="Nixie One"/>
                <a:sym typeface="Nixie One"/>
              </a:rPr>
              <a:t>曾偉恩：資料前處理、特徵工程</a:t>
            </a:r>
            <a:endParaRPr lang="en-US" altLang="zh-TW" sz="22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>
              <a:lnSpc>
                <a:spcPct val="150000"/>
              </a:lnSpc>
              <a:buClr>
                <a:srgbClr val="19BBD5"/>
              </a:buClr>
              <a:buSzPts val="4000"/>
            </a:pPr>
            <a:endParaRPr lang="en-US" altLang="zh-TW" sz="2000" dirty="0">
              <a:solidFill>
                <a:srgbClr val="19BBD5"/>
              </a:solidFill>
              <a:latin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822960"/>
            <a:ext cx="6786460" cy="3794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3000" dirty="0">
                <a:solidFill>
                  <a:srgbClr val="19BBD5"/>
                </a:solidFill>
              </a:rPr>
              <a:t>● 摘要</a:t>
            </a:r>
            <a:br>
              <a:rPr lang="en-US" altLang="zh-TW" sz="3000" dirty="0">
                <a:solidFill>
                  <a:srgbClr val="19BBD5"/>
                </a:solidFill>
              </a:rPr>
            </a:br>
            <a:r>
              <a:rPr lang="zh-TW" altLang="en-US" sz="3000" dirty="0">
                <a:solidFill>
                  <a:srgbClr val="19BBD5"/>
                </a:solidFill>
              </a:rPr>
              <a:t>● 研究方法</a:t>
            </a:r>
            <a:br>
              <a:rPr lang="en-US" altLang="zh-TW" sz="3000" dirty="0">
                <a:solidFill>
                  <a:srgbClr val="19BBD5"/>
                </a:solidFill>
              </a:rPr>
            </a:br>
            <a:r>
              <a:rPr lang="zh-TW" altLang="en-US" sz="3000" dirty="0">
                <a:solidFill>
                  <a:srgbClr val="19BBD5"/>
                </a:solidFill>
              </a:rPr>
              <a:t>● 研究過程</a:t>
            </a:r>
            <a:br>
              <a:rPr lang="en-US" altLang="zh-TW" sz="3000" dirty="0">
                <a:solidFill>
                  <a:srgbClr val="19BBD5"/>
                </a:solidFill>
              </a:rPr>
            </a:br>
            <a:r>
              <a:rPr lang="zh-TW" altLang="en-US" sz="3000" dirty="0">
                <a:solidFill>
                  <a:srgbClr val="19BBD5"/>
                </a:solidFill>
              </a:rPr>
              <a:t>● 結論</a:t>
            </a:r>
            <a:endParaRPr dirty="0">
              <a:solidFill>
                <a:srgbClr val="19BBD5"/>
              </a:solidFill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800500" y="373390"/>
            <a:ext cx="56388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摘要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1249680"/>
            <a:ext cx="569610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500" dirty="0"/>
              <a:t>此專題希望透過機器學習演算法，針對比特幣</a:t>
            </a:r>
            <a:r>
              <a:rPr lang="en-US" altLang="zh-TW" sz="2500" dirty="0"/>
              <a:t>(BTC)</a:t>
            </a:r>
            <a:r>
              <a:rPr lang="zh-TW" altLang="en-US" sz="2500" dirty="0"/>
              <a:t> 的價格做預測，並針對預測後的資料進行簡單的量化策略之回測。</a:t>
            </a:r>
            <a:endParaRPr sz="25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800500" y="373390"/>
            <a:ext cx="56388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研究方法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Google Shape;360;p1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743200" y="1097280"/>
                <a:ext cx="5696100" cy="3810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dirty="0"/>
                  <a:t>使用的機器學習算法：</a:t>
                </a:r>
                <a:r>
                  <a:rPr lang="en-US" altLang="zh-TW" sz="2000" dirty="0"/>
                  <a:t>GBM</a:t>
                </a:r>
                <a:r>
                  <a:rPr lang="zh-TW" altLang="en-US" sz="2000" dirty="0"/>
                  <a:t>演算法</a:t>
                </a:r>
                <a:endParaRPr lang="en-US" altLang="zh-TW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2000" dirty="0"/>
                  <a:t>(gradient boosting)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dirty="0"/>
                  <a:t>在機器學習中，</a:t>
                </a:r>
                <a:r>
                  <a:rPr lang="en-US" altLang="zh-TW" sz="2000" dirty="0"/>
                  <a:t>boosting</a:t>
                </a:r>
                <a:r>
                  <a:rPr lang="zh-TW" altLang="en-US" sz="2000" dirty="0"/>
                  <a:t>是透過組合一群</a:t>
                </a:r>
                <a:r>
                  <a:rPr lang="en-US" altLang="zh-TW" sz="2000" dirty="0"/>
                  <a:t>weak learners</a:t>
                </a:r>
                <a:r>
                  <a:rPr lang="zh-TW" altLang="en-US" sz="2000" dirty="0"/>
                  <a:t>，嘗試改進每一次的錯誤，從而獲得一個</a:t>
                </a:r>
                <a:r>
                  <a:rPr lang="en-US" altLang="zh-TW" sz="2000" dirty="0"/>
                  <a:t>strong learner</a:t>
                </a:r>
                <a:r>
                  <a:rPr lang="zh-TW" altLang="en-US" sz="2000" dirty="0"/>
                  <a:t>。</a:t>
                </a:r>
                <a:endParaRPr lang="en-US" altLang="zh-TW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2500" dirty="0"/>
                  <a:t> </a:t>
                </a:r>
                <a:r>
                  <a:rPr lang="zh-TW" altLang="en-US" sz="2500" dirty="0"/>
                  <a:t>  </a:t>
                </a:r>
                <a:r>
                  <a:rPr lang="en-US" altLang="zh-TW" sz="2000" dirty="0"/>
                  <a:t>gradient boosting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2000" dirty="0"/>
                  <a:t>      1.</a:t>
                </a:r>
                <a:r>
                  <a:rPr lang="zh-TW" altLang="en-US" sz="2000" dirty="0"/>
                  <a:t>利用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的</a:t>
                </a:r>
                <a:r>
                  <a:rPr lang="en-US" altLang="zh-TW" sz="2000" dirty="0"/>
                  <a:t>Residual</a:t>
                </a:r>
                <a:r>
                  <a:rPr lang="zh-TW" altLang="en-US" sz="2000" dirty="0"/>
                  <a:t>作為目標，訓練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000" b="0" dirty="0"/>
              </a:p>
              <a:p>
                <a:pPr marL="0" lvl="0" indent="0"/>
                <a:r>
                  <a:rPr lang="en-US" altLang="zh-TW" sz="2000" dirty="0"/>
                  <a:t>      2.</a:t>
                </a:r>
                <a:r>
                  <a:rPr lang="zh-TW" altLang="en-US" sz="2000" dirty="0"/>
                  <a:t>利用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box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的</a:t>
                </a:r>
                <a:r>
                  <a:rPr lang="en-US" altLang="zh-TW" sz="2000" dirty="0"/>
                  <a:t>Residual</a:t>
                </a:r>
                <a:r>
                  <a:rPr lang="zh-TW" altLang="en-US" sz="2000" dirty="0"/>
                  <a:t>作為目標，</a:t>
                </a:r>
                <a:endParaRPr lang="en-US" altLang="zh-TW" sz="2000" dirty="0"/>
              </a:p>
              <a:p>
                <a:pPr marL="0" lvl="0" indent="0"/>
                <a:r>
                  <a:rPr lang="en-US" altLang="zh-TW" sz="2000" dirty="0"/>
                  <a:t>         </a:t>
                </a:r>
                <a:r>
                  <a:rPr lang="zh-TW" altLang="en-US" sz="2000" dirty="0"/>
                  <a:t>訓練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………</m:t>
                    </m:r>
                  </m:oMath>
                </a14:m>
                <a:endParaRPr lang="en-US" altLang="zh-TW" sz="2000" b="0" dirty="0"/>
              </a:p>
              <a:p>
                <a:pPr marL="0" lvl="0" indent="0"/>
                <a:r>
                  <a:rPr lang="en-US" altLang="zh-TW" sz="2000" dirty="0"/>
                  <a:t>      3.</a:t>
                </a:r>
                <a:r>
                  <a:rPr lang="zh-TW" altLang="en-US" sz="2000" dirty="0"/>
                  <a:t>重複多次，最後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box>
                    <m:r>
                      <a:rPr lang="en-US" altLang="zh-TW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000" dirty="0"/>
                  <a:t>…..</a:t>
                </a:r>
              </a:p>
              <a:p>
                <a:pPr marL="0" lvl="0" indent="0"/>
                <a:r>
                  <a:rPr lang="en-US" altLang="zh-TW" sz="2000" dirty="0"/>
                  <a:t>         </a:t>
                </a:r>
                <a:r>
                  <a:rPr lang="zh-TW" altLang="en-US" sz="2000" dirty="0"/>
                  <a:t>就是最終模型</a:t>
                </a:r>
                <a:r>
                  <a:rPr lang="en-US" altLang="zh-TW" sz="2000" dirty="0"/>
                  <a:t>  </a:t>
                </a:r>
                <a:endParaRPr sz="2000" dirty="0"/>
              </a:p>
            </p:txBody>
          </p:sp>
        </mc:Choice>
        <mc:Fallback xmlns="">
          <p:sp>
            <p:nvSpPr>
              <p:cNvPr id="360" name="Google Shape;360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743200" y="1097280"/>
                <a:ext cx="5696100" cy="3810000"/>
              </a:xfrm>
              <a:prstGeom prst="rect">
                <a:avLst/>
              </a:prstGeom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rgbClr val="FFFFFF"/>
                </a:solidFill>
              </a:rPr>
              <a:t>2</a:t>
            </a:r>
            <a:endParaRPr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rgbClr val="FFFFFF"/>
                </a:solidFill>
              </a:rPr>
              <a:t>3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9" name="Google Shape;478;p27">
            <a:extLst>
              <a:ext uri="{FF2B5EF4-FFF2-40B4-BE49-F238E27FC236}">
                <a16:creationId xmlns:a16="http://schemas.microsoft.com/office/drawing/2014/main" id="{A9DC444C-0A78-4D6D-8260-1DC7BABEC75D}"/>
              </a:ext>
            </a:extLst>
          </p:cNvPr>
          <p:cNvSpPr/>
          <p:nvPr/>
        </p:nvSpPr>
        <p:spPr>
          <a:xfrm>
            <a:off x="2660030" y="1393473"/>
            <a:ext cx="1470660" cy="1083006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8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13ACD31C-8508-4879-9882-4D16FB3214B1}"/>
              </a:ext>
            </a:extLst>
          </p:cNvPr>
          <p:cNvSpPr/>
          <p:nvPr/>
        </p:nvSpPr>
        <p:spPr>
          <a:xfrm>
            <a:off x="4044867" y="1393473"/>
            <a:ext cx="1659558" cy="108300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8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79;p27">
            <a:extLst>
              <a:ext uri="{FF2B5EF4-FFF2-40B4-BE49-F238E27FC236}">
                <a16:creationId xmlns:a16="http://schemas.microsoft.com/office/drawing/2014/main" id="{755633D3-3EDF-442F-B801-A6A2A082063C}"/>
              </a:ext>
            </a:extLst>
          </p:cNvPr>
          <p:cNvSpPr/>
          <p:nvPr/>
        </p:nvSpPr>
        <p:spPr>
          <a:xfrm>
            <a:off x="5625822" y="1386839"/>
            <a:ext cx="1645388" cy="108300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模型訓練</a:t>
            </a:r>
            <a:endParaRPr sz="18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2F745714-3A6B-4ECB-A1C4-475ACF51C41E}"/>
              </a:ext>
            </a:extLst>
          </p:cNvPr>
          <p:cNvSpPr/>
          <p:nvPr/>
        </p:nvSpPr>
        <p:spPr>
          <a:xfrm>
            <a:off x="7145426" y="1386840"/>
            <a:ext cx="1456488" cy="108300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評估模型</a:t>
            </a:r>
            <a:endParaRPr sz="18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1514A06C-B931-41AF-9D10-8EE7CA0FA74D}"/>
              </a:ext>
            </a:extLst>
          </p:cNvPr>
          <p:cNvSpPr/>
          <p:nvPr/>
        </p:nvSpPr>
        <p:spPr>
          <a:xfrm rot="5400000">
            <a:off x="6639286" y="2974073"/>
            <a:ext cx="1590242" cy="1117937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B5A374-8274-495E-85F3-12215FEB7203}"/>
              </a:ext>
            </a:extLst>
          </p:cNvPr>
          <p:cNvSpPr txBox="1"/>
          <p:nvPr/>
        </p:nvSpPr>
        <p:spPr>
          <a:xfrm>
            <a:off x="6942354" y="3236319"/>
            <a:ext cx="105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19BBD5"/>
                </a:solidFill>
                <a:latin typeface="Muli"/>
              </a:rPr>
              <a:t>測試集預測</a:t>
            </a:r>
          </a:p>
        </p:txBody>
      </p:sp>
      <p:sp>
        <p:nvSpPr>
          <p:cNvPr id="15" name="Google Shape;479;p27">
            <a:extLst>
              <a:ext uri="{FF2B5EF4-FFF2-40B4-BE49-F238E27FC236}">
                <a16:creationId xmlns:a16="http://schemas.microsoft.com/office/drawing/2014/main" id="{541B9E93-D94F-4FCD-8C33-264E9C135FCA}"/>
              </a:ext>
            </a:extLst>
          </p:cNvPr>
          <p:cNvSpPr/>
          <p:nvPr/>
        </p:nvSpPr>
        <p:spPr>
          <a:xfrm rot="10800000">
            <a:off x="4991634" y="3017981"/>
            <a:ext cx="1645388" cy="108300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B9356C-1628-4C14-85AF-265399204024}"/>
              </a:ext>
            </a:extLst>
          </p:cNvPr>
          <p:cNvSpPr txBox="1"/>
          <p:nvPr/>
        </p:nvSpPr>
        <p:spPr>
          <a:xfrm>
            <a:off x="5255114" y="3236319"/>
            <a:ext cx="105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19BBD5"/>
                </a:solidFill>
                <a:latin typeface="Muli"/>
              </a:rPr>
              <a:t>交易策略設計</a:t>
            </a:r>
          </a:p>
        </p:txBody>
      </p:sp>
      <p:sp>
        <p:nvSpPr>
          <p:cNvPr id="17" name="Google Shape;479;p27">
            <a:extLst>
              <a:ext uri="{FF2B5EF4-FFF2-40B4-BE49-F238E27FC236}">
                <a16:creationId xmlns:a16="http://schemas.microsoft.com/office/drawing/2014/main" id="{5FF4F43A-E771-41A6-A201-5E9DDD1D74ED}"/>
              </a:ext>
            </a:extLst>
          </p:cNvPr>
          <p:cNvSpPr/>
          <p:nvPr/>
        </p:nvSpPr>
        <p:spPr>
          <a:xfrm rot="10800000">
            <a:off x="3477986" y="3017982"/>
            <a:ext cx="1645388" cy="108300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21C443-6E19-4A18-A7A9-5A5CA65AD868}"/>
              </a:ext>
            </a:extLst>
          </p:cNvPr>
          <p:cNvSpPr txBox="1"/>
          <p:nvPr/>
        </p:nvSpPr>
        <p:spPr>
          <a:xfrm>
            <a:off x="3775168" y="3236319"/>
            <a:ext cx="105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19BBD5"/>
                </a:solidFill>
                <a:latin typeface="Muli"/>
              </a:rPr>
              <a:t>回測和結論</a:t>
            </a:r>
          </a:p>
        </p:txBody>
      </p:sp>
      <p:sp>
        <p:nvSpPr>
          <p:cNvPr id="19" name="Google Shape;477;p27">
            <a:extLst>
              <a:ext uri="{FF2B5EF4-FFF2-40B4-BE49-F238E27FC236}">
                <a16:creationId xmlns:a16="http://schemas.microsoft.com/office/drawing/2014/main" id="{AAD83084-9381-4C7D-BC96-0ED49AE7A1E6}"/>
              </a:ext>
            </a:extLst>
          </p:cNvPr>
          <p:cNvSpPr txBox="1">
            <a:spLocks/>
          </p:cNvSpPr>
          <p:nvPr/>
        </p:nvSpPr>
        <p:spPr>
          <a:xfrm>
            <a:off x="2418814" y="310362"/>
            <a:ext cx="5015593" cy="80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zh-TW" altLang="en-US" sz="4000" dirty="0"/>
              <a:t>研究流程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108156" y="1901420"/>
            <a:ext cx="6892844" cy="2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500" dirty="0"/>
              <a:t>使用 </a:t>
            </a:r>
            <a:r>
              <a:rPr lang="en-US" altLang="zh-TW" sz="2500" dirty="0" err="1"/>
              <a:t>Bybit</a:t>
            </a:r>
            <a:r>
              <a:rPr lang="zh-TW" altLang="en-US" sz="2500" dirty="0"/>
              <a:t> 交易所</a:t>
            </a:r>
            <a:r>
              <a:rPr lang="en-US" altLang="zh-TW" sz="2500" dirty="0"/>
              <a:t>API</a:t>
            </a:r>
            <a:r>
              <a:rPr lang="zh-TW" altLang="en-US" sz="2500" dirty="0"/>
              <a:t>下載比特幣的</a:t>
            </a:r>
            <a:r>
              <a:rPr lang="en-US" altLang="zh-TW" sz="2500" dirty="0"/>
              <a:t>4</a:t>
            </a:r>
            <a:r>
              <a:rPr lang="zh-TW" altLang="en-US" sz="2500" dirty="0"/>
              <a:t>小時</a:t>
            </a:r>
            <a:r>
              <a:rPr lang="en-US" altLang="zh-TW" sz="2500" dirty="0"/>
              <a:t>K</a:t>
            </a:r>
            <a:r>
              <a:rPr lang="zh-TW" altLang="en-US" sz="2500" dirty="0"/>
              <a:t>線資料，可使用的</a:t>
            </a:r>
            <a:r>
              <a:rPr lang="en-US" altLang="zh-TW" sz="2500" dirty="0"/>
              <a:t>feature</a:t>
            </a:r>
            <a:r>
              <a:rPr lang="zh-TW" altLang="en-US" sz="2500" dirty="0"/>
              <a:t>為開盤價、收盤價、高點、低點、交易量、成交額。而我們的 </a:t>
            </a:r>
            <a:r>
              <a:rPr lang="en-US" altLang="zh-TW" sz="2500" dirty="0" err="1"/>
              <a:t>y_label</a:t>
            </a:r>
            <a:r>
              <a:rPr lang="en-US" altLang="zh-TW" sz="2500" dirty="0"/>
              <a:t>  </a:t>
            </a:r>
            <a:r>
              <a:rPr lang="zh-TW" altLang="en-US" sz="2500" dirty="0"/>
              <a:t>為下一根</a:t>
            </a:r>
            <a:r>
              <a:rPr lang="en-US" altLang="zh-TW" sz="2500" dirty="0"/>
              <a:t>K</a:t>
            </a:r>
            <a:r>
              <a:rPr lang="zh-TW" altLang="en-US" sz="2500" dirty="0"/>
              <a:t>線的收盤價</a:t>
            </a:r>
            <a:endParaRPr sz="2500" dirty="0"/>
          </a:p>
        </p:txBody>
      </p:sp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44512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1426984" cy="914400"/>
          </a:xfrm>
          <a:prstGeom prst="homePlate">
            <a:avLst>
              <a:gd name="adj" fmla="val 30129"/>
            </a:avLst>
          </a:prstGeom>
          <a:solidFill>
            <a:schemeClr val="accent1">
              <a:lumMod val="20000"/>
              <a:lumOff val="80000"/>
            </a:schemeClr>
          </a:solidFill>
          <a:ln w="1143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20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09635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329136" y="4141700"/>
            <a:ext cx="6428024" cy="849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比特幣</a:t>
            </a:r>
            <a:r>
              <a:rPr lang="en-US" altLang="zh-TW" sz="2000" dirty="0"/>
              <a:t> 2018/01/01~2021/12/10 </a:t>
            </a:r>
            <a:r>
              <a:rPr lang="zh-TW" altLang="en-US" sz="2000" dirty="0"/>
              <a:t>收盤價之資料</a:t>
            </a:r>
            <a:br>
              <a:rPr lang="en-US" altLang="zh-TW" sz="2000" dirty="0"/>
            </a:br>
            <a:r>
              <a:rPr lang="en-US" altLang="zh-TW" sz="2000" dirty="0"/>
              <a:t>X</a:t>
            </a:r>
            <a:r>
              <a:rPr lang="zh-TW" altLang="en-US" sz="2000" dirty="0"/>
              <a:t>軸為時間</a:t>
            </a:r>
            <a:br>
              <a:rPr lang="en-US" altLang="zh-TW" sz="2000" dirty="0"/>
            </a:br>
            <a:r>
              <a:rPr lang="en-US" altLang="zh-TW" sz="2000" dirty="0"/>
              <a:t>Y</a:t>
            </a:r>
            <a:r>
              <a:rPr lang="zh-TW" altLang="en-US" sz="2000" dirty="0"/>
              <a:t>軸為價格</a:t>
            </a:r>
            <a:endParaRPr sz="2000" dirty="0"/>
          </a:p>
        </p:txBody>
      </p:sp>
      <p:sp>
        <p:nvSpPr>
          <p:cNvPr id="479" name="Google Shape;479;p27"/>
          <p:cNvSpPr/>
          <p:nvPr/>
        </p:nvSpPr>
        <p:spPr>
          <a:xfrm>
            <a:off x="2724204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44512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F4F2AF-29A7-49E7-A397-155D82A7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9" t="17987" r="57590" b="44780"/>
          <a:stretch/>
        </p:blipFill>
        <p:spPr>
          <a:xfrm>
            <a:off x="1963278" y="1345243"/>
            <a:ext cx="5058196" cy="2796458"/>
          </a:xfrm>
          <a:prstGeom prst="rect">
            <a:avLst/>
          </a:prstGeom>
        </p:spPr>
      </p:pic>
      <p:sp>
        <p:nvSpPr>
          <p:cNvPr id="478" name="Google Shape;478;p27"/>
          <p:cNvSpPr/>
          <p:nvPr/>
        </p:nvSpPr>
        <p:spPr>
          <a:xfrm>
            <a:off x="1803896" y="152400"/>
            <a:ext cx="1426984" cy="914400"/>
          </a:xfrm>
          <a:prstGeom prst="homePlate">
            <a:avLst>
              <a:gd name="adj" fmla="val 30129"/>
            </a:avLst>
          </a:prstGeom>
          <a:solidFill>
            <a:schemeClr val="accent1">
              <a:lumMod val="20000"/>
              <a:lumOff val="80000"/>
            </a:schemeClr>
          </a:solidFill>
          <a:ln w="1143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2000" dirty="0">
              <a:solidFill>
                <a:schemeClr val="tx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0311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603455" y="1314680"/>
            <a:ext cx="6592493" cy="1740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特徵工程，例如缺失值、資料降維、</a:t>
            </a:r>
            <a:r>
              <a:rPr lang="en-US" altLang="zh-TW" sz="2000" dirty="0"/>
              <a:t> </a:t>
            </a:r>
            <a:r>
              <a:rPr lang="zh-TW" altLang="en-US" sz="2000" dirty="0"/>
              <a:t>時間特徵轉換等等</a:t>
            </a:r>
            <a:br>
              <a:rPr lang="en-US" altLang="zh-TW" sz="2000" dirty="0"/>
            </a:br>
            <a:r>
              <a:rPr lang="en-US" altLang="zh-TW" sz="2000" dirty="0"/>
              <a:t>2.</a:t>
            </a:r>
            <a:r>
              <a:rPr lang="zh-TW" altLang="en-US" sz="2000" dirty="0"/>
              <a:t>將要使用的資料用 </a:t>
            </a:r>
            <a:r>
              <a:rPr lang="en-US" altLang="zh-TW" sz="2000" dirty="0"/>
              <a:t>min-max-scaling</a:t>
            </a:r>
            <a:r>
              <a:rPr lang="zh-TW" altLang="en-US" sz="2000" dirty="0"/>
              <a:t> 做正規化</a:t>
            </a:r>
            <a:br>
              <a:rPr lang="en-US" altLang="zh-TW" sz="2000" dirty="0"/>
            </a:br>
            <a:endParaRPr sz="20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18CEF25C-E9C4-4C97-A0D7-17A1F7CC0C86}"/>
              </a:ext>
            </a:extLst>
          </p:cNvPr>
          <p:cNvSpPr/>
          <p:nvPr/>
        </p:nvSpPr>
        <p:spPr>
          <a:xfrm>
            <a:off x="3644512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模型訓練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08BCA622-AD73-42D0-905A-32912E6E2417}"/>
              </a:ext>
            </a:extLst>
          </p:cNvPr>
          <p:cNvSpPr/>
          <p:nvPr/>
        </p:nvSpPr>
        <p:spPr>
          <a:xfrm>
            <a:off x="4572267" y="152402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評估模型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id="{DB9543C1-5E0B-44C3-90AB-618DFBD631AA}"/>
              </a:ext>
            </a:extLst>
          </p:cNvPr>
          <p:cNvSpPr/>
          <p:nvPr/>
        </p:nvSpPr>
        <p:spPr>
          <a:xfrm>
            <a:off x="5500022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測試集預測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479;p27">
            <a:extLst>
              <a:ext uri="{FF2B5EF4-FFF2-40B4-BE49-F238E27FC236}">
                <a16:creationId xmlns:a16="http://schemas.microsoft.com/office/drawing/2014/main" id="{E657923C-C365-4CE5-AE99-56DA04E1F36B}"/>
              </a:ext>
            </a:extLst>
          </p:cNvPr>
          <p:cNvSpPr/>
          <p:nvPr/>
        </p:nvSpPr>
        <p:spPr>
          <a:xfrm>
            <a:off x="6420330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交易策略設計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479;p27">
            <a:extLst>
              <a:ext uri="{FF2B5EF4-FFF2-40B4-BE49-F238E27FC236}">
                <a16:creationId xmlns:a16="http://schemas.microsoft.com/office/drawing/2014/main" id="{63EBF7A9-81BA-4BA9-BC2E-53197D123308}"/>
              </a:ext>
            </a:extLst>
          </p:cNvPr>
          <p:cNvSpPr/>
          <p:nvPr/>
        </p:nvSpPr>
        <p:spPr>
          <a:xfrm>
            <a:off x="7348085" y="152401"/>
            <a:ext cx="847864" cy="52251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  <a:latin typeface="Muli"/>
                <a:sym typeface="Muli"/>
              </a:rPr>
              <a:t>回測</a:t>
            </a:r>
            <a:endParaRPr sz="1200" dirty="0">
              <a:solidFill>
                <a:schemeClr val="tx1">
                  <a:lumMod val="75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03896" y="152400"/>
            <a:ext cx="840417" cy="52251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chemeClr val="tx1">
                <a:lumMod val="6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tx1">
                    <a:lumMod val="65000"/>
                  </a:schemeClr>
                </a:solidFill>
                <a:latin typeface="Muli"/>
                <a:ea typeface="Muli"/>
                <a:cs typeface="Muli"/>
                <a:sym typeface="Muli"/>
              </a:rPr>
              <a:t>原始資料</a:t>
            </a:r>
            <a:endParaRPr sz="1200" dirty="0">
              <a:solidFill>
                <a:schemeClr val="tx1">
                  <a:lumMod val="6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453640" y="152402"/>
            <a:ext cx="1493520" cy="906778"/>
          </a:xfrm>
          <a:prstGeom prst="chevron">
            <a:avLst>
              <a:gd name="adj" fmla="val 29853"/>
            </a:avLst>
          </a:prstGeom>
          <a:solidFill>
            <a:schemeClr val="accent1">
              <a:lumMod val="40000"/>
              <a:lumOff val="60000"/>
            </a:schemeClr>
          </a:solidFill>
          <a:ln w="1143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資料前處理</a:t>
            </a:r>
            <a:endParaRPr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06FB8A-77BE-4004-8335-31300475B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2" t="15407" r="60142" b="47407"/>
          <a:stretch/>
        </p:blipFill>
        <p:spPr>
          <a:xfrm>
            <a:off x="569480" y="2185150"/>
            <a:ext cx="4709549" cy="28059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604700-9111-41A7-87B8-B82A8CD1D4A2}"/>
              </a:ext>
            </a:extLst>
          </p:cNvPr>
          <p:cNvSpPr txBox="1"/>
          <p:nvPr/>
        </p:nvSpPr>
        <p:spPr>
          <a:xfrm>
            <a:off x="5279029" y="2930052"/>
            <a:ext cx="254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正規化後的收盤價，在不改變資料分布的情況下，將資料縮放進</a:t>
            </a:r>
            <a:r>
              <a:rPr lang="en-US" altLang="zh-TW" dirty="0">
                <a:solidFill>
                  <a:schemeClr val="tx1"/>
                </a:solidFill>
              </a:rPr>
              <a:t>[0,1]</a:t>
            </a:r>
            <a:r>
              <a:rPr lang="zh-TW" altLang="en-US" dirty="0">
                <a:solidFill>
                  <a:schemeClr val="tx1"/>
                </a:solidFill>
              </a:rPr>
              <a:t>的區間之間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4286376-B310-4AD9-92F7-81658FD66718}"/>
              </a:ext>
            </a:extLst>
          </p:cNvPr>
          <p:cNvSpPr/>
          <p:nvPr/>
        </p:nvSpPr>
        <p:spPr>
          <a:xfrm>
            <a:off x="411480" y="2185150"/>
            <a:ext cx="640080" cy="2805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2801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800</Words>
  <Application>Microsoft Office PowerPoint</Application>
  <PresentationFormat>如螢幕大小 (16:9)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Helvetica Neue</vt:lpstr>
      <vt:lpstr>Muli</vt:lpstr>
      <vt:lpstr>Nixie One</vt:lpstr>
      <vt:lpstr>新細明體</vt:lpstr>
      <vt:lpstr>Arial</vt:lpstr>
      <vt:lpstr>Cambria Math</vt:lpstr>
      <vt:lpstr>Imogen template</vt:lpstr>
      <vt:lpstr>DataScience Final Project Group 5 主題：幣圈漫遊</vt:lpstr>
      <vt:lpstr> 組員&amp;分工</vt:lpstr>
      <vt:lpstr>● 摘要 ● 研究方法 ● 研究過程 ● 結論</vt:lpstr>
      <vt:lpstr>摘要</vt:lpstr>
      <vt:lpstr>研究方法</vt:lpstr>
      <vt:lpstr>PowerPoint 簡報</vt:lpstr>
      <vt:lpstr>使用 Bybit 交易所API下載比特幣的4小時K線資料，可使用的feature為開盤價、收盤價、高點、低點、交易量、成交額。而我們的 y_label  為下一根K線的收盤價</vt:lpstr>
      <vt:lpstr>比特幣 2018/01/01~2021/12/10 收盤價之資料 X軸為時間 Y軸為價格</vt:lpstr>
      <vt:lpstr>1.特徵工程，例如缺失值、資料降維、 時間特徵轉換等等 2.將要使用的資料用 min-max-scaling 做正規化 </vt:lpstr>
      <vt:lpstr>1.輸入的特徵為：      開盤價、收盤價、高點、低點、年、月、日、小時、交易量、成交金額 2.y_label為 下一根K線的收盤價 3.使用GBM演算法 4.做cross-validation，我們使用 k-fold cross validation，k=5  </vt:lpstr>
      <vt:lpstr>因為是 Regression的問題，所以我們評估模型的指標為  R-squared, MAE, MSE      </vt:lpstr>
      <vt:lpstr>單純開高低收作為輸入</vt:lpstr>
      <vt:lpstr>前述所有的特徵值作為輸入</vt:lpstr>
      <vt:lpstr>可使用的資訊：      現在以及歷史的狀態以及預測的下一根K線的收盤價。 設計的方式：用均線及MACD指標結合預測的價格，得到預測後的均線已及預測後的MACD等技術指標，再用基本的動量交易策略結合MACD策略設計量化策略。 </vt:lpstr>
      <vt:lpstr>300天的投資報酬率約5% 遇到機器學習或深度學習應用在價格預測上的價格延遲問題。 錢真難賺…  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Final Project 主題：幣圈漫遊</dc:title>
  <dc:creator>Chris Yang</dc:creator>
  <cp:lastModifiedBy>楊喻丞</cp:lastModifiedBy>
  <cp:revision>40</cp:revision>
  <dcterms:modified xsi:type="dcterms:W3CDTF">2022-01-12T11:56:27Z</dcterms:modified>
</cp:coreProperties>
</file>