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95" r:id="rId4"/>
    <p:sldId id="296" r:id="rId5"/>
    <p:sldId id="264" r:id="rId6"/>
    <p:sldId id="271" r:id="rId7"/>
    <p:sldId id="272" r:id="rId8"/>
    <p:sldId id="273" r:id="rId9"/>
    <p:sldId id="265" r:id="rId10"/>
    <p:sldId id="274" r:id="rId11"/>
    <p:sldId id="275" r:id="rId12"/>
    <p:sldId id="267" r:id="rId13"/>
    <p:sldId id="276" r:id="rId14"/>
    <p:sldId id="277" r:id="rId15"/>
    <p:sldId id="278" r:id="rId16"/>
    <p:sldId id="279" r:id="rId17"/>
    <p:sldId id="280" r:id="rId18"/>
    <p:sldId id="281" r:id="rId19"/>
    <p:sldId id="268" r:id="rId20"/>
    <p:sldId id="282" r:id="rId21"/>
    <p:sldId id="269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70" r:id="rId34"/>
    <p:sldId id="283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2DBCB9-863D-44AC-A542-E01894481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E2C2C8-CB1F-453A-AC16-DEF427AE7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F4E53E-8DA1-4119-8572-C794264FE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FBD7-AE70-4C09-90C8-055916358F81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C1A12-D996-4782-9B20-B760EEA33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87FEB5-8791-4757-9ECF-46321356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CCCA-271F-4C2C-9E93-26E891934E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24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7BB917-16C5-4B89-9D72-93C07A68A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56767A-1CEF-4D82-9669-2AA3F2DDE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44140D-423B-4BBA-9210-C9D513E36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FBD7-AE70-4C09-90C8-055916358F81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178A3E-A836-4FE8-8C25-7F1BE40F2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58E532-708B-42E6-B7ED-59792A809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CCCA-271F-4C2C-9E93-26E891934E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51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20D1A7B-5025-4E31-9676-5DFEF3F60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E1CBC58-F831-4D33-B61E-68F833F1C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C108FC-D907-457E-8B0A-48B39274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FBD7-AE70-4C09-90C8-055916358F81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9D19CD-8F7B-4DE4-BD01-41C0D7D27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208684-B532-4B76-9941-3AC8635CE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CCCA-271F-4C2C-9E93-26E891934E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705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9862F5-5B7A-42C9-98EB-86161F88A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1C4A95-269C-4584-89C6-07907D73A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713E14-40E4-409C-AD78-308F938E0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FBD7-AE70-4C09-90C8-055916358F81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95D7A5-B153-43A2-A146-84A954BB8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122E00-B7D2-4378-BDBC-5017413B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CCCA-271F-4C2C-9E93-26E891934E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11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A091C4-E8DC-4564-BEC3-7F4E6013B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A21BD7-2733-4F6C-BCEA-2BE5F4058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DC2738-EED6-4834-B8F3-0F0DE05F9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FBD7-AE70-4C09-90C8-055916358F81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B9D9F6-0383-4D95-9CBF-614EB75C6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0872D7-3408-4704-A402-EC9DC2880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CCCA-271F-4C2C-9E93-26E891934E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33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F09FF1-E8E9-4E81-BA6F-1A2CFF798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367FB5-BC93-431A-8C14-40064C2A86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9728BCB-1875-408E-A5E4-CD7F58F4A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5B91AF-2655-49CA-8361-2912937C8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FBD7-AE70-4C09-90C8-055916358F81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C2B94-8523-443C-9A6A-DA04596E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16B08F-4705-4A14-A5D1-34FA44E8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CCCA-271F-4C2C-9E93-26E891934E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88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385D70-C3AD-42E1-93B8-F88CCB2C2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132953-1DE4-48D1-AC08-001104C08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C7996A-186D-48C5-B04B-5EA9C439F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E5751DA-189B-4CE3-8F19-2B30A3BC3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919B8AE-2AE4-460A-A4D9-E36D0E5EA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A51EA4-11D1-4007-9DB9-BE95105E3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FBD7-AE70-4C09-90C8-055916358F81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47A8DBC-B835-407C-A034-3F974B97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023B87D-3674-46FE-9A9C-369977DD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CCCA-271F-4C2C-9E93-26E891934E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895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25A8DD-AA88-4CF7-B618-650D3BF41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F01DDBE-6418-4DAB-9477-1D8062E33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FBD7-AE70-4C09-90C8-055916358F81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C7CE23-D3C4-459A-B8A6-09C6ADD8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9106A3-E4B2-4407-8047-05121CCA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CCCA-271F-4C2C-9E93-26E891934E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178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5B46CC6-FD5F-4A0C-83DC-29A940DD0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FBD7-AE70-4C09-90C8-055916358F81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66D88AB-1A10-43C5-86B0-5B7CF53E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0B3E91-DE44-4902-82EC-7858C1F9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CCCA-271F-4C2C-9E93-26E891934E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20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CF33CD-FF3C-4D09-B33D-F0E02E055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0D5227-BBA2-46B7-B145-FF6409ED4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82241BE-EEF2-4932-919C-BCB946C5B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9484E8-2F5A-401D-AE7D-6DF414DE8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FBD7-AE70-4C09-90C8-055916358F81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FDAAB6-3833-47B6-B261-8863A28DE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6040D8-C904-4808-962C-90A9AE65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CCCA-271F-4C2C-9E93-26E891934E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16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D6AC3E-2CFB-4859-8999-EA88C7070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3C636CC-CE90-45EE-BB0C-9B5B6AFD7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9968E3-B67B-4E66-B652-A5100DCED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1052C9-1391-4384-A4F7-449627D20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FBD7-AE70-4C09-90C8-055916358F81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7B0EA7-2D97-43C7-8F97-7738BCCB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E60AFA-F760-4A77-8178-D119F13E1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CCCA-271F-4C2C-9E93-26E891934E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89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43F102A-4271-431D-978E-81D01C8A9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B0EDB4-3150-4879-9BEB-2B8A31CD9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0AFDE7-A8B1-4700-87D8-B1413B695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DFBD7-AE70-4C09-90C8-055916358F81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B32B5C-08EB-4533-A4A6-4B71FA0F7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4C878A-8919-4771-A169-66A613B9D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7CCCA-271F-4C2C-9E93-26E891934E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77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717D27-601B-4202-874F-F43F89760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PROJET-7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86F8B5-C44D-46D1-AE94-8B98A57012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i="0" dirty="0">
                <a:effectLst/>
                <a:latin typeface="Montserrat" panose="00000500000000000000" pitchFamily="2" charset="0"/>
              </a:rPr>
              <a:t>Analysez des indicateurs de l'égalité femme-homme avec </a:t>
            </a:r>
            <a:r>
              <a:rPr lang="fr-FR" b="1" i="0" dirty="0" err="1">
                <a:effectLst/>
                <a:latin typeface="Montserrat" panose="00000500000000000000" pitchFamily="2" charset="0"/>
              </a:rPr>
              <a:t>Knime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7874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00A658-D43F-44A1-845E-4C1D762A5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964E454-7596-483B-8613-D5019A944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5899787" cy="4351338"/>
          </a:xfrm>
        </p:spPr>
      </p:pic>
    </p:spTree>
    <p:extLst>
      <p:ext uri="{BB962C8B-B14F-4D97-AF65-F5344CB8AC3E}">
        <p14:creationId xmlns:p14="http://schemas.microsoft.com/office/powerpoint/2010/main" val="245719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1457AB-8F2F-4AB9-A12F-94404B93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3735BF1-50C9-492D-96CC-713A33779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3612"/>
            <a:ext cx="5894506" cy="4351338"/>
          </a:xfrm>
        </p:spPr>
      </p:pic>
    </p:spTree>
    <p:extLst>
      <p:ext uri="{BB962C8B-B14F-4D97-AF65-F5344CB8AC3E}">
        <p14:creationId xmlns:p14="http://schemas.microsoft.com/office/powerpoint/2010/main" val="3893759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649FEB-32F8-48B4-9FA9-FC2F8E151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 domaine Condition de travail : 1 indicateurs</a:t>
            </a:r>
            <a:br>
              <a:rPr lang="fr-FR" dirty="0"/>
            </a:br>
            <a:r>
              <a:rPr lang="fr-FR" dirty="0"/>
              <a:t>1 widget de visualisation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8CA078-1F17-4018-8FE2-B8709CE44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99E47E7-6227-400C-B7C5-3FA8DDE9F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375" y="1740140"/>
            <a:ext cx="5959250" cy="475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40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31CD07-DD91-4952-A70B-40C28B3E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FE3C231-83E0-47B7-B3A5-5757896EE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3613"/>
            <a:ext cx="5620478" cy="4351338"/>
          </a:xfrm>
        </p:spPr>
      </p:pic>
    </p:spTree>
    <p:extLst>
      <p:ext uri="{BB962C8B-B14F-4D97-AF65-F5344CB8AC3E}">
        <p14:creationId xmlns:p14="http://schemas.microsoft.com/office/powerpoint/2010/main" val="3695378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B7FE1E-8731-49A3-850E-DD1B01652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D9D52CF-6780-4424-A29F-32ADEED5F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0374"/>
            <a:ext cx="5925921" cy="4351338"/>
          </a:xfrm>
        </p:spPr>
      </p:pic>
    </p:spTree>
    <p:extLst>
      <p:ext uri="{BB962C8B-B14F-4D97-AF65-F5344CB8AC3E}">
        <p14:creationId xmlns:p14="http://schemas.microsoft.com/office/powerpoint/2010/main" val="2203935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54E0-A801-484C-8C68-C7E696DDC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5CA4829-3123-4D58-8486-AC4367C4C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2364" y="1825625"/>
            <a:ext cx="5907271" cy="4351338"/>
          </a:xfrm>
        </p:spPr>
      </p:pic>
    </p:spTree>
    <p:extLst>
      <p:ext uri="{BB962C8B-B14F-4D97-AF65-F5344CB8AC3E}">
        <p14:creationId xmlns:p14="http://schemas.microsoft.com/office/powerpoint/2010/main" val="2021492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1D059-13C2-4821-B596-44F13B2D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9A92746-37E8-4D07-BB39-827783DD2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8974" y="1825625"/>
            <a:ext cx="5854052" cy="4351338"/>
          </a:xfrm>
        </p:spPr>
      </p:pic>
    </p:spTree>
    <p:extLst>
      <p:ext uri="{BB962C8B-B14F-4D97-AF65-F5344CB8AC3E}">
        <p14:creationId xmlns:p14="http://schemas.microsoft.com/office/powerpoint/2010/main" val="1851208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F16E54-F914-4687-8E76-D87135B92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FD0DFDE-6113-463F-BCE9-EF4E7AB04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2364" y="1825625"/>
            <a:ext cx="5907271" cy="4351338"/>
          </a:xfrm>
        </p:spPr>
      </p:pic>
    </p:spTree>
    <p:extLst>
      <p:ext uri="{BB962C8B-B14F-4D97-AF65-F5344CB8AC3E}">
        <p14:creationId xmlns:p14="http://schemas.microsoft.com/office/powerpoint/2010/main" val="2113676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BB7937-19E5-4D92-9082-3DF45DFB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E9D8A45-AE3C-45E8-9939-81B06F512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92842"/>
            <a:ext cx="10515600" cy="3616903"/>
          </a:xfrm>
        </p:spPr>
      </p:pic>
    </p:spTree>
    <p:extLst>
      <p:ext uri="{BB962C8B-B14F-4D97-AF65-F5344CB8AC3E}">
        <p14:creationId xmlns:p14="http://schemas.microsoft.com/office/powerpoint/2010/main" val="426234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C797AD-42B8-4B8C-AD71-7FB8F6E0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domaine sécurité et santé : 1 indicateur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386C9B5-F9FF-498D-9A52-EB8B84379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7336" y="2353239"/>
            <a:ext cx="7897327" cy="3296110"/>
          </a:xfrm>
        </p:spPr>
      </p:pic>
    </p:spTree>
    <p:extLst>
      <p:ext uri="{BB962C8B-B14F-4D97-AF65-F5344CB8AC3E}">
        <p14:creationId xmlns:p14="http://schemas.microsoft.com/office/powerpoint/2010/main" val="2510812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97E76C-ECC9-43E8-BCC0-AF0FF3267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488"/>
          </a:xfrm>
        </p:spPr>
        <p:txBody>
          <a:bodyPr/>
          <a:lstStyle/>
          <a:p>
            <a:pPr algn="ctr"/>
            <a:r>
              <a:rPr lang="fr-FR" dirty="0"/>
              <a:t>Les indicateurs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F2C995F-ED3A-4BB9-858C-10465DE9CEC3}"/>
              </a:ext>
            </a:extLst>
          </p:cNvPr>
          <p:cNvSpPr txBox="1"/>
          <p:nvPr/>
        </p:nvSpPr>
        <p:spPr>
          <a:xfrm>
            <a:off x="8843999" y="1063590"/>
            <a:ext cx="3392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31 indicateurs</a:t>
            </a:r>
          </a:p>
          <a:p>
            <a:r>
              <a:rPr lang="fr-FR" dirty="0"/>
              <a:t>11 réalisables</a:t>
            </a:r>
          </a:p>
          <a:p>
            <a:r>
              <a:rPr lang="fr-FR" dirty="0"/>
              <a:t>20 non réalisable en raison de données insuffisantes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A80DC18-61DB-4DA2-85F4-9D3E78B42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09" y="1443890"/>
            <a:ext cx="4983417" cy="5332994"/>
          </a:xfr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2C5980C-2A10-4DF1-AD08-5B5AFE86D231}"/>
              </a:ext>
            </a:extLst>
          </p:cNvPr>
          <p:cNvSpPr txBox="1"/>
          <p:nvPr/>
        </p:nvSpPr>
        <p:spPr>
          <a:xfrm>
            <a:off x="5624286" y="2073895"/>
            <a:ext cx="4689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indicateurs réalisés</a:t>
            </a:r>
          </a:p>
          <a:p>
            <a:endParaRPr lang="fr-FR" dirty="0"/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1D213E3A-A99A-4D72-927D-FA21D08DC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668611"/>
              </p:ext>
            </p:extLst>
          </p:nvPr>
        </p:nvGraphicFramePr>
        <p:xfrm>
          <a:off x="5624286" y="2469452"/>
          <a:ext cx="6332216" cy="43213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3287">
                  <a:extLst>
                    <a:ext uri="{9D8B030D-6E8A-4147-A177-3AD203B41FA5}">
                      <a16:colId xmlns:a16="http://schemas.microsoft.com/office/drawing/2014/main" val="2236702197"/>
                    </a:ext>
                  </a:extLst>
                </a:gridCol>
                <a:gridCol w="2718776">
                  <a:extLst>
                    <a:ext uri="{9D8B030D-6E8A-4147-A177-3AD203B41FA5}">
                      <a16:colId xmlns:a16="http://schemas.microsoft.com/office/drawing/2014/main" val="1714178996"/>
                    </a:ext>
                  </a:extLst>
                </a:gridCol>
                <a:gridCol w="1680153">
                  <a:extLst>
                    <a:ext uri="{9D8B030D-6E8A-4147-A177-3AD203B41FA5}">
                      <a16:colId xmlns:a16="http://schemas.microsoft.com/office/drawing/2014/main" val="8587297"/>
                    </a:ext>
                  </a:extLst>
                </a:gridCol>
              </a:tblGrid>
              <a:tr h="5610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 dirty="0">
                          <a:effectLst/>
                        </a:rPr>
                        <a:t>Domaine des indicateurs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>
                          <a:effectLst/>
                        </a:rPr>
                        <a:t>Indicateurs produits automatiquement par l’outil selon le sexe et la catégorie professionnelle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>
                          <a:effectLst/>
                        </a:rPr>
                        <a:t>Indicateurs complémentaire 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729994"/>
                  </a:ext>
                </a:extLst>
              </a:tr>
              <a:tr h="3709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>
                          <a:effectLst/>
                        </a:rPr>
                        <a:t>EMBAUCHE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>
                          <a:effectLst/>
                        </a:rPr>
                        <a:t>Répartition des effectifs par catégorie professionnelle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8753603"/>
                  </a:ext>
                </a:extLst>
              </a:tr>
              <a:tr h="3709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Répartition des effectifs selon l’âge moyen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1065196"/>
                  </a:ext>
                </a:extLst>
              </a:tr>
              <a:tr h="3709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Répartition des effectifs par type de contrat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5837152"/>
                  </a:ext>
                </a:extLst>
              </a:tr>
              <a:tr h="3709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 dirty="0">
                          <a:effectLst/>
                        </a:rPr>
                        <a:t>PROMOTION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Répartition des effectifs selon l’ancienneté moyenne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7672094"/>
                  </a:ext>
                </a:extLst>
              </a:tr>
              <a:tr h="1808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Répartition des promotions internes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6039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 dirty="0">
                          <a:effectLst/>
                        </a:rPr>
                        <a:t>QUALIFICATION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 dirty="0">
                          <a:effectLst/>
                        </a:rPr>
                        <a:t>Répartition des effectifs par service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8137002"/>
                  </a:ext>
                </a:extLst>
              </a:tr>
              <a:tr h="3709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>
                          <a:effectLst/>
                        </a:rPr>
                        <a:t>CONDITION DE TRAVAIL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>
                          <a:effectLst/>
                        </a:rPr>
                        <a:t>Répartition des effectifs selon la durée du travail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807530"/>
                  </a:ext>
                </a:extLst>
              </a:tr>
              <a:tr h="3709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>
                          <a:effectLst/>
                        </a:rPr>
                        <a:t>SECURITE ET SANTE AU TRAVAIL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>
                          <a:effectLst/>
                        </a:rPr>
                        <a:t>Répartition des accidents du travail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8659463"/>
                  </a:ext>
                </a:extLst>
              </a:tr>
              <a:tr h="10878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 dirty="0">
                          <a:effectLst/>
                        </a:rPr>
                        <a:t>REMUNERATION EFFECTIVE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>
                          <a:effectLst/>
                        </a:rPr>
                        <a:t>Eventail des rémunérations et rémunération moyenne mensuelle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 dirty="0">
                          <a:effectLst/>
                        </a:rPr>
                        <a:t>Rémunération médiane </a:t>
                      </a: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fr-FR" sz="1200" dirty="0">
                          <a:effectLst/>
                        </a:rPr>
                        <a:t>Répartition dans les  plus hautes rémunérations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6203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873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924E1-01A2-472D-B84D-93B6A7674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4DB2B58-9EA8-4558-953B-9C86C4117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4542" y="1825625"/>
            <a:ext cx="7482916" cy="4351338"/>
          </a:xfrm>
        </p:spPr>
      </p:pic>
    </p:spTree>
    <p:extLst>
      <p:ext uri="{BB962C8B-B14F-4D97-AF65-F5344CB8AC3E}">
        <p14:creationId xmlns:p14="http://schemas.microsoft.com/office/powerpoint/2010/main" val="257896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16C5A4-234F-481D-9C4F-906779AD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 domaine rémunération effective : 4 indicateurs</a:t>
            </a:r>
            <a:br>
              <a:rPr lang="fr-FR" dirty="0"/>
            </a:br>
            <a:r>
              <a:rPr lang="fr-FR" dirty="0"/>
              <a:t>2 widgets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694E6D4-6F55-449F-99D9-5105D1835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62DE7F6-1ADF-4271-B23A-AD00BDA3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462" y="1690688"/>
            <a:ext cx="3531978" cy="460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00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E2D64F-E820-4B3A-B198-5447E1BC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038AE36-BE0D-4B49-A480-F07565DC7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139" y="1958360"/>
            <a:ext cx="5905861" cy="4351338"/>
          </a:xfrm>
        </p:spPr>
      </p:pic>
    </p:spTree>
    <p:extLst>
      <p:ext uri="{BB962C8B-B14F-4D97-AF65-F5344CB8AC3E}">
        <p14:creationId xmlns:p14="http://schemas.microsoft.com/office/powerpoint/2010/main" val="353838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13779-E060-4182-AA56-2D90D4C37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1AA3E9C5-9E80-4AF7-86EB-02DD158CB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5122"/>
            <a:ext cx="58886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88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2775F7-5030-4675-8933-F847AA7D6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CFDD3D7-1E97-4FA8-994D-56BA7F208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8864"/>
            <a:ext cx="5795191" cy="4351338"/>
          </a:xfrm>
        </p:spPr>
      </p:pic>
    </p:spTree>
    <p:extLst>
      <p:ext uri="{BB962C8B-B14F-4D97-AF65-F5344CB8AC3E}">
        <p14:creationId xmlns:p14="http://schemas.microsoft.com/office/powerpoint/2010/main" val="170550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2EF76C-A95B-417E-9F36-8FB42860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F255D9F-4F11-4C93-8B2E-95E95056F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9870"/>
            <a:ext cx="5894506" cy="4351338"/>
          </a:xfrm>
        </p:spPr>
      </p:pic>
    </p:spTree>
    <p:extLst>
      <p:ext uri="{BB962C8B-B14F-4D97-AF65-F5344CB8AC3E}">
        <p14:creationId xmlns:p14="http://schemas.microsoft.com/office/powerpoint/2010/main" val="2320541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CD6719-A554-4E1E-BE3A-E65E5E03E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60A1F0A-B30C-420A-9AC5-5EED9C15E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3108"/>
            <a:ext cx="5709110" cy="4351338"/>
          </a:xfrm>
        </p:spPr>
      </p:pic>
    </p:spTree>
    <p:extLst>
      <p:ext uri="{BB962C8B-B14F-4D97-AF65-F5344CB8AC3E}">
        <p14:creationId xmlns:p14="http://schemas.microsoft.com/office/powerpoint/2010/main" val="773442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34B5D9-3A34-453D-865B-CAE217631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ECBCD67-A726-4E53-AB03-08E6AC8F7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32103"/>
            <a:ext cx="5867713" cy="4351338"/>
          </a:xfrm>
        </p:spPr>
      </p:pic>
    </p:spTree>
    <p:extLst>
      <p:ext uri="{BB962C8B-B14F-4D97-AF65-F5344CB8AC3E}">
        <p14:creationId xmlns:p14="http://schemas.microsoft.com/office/powerpoint/2010/main" val="3309858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1D541-5351-4F73-A0CD-DB0621146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31E01B1-DCD5-48EE-8BBC-AB6E87D68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058" y="1973109"/>
            <a:ext cx="4388078" cy="2215433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FB5EA3F-95EE-4F45-AD01-298029408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927" y="2123769"/>
            <a:ext cx="6345016" cy="352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31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4B5F95-66E6-4933-99B3-71307BE57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43FD428-7BFC-44D9-BFE8-980F18C21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88" y="2671551"/>
            <a:ext cx="5259512" cy="290826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35CD741-7876-48D5-9412-3E1F3BCFE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60064"/>
            <a:ext cx="4926294" cy="273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9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E28C64-5DF3-48C5-BCD4-4025B94B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Workflow et nettoyage des données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1C0A2E2-AEBD-4355-9B16-4B0B9497A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9977" y="1825625"/>
            <a:ext cx="5452046" cy="4351338"/>
          </a:xfrm>
        </p:spPr>
      </p:pic>
    </p:spTree>
    <p:extLst>
      <p:ext uri="{BB962C8B-B14F-4D97-AF65-F5344CB8AC3E}">
        <p14:creationId xmlns:p14="http://schemas.microsoft.com/office/powerpoint/2010/main" val="4186559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3663F9-7147-4DF9-8FD3-36218EFE9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F7A7AC1-43A2-453C-A05F-575FB7CCB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4170"/>
            <a:ext cx="5099755" cy="2567106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921F6E9-0EA7-443D-ACE9-59274F2DF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955" y="1914170"/>
            <a:ext cx="5098884" cy="256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296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687BB3-83D2-4CC9-BB37-D1A5A5709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ED5F13-0DB2-4977-A051-E96DB8981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A49F59B-8B86-4A68-9E8F-0D74E08C6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3553"/>
            <a:ext cx="8335538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28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E2C048-35BD-4A27-A94D-55688AE9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tableau d’indicateurs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62D9E46-862B-491C-BB38-98AFBED59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8679" y="400468"/>
            <a:ext cx="3532825" cy="1388082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EDD0C2E-5351-42F3-8AD0-217129497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64" y="2136759"/>
            <a:ext cx="5257800" cy="191986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0C57716-4589-4F98-8FA7-52A6EF3D8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82" y="3875071"/>
            <a:ext cx="5048982" cy="165540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C7CF3C3-0F7E-4B28-ADA5-FC7C7CBF60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7148" y="2370562"/>
            <a:ext cx="4506652" cy="165540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918A8CF-7001-4F0E-8400-52556B8A4E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2287" y="4056620"/>
            <a:ext cx="4296374" cy="174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892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58804D-BCD7-4FE1-9F11-AD64E35C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46B1500-60E6-4446-B3ED-F39839F3A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3374" y="1825625"/>
            <a:ext cx="6045252" cy="4351338"/>
          </a:xfrm>
        </p:spPr>
      </p:pic>
    </p:spTree>
    <p:extLst>
      <p:ext uri="{BB962C8B-B14F-4D97-AF65-F5344CB8AC3E}">
        <p14:creationId xmlns:p14="http://schemas.microsoft.com/office/powerpoint/2010/main" val="16558622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2EB6C3-C3EF-4CFD-8E94-3FCE94A31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Export du fichier csv </a:t>
            </a:r>
            <a:r>
              <a:rPr lang="fr-FR"/>
              <a:t>conforme RPGD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0C55535-A0F6-43F7-9BFF-F42723CFA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565" y="2138182"/>
            <a:ext cx="4372585" cy="2581635"/>
          </a:xfrm>
        </p:spPr>
      </p:pic>
    </p:spTree>
    <p:extLst>
      <p:ext uri="{BB962C8B-B14F-4D97-AF65-F5344CB8AC3E}">
        <p14:creationId xmlns:p14="http://schemas.microsoft.com/office/powerpoint/2010/main" val="635489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C9641D-8A3F-4F98-8642-90A6458E8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448927"/>
          </a:xfrm>
        </p:spPr>
        <p:txBody>
          <a:bodyPr/>
          <a:lstStyle/>
          <a:p>
            <a:r>
              <a:rPr lang="fr-FR" dirty="0"/>
              <a:t>Les domaines des indicateurs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8FB5C73-CB18-4076-8C06-EB15497F3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6039" y="194907"/>
            <a:ext cx="4087761" cy="6468185"/>
          </a:xfrm>
        </p:spPr>
      </p:pic>
    </p:spTree>
    <p:extLst>
      <p:ext uri="{BB962C8B-B14F-4D97-AF65-F5344CB8AC3E}">
        <p14:creationId xmlns:p14="http://schemas.microsoft.com/office/powerpoint/2010/main" val="3523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57B686-CB51-4BD6-BE17-5D2B7372D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domaine Embauche : 3 indicateurs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3859B7B-7541-4A04-9A65-53F44AC83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9923" y="1825625"/>
            <a:ext cx="4872154" cy="4351338"/>
          </a:xfrm>
        </p:spPr>
      </p:pic>
    </p:spTree>
    <p:extLst>
      <p:ext uri="{BB962C8B-B14F-4D97-AF65-F5344CB8AC3E}">
        <p14:creationId xmlns:p14="http://schemas.microsoft.com/office/powerpoint/2010/main" val="3387422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262993-982C-403C-A136-78D76E86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C7EB451-D09E-4980-B55D-D041B6600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645" y="1855121"/>
            <a:ext cx="6418747" cy="4351338"/>
          </a:xfrm>
        </p:spPr>
      </p:pic>
    </p:spTree>
    <p:extLst>
      <p:ext uri="{BB962C8B-B14F-4D97-AF65-F5344CB8AC3E}">
        <p14:creationId xmlns:p14="http://schemas.microsoft.com/office/powerpoint/2010/main" val="2435953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CEBA0-90B3-4C4E-A374-601F399C5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B184717-D0F2-4C45-A109-E4AD53585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9367"/>
            <a:ext cx="6278966" cy="4351338"/>
          </a:xfrm>
        </p:spPr>
      </p:pic>
    </p:spTree>
    <p:extLst>
      <p:ext uri="{BB962C8B-B14F-4D97-AF65-F5344CB8AC3E}">
        <p14:creationId xmlns:p14="http://schemas.microsoft.com/office/powerpoint/2010/main" val="579451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203D00-CC95-4FA5-9DAD-41218D4D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A260B59-9E46-4384-8931-B8D31912F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3109"/>
            <a:ext cx="6236916" cy="4351338"/>
          </a:xfrm>
        </p:spPr>
      </p:pic>
    </p:spTree>
    <p:extLst>
      <p:ext uri="{BB962C8B-B14F-4D97-AF65-F5344CB8AC3E}">
        <p14:creationId xmlns:p14="http://schemas.microsoft.com/office/powerpoint/2010/main" val="713537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126F08-0885-47B9-8F4D-533848092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domaine promotion 2 indicateurs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478DC7C-EA8E-4D70-A7D3-F0962220B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5166" y="1825625"/>
            <a:ext cx="7181667" cy="4351338"/>
          </a:xfrm>
        </p:spPr>
      </p:pic>
    </p:spTree>
    <p:extLst>
      <p:ext uri="{BB962C8B-B14F-4D97-AF65-F5344CB8AC3E}">
        <p14:creationId xmlns:p14="http://schemas.microsoft.com/office/powerpoint/2010/main" val="42244793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186</Words>
  <Application>Microsoft Office PowerPoint</Application>
  <PresentationFormat>Grand écran</PresentationFormat>
  <Paragraphs>44</Paragraphs>
  <Slides>34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Montserrat</vt:lpstr>
      <vt:lpstr>Times New Roman</vt:lpstr>
      <vt:lpstr>Thème Office</vt:lpstr>
      <vt:lpstr>PROJET-7 </vt:lpstr>
      <vt:lpstr>Les indicateurs</vt:lpstr>
      <vt:lpstr>Workflow et nettoyage des données</vt:lpstr>
      <vt:lpstr>Les domaines des indicateurs</vt:lpstr>
      <vt:lpstr>Le domaine Embauche : 3 indicateurs</vt:lpstr>
      <vt:lpstr>Présentation PowerPoint</vt:lpstr>
      <vt:lpstr>Présentation PowerPoint</vt:lpstr>
      <vt:lpstr>Présentation PowerPoint</vt:lpstr>
      <vt:lpstr>Le domaine promotion 2 indicateurs</vt:lpstr>
      <vt:lpstr>Présentation PowerPoint</vt:lpstr>
      <vt:lpstr>Présentation PowerPoint</vt:lpstr>
      <vt:lpstr>Le domaine Condition de travail : 1 indicateurs 1 widget de visualisation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 domaine sécurité et santé : 1 indicateur</vt:lpstr>
      <vt:lpstr>Présentation PowerPoint</vt:lpstr>
      <vt:lpstr>Le domaine rémunération effective : 4 indicateurs 2 widgets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Outils tableau d’indicateurs</vt:lpstr>
      <vt:lpstr>Présentation PowerPoint</vt:lpstr>
      <vt:lpstr>Export du fichier csv conforme RPGD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PROJET-7 </dc:title>
  <dc:creator>MOTY Philippe</dc:creator>
  <cp:lastModifiedBy>MOTY Philippe</cp:lastModifiedBy>
  <cp:revision>10</cp:revision>
  <dcterms:created xsi:type="dcterms:W3CDTF">2022-05-03T12:36:55Z</dcterms:created>
  <dcterms:modified xsi:type="dcterms:W3CDTF">2022-05-23T14:44:06Z</dcterms:modified>
</cp:coreProperties>
</file>