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77" r:id="rId5"/>
    <p:sldId id="259" r:id="rId6"/>
    <p:sldId id="260" r:id="rId7"/>
    <p:sldId id="261" r:id="rId8"/>
    <p:sldId id="278" r:id="rId9"/>
    <p:sldId id="262" r:id="rId10"/>
    <p:sldId id="279" r:id="rId11"/>
    <p:sldId id="263" r:id="rId12"/>
    <p:sldId id="264" r:id="rId13"/>
    <p:sldId id="265" r:id="rId14"/>
    <p:sldId id="266" r:id="rId15"/>
    <p:sldId id="267" r:id="rId16"/>
    <p:sldId id="268" r:id="rId17"/>
    <p:sldId id="269" r:id="rId18"/>
    <p:sldId id="270" r:id="rId19"/>
    <p:sldId id="280" r:id="rId20"/>
    <p:sldId id="271" r:id="rId21"/>
    <p:sldId id="275" r:id="rId22"/>
    <p:sldId id="276" r:id="rId23"/>
    <p:sldId id="273" r:id="rId24"/>
    <p:sldId id="274" r:id="rId25"/>
    <p:sldId id="281"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35108-4910-42DE-8F4B-FB8E9F4B7321}" type="datetimeFigureOut">
              <a:rPr lang="fr-FR" smtClean="0"/>
              <a:t>29/09/2020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FCCA2-C5D2-4F76-AC87-2A18D88725F4}" type="slidenum">
              <a:rPr lang="fr-FR" smtClean="0"/>
              <a:t>‹N°›</a:t>
            </a:fld>
            <a:endParaRPr lang="fr-FR"/>
          </a:p>
        </p:txBody>
      </p:sp>
    </p:spTree>
    <p:extLst>
      <p:ext uri="{BB962C8B-B14F-4D97-AF65-F5344CB8AC3E}">
        <p14:creationId xmlns:p14="http://schemas.microsoft.com/office/powerpoint/2010/main" val="3843111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519259-67C0-4626-9F7F-7982ED6FE86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EF66EEC-E6AB-4B36-A564-2DA3E4E8C0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0D55021-B06F-4CED-BFED-FBA5687F3672}"/>
              </a:ext>
            </a:extLst>
          </p:cNvPr>
          <p:cNvSpPr>
            <a:spLocks noGrp="1"/>
          </p:cNvSpPr>
          <p:nvPr>
            <p:ph type="dt" sz="half" idx="10"/>
          </p:nvPr>
        </p:nvSpPr>
        <p:spPr/>
        <p:txBody>
          <a:bodyPr/>
          <a:lstStyle/>
          <a:p>
            <a:fld id="{8E1EE0D1-3B58-440C-ADAE-A74B8A49C46D}"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B792AEC7-D66E-4A16-9768-36DDB8ADFB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DFBFE7F-1B7B-434E-B8C0-F238CD8A3A97}"/>
              </a:ext>
            </a:extLst>
          </p:cNvPr>
          <p:cNvSpPr>
            <a:spLocks noGrp="1"/>
          </p:cNvSpPr>
          <p:nvPr>
            <p:ph type="sldNum" sz="quarter" idx="12"/>
          </p:nvPr>
        </p:nvSpPr>
        <p:spPr/>
        <p:txBody>
          <a:bodyPr/>
          <a:lstStyle/>
          <a:p>
            <a:fld id="{36EC972B-49C8-4B4D-B27F-B8C09185386E}" type="slidenum">
              <a:rPr lang="fr-FR" smtClean="0"/>
              <a:t>‹N°›</a:t>
            </a:fld>
            <a:endParaRPr lang="fr-FR"/>
          </a:p>
        </p:txBody>
      </p:sp>
    </p:spTree>
    <p:extLst>
      <p:ext uri="{BB962C8B-B14F-4D97-AF65-F5344CB8AC3E}">
        <p14:creationId xmlns:p14="http://schemas.microsoft.com/office/powerpoint/2010/main" val="181843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BA2AD3-EFFD-4212-8E91-6D1EE8CAE8D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08BBFA3-1038-4D42-B3C1-61C6C158404F}"/>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D9D334-DCE0-4479-ABCD-35A4BFB6029E}"/>
              </a:ext>
            </a:extLst>
          </p:cNvPr>
          <p:cNvSpPr>
            <a:spLocks noGrp="1"/>
          </p:cNvSpPr>
          <p:nvPr>
            <p:ph type="dt" sz="half" idx="10"/>
          </p:nvPr>
        </p:nvSpPr>
        <p:spPr/>
        <p:txBody>
          <a:bodyPr/>
          <a:lstStyle/>
          <a:p>
            <a:fld id="{8E1EE0D1-3B58-440C-ADAE-A74B8A49C46D}"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195F5482-7CE9-42C0-A041-0DEE3FF9C32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C0786B9-7751-40AE-864A-B5A8C2FD163B}"/>
              </a:ext>
            </a:extLst>
          </p:cNvPr>
          <p:cNvSpPr>
            <a:spLocks noGrp="1"/>
          </p:cNvSpPr>
          <p:nvPr>
            <p:ph type="sldNum" sz="quarter" idx="12"/>
          </p:nvPr>
        </p:nvSpPr>
        <p:spPr/>
        <p:txBody>
          <a:bodyPr/>
          <a:lstStyle/>
          <a:p>
            <a:fld id="{36EC972B-49C8-4B4D-B27F-B8C09185386E}" type="slidenum">
              <a:rPr lang="fr-FR" smtClean="0"/>
              <a:t>‹N°›</a:t>
            </a:fld>
            <a:endParaRPr lang="fr-FR"/>
          </a:p>
        </p:txBody>
      </p:sp>
    </p:spTree>
    <p:extLst>
      <p:ext uri="{BB962C8B-B14F-4D97-AF65-F5344CB8AC3E}">
        <p14:creationId xmlns:p14="http://schemas.microsoft.com/office/powerpoint/2010/main" val="79059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E813DC0-1C49-4B1E-9F45-58CFECF9F03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E4BA6D0-FBE5-4752-9217-92B8E43B64B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9C375D-178A-4688-A533-3A0D71688334}"/>
              </a:ext>
            </a:extLst>
          </p:cNvPr>
          <p:cNvSpPr>
            <a:spLocks noGrp="1"/>
          </p:cNvSpPr>
          <p:nvPr>
            <p:ph type="dt" sz="half" idx="10"/>
          </p:nvPr>
        </p:nvSpPr>
        <p:spPr/>
        <p:txBody>
          <a:bodyPr/>
          <a:lstStyle/>
          <a:p>
            <a:fld id="{8E1EE0D1-3B58-440C-ADAE-A74B8A49C46D}"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ACD7AD2A-0C8D-4578-A6D2-40AAA6B03D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B553C3-5C44-44E9-B179-F92F8ED28F44}"/>
              </a:ext>
            </a:extLst>
          </p:cNvPr>
          <p:cNvSpPr>
            <a:spLocks noGrp="1"/>
          </p:cNvSpPr>
          <p:nvPr>
            <p:ph type="sldNum" sz="quarter" idx="12"/>
          </p:nvPr>
        </p:nvSpPr>
        <p:spPr/>
        <p:txBody>
          <a:bodyPr/>
          <a:lstStyle/>
          <a:p>
            <a:fld id="{36EC972B-49C8-4B4D-B27F-B8C09185386E}" type="slidenum">
              <a:rPr lang="fr-FR" smtClean="0"/>
              <a:t>‹N°›</a:t>
            </a:fld>
            <a:endParaRPr lang="fr-FR"/>
          </a:p>
        </p:txBody>
      </p:sp>
    </p:spTree>
    <p:extLst>
      <p:ext uri="{BB962C8B-B14F-4D97-AF65-F5344CB8AC3E}">
        <p14:creationId xmlns:p14="http://schemas.microsoft.com/office/powerpoint/2010/main" val="281525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99E4C9-179C-42E6-9851-2C7D80361F7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036FC30-C035-4263-AE04-18C3E09B47AA}"/>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589B0AF-CCA6-4EB3-9220-D35565E474B3}"/>
              </a:ext>
            </a:extLst>
          </p:cNvPr>
          <p:cNvSpPr>
            <a:spLocks noGrp="1"/>
          </p:cNvSpPr>
          <p:nvPr>
            <p:ph type="dt" sz="half" idx="10"/>
          </p:nvPr>
        </p:nvSpPr>
        <p:spPr/>
        <p:txBody>
          <a:bodyPr/>
          <a:lstStyle/>
          <a:p>
            <a:fld id="{8E1EE0D1-3B58-440C-ADAE-A74B8A49C46D}"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4E81BB78-5716-4CA0-8D77-7CE6ECDE197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244DE16-16DD-452F-A846-A89E68E27715}"/>
              </a:ext>
            </a:extLst>
          </p:cNvPr>
          <p:cNvSpPr>
            <a:spLocks noGrp="1"/>
          </p:cNvSpPr>
          <p:nvPr>
            <p:ph type="sldNum" sz="quarter" idx="12"/>
          </p:nvPr>
        </p:nvSpPr>
        <p:spPr/>
        <p:txBody>
          <a:bodyPr/>
          <a:lstStyle/>
          <a:p>
            <a:fld id="{36EC972B-49C8-4B4D-B27F-B8C09185386E}" type="slidenum">
              <a:rPr lang="fr-FR" smtClean="0"/>
              <a:t>‹N°›</a:t>
            </a:fld>
            <a:endParaRPr lang="fr-FR"/>
          </a:p>
        </p:txBody>
      </p:sp>
    </p:spTree>
    <p:extLst>
      <p:ext uri="{BB962C8B-B14F-4D97-AF65-F5344CB8AC3E}">
        <p14:creationId xmlns:p14="http://schemas.microsoft.com/office/powerpoint/2010/main" val="1809559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EADCB-8F91-4915-BDAA-7CEC3326E71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BBE2F2B-3186-4957-A656-05721C352C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98666EC-3808-4CDB-9A19-D6503B349D11}"/>
              </a:ext>
            </a:extLst>
          </p:cNvPr>
          <p:cNvSpPr>
            <a:spLocks noGrp="1"/>
          </p:cNvSpPr>
          <p:nvPr>
            <p:ph type="dt" sz="half" idx="10"/>
          </p:nvPr>
        </p:nvSpPr>
        <p:spPr/>
        <p:txBody>
          <a:bodyPr/>
          <a:lstStyle/>
          <a:p>
            <a:fld id="{8E1EE0D1-3B58-440C-ADAE-A74B8A49C46D}"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280D94E5-3B28-4352-BE71-1C564F39D15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2D6693-3EB0-43A6-928B-5849A349C2C7}"/>
              </a:ext>
            </a:extLst>
          </p:cNvPr>
          <p:cNvSpPr>
            <a:spLocks noGrp="1"/>
          </p:cNvSpPr>
          <p:nvPr>
            <p:ph type="sldNum" sz="quarter" idx="12"/>
          </p:nvPr>
        </p:nvSpPr>
        <p:spPr/>
        <p:txBody>
          <a:bodyPr/>
          <a:lstStyle/>
          <a:p>
            <a:fld id="{36EC972B-49C8-4B4D-B27F-B8C09185386E}" type="slidenum">
              <a:rPr lang="fr-FR" smtClean="0"/>
              <a:t>‹N°›</a:t>
            </a:fld>
            <a:endParaRPr lang="fr-FR"/>
          </a:p>
        </p:txBody>
      </p:sp>
    </p:spTree>
    <p:extLst>
      <p:ext uri="{BB962C8B-B14F-4D97-AF65-F5344CB8AC3E}">
        <p14:creationId xmlns:p14="http://schemas.microsoft.com/office/powerpoint/2010/main" val="747108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781CFF-9081-4CC3-A52A-01E27146248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490FAA-02AB-46FE-A049-FC58094B1FF2}"/>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AE77A80-8504-4ECE-A085-76A303F04015}"/>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9222DEE-475E-4F7B-AC7B-CB337CDEC32C}"/>
              </a:ext>
            </a:extLst>
          </p:cNvPr>
          <p:cNvSpPr>
            <a:spLocks noGrp="1"/>
          </p:cNvSpPr>
          <p:nvPr>
            <p:ph type="dt" sz="half" idx="10"/>
          </p:nvPr>
        </p:nvSpPr>
        <p:spPr/>
        <p:txBody>
          <a:bodyPr/>
          <a:lstStyle/>
          <a:p>
            <a:fld id="{8E1EE0D1-3B58-440C-ADAE-A74B8A49C46D}" type="datetimeFigureOut">
              <a:rPr lang="fr-FR" smtClean="0"/>
              <a:t>29/09/2020</a:t>
            </a:fld>
            <a:endParaRPr lang="fr-FR"/>
          </a:p>
        </p:txBody>
      </p:sp>
      <p:sp>
        <p:nvSpPr>
          <p:cNvPr id="6" name="Espace réservé du pied de page 5">
            <a:extLst>
              <a:ext uri="{FF2B5EF4-FFF2-40B4-BE49-F238E27FC236}">
                <a16:creationId xmlns:a16="http://schemas.microsoft.com/office/drawing/2014/main" id="{D659EC13-C86D-488F-A0A4-D7D4F349B27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30929B0-113B-4AA2-8CCD-0B214F49E4E1}"/>
              </a:ext>
            </a:extLst>
          </p:cNvPr>
          <p:cNvSpPr>
            <a:spLocks noGrp="1"/>
          </p:cNvSpPr>
          <p:nvPr>
            <p:ph type="sldNum" sz="quarter" idx="12"/>
          </p:nvPr>
        </p:nvSpPr>
        <p:spPr/>
        <p:txBody>
          <a:bodyPr/>
          <a:lstStyle/>
          <a:p>
            <a:fld id="{36EC972B-49C8-4B4D-B27F-B8C09185386E}" type="slidenum">
              <a:rPr lang="fr-FR" smtClean="0"/>
              <a:t>‹N°›</a:t>
            </a:fld>
            <a:endParaRPr lang="fr-FR"/>
          </a:p>
        </p:txBody>
      </p:sp>
    </p:spTree>
    <p:extLst>
      <p:ext uri="{BB962C8B-B14F-4D97-AF65-F5344CB8AC3E}">
        <p14:creationId xmlns:p14="http://schemas.microsoft.com/office/powerpoint/2010/main" val="248164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B782E-DDE3-4B5B-A10B-58DF96E599F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42044F2-EA55-41BD-982E-831404817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7AE1EDCB-3B3A-4480-AD8C-8611D89D73A9}"/>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00F1660-45CF-4F84-B5AA-62BEFDE81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1BCE3D26-770C-4286-8624-0CD3DD70DDB1}"/>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E02DECA-C7EA-4AB5-91BE-C14FEA9726EE}"/>
              </a:ext>
            </a:extLst>
          </p:cNvPr>
          <p:cNvSpPr>
            <a:spLocks noGrp="1"/>
          </p:cNvSpPr>
          <p:nvPr>
            <p:ph type="dt" sz="half" idx="10"/>
          </p:nvPr>
        </p:nvSpPr>
        <p:spPr/>
        <p:txBody>
          <a:bodyPr/>
          <a:lstStyle/>
          <a:p>
            <a:fld id="{8E1EE0D1-3B58-440C-ADAE-A74B8A49C46D}" type="datetimeFigureOut">
              <a:rPr lang="fr-FR" smtClean="0"/>
              <a:t>29/09/2020</a:t>
            </a:fld>
            <a:endParaRPr lang="fr-FR"/>
          </a:p>
        </p:txBody>
      </p:sp>
      <p:sp>
        <p:nvSpPr>
          <p:cNvPr id="8" name="Espace réservé du pied de page 7">
            <a:extLst>
              <a:ext uri="{FF2B5EF4-FFF2-40B4-BE49-F238E27FC236}">
                <a16:creationId xmlns:a16="http://schemas.microsoft.com/office/drawing/2014/main" id="{C1F11E7E-17CE-435E-8831-628CBFF872F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A7E50FB-0C38-4AFE-AB14-F783A66CD35B}"/>
              </a:ext>
            </a:extLst>
          </p:cNvPr>
          <p:cNvSpPr>
            <a:spLocks noGrp="1"/>
          </p:cNvSpPr>
          <p:nvPr>
            <p:ph type="sldNum" sz="quarter" idx="12"/>
          </p:nvPr>
        </p:nvSpPr>
        <p:spPr/>
        <p:txBody>
          <a:bodyPr/>
          <a:lstStyle/>
          <a:p>
            <a:fld id="{36EC972B-49C8-4B4D-B27F-B8C09185386E}" type="slidenum">
              <a:rPr lang="fr-FR" smtClean="0"/>
              <a:t>‹N°›</a:t>
            </a:fld>
            <a:endParaRPr lang="fr-FR"/>
          </a:p>
        </p:txBody>
      </p:sp>
    </p:spTree>
    <p:extLst>
      <p:ext uri="{BB962C8B-B14F-4D97-AF65-F5344CB8AC3E}">
        <p14:creationId xmlns:p14="http://schemas.microsoft.com/office/powerpoint/2010/main" val="200434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B5F1C8-D9E6-4C06-8DB8-3B372E481C8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A2EC5F-CD06-44B9-9759-88C6120C07E4}"/>
              </a:ext>
            </a:extLst>
          </p:cNvPr>
          <p:cNvSpPr>
            <a:spLocks noGrp="1"/>
          </p:cNvSpPr>
          <p:nvPr>
            <p:ph type="dt" sz="half" idx="10"/>
          </p:nvPr>
        </p:nvSpPr>
        <p:spPr/>
        <p:txBody>
          <a:bodyPr/>
          <a:lstStyle/>
          <a:p>
            <a:fld id="{8E1EE0D1-3B58-440C-ADAE-A74B8A49C46D}" type="datetimeFigureOut">
              <a:rPr lang="fr-FR" smtClean="0"/>
              <a:t>29/09/2020</a:t>
            </a:fld>
            <a:endParaRPr lang="fr-FR"/>
          </a:p>
        </p:txBody>
      </p:sp>
      <p:sp>
        <p:nvSpPr>
          <p:cNvPr id="4" name="Espace réservé du pied de page 3">
            <a:extLst>
              <a:ext uri="{FF2B5EF4-FFF2-40B4-BE49-F238E27FC236}">
                <a16:creationId xmlns:a16="http://schemas.microsoft.com/office/drawing/2014/main" id="{CD2AA3AE-2F94-4A4B-B29F-07FA271B3BE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67F1434-EBBE-4E86-AA0F-3C441FF5AC9D}"/>
              </a:ext>
            </a:extLst>
          </p:cNvPr>
          <p:cNvSpPr>
            <a:spLocks noGrp="1"/>
          </p:cNvSpPr>
          <p:nvPr>
            <p:ph type="sldNum" sz="quarter" idx="12"/>
          </p:nvPr>
        </p:nvSpPr>
        <p:spPr/>
        <p:txBody>
          <a:bodyPr/>
          <a:lstStyle/>
          <a:p>
            <a:fld id="{36EC972B-49C8-4B4D-B27F-B8C09185386E}" type="slidenum">
              <a:rPr lang="fr-FR" smtClean="0"/>
              <a:t>‹N°›</a:t>
            </a:fld>
            <a:endParaRPr lang="fr-FR"/>
          </a:p>
        </p:txBody>
      </p:sp>
    </p:spTree>
    <p:extLst>
      <p:ext uri="{BB962C8B-B14F-4D97-AF65-F5344CB8AC3E}">
        <p14:creationId xmlns:p14="http://schemas.microsoft.com/office/powerpoint/2010/main" val="1642647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4ADCF3-1997-4EBC-873C-72A37CFBF0D7}"/>
              </a:ext>
            </a:extLst>
          </p:cNvPr>
          <p:cNvSpPr>
            <a:spLocks noGrp="1"/>
          </p:cNvSpPr>
          <p:nvPr>
            <p:ph type="dt" sz="half" idx="10"/>
          </p:nvPr>
        </p:nvSpPr>
        <p:spPr/>
        <p:txBody>
          <a:bodyPr/>
          <a:lstStyle/>
          <a:p>
            <a:fld id="{8E1EE0D1-3B58-440C-ADAE-A74B8A49C46D}" type="datetimeFigureOut">
              <a:rPr lang="fr-FR" smtClean="0"/>
              <a:t>29/09/2020</a:t>
            </a:fld>
            <a:endParaRPr lang="fr-FR"/>
          </a:p>
        </p:txBody>
      </p:sp>
      <p:sp>
        <p:nvSpPr>
          <p:cNvPr id="3" name="Espace réservé du pied de page 2">
            <a:extLst>
              <a:ext uri="{FF2B5EF4-FFF2-40B4-BE49-F238E27FC236}">
                <a16:creationId xmlns:a16="http://schemas.microsoft.com/office/drawing/2014/main" id="{20FD33A4-B4D9-4A62-8F58-CFA0AF6E8FB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FC02AB1-DA06-4B0D-9800-BB71ECC1D635}"/>
              </a:ext>
            </a:extLst>
          </p:cNvPr>
          <p:cNvSpPr>
            <a:spLocks noGrp="1"/>
          </p:cNvSpPr>
          <p:nvPr>
            <p:ph type="sldNum" sz="quarter" idx="12"/>
          </p:nvPr>
        </p:nvSpPr>
        <p:spPr/>
        <p:txBody>
          <a:bodyPr/>
          <a:lstStyle/>
          <a:p>
            <a:fld id="{36EC972B-49C8-4B4D-B27F-B8C09185386E}" type="slidenum">
              <a:rPr lang="fr-FR" smtClean="0"/>
              <a:t>‹N°›</a:t>
            </a:fld>
            <a:endParaRPr lang="fr-FR"/>
          </a:p>
        </p:txBody>
      </p:sp>
    </p:spTree>
    <p:extLst>
      <p:ext uri="{BB962C8B-B14F-4D97-AF65-F5344CB8AC3E}">
        <p14:creationId xmlns:p14="http://schemas.microsoft.com/office/powerpoint/2010/main" val="133976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3261A-5C3C-4E69-B9C0-7625344AEF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247EC12-0521-49DA-8979-3C402631D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5820BF0-B3B5-4434-A96F-7B2ED10FC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B12961E-F0F7-449A-B65A-5034BAAE3F6C}"/>
              </a:ext>
            </a:extLst>
          </p:cNvPr>
          <p:cNvSpPr>
            <a:spLocks noGrp="1"/>
          </p:cNvSpPr>
          <p:nvPr>
            <p:ph type="dt" sz="half" idx="10"/>
          </p:nvPr>
        </p:nvSpPr>
        <p:spPr/>
        <p:txBody>
          <a:bodyPr/>
          <a:lstStyle/>
          <a:p>
            <a:fld id="{8E1EE0D1-3B58-440C-ADAE-A74B8A49C46D}" type="datetimeFigureOut">
              <a:rPr lang="fr-FR" smtClean="0"/>
              <a:t>29/09/2020</a:t>
            </a:fld>
            <a:endParaRPr lang="fr-FR"/>
          </a:p>
        </p:txBody>
      </p:sp>
      <p:sp>
        <p:nvSpPr>
          <p:cNvPr id="6" name="Espace réservé du pied de page 5">
            <a:extLst>
              <a:ext uri="{FF2B5EF4-FFF2-40B4-BE49-F238E27FC236}">
                <a16:creationId xmlns:a16="http://schemas.microsoft.com/office/drawing/2014/main" id="{10C00533-CCFF-4DAF-9589-F51F48D181A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399903-CC87-4222-A27B-BAA0BF76DA6E}"/>
              </a:ext>
            </a:extLst>
          </p:cNvPr>
          <p:cNvSpPr>
            <a:spLocks noGrp="1"/>
          </p:cNvSpPr>
          <p:nvPr>
            <p:ph type="sldNum" sz="quarter" idx="12"/>
          </p:nvPr>
        </p:nvSpPr>
        <p:spPr/>
        <p:txBody>
          <a:bodyPr/>
          <a:lstStyle/>
          <a:p>
            <a:fld id="{36EC972B-49C8-4B4D-B27F-B8C09185386E}" type="slidenum">
              <a:rPr lang="fr-FR" smtClean="0"/>
              <a:t>‹N°›</a:t>
            </a:fld>
            <a:endParaRPr lang="fr-FR"/>
          </a:p>
        </p:txBody>
      </p:sp>
    </p:spTree>
    <p:extLst>
      <p:ext uri="{BB962C8B-B14F-4D97-AF65-F5344CB8AC3E}">
        <p14:creationId xmlns:p14="http://schemas.microsoft.com/office/powerpoint/2010/main" val="6810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2D384C-CF50-4B02-834D-9454F91F555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E13D3DA-1426-4BE9-9C08-E6CC5D955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4FE2514-2267-4369-BA11-B6DD8BAE3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07FBA7A-A38A-4863-B969-6ED74E1B0731}"/>
              </a:ext>
            </a:extLst>
          </p:cNvPr>
          <p:cNvSpPr>
            <a:spLocks noGrp="1"/>
          </p:cNvSpPr>
          <p:nvPr>
            <p:ph type="dt" sz="half" idx="10"/>
          </p:nvPr>
        </p:nvSpPr>
        <p:spPr/>
        <p:txBody>
          <a:bodyPr/>
          <a:lstStyle/>
          <a:p>
            <a:fld id="{8E1EE0D1-3B58-440C-ADAE-A74B8A49C46D}" type="datetimeFigureOut">
              <a:rPr lang="fr-FR" smtClean="0"/>
              <a:t>29/09/2020</a:t>
            </a:fld>
            <a:endParaRPr lang="fr-FR"/>
          </a:p>
        </p:txBody>
      </p:sp>
      <p:sp>
        <p:nvSpPr>
          <p:cNvPr id="6" name="Espace réservé du pied de page 5">
            <a:extLst>
              <a:ext uri="{FF2B5EF4-FFF2-40B4-BE49-F238E27FC236}">
                <a16:creationId xmlns:a16="http://schemas.microsoft.com/office/drawing/2014/main" id="{A8B953B7-0889-4990-810C-F144564792C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1422701-8C8B-4008-BB04-1F20E41C6428}"/>
              </a:ext>
            </a:extLst>
          </p:cNvPr>
          <p:cNvSpPr>
            <a:spLocks noGrp="1"/>
          </p:cNvSpPr>
          <p:nvPr>
            <p:ph type="sldNum" sz="quarter" idx="12"/>
          </p:nvPr>
        </p:nvSpPr>
        <p:spPr/>
        <p:txBody>
          <a:bodyPr/>
          <a:lstStyle/>
          <a:p>
            <a:fld id="{36EC972B-49C8-4B4D-B27F-B8C09185386E}" type="slidenum">
              <a:rPr lang="fr-FR" smtClean="0"/>
              <a:t>‹N°›</a:t>
            </a:fld>
            <a:endParaRPr lang="fr-FR"/>
          </a:p>
        </p:txBody>
      </p:sp>
    </p:spTree>
    <p:extLst>
      <p:ext uri="{BB962C8B-B14F-4D97-AF65-F5344CB8AC3E}">
        <p14:creationId xmlns:p14="http://schemas.microsoft.com/office/powerpoint/2010/main" val="364189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6E1F655-2905-4CEE-83BF-C8F6A8FDF8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5CF9749-FA1C-4CEE-908D-54B635625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B92F4A4-6B78-4FB1-A983-E9723E0045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E0D1-3B58-440C-ADAE-A74B8A49C46D}"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22ED661B-C8B1-44DF-9ED5-2F59433576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22390EC-9AB8-462B-85A9-ACA9EE0C9F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C972B-49C8-4B4D-B27F-B8C09185386E}" type="slidenum">
              <a:rPr lang="fr-FR" smtClean="0"/>
              <a:t>‹N°›</a:t>
            </a:fld>
            <a:endParaRPr lang="fr-FR"/>
          </a:p>
        </p:txBody>
      </p:sp>
    </p:spTree>
    <p:extLst>
      <p:ext uri="{BB962C8B-B14F-4D97-AF65-F5344CB8AC3E}">
        <p14:creationId xmlns:p14="http://schemas.microsoft.com/office/powerpoint/2010/main" val="248687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3LrPAz4cjh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centre-robert-schuman.org/userfiles/files/REPERES%20-%20module%201-1-1%20-%20notice%20-%20Bilan%20chiffre%20de%20la%20Premiere%20Guerre%20mondiale%20-%20FR%20-%20final.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ducation.francetv.fr/matiere/epoque-contemporaine/premiere/video/l-horreur-des-tranchees-apocalypse-la-1ere-guerre-mondiale" TargetMode="External"/><Relationship Id="rId2" Type="http://schemas.openxmlformats.org/officeDocument/2006/relationships/hyperlink" Target="https://education.francetv.fr/matiere/epoque-contemporaine/premiere/video/de-la-guerre-de-mouvement-a-la-guerre-de-tranchee-apocalypse-la-1ere-guerre-mondia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2420A-57E5-409A-8B6B-7AC3ADF2CB33}"/>
              </a:ext>
            </a:extLst>
          </p:cNvPr>
          <p:cNvSpPr>
            <a:spLocks noGrp="1"/>
          </p:cNvSpPr>
          <p:nvPr>
            <p:ph type="ctrTitle"/>
          </p:nvPr>
        </p:nvSpPr>
        <p:spPr/>
        <p:txBody>
          <a:bodyPr>
            <a:normAutofit fontScale="90000"/>
          </a:bodyPr>
          <a:lstStyle/>
          <a:p>
            <a:r>
              <a:rPr lang="fr-FR" b="1" kern="0" dirty="0">
                <a:solidFill>
                  <a:srgbClr val="FF0000"/>
                </a:solidFill>
                <a:latin typeface="Times New Roman" panose="02020603050405020304" pitchFamily="18" charset="0"/>
                <a:cs typeface="Times New Roman" panose="02020603050405020304" pitchFamily="18" charset="0"/>
              </a:rPr>
              <a:t>Chapitre 1 : Civils et militaires dans la Première Guerre mondiale (1914-1918)</a:t>
            </a:r>
            <a:br>
              <a:rPr lang="fr-FR" b="1" kern="0" dirty="0">
                <a:solidFill>
                  <a:srgbClr val="FF0000"/>
                </a:solidFill>
                <a:latin typeface="Times New Roman" panose="02020603050405020304" pitchFamily="18" charset="0"/>
                <a:cs typeface="Times New Roman" panose="02020603050405020304" pitchFamily="18" charset="0"/>
              </a:rPr>
            </a:br>
            <a:endParaRPr lang="fr-FR" dirty="0"/>
          </a:p>
        </p:txBody>
      </p:sp>
      <p:sp>
        <p:nvSpPr>
          <p:cNvPr id="3" name="Sous-titre 2">
            <a:extLst>
              <a:ext uri="{FF2B5EF4-FFF2-40B4-BE49-F238E27FC236}">
                <a16:creationId xmlns:a16="http://schemas.microsoft.com/office/drawing/2014/main" id="{C5C96F8C-E17C-4B32-A861-B0ADD24DC50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289545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4FBF4-2CD4-479E-B64B-60640882E6A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199FF69-94FC-433F-9FF0-9A188B18D9BC}"/>
              </a:ext>
            </a:extLst>
          </p:cNvPr>
          <p:cNvSpPr>
            <a:spLocks noGrp="1"/>
          </p:cNvSpPr>
          <p:nvPr>
            <p:ph idx="1"/>
          </p:nvPr>
        </p:nvSpPr>
        <p:spPr/>
        <p:txBody>
          <a:bodyPr/>
          <a:lstStyle/>
          <a:p>
            <a:r>
              <a:rPr lang="fr-FR" dirty="0">
                <a:hlinkClick r:id="rId2"/>
              </a:rPr>
              <a:t>Synthèse</a:t>
            </a:r>
            <a:r>
              <a:rPr lang="fr-FR" dirty="0"/>
              <a:t> (28 mn)</a:t>
            </a:r>
          </a:p>
        </p:txBody>
      </p:sp>
    </p:spTree>
    <p:extLst>
      <p:ext uri="{BB962C8B-B14F-4D97-AF65-F5344CB8AC3E}">
        <p14:creationId xmlns:p14="http://schemas.microsoft.com/office/powerpoint/2010/main" val="3110084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B852B3-66A5-4796-A55C-B28083071868}"/>
              </a:ext>
            </a:extLst>
          </p:cNvPr>
          <p:cNvSpPr>
            <a:spLocks noGrp="1"/>
          </p:cNvSpPr>
          <p:nvPr>
            <p:ph type="title"/>
          </p:nvPr>
        </p:nvSpPr>
        <p:spPr>
          <a:xfrm>
            <a:off x="838200" y="2766218"/>
            <a:ext cx="10515600" cy="1325563"/>
          </a:xfrm>
        </p:spPr>
        <p:txBody>
          <a:bodyPr/>
          <a:lstStyle/>
          <a:p>
            <a:r>
              <a:rPr lang="fr-FR" b="1" dirty="0">
                <a:solidFill>
                  <a:srgbClr val="FF0000"/>
                </a:solidFill>
                <a:effectLst>
                  <a:outerShdw blurRad="38100" dist="38100" dir="2700000" algn="tl">
                    <a:srgbClr val="000000">
                      <a:alpha val="43137"/>
                    </a:srgbClr>
                  </a:outerShdw>
                </a:effectLst>
              </a:rPr>
              <a:t>II. Analyse de la Première Guerre mondiale</a:t>
            </a:r>
            <a:r>
              <a:rPr lang="fr-FR" b="1" dirty="0"/>
              <a:t/>
            </a:r>
            <a:br>
              <a:rPr lang="fr-FR" b="1" dirty="0"/>
            </a:br>
            <a:endParaRPr lang="fr-FR" dirty="0"/>
          </a:p>
        </p:txBody>
      </p:sp>
    </p:spTree>
    <p:extLst>
      <p:ext uri="{BB962C8B-B14F-4D97-AF65-F5344CB8AC3E}">
        <p14:creationId xmlns:p14="http://schemas.microsoft.com/office/powerpoint/2010/main" val="2727710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8161FF-000B-4533-ACB9-DC50E5540795}"/>
              </a:ext>
            </a:extLst>
          </p:cNvPr>
          <p:cNvSpPr>
            <a:spLocks noGrp="1"/>
          </p:cNvSpPr>
          <p:nvPr>
            <p:ph type="title"/>
          </p:nvPr>
        </p:nvSpPr>
        <p:spPr/>
        <p:txBody>
          <a:bodyPr/>
          <a:lstStyle/>
          <a:p>
            <a:r>
              <a:rPr lang="fr-FR" b="1" dirty="0">
                <a:solidFill>
                  <a:srgbClr val="00B050"/>
                </a:solidFill>
                <a:effectLst>
                  <a:outerShdw blurRad="38100" dist="38100" dir="2700000" algn="tl">
                    <a:srgbClr val="000000">
                      <a:alpha val="43137"/>
                    </a:srgbClr>
                  </a:outerShdw>
                </a:effectLst>
              </a:rPr>
              <a:t>A. La guerre devient mondiale</a:t>
            </a:r>
            <a:endParaRPr lang="fr-FR" dirty="0">
              <a:solidFill>
                <a:srgbClr val="00B05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6C89CD8-EFEC-496C-A232-FCDC9C1E4A8B}"/>
              </a:ext>
            </a:extLst>
          </p:cNvPr>
          <p:cNvSpPr>
            <a:spLocks noGrp="1"/>
          </p:cNvSpPr>
          <p:nvPr>
            <p:ph idx="1"/>
          </p:nvPr>
        </p:nvSpPr>
        <p:spPr/>
        <p:txBody>
          <a:bodyPr>
            <a:normAutofit fontScale="92500" lnSpcReduction="10000"/>
          </a:bodyPr>
          <a:lstStyle/>
          <a:p>
            <a:pPr indent="360680" algn="just">
              <a:lnSpc>
                <a:spcPct val="150000"/>
              </a:lnSpc>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Durant la guerre, l’échec des offensives pousse les pays belligérants à rechercher de nouvelles alliances. </a:t>
            </a:r>
          </a:p>
          <a:p>
            <a:pPr marL="342900" lvl="0" indent="-342900" algn="just">
              <a:lnSpc>
                <a:spcPct val="150000"/>
              </a:lnSpc>
              <a:spcAft>
                <a:spcPts val="0"/>
              </a:spcAft>
              <a:buFont typeface="Times New Roman" panose="02020603050405020304" pitchFamily="18"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Les empires centraux reçoivent l’aide de l’Empire Ottoman en 1914 et de la Bulgarie en 1915. </a:t>
            </a:r>
          </a:p>
          <a:p>
            <a:pPr marL="342900" lvl="0" indent="-342900" algn="just">
              <a:spcAft>
                <a:spcPts val="0"/>
              </a:spcAft>
              <a:buFont typeface="Times New Roman" panose="02020603050405020304" pitchFamily="18"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L’Entente reçoit l’aide de l’Italie en mai 1915. </a:t>
            </a:r>
          </a:p>
          <a:p>
            <a:pPr marL="742950" lvl="1" indent="-285750" algn="just">
              <a:spcAft>
                <a:spcPts val="0"/>
              </a:spcAft>
              <a:buFont typeface="Courier New" panose="02070309020205020404" pitchFamily="49" charset="0"/>
              <a:buChar char="o"/>
            </a:pPr>
            <a:r>
              <a:rPr lang="fr-FR" dirty="0">
                <a:latin typeface="Times New Roman" panose="02020603050405020304" pitchFamily="18" charset="0"/>
                <a:ea typeface="Calibri" panose="020F0502020204030204" pitchFamily="34" charset="0"/>
                <a:cs typeface="Times New Roman" panose="02020603050405020304" pitchFamily="18" charset="0"/>
              </a:rPr>
              <a:t>L’Italie membre de la Triple-Alliance s’était déclaré neutre en 1914 puis ouvre des négociations avec les deux camps pour rejoindre celui qui lui promet les plus grands avantages territoriaux. </a:t>
            </a:r>
          </a:p>
          <a:p>
            <a:pPr marL="742950" lvl="1" indent="-285750" algn="just">
              <a:spcAft>
                <a:spcPts val="0"/>
              </a:spcAft>
              <a:buFont typeface="Courier New" panose="02070309020205020404" pitchFamily="49" charset="0"/>
              <a:buChar char="o"/>
            </a:pPr>
            <a:r>
              <a:rPr lang="fr-FR" dirty="0">
                <a:latin typeface="Times New Roman" panose="02020603050405020304" pitchFamily="18" charset="0"/>
                <a:ea typeface="Calibri" panose="020F0502020204030204" pitchFamily="34" charset="0"/>
                <a:cs typeface="Times New Roman" panose="02020603050405020304" pitchFamily="18" charset="0"/>
              </a:rPr>
              <a:t>Le Japon en 1914, puis la Chine rejoignent le camp de l’Entente. </a:t>
            </a:r>
          </a:p>
          <a:p>
            <a:endParaRPr lang="fr-FR" dirty="0"/>
          </a:p>
        </p:txBody>
      </p:sp>
    </p:spTree>
    <p:extLst>
      <p:ext uri="{BB962C8B-B14F-4D97-AF65-F5344CB8AC3E}">
        <p14:creationId xmlns:p14="http://schemas.microsoft.com/office/powerpoint/2010/main" val="413743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3346C2-0AE3-4D15-A698-BEAA13BC716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3076948-ECAF-4CEA-A834-157E518C4D72}"/>
              </a:ext>
            </a:extLst>
          </p:cNvPr>
          <p:cNvSpPr>
            <a:spLocks noGrp="1"/>
          </p:cNvSpPr>
          <p:nvPr>
            <p:ph idx="1"/>
          </p:nvPr>
        </p:nvSpPr>
        <p:spPr/>
        <p:txBody>
          <a:bodyPr>
            <a:normAutofit fontScale="92500"/>
          </a:bodyPr>
          <a:lstStyle/>
          <a:p>
            <a:pPr marL="342900" lvl="0" indent="-342900" algn="just">
              <a:spcAft>
                <a:spcPts val="0"/>
              </a:spcAft>
              <a:buSzPts val="1000"/>
              <a:buFont typeface="Wingdings" panose="05000000000000000000" pitchFamily="2" charset="2"/>
              <a:buChar char=""/>
            </a:pPr>
            <a:r>
              <a:rPr lang="fr-FR" dirty="0">
                <a:latin typeface="Times New Roman" panose="02020603050405020304" pitchFamily="18" charset="0"/>
                <a:ea typeface="Calibri" panose="020F0502020204030204" pitchFamily="34" charset="0"/>
                <a:cs typeface="Times New Roman" panose="02020603050405020304" pitchFamily="18" charset="0"/>
              </a:rPr>
              <a:t>Ces alliances débouchent sur la mondialisation du conflit puisque le Japon attaque les possessions allemandes du Pacifique (Iles Marshall, Caroline, Mariannes). En Afrique, les français et les anglais s’emparent des colonies allemandes (Togo, Cameroun). Au Moyen-Orient, les anglais lancent des attaques contre les possessions turques.  </a:t>
            </a:r>
          </a:p>
          <a:p>
            <a:pPr marL="0" indent="0" algn="just">
              <a:spcAft>
                <a:spcPts val="0"/>
              </a:spcAft>
              <a:buNone/>
            </a:pP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indent="449580"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L’Entente prend conscience qu’il est possible de gagner en asphyxiant l’économie allemande qui ne peut vivre sans l’importation de denrées alimentaires et de matières premières. Elle met en place un blocus à partir de 1915. Pour y répondre l’Allemagne organise une guerre sous-marine : en 6 mois, le tiers de la flotte britannique est coulé. </a:t>
            </a:r>
          </a:p>
          <a:p>
            <a:endParaRPr lang="fr-FR" dirty="0"/>
          </a:p>
        </p:txBody>
      </p:sp>
    </p:spTree>
    <p:extLst>
      <p:ext uri="{BB962C8B-B14F-4D97-AF65-F5344CB8AC3E}">
        <p14:creationId xmlns:p14="http://schemas.microsoft.com/office/powerpoint/2010/main" val="427798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8784A0-B7E5-4E5D-A9DA-9A0391CF638E}"/>
              </a:ext>
            </a:extLst>
          </p:cNvPr>
          <p:cNvSpPr>
            <a:spLocks noGrp="1"/>
          </p:cNvSpPr>
          <p:nvPr>
            <p:ph type="title"/>
          </p:nvPr>
        </p:nvSpPr>
        <p:spPr/>
        <p:txBody>
          <a:bodyPr/>
          <a:lstStyle/>
          <a:p>
            <a:r>
              <a:rPr lang="fr-FR" b="1" dirty="0">
                <a:solidFill>
                  <a:srgbClr val="00B050"/>
                </a:solidFill>
                <a:effectLst>
                  <a:outerShdw blurRad="38100" dist="38100" dir="2700000" algn="tl">
                    <a:srgbClr val="000000">
                      <a:alpha val="43137"/>
                    </a:srgbClr>
                  </a:outerShdw>
                </a:effectLst>
              </a:rPr>
              <a:t>B. Une guerre totale : définition</a:t>
            </a:r>
          </a:p>
        </p:txBody>
      </p:sp>
      <p:sp>
        <p:nvSpPr>
          <p:cNvPr id="3" name="Espace réservé du contenu 2">
            <a:extLst>
              <a:ext uri="{FF2B5EF4-FFF2-40B4-BE49-F238E27FC236}">
                <a16:creationId xmlns:a16="http://schemas.microsoft.com/office/drawing/2014/main" id="{44EA1669-694C-4E6C-A49B-955CADB866B0}"/>
              </a:ext>
            </a:extLst>
          </p:cNvPr>
          <p:cNvSpPr>
            <a:spLocks noGrp="1"/>
          </p:cNvSpPr>
          <p:nvPr>
            <p:ph idx="1"/>
          </p:nvPr>
        </p:nvSpPr>
        <p:spPr/>
        <p:txBody>
          <a:bodyPr/>
          <a:lstStyle/>
          <a:p>
            <a:pPr marL="0" indent="0">
              <a:buNone/>
            </a:pPr>
            <a:r>
              <a:rPr lang="fr-FR" b="1" dirty="0"/>
              <a:t>1. Gouvernements forts :</a:t>
            </a:r>
          </a:p>
          <a:p>
            <a:pPr lvl="1"/>
            <a:r>
              <a:rPr lang="fr-FR" u="sng" dirty="0"/>
              <a:t>En Allemagne</a:t>
            </a:r>
            <a:r>
              <a:rPr lang="fr-FR" dirty="0"/>
              <a:t>, la réalité du pouvoir passe aux chefs d’armées, Hindenburg et Ludendorff : « dictature de l’état-major » :</a:t>
            </a:r>
          </a:p>
          <a:p>
            <a:pPr lvl="2"/>
            <a:r>
              <a:rPr lang="fr-FR" dirty="0"/>
              <a:t>Mate les agitations par des exécutions</a:t>
            </a:r>
          </a:p>
          <a:p>
            <a:pPr lvl="2"/>
            <a:r>
              <a:rPr lang="fr-FR" dirty="0"/>
              <a:t>Fait renvoyer le chancelier Bethmann-Hollweg (Reichstag avait voté une motion de paix) </a:t>
            </a:r>
          </a:p>
          <a:p>
            <a:pPr lvl="1"/>
            <a:r>
              <a:rPr lang="fr-FR" u="sng" dirty="0"/>
              <a:t>En Italie</a:t>
            </a:r>
            <a:r>
              <a:rPr lang="fr-FR" dirty="0"/>
              <a:t> : Orlando</a:t>
            </a:r>
          </a:p>
          <a:p>
            <a:pPr lvl="1"/>
            <a:r>
              <a:rPr lang="fr-FR" u="sng" dirty="0"/>
              <a:t>En Grande</a:t>
            </a:r>
            <a:r>
              <a:rPr lang="fr-FR" dirty="0"/>
              <a:t> Bretagne : Lloyd George</a:t>
            </a:r>
          </a:p>
          <a:p>
            <a:pPr lvl="1"/>
            <a:r>
              <a:rPr lang="fr-FR" u="sng" dirty="0"/>
              <a:t>En France</a:t>
            </a:r>
            <a:r>
              <a:rPr lang="fr-FR" dirty="0"/>
              <a:t> : Clémenceau devient le seul maitre de la conduite de la guerre : </a:t>
            </a:r>
          </a:p>
          <a:p>
            <a:pPr lvl="2"/>
            <a:r>
              <a:rPr lang="fr-FR" dirty="0"/>
              <a:t>Fait exécuter les traitres</a:t>
            </a:r>
          </a:p>
          <a:p>
            <a:pPr lvl="2"/>
            <a:r>
              <a:rPr lang="fr-FR" dirty="0"/>
              <a:t>Fait enfermer ceux qui dans le gouvernement se rapprochent des pacifistes</a:t>
            </a:r>
          </a:p>
          <a:p>
            <a:pPr lvl="2"/>
            <a:r>
              <a:rPr lang="fr-FR" dirty="0"/>
              <a:t>Adopte une nouvelle stratégie fondée sur la défense et cesse les attaques meurtrières</a:t>
            </a:r>
          </a:p>
          <a:p>
            <a:endParaRPr lang="fr-FR" dirty="0"/>
          </a:p>
        </p:txBody>
      </p:sp>
    </p:spTree>
    <p:extLst>
      <p:ext uri="{BB962C8B-B14F-4D97-AF65-F5344CB8AC3E}">
        <p14:creationId xmlns:p14="http://schemas.microsoft.com/office/powerpoint/2010/main" val="2922105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DA9D14-9182-4275-AD45-5A27E382943F}"/>
              </a:ext>
            </a:extLst>
          </p:cNvPr>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2. Mobilisation de l’économie</a:t>
            </a:r>
          </a:p>
        </p:txBody>
      </p:sp>
      <p:sp>
        <p:nvSpPr>
          <p:cNvPr id="3" name="Espace réservé du contenu 2">
            <a:extLst>
              <a:ext uri="{FF2B5EF4-FFF2-40B4-BE49-F238E27FC236}">
                <a16:creationId xmlns:a16="http://schemas.microsoft.com/office/drawing/2014/main" id="{00D2FE2A-A97F-4DB1-8A69-2A77F9C8F441}"/>
              </a:ext>
            </a:extLst>
          </p:cNvPr>
          <p:cNvSpPr>
            <a:spLocks noGrp="1"/>
          </p:cNvSpPr>
          <p:nvPr>
            <p:ph idx="1"/>
          </p:nvPr>
        </p:nvSpPr>
        <p:spPr/>
        <p:txBody>
          <a:bodyPr>
            <a:normAutofit lnSpcReduction="10000"/>
          </a:bodyPr>
          <a:lstStyle/>
          <a:p>
            <a:pPr lvl="1"/>
            <a:r>
              <a:rPr lang="fr-FR" sz="3200" dirty="0"/>
              <a:t>La survie de chaque État les contraint à intervenir dans l’économie : </a:t>
            </a:r>
          </a:p>
          <a:p>
            <a:pPr lvl="2"/>
            <a:r>
              <a:rPr lang="fr-FR" sz="2800" dirty="0"/>
              <a:t>L’Allemagne est la première à mettre en place une économie de guerre mais tous les belligérants l’imitent et progressivement tous les domaines de la vie économique passent sous le contrôle de l’État : </a:t>
            </a:r>
          </a:p>
          <a:p>
            <a:pPr lvl="3"/>
            <a:r>
              <a:rPr lang="fr-FR" sz="2400" dirty="0"/>
              <a:t>Le commerce extérieur : importation, exportation, changes</a:t>
            </a:r>
          </a:p>
          <a:p>
            <a:pPr lvl="4"/>
            <a:r>
              <a:rPr lang="fr-FR" sz="2400" dirty="0"/>
              <a:t>Les flottes marchandes sont réquisitionnées</a:t>
            </a:r>
          </a:p>
          <a:p>
            <a:pPr lvl="3"/>
            <a:r>
              <a:rPr lang="fr-FR" sz="2400" dirty="0"/>
              <a:t>L’État contrôle la répartition de matière première</a:t>
            </a:r>
          </a:p>
          <a:p>
            <a:pPr lvl="3"/>
            <a:r>
              <a:rPr lang="fr-FR" sz="2400" dirty="0"/>
              <a:t>L’État rationne les denrées alimentaires </a:t>
            </a:r>
          </a:p>
          <a:p>
            <a:pPr lvl="3"/>
            <a:r>
              <a:rPr lang="fr-FR" sz="2400" dirty="0"/>
              <a:t>L’État fixe les prix</a:t>
            </a:r>
          </a:p>
        </p:txBody>
      </p:sp>
    </p:spTree>
    <p:extLst>
      <p:ext uri="{BB962C8B-B14F-4D97-AF65-F5344CB8AC3E}">
        <p14:creationId xmlns:p14="http://schemas.microsoft.com/office/powerpoint/2010/main" val="1484543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D3436E-CA0B-47D5-9229-633D495658EB}"/>
              </a:ext>
            </a:extLst>
          </p:cNvPr>
          <p:cNvSpPr>
            <a:spLocks noGrp="1"/>
          </p:cNvSpPr>
          <p:nvPr>
            <p:ph type="title"/>
          </p:nvPr>
        </p:nvSpPr>
        <p:spPr/>
        <p:txBody>
          <a:bodyPr>
            <a:normAutofit/>
          </a:bodyPr>
          <a:lstStyle/>
          <a:p>
            <a:r>
              <a:rPr lang="fr-FR" b="1" dirty="0">
                <a:latin typeface="Times New Roman" panose="02020603050405020304" pitchFamily="18" charset="0"/>
                <a:ea typeface="Calibri" panose="020F0502020204030204" pitchFamily="34" charset="0"/>
                <a:cs typeface="Times New Roman" panose="02020603050405020304" pitchFamily="18" charset="0"/>
              </a:rPr>
              <a:t>3. Mobilisation de toutes les ressources humaines</a:t>
            </a:r>
            <a:endParaRPr lang="fr-FR" b="1" dirty="0"/>
          </a:p>
        </p:txBody>
      </p:sp>
      <p:sp>
        <p:nvSpPr>
          <p:cNvPr id="3" name="Espace réservé du contenu 2">
            <a:extLst>
              <a:ext uri="{FF2B5EF4-FFF2-40B4-BE49-F238E27FC236}">
                <a16:creationId xmlns:a16="http://schemas.microsoft.com/office/drawing/2014/main" id="{6E1FE698-507A-4952-A153-82FBF77BB246}"/>
              </a:ext>
            </a:extLst>
          </p:cNvPr>
          <p:cNvSpPr>
            <a:spLocks noGrp="1"/>
          </p:cNvSpPr>
          <p:nvPr>
            <p:ph idx="1"/>
          </p:nvPr>
        </p:nvSpPr>
        <p:spPr>
          <a:xfrm>
            <a:off x="838200" y="1825625"/>
            <a:ext cx="10515600" cy="4351338"/>
          </a:xfrm>
        </p:spPr>
        <p:txBody>
          <a:bodyPr/>
          <a:lstStyle/>
          <a:p>
            <a:pPr marL="285750" indent="-285750" algn="just">
              <a:buFont typeface="Courier New" panose="02070309020205020404" pitchFamily="49" charset="0"/>
              <a:buChar char="o"/>
            </a:pPr>
            <a:r>
              <a:rPr lang="fr-FR" dirty="0">
                <a:latin typeface="Times New Roman" panose="02020603050405020304" pitchFamily="18" charset="0"/>
                <a:ea typeface="Calibri" panose="020F0502020204030204" pitchFamily="34" charset="0"/>
                <a:cs typeface="Times New Roman" panose="02020603050405020304" pitchFamily="18" charset="0"/>
              </a:rPr>
              <a:t>Les empires coloniaux sont mis à contribution dans la guerre et fournissent des hommes et des ressources</a:t>
            </a:r>
          </a:p>
          <a:p>
            <a:pPr marL="285750" indent="-285750" algn="just">
              <a:buFont typeface="Courier New" panose="02070309020205020404" pitchFamily="49" charset="0"/>
              <a:buChar char="o"/>
            </a:pPr>
            <a:r>
              <a:rPr lang="fr-FR" dirty="0">
                <a:latin typeface="Times New Roman" panose="02020603050405020304" pitchFamily="18" charset="0"/>
                <a:ea typeface="Calibri" panose="020F0502020204030204" pitchFamily="34" charset="0"/>
                <a:cs typeface="Times New Roman" panose="02020603050405020304" pitchFamily="18" charset="0"/>
              </a:rPr>
              <a:t>Les hommes valident sont sur le front et ont besoin de ressources importantes en nourriture, armements…. </a:t>
            </a:r>
          </a:p>
          <a:p>
            <a:pPr marL="285750" indent="-285750" algn="just">
              <a:buFont typeface="Courier New" panose="02070309020205020404" pitchFamily="49" charset="0"/>
              <a:buChar char="o"/>
            </a:pPr>
            <a:r>
              <a:rPr lang="fr-FR" dirty="0">
                <a:latin typeface="Times New Roman" panose="02020603050405020304" pitchFamily="18" charset="0"/>
                <a:ea typeface="Calibri" panose="020F0502020204030204" pitchFamily="34" charset="0"/>
                <a:cs typeface="Times New Roman" panose="02020603050405020304" pitchFamily="18" charset="0"/>
              </a:rPr>
              <a:t>A l’arrière, dans les entreprises, dans les champs, ce sont les femmes qui les remplacent. </a:t>
            </a:r>
          </a:p>
          <a:p>
            <a:endParaRPr lang="fr-FR" dirty="0"/>
          </a:p>
        </p:txBody>
      </p:sp>
    </p:spTree>
    <p:extLst>
      <p:ext uri="{BB962C8B-B14F-4D97-AF65-F5344CB8AC3E}">
        <p14:creationId xmlns:p14="http://schemas.microsoft.com/office/powerpoint/2010/main" val="345323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9ABE1-7488-4766-8127-B69024C9453A}"/>
              </a:ext>
            </a:extLst>
          </p:cNvPr>
          <p:cNvSpPr>
            <a:spLocks noGrp="1"/>
          </p:cNvSpPr>
          <p:nvPr>
            <p:ph type="title"/>
          </p:nvPr>
        </p:nvSpPr>
        <p:spPr/>
        <p:txBody>
          <a:bodyPr/>
          <a:lstStyle/>
          <a:p>
            <a:r>
              <a:rPr lang="fr-FR"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4. Mobilisation des esprits</a:t>
            </a:r>
            <a:endParaRPr lang="fr-FR" b="1" dirty="0">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BA0BBE86-FACA-479F-8E23-7A791EC29803}"/>
              </a:ext>
            </a:extLst>
          </p:cNvPr>
          <p:cNvSpPr>
            <a:spLocks noGrp="1"/>
          </p:cNvSpPr>
          <p:nvPr>
            <p:ph idx="1"/>
          </p:nvPr>
        </p:nvSpPr>
        <p:spPr/>
        <p:txBody>
          <a:bodyPr/>
          <a:lstStyle/>
          <a:p>
            <a:pPr marL="285750" indent="-285750" algn="just">
              <a:buFont typeface="Courier New" panose="02070309020205020404" pitchFamily="49" charset="0"/>
              <a:buChar char="o"/>
            </a:pPr>
            <a:r>
              <a:rPr lang="fr-FR" dirty="0">
                <a:latin typeface="Times New Roman" panose="02020603050405020304" pitchFamily="18" charset="0"/>
                <a:ea typeface="Calibri" panose="020F0502020204030204" pitchFamily="34" charset="0"/>
                <a:cs typeface="Times New Roman" panose="02020603050405020304" pitchFamily="18" charset="0"/>
              </a:rPr>
              <a:t>Afin que toute la population soit encouragée à gagner la guerre et afin d’éviter des divisions d’opinion, l’État contrôle les esprits (mobilisation des esprits). Il utilise : </a:t>
            </a:r>
          </a:p>
          <a:p>
            <a:pPr lvl="1" algn="just">
              <a:buFont typeface="Wingdings" panose="05000000000000000000" pitchFamily="2" charset="2"/>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La propagande</a:t>
            </a:r>
          </a:p>
          <a:p>
            <a:pPr lvl="1" algn="just">
              <a:buFont typeface="Wingdings" panose="05000000000000000000" pitchFamily="2" charset="2"/>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La censure </a:t>
            </a:r>
          </a:p>
          <a:p>
            <a:pPr lvl="1" algn="just">
              <a:buFont typeface="Wingdings" panose="05000000000000000000" pitchFamily="2" charset="2"/>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L’endoctrinement des jeunes</a:t>
            </a:r>
          </a:p>
          <a:p>
            <a:pPr lvl="1" algn="just">
              <a:buFont typeface="Wingdings" panose="05000000000000000000" pitchFamily="2" charset="2"/>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La culture du patriotisme </a:t>
            </a:r>
          </a:p>
        </p:txBody>
      </p:sp>
    </p:spTree>
    <p:extLst>
      <p:ext uri="{BB962C8B-B14F-4D97-AF65-F5344CB8AC3E}">
        <p14:creationId xmlns:p14="http://schemas.microsoft.com/office/powerpoint/2010/main" val="2974208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F7F6CF-2996-41F7-A2D3-EF4B59DD3049}"/>
              </a:ext>
            </a:extLst>
          </p:cNvPr>
          <p:cNvSpPr>
            <a:spLocks noGrp="1"/>
          </p:cNvSpPr>
          <p:nvPr>
            <p:ph type="title"/>
          </p:nvPr>
        </p:nvSpPr>
        <p:spPr/>
        <p:txBody>
          <a:bodyPr/>
          <a:lstStyle/>
          <a:p>
            <a:r>
              <a:rPr lang="fr-FR" b="1" dirty="0">
                <a:solidFill>
                  <a:srgbClr val="00B050"/>
                </a:solidFill>
                <a:effectLst>
                  <a:outerShdw blurRad="38100" dist="38100" dir="2700000" algn="tl">
                    <a:srgbClr val="000000">
                      <a:alpha val="43137"/>
                    </a:srgbClr>
                  </a:outerShdw>
                </a:effectLst>
              </a:rPr>
              <a:t>C. Les civils : violence et mobilisation</a:t>
            </a:r>
          </a:p>
        </p:txBody>
      </p:sp>
      <p:sp>
        <p:nvSpPr>
          <p:cNvPr id="3" name="Espace réservé du contenu 2">
            <a:extLst>
              <a:ext uri="{FF2B5EF4-FFF2-40B4-BE49-F238E27FC236}">
                <a16:creationId xmlns:a16="http://schemas.microsoft.com/office/drawing/2014/main" id="{67D1AD79-F2CF-4BD6-ABC9-EEAF0D095356}"/>
              </a:ext>
            </a:extLst>
          </p:cNvPr>
          <p:cNvSpPr>
            <a:spLocks noGrp="1"/>
          </p:cNvSpPr>
          <p:nvPr>
            <p:ph idx="1"/>
          </p:nvPr>
        </p:nvSpPr>
        <p:spPr/>
        <p:txBody>
          <a:bodyPr/>
          <a:lstStyle/>
          <a:p>
            <a:pPr indent="449580"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civils souffrent de la guerre. Lors des phases d’invasion et de retraite des armées, massacres, exécutions et viols sont nombreux. Les bombardements urbains font des victimes, les populations en zones occupées souffrent des déportations.</a:t>
            </a:r>
          </a:p>
          <a:p>
            <a:pPr indent="228600"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En 1914, 1.5 million d’Arméniens chrétiens vivent dans l’Empire ottoman. En 1915, le gouvernement turc allié de l’Allemagne et l’Autriche-Hongrie les accuse de souhaiter la victoire russe, les hommes, femmes, enfants sont exterminés : c’est le premier génocide du XXe siècle.   </a:t>
            </a:r>
          </a:p>
          <a:p>
            <a:endParaRPr lang="fr-FR" dirty="0"/>
          </a:p>
        </p:txBody>
      </p:sp>
    </p:spTree>
    <p:extLst>
      <p:ext uri="{BB962C8B-B14F-4D97-AF65-F5344CB8AC3E}">
        <p14:creationId xmlns:p14="http://schemas.microsoft.com/office/powerpoint/2010/main" val="3578855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solidFill>
                  <a:srgbClr val="00B050"/>
                </a:solidFill>
              </a:rPr>
              <a:t>D’après l’extrait du livre de R. D. 1919, </a:t>
            </a:r>
            <a:r>
              <a:rPr lang="fr-FR" dirty="0"/>
              <a:t>les soldats découvrent l’horreur des tranchées :</a:t>
            </a:r>
            <a:r>
              <a:rPr lang="fr-FR" dirty="0">
                <a:solidFill>
                  <a:srgbClr val="FF0000"/>
                </a:solidFill>
              </a:rPr>
              <a:t>  « entassements infâmes », « déchiqueté ». </a:t>
            </a:r>
            <a:r>
              <a:rPr lang="fr-FR" dirty="0"/>
              <a:t>L’auteur éprouve un sentiment d’horreur, dégouté : </a:t>
            </a:r>
            <a:r>
              <a:rPr lang="fr-FR" dirty="0">
                <a:solidFill>
                  <a:srgbClr val="FF0000"/>
                </a:solidFill>
              </a:rPr>
              <a:t>«monstrueuse ». </a:t>
            </a:r>
            <a:r>
              <a:rPr lang="fr-FR" dirty="0">
                <a:solidFill>
                  <a:schemeClr val="accent1"/>
                </a:solidFill>
              </a:rPr>
              <a:t>Pendant la </a:t>
            </a:r>
            <a:r>
              <a:rPr lang="fr-FR" b="1" dirty="0">
                <a:solidFill>
                  <a:schemeClr val="accent1"/>
                </a:solidFill>
              </a:rPr>
              <a:t>guerre de position ( 1915-1918) </a:t>
            </a:r>
            <a:r>
              <a:rPr lang="fr-FR" dirty="0">
                <a:solidFill>
                  <a:schemeClr val="accent1"/>
                </a:solidFill>
              </a:rPr>
              <a:t>Les soldats vivent l’enfer, la boue, le froid, la neige, les rats, les poux…</a:t>
            </a:r>
          </a:p>
          <a:p>
            <a:endParaRPr lang="fr-FR" dirty="0">
              <a:solidFill>
                <a:schemeClr val="accent1"/>
              </a:solidFill>
            </a:endParaRPr>
          </a:p>
        </p:txBody>
      </p:sp>
    </p:spTree>
    <p:extLst>
      <p:ext uri="{BB962C8B-B14F-4D97-AF65-F5344CB8AC3E}">
        <p14:creationId xmlns:p14="http://schemas.microsoft.com/office/powerpoint/2010/main" val="2278768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AEA4EE-6648-4666-AD66-5DAA60C81CFB}"/>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AFAF92CB-0054-4636-A5EE-52A8A35A1F9F}"/>
              </a:ext>
            </a:extLst>
          </p:cNvPr>
          <p:cNvSpPr>
            <a:spLocks noGrp="1"/>
          </p:cNvSpPr>
          <p:nvPr>
            <p:ph idx="1"/>
          </p:nvPr>
        </p:nvSpPr>
        <p:spPr/>
        <p:txBody>
          <a:bodyPr>
            <a:normAutofit lnSpcReduction="10000"/>
          </a:bodyPr>
          <a:lstStyle/>
          <a:p>
            <a:pPr indent="449580"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En 1914, l’Europe domine le monde sur les plans politique, économique, financier mais aussi sur le plan des innovations et du commerce. Néanmoins les divisions politiques européennes et leur volonté de domination conduisent les pays à former des alliances qui ont joué un rôle important dans le conflit.</a:t>
            </a: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p>
          <a:p>
            <a:pPr indent="180340"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puissances européennes se regroupent en alliances défensives ; si un pays est attaqué ses alliés entrent en guerre : </a:t>
            </a:r>
          </a:p>
          <a:p>
            <a:pPr marL="342900" lvl="0" indent="-342900" algn="just">
              <a:spcAft>
                <a:spcPts val="0"/>
              </a:spcAft>
              <a:buFont typeface="Times New Roman" panose="02020603050405020304" pitchFamily="18" charset="0"/>
              <a:buChar char="-"/>
            </a:pPr>
            <a:r>
              <a:rPr lang="fr-FR" b="1" dirty="0">
                <a:latin typeface="Times New Roman" panose="02020603050405020304" pitchFamily="18" charset="0"/>
                <a:ea typeface="Calibri" panose="020F0502020204030204" pitchFamily="34" charset="0"/>
                <a:cs typeface="Times New Roman" panose="02020603050405020304" pitchFamily="18" charset="0"/>
              </a:rPr>
              <a:t>La Triple-Alliance</a:t>
            </a:r>
            <a:r>
              <a:rPr lang="fr-FR" dirty="0">
                <a:latin typeface="Times New Roman" panose="02020603050405020304" pitchFamily="18" charset="0"/>
                <a:ea typeface="Calibri" panose="020F0502020204030204" pitchFamily="34" charset="0"/>
                <a:cs typeface="Times New Roman" panose="02020603050405020304" pitchFamily="18" charset="0"/>
              </a:rPr>
              <a:t> : Allemagne, Autriche-Hongrie, Italie </a:t>
            </a:r>
          </a:p>
          <a:p>
            <a:pPr marL="342900" lvl="0" indent="-342900" algn="just">
              <a:spcAft>
                <a:spcPts val="0"/>
              </a:spcAft>
              <a:buFont typeface="Times New Roman" panose="02020603050405020304" pitchFamily="18" charset="0"/>
              <a:buChar char="-"/>
            </a:pPr>
            <a:r>
              <a:rPr lang="fr-FR" b="1" dirty="0">
                <a:latin typeface="Times New Roman" panose="02020603050405020304" pitchFamily="18" charset="0"/>
                <a:ea typeface="Calibri" panose="020F0502020204030204" pitchFamily="34" charset="0"/>
                <a:cs typeface="Times New Roman" panose="02020603050405020304" pitchFamily="18" charset="0"/>
              </a:rPr>
              <a:t>La Triple-Entente :</a:t>
            </a:r>
            <a:r>
              <a:rPr lang="fr-FR" dirty="0">
                <a:latin typeface="Times New Roman" panose="02020603050405020304" pitchFamily="18" charset="0"/>
                <a:ea typeface="Calibri" panose="020F0502020204030204" pitchFamily="34" charset="0"/>
                <a:cs typeface="Times New Roman" panose="02020603050405020304" pitchFamily="18" charset="0"/>
              </a:rPr>
              <a:t> France, Royaume-Uni, Russie</a:t>
            </a:r>
          </a:p>
        </p:txBody>
      </p:sp>
    </p:spTree>
    <p:extLst>
      <p:ext uri="{BB962C8B-B14F-4D97-AF65-F5344CB8AC3E}">
        <p14:creationId xmlns:p14="http://schemas.microsoft.com/office/powerpoint/2010/main" val="909478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BA743F-85E1-4AE4-969B-B0D412E32099}"/>
              </a:ext>
            </a:extLst>
          </p:cNvPr>
          <p:cNvSpPr>
            <a:spLocks noGrp="1"/>
          </p:cNvSpPr>
          <p:nvPr>
            <p:ph type="title"/>
          </p:nvPr>
        </p:nvSpPr>
        <p:spPr/>
        <p:txBody>
          <a:bodyPr/>
          <a:lstStyle/>
          <a:p>
            <a:r>
              <a:rPr lang="fr-FR" b="1" dirty="0">
                <a:solidFill>
                  <a:srgbClr val="FF0000"/>
                </a:solidFill>
                <a:effectLst>
                  <a:outerShdw blurRad="38100" dist="38100" dir="2700000" algn="tl">
                    <a:srgbClr val="000000">
                      <a:alpha val="43137"/>
                    </a:srgbClr>
                  </a:outerShdw>
                </a:effectLst>
              </a:rPr>
              <a:t>III. Le bilan de la Première Guerre mondiale</a:t>
            </a:r>
          </a:p>
        </p:txBody>
      </p:sp>
      <p:sp>
        <p:nvSpPr>
          <p:cNvPr id="3" name="Espace réservé du contenu 2">
            <a:extLst>
              <a:ext uri="{FF2B5EF4-FFF2-40B4-BE49-F238E27FC236}">
                <a16:creationId xmlns:a16="http://schemas.microsoft.com/office/drawing/2014/main" id="{4FCE4E85-DF4A-4BD9-BF67-7C0A41ECA7E6}"/>
              </a:ext>
            </a:extLst>
          </p:cNvPr>
          <p:cNvSpPr>
            <a:spLocks noGrp="1"/>
          </p:cNvSpPr>
          <p:nvPr>
            <p:ph idx="1"/>
          </p:nvPr>
        </p:nvSpPr>
        <p:spPr/>
        <p:txBody>
          <a:bodyPr/>
          <a:lstStyle/>
          <a:p>
            <a:pPr marL="0" indent="0" algn="just">
              <a:spcAft>
                <a:spcPts val="0"/>
              </a:spcAft>
              <a:buNone/>
            </a:pPr>
            <a:r>
              <a:rPr lang="fr-FR" b="1" u="sng" dirty="0" smtClean="0">
                <a:solidFill>
                  <a:srgbClr val="00B05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 Le bilan humain</a:t>
            </a:r>
          </a:p>
          <a:p>
            <a:pPr marL="0" indent="0" algn="just">
              <a:spcAft>
                <a:spcPts val="0"/>
              </a:spcAft>
              <a:buNone/>
            </a:pPr>
            <a:r>
              <a:rPr lang="fr-FR" u="sng" dirty="0" smtClean="0">
                <a:latin typeface="Times New Roman" panose="02020603050405020304" pitchFamily="18" charset="0"/>
                <a:ea typeface="Calibri" panose="020F0502020204030204" pitchFamily="34" charset="0"/>
                <a:cs typeface="Times New Roman" panose="02020603050405020304" pitchFamily="18" charset="0"/>
              </a:rPr>
              <a:t>Les </a:t>
            </a:r>
            <a:r>
              <a:rPr lang="fr-FR" u="sng" dirty="0">
                <a:latin typeface="Times New Roman" panose="02020603050405020304" pitchFamily="18" charset="0"/>
                <a:ea typeface="Calibri" panose="020F0502020204030204" pitchFamily="34" charset="0"/>
                <a:cs typeface="Times New Roman" panose="02020603050405020304" pitchFamily="18" charset="0"/>
              </a:rPr>
              <a:t>pertes matérielles : </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destructions ont affecté les pays qui ont servi de champs de bataille durant le conflit : Nord-est de la France, Belgique, Pays-Bas, Serbie, Roumanie. Dans ces régions tout a été détruit : les ponts, les routes, les sols devenus incultivables. Il faudra seize années pour reconstruire ce que quatre années de guerre ont détruit.</a:t>
            </a:r>
          </a:p>
          <a:p>
            <a:pPr marL="0" indent="0">
              <a:buNone/>
            </a:pPr>
            <a:r>
              <a:rPr lang="fr-FR" dirty="0"/>
              <a:t>Austen</a:t>
            </a:r>
          </a:p>
          <a:p>
            <a:pPr marL="0" indent="0">
              <a:buNone/>
            </a:pPr>
            <a:endParaRPr lang="fr-FR" dirty="0"/>
          </a:p>
        </p:txBody>
      </p:sp>
    </p:spTree>
    <p:extLst>
      <p:ext uri="{BB962C8B-B14F-4D97-AF65-F5344CB8AC3E}">
        <p14:creationId xmlns:p14="http://schemas.microsoft.com/office/powerpoint/2010/main" val="3705836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EE381-09A1-40D4-BDD9-D72BF899F607}"/>
              </a:ext>
            </a:extLst>
          </p:cNvPr>
          <p:cNvSpPr>
            <a:spLocks noGrp="1"/>
          </p:cNvSpPr>
          <p:nvPr>
            <p:ph type="title"/>
          </p:nvPr>
        </p:nvSpPr>
        <p:spPr/>
        <p:txBody>
          <a:bodyPr/>
          <a:lstStyle/>
          <a:p>
            <a:r>
              <a:rPr lang="fr-FR" u="sng" dirty="0">
                <a:latin typeface="Times New Roman" panose="02020603050405020304" pitchFamily="18" charset="0"/>
                <a:ea typeface="Calibri" panose="020F0502020204030204" pitchFamily="34" charset="0"/>
                <a:cs typeface="Times New Roman" panose="02020603050405020304" pitchFamily="18" charset="0"/>
              </a:rPr>
              <a:t>Les pertes humaines </a:t>
            </a: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fr-FR" dirty="0"/>
          </a:p>
        </p:txBody>
      </p:sp>
      <p:sp>
        <p:nvSpPr>
          <p:cNvPr id="3" name="Espace réservé du contenu 2">
            <a:extLst>
              <a:ext uri="{FF2B5EF4-FFF2-40B4-BE49-F238E27FC236}">
                <a16:creationId xmlns:a16="http://schemas.microsoft.com/office/drawing/2014/main" id="{C7023FC2-46B2-4743-B243-04387415CD70}"/>
              </a:ext>
            </a:extLst>
          </p:cNvPr>
          <p:cNvSpPr>
            <a:spLocks noGrp="1"/>
          </p:cNvSpPr>
          <p:nvPr>
            <p:ph idx="1"/>
          </p:nvPr>
        </p:nvSpPr>
        <p:spPr/>
        <p:txBody>
          <a:bodyPr/>
          <a:lstStyle/>
          <a:p>
            <a:pPr marL="0" indent="0">
              <a:buNone/>
            </a:pPr>
            <a:r>
              <a:rPr lang="fr-FR" dirty="0">
                <a:hlinkClick r:id="rId2"/>
              </a:rPr>
              <a:t>Et si on faisait une enquête?</a:t>
            </a:r>
            <a:endParaRPr lang="fr-FR" dirty="0"/>
          </a:p>
        </p:txBody>
      </p:sp>
    </p:spTree>
    <p:extLst>
      <p:ext uri="{BB962C8B-B14F-4D97-AF65-F5344CB8AC3E}">
        <p14:creationId xmlns:p14="http://schemas.microsoft.com/office/powerpoint/2010/main" val="2902008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09F679-BEF2-418D-8118-C73C5215EE9A}"/>
              </a:ext>
            </a:extLst>
          </p:cNvPr>
          <p:cNvSpPr>
            <a:spLocks noGrp="1"/>
          </p:cNvSpPr>
          <p:nvPr>
            <p:ph type="title"/>
          </p:nvPr>
        </p:nvSpPr>
        <p:spPr/>
        <p:txBody>
          <a:bodyPr/>
          <a:lstStyle/>
          <a:p>
            <a:r>
              <a:rPr lang="fr-FR" dirty="0"/>
              <a:t>On retient : </a:t>
            </a:r>
          </a:p>
        </p:txBody>
      </p:sp>
      <p:sp>
        <p:nvSpPr>
          <p:cNvPr id="3" name="Espace réservé du contenu 2">
            <a:extLst>
              <a:ext uri="{FF2B5EF4-FFF2-40B4-BE49-F238E27FC236}">
                <a16:creationId xmlns:a16="http://schemas.microsoft.com/office/drawing/2014/main" id="{508EBB24-29FD-44AB-8886-D435D1B3C271}"/>
              </a:ext>
            </a:extLst>
          </p:cNvPr>
          <p:cNvSpPr>
            <a:spLocks noGrp="1"/>
          </p:cNvSpPr>
          <p:nvPr>
            <p:ph idx="1"/>
          </p:nvPr>
        </p:nvSpPr>
        <p:spPr/>
        <p:txBody>
          <a:bodyPr>
            <a:normAutofit lnSpcReduction="10000"/>
          </a:bodyPr>
          <a:lstStyle/>
          <a:p>
            <a:pPr marL="0" indent="0">
              <a:buNone/>
            </a:pPr>
            <a:r>
              <a:rPr lang="fr-FR" dirty="0"/>
              <a:t>D’après le centre robert Schuman : </a:t>
            </a:r>
          </a:p>
          <a:p>
            <a:pPr marL="0" indent="0">
              <a:buNone/>
            </a:pPr>
            <a:r>
              <a:rPr lang="fr-FR" dirty="0"/>
              <a:t>civils et militaires = 40 millions de victimes</a:t>
            </a:r>
          </a:p>
          <a:p>
            <a:pPr marL="0" indent="0">
              <a:buNone/>
            </a:pPr>
            <a:r>
              <a:rPr lang="fr-FR" dirty="0"/>
              <a:t>Le nombre des pertes estimées pour la Première Guerre mondiale varie énormément. </a:t>
            </a:r>
          </a:p>
          <a:p>
            <a:pPr marL="0" indent="0">
              <a:buNone/>
            </a:pPr>
            <a:r>
              <a:rPr lang="fr-FR" dirty="0"/>
              <a:t>10 millions de morts pour les militaires et près de 10 millions pour les civils. </a:t>
            </a:r>
          </a:p>
          <a:p>
            <a:pPr marL="0" indent="0">
              <a:buNone/>
            </a:pPr>
            <a:r>
              <a:rPr lang="fr-FR" dirty="0"/>
              <a:t>La plupart des pertes civiles de la Première Guerre mondiale sont dues aux famines et aux maladies. Les morts dues à la grippe espagnole ne sont pas comptabilisées ici autant que cela est possible. De plus, le nombre des civils morts inclut le génocide arménien.</a:t>
            </a:r>
          </a:p>
        </p:txBody>
      </p:sp>
    </p:spTree>
    <p:extLst>
      <p:ext uri="{BB962C8B-B14F-4D97-AF65-F5344CB8AC3E}">
        <p14:creationId xmlns:p14="http://schemas.microsoft.com/office/powerpoint/2010/main" val="2773854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07F6D6-38FF-4E9B-9BF9-B731B3FCDA01}"/>
              </a:ext>
            </a:extLst>
          </p:cNvPr>
          <p:cNvSpPr>
            <a:spLocks noGrp="1"/>
          </p:cNvSpPr>
          <p:nvPr>
            <p:ph type="title"/>
          </p:nvPr>
        </p:nvSpPr>
        <p:spPr/>
        <p:txBody>
          <a:bodyPr/>
          <a:lstStyle/>
          <a:p>
            <a:r>
              <a:rPr lang="fr-FR" b="1" dirty="0">
                <a:solidFill>
                  <a:srgbClr val="00B050"/>
                </a:solidFill>
              </a:rPr>
              <a:t>B</a:t>
            </a:r>
            <a:r>
              <a:rPr lang="fr-FR" b="1" dirty="0" smtClean="0">
                <a:solidFill>
                  <a:srgbClr val="00B050"/>
                </a:solidFill>
              </a:rPr>
              <a:t>. </a:t>
            </a:r>
            <a:r>
              <a:rPr lang="fr-FR" b="1" dirty="0">
                <a:solidFill>
                  <a:srgbClr val="00B050"/>
                </a:solidFill>
              </a:rPr>
              <a:t>Le bilan politique</a:t>
            </a:r>
          </a:p>
        </p:txBody>
      </p:sp>
      <p:sp>
        <p:nvSpPr>
          <p:cNvPr id="3" name="Espace réservé du contenu 2">
            <a:extLst>
              <a:ext uri="{FF2B5EF4-FFF2-40B4-BE49-F238E27FC236}">
                <a16:creationId xmlns:a16="http://schemas.microsoft.com/office/drawing/2014/main" id="{CFBB1033-0A57-411B-9A41-B69A9AFBA6BA}"/>
              </a:ext>
            </a:extLst>
          </p:cNvPr>
          <p:cNvSpPr>
            <a:spLocks noGrp="1"/>
          </p:cNvSpPr>
          <p:nvPr>
            <p:ph idx="1"/>
          </p:nvPr>
        </p:nvSpPr>
        <p:spPr/>
        <p:txBody>
          <a:bodyPr>
            <a:normAutofit fontScale="92500" lnSpcReduction="20000"/>
          </a:bodyPr>
          <a:lstStyle/>
          <a:p>
            <a:pPr indent="360680"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 conférence de la paix (janvier 1919-aout 1920) ne regroupe que les vainqueurs de la guerre. Clemenceau souhaite une paix fondée sur l’ordre militaire. </a:t>
            </a:r>
            <a:r>
              <a:rPr lang="fr-FR" b="1" dirty="0">
                <a:latin typeface="Times New Roman" panose="02020603050405020304" pitchFamily="18" charset="0"/>
                <a:ea typeface="Calibri" panose="020F0502020204030204" pitchFamily="34" charset="0"/>
                <a:cs typeface="Times New Roman" panose="02020603050405020304" pitchFamily="18" charset="0"/>
              </a:rPr>
              <a:t>Wilson défend les 14 points proposés le 8 janvier 1918</a:t>
            </a:r>
            <a:r>
              <a:rPr lang="fr-FR" dirty="0">
                <a:latin typeface="Times New Roman" panose="02020603050405020304" pitchFamily="18" charset="0"/>
                <a:ea typeface="Calibri" panose="020F0502020204030204" pitchFamily="34" charset="0"/>
                <a:cs typeface="Times New Roman" panose="02020603050405020304" pitchFamily="18" charset="0"/>
              </a:rPr>
              <a:t> basés sur la liberté des peuples à disposer d’eux-mêmes, le libre-échange et le désarmement. </a:t>
            </a:r>
          </a:p>
          <a:p>
            <a:pPr indent="360680" algn="just">
              <a:spcAft>
                <a:spcPts val="0"/>
              </a:spcAft>
            </a:pPr>
            <a:r>
              <a:rPr lang="fr-FR" b="1" dirty="0">
                <a:latin typeface="Times New Roman" panose="02020603050405020304" pitchFamily="18" charset="0"/>
                <a:ea typeface="Calibri" panose="020F0502020204030204" pitchFamily="34" charset="0"/>
                <a:cs typeface="Times New Roman" panose="02020603050405020304" pitchFamily="18" charset="0"/>
              </a:rPr>
              <a:t>Le traité de Versailles est signé avec l’Allemagne le 28 juin 1919</a:t>
            </a:r>
            <a:r>
              <a:rPr lang="fr-FR" dirty="0">
                <a:latin typeface="Times New Roman" panose="02020603050405020304" pitchFamily="18" charset="0"/>
                <a:ea typeface="Calibri" panose="020F0502020204030204" pitchFamily="34" charset="0"/>
                <a:cs typeface="Times New Roman" panose="02020603050405020304" pitchFamily="18" charset="0"/>
              </a:rPr>
              <a:t> mais est mal perçu du côté allemand qui le considère comme un diktat.</a:t>
            </a:r>
          </a:p>
          <a:p>
            <a:pPr marL="342900" lvl="0" indent="-342900" algn="just">
              <a:spcAft>
                <a:spcPts val="0"/>
              </a:spcAft>
              <a:buFont typeface="Times New Roman" panose="02020603050405020304" pitchFamily="18"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Le traité prévoit qu’elle sera déclarée comme seule responsable de la guerre, et que son armée soit limitée.  </a:t>
            </a:r>
          </a:p>
          <a:p>
            <a:pPr marL="342900" lvl="0" indent="-342900" algn="just">
              <a:spcAft>
                <a:spcPts val="0"/>
              </a:spcAft>
              <a:buFont typeface="Times New Roman" panose="02020603050405020304" pitchFamily="18"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L’Allemagne est coupée en deux pour offrir un accès à la mer à la Pologne. </a:t>
            </a:r>
          </a:p>
          <a:p>
            <a:pPr marL="342900" lvl="0" indent="-342900" algn="just">
              <a:spcAft>
                <a:spcPts val="0"/>
              </a:spcAft>
              <a:buFont typeface="Times New Roman" panose="02020603050405020304" pitchFamily="18"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La France récupère l’Alsace-Lorraine.</a:t>
            </a:r>
          </a:p>
          <a:p>
            <a:pPr marL="342900" lvl="0" indent="-342900" algn="just">
              <a:spcAft>
                <a:spcPts val="0"/>
              </a:spcAft>
              <a:buFont typeface="Times New Roman" panose="02020603050405020304" pitchFamily="18"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Enfin pour garantir la paix nait </a:t>
            </a:r>
            <a:r>
              <a:rPr lang="fr-FR" b="1" dirty="0">
                <a:latin typeface="Times New Roman" panose="02020603050405020304" pitchFamily="18" charset="0"/>
                <a:ea typeface="Calibri" panose="020F0502020204030204" pitchFamily="34" charset="0"/>
                <a:cs typeface="Times New Roman" panose="02020603050405020304" pitchFamily="18" charset="0"/>
              </a:rPr>
              <a:t>la SDN le 28 avril 1919</a:t>
            </a:r>
            <a:r>
              <a:rPr lang="fr-FR" dirty="0">
                <a:latin typeface="Times New Roman" panose="02020603050405020304" pitchFamily="18" charset="0"/>
                <a:ea typeface="Calibri" panose="020F0502020204030204" pitchFamily="34" charset="0"/>
                <a:cs typeface="Times New Roman" panose="02020603050405020304" pitchFamily="18" charset="0"/>
              </a:rPr>
              <a:t> mais les USA n’en font pas partis. </a:t>
            </a:r>
          </a:p>
          <a:p>
            <a:pPr marL="0" indent="0" algn="just">
              <a:spcAft>
                <a:spcPts val="0"/>
              </a:spcAft>
              <a:buNone/>
            </a:pPr>
            <a:endParaRPr lang="fr-FR" dirty="0">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984870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A2CDC-3133-4AC8-A1D0-B70D9AEAEB84}"/>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AD2A91E3-7746-4051-BBD2-8C8438A01873}"/>
              </a:ext>
            </a:extLst>
          </p:cNvPr>
          <p:cNvSpPr>
            <a:spLocks noGrp="1"/>
          </p:cNvSpPr>
          <p:nvPr>
            <p:ph idx="1"/>
          </p:nvPr>
        </p:nvSpPr>
        <p:spPr/>
        <p:txBody>
          <a:bodyPr>
            <a:normAutofit/>
          </a:bodyPr>
          <a:lstStyle/>
          <a:p>
            <a:pPr indent="449580" algn="just">
              <a:spcAft>
                <a:spcPts val="0"/>
              </a:spcAft>
            </a:pPr>
            <a:r>
              <a:rPr lang="fr-FR"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La fin des empires centraux </a:t>
            </a:r>
            <a:r>
              <a:rPr lang="fr-FR" dirty="0">
                <a:latin typeface="Times New Roman" panose="02020603050405020304" pitchFamily="18" charset="0"/>
                <a:ea typeface="Calibri" panose="020F0502020204030204" pitchFamily="34" charset="0"/>
                <a:cs typeface="Times New Roman" panose="02020603050405020304" pitchFamily="18" charset="0"/>
              </a:rPr>
              <a:t>: La République de Weimar se met en place en Allemagne ; en Russie Lénine arrive au pouvoir et c’est la fin de l’Empire Russe. </a:t>
            </a:r>
          </a:p>
          <a:p>
            <a:pPr indent="449580"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Enfin l’application du principe du droit des peuples à disposer d’eux-mêmes donne naissance à de nouveaux territoires :</a:t>
            </a:r>
          </a:p>
          <a:p>
            <a:pPr marL="742950" lvl="1" indent="-285750" algn="just">
              <a:spcAft>
                <a:spcPts val="0"/>
              </a:spcAft>
              <a:buFont typeface="Courier New" panose="02070309020205020404" pitchFamily="49" charset="0"/>
              <a:buChar char="o"/>
            </a:pPr>
            <a:r>
              <a:rPr lang="fr-FR" dirty="0">
                <a:latin typeface="Times New Roman" panose="02020603050405020304" pitchFamily="18" charset="0"/>
                <a:ea typeface="Calibri" panose="020F0502020204030204" pitchFamily="34" charset="0"/>
                <a:cs typeface="Times New Roman" panose="02020603050405020304" pitchFamily="18" charset="0"/>
              </a:rPr>
              <a:t>Estonie, Lituanie, Lettonie  </a:t>
            </a:r>
          </a:p>
          <a:p>
            <a:pPr marL="742950" lvl="1" indent="-285750" algn="just">
              <a:spcAft>
                <a:spcPts val="0"/>
              </a:spcAft>
              <a:buFont typeface="Courier New" panose="02070309020205020404" pitchFamily="49" charset="0"/>
              <a:buChar char="o"/>
            </a:pPr>
            <a:r>
              <a:rPr lang="fr-FR" dirty="0">
                <a:latin typeface="Times New Roman" panose="02020603050405020304" pitchFamily="18" charset="0"/>
                <a:ea typeface="Calibri" panose="020F0502020204030204" pitchFamily="34" charset="0"/>
                <a:cs typeface="Times New Roman" panose="02020603050405020304" pitchFamily="18" charset="0"/>
              </a:rPr>
              <a:t>Finlande</a:t>
            </a:r>
          </a:p>
          <a:p>
            <a:pPr marL="742950" lvl="1" indent="-285750" algn="just">
              <a:spcAft>
                <a:spcPts val="0"/>
              </a:spcAft>
              <a:buFont typeface="Courier New" panose="02070309020205020404" pitchFamily="49" charset="0"/>
              <a:buChar char="o"/>
            </a:pPr>
            <a:r>
              <a:rPr lang="fr-FR" dirty="0">
                <a:latin typeface="Times New Roman" panose="02020603050405020304" pitchFamily="18" charset="0"/>
                <a:ea typeface="Calibri" panose="020F0502020204030204" pitchFamily="34" charset="0"/>
                <a:cs typeface="Times New Roman" panose="02020603050405020304" pitchFamily="18" charset="0"/>
              </a:rPr>
              <a:t>Pologne</a:t>
            </a:r>
          </a:p>
          <a:p>
            <a:pPr marL="742950" lvl="1" indent="-285750" algn="just">
              <a:spcAft>
                <a:spcPts val="0"/>
              </a:spcAft>
              <a:buFont typeface="Courier New" panose="02070309020205020404" pitchFamily="49" charset="0"/>
              <a:buChar char="o"/>
            </a:pPr>
            <a:r>
              <a:rPr lang="fr-FR" dirty="0">
                <a:latin typeface="Times New Roman" panose="02020603050405020304" pitchFamily="18" charset="0"/>
                <a:ea typeface="Calibri" panose="020F0502020204030204" pitchFamily="34" charset="0"/>
                <a:cs typeface="Times New Roman" panose="02020603050405020304" pitchFamily="18" charset="0"/>
              </a:rPr>
              <a:t>Tchécoslovaquie</a:t>
            </a:r>
          </a:p>
          <a:p>
            <a:pPr marL="742950" lvl="1" indent="-285750" algn="just">
              <a:spcAft>
                <a:spcPts val="0"/>
              </a:spcAft>
              <a:buFont typeface="Courier New" panose="02070309020205020404" pitchFamily="49" charset="0"/>
              <a:buChar char="o"/>
            </a:pPr>
            <a:r>
              <a:rPr lang="fr-FR" dirty="0">
                <a:latin typeface="Times New Roman" panose="02020603050405020304" pitchFamily="18" charset="0"/>
                <a:ea typeface="Calibri" panose="020F0502020204030204" pitchFamily="34" charset="0"/>
                <a:cs typeface="Times New Roman" panose="02020603050405020304" pitchFamily="18" charset="0"/>
              </a:rPr>
              <a:t>Yougoslavie</a:t>
            </a:r>
          </a:p>
          <a:p>
            <a:endParaRPr lang="fr-FR" dirty="0"/>
          </a:p>
        </p:txBody>
      </p:sp>
    </p:spTree>
    <p:extLst>
      <p:ext uri="{BB962C8B-B14F-4D97-AF65-F5344CB8AC3E}">
        <p14:creationId xmlns:p14="http://schemas.microsoft.com/office/powerpoint/2010/main" val="981141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Exercices </a:t>
            </a:r>
          </a:p>
        </p:txBody>
      </p:sp>
      <p:sp>
        <p:nvSpPr>
          <p:cNvPr id="3" name="Espace réservé du contenu 2"/>
          <p:cNvSpPr>
            <a:spLocks noGrp="1"/>
          </p:cNvSpPr>
          <p:nvPr>
            <p:ph idx="1"/>
          </p:nvPr>
        </p:nvSpPr>
        <p:spPr/>
        <p:txBody>
          <a:bodyPr/>
          <a:lstStyle/>
          <a:p>
            <a:r>
              <a:rPr lang="fr-FR" dirty="0">
                <a:solidFill>
                  <a:srgbClr val="00B050"/>
                </a:solidFill>
              </a:rPr>
              <a:t>L’extrait du témoignage de Christian </a:t>
            </a:r>
            <a:r>
              <a:rPr lang="fr-FR" dirty="0" err="1">
                <a:solidFill>
                  <a:srgbClr val="00B050"/>
                </a:solidFill>
              </a:rPr>
              <a:t>Bordeching</a:t>
            </a:r>
            <a:r>
              <a:rPr lang="fr-FR" dirty="0">
                <a:solidFill>
                  <a:srgbClr val="00B050"/>
                </a:solidFill>
              </a:rPr>
              <a:t>, soldat allemand, du 25 février 1916, </a:t>
            </a:r>
            <a:r>
              <a:rPr lang="fr-FR" dirty="0">
                <a:solidFill>
                  <a:schemeClr val="accent1"/>
                </a:solidFill>
              </a:rPr>
              <a:t>pendant la bataille de Verdun grande bataille de la guerre de position (1915-1918), </a:t>
            </a:r>
            <a:r>
              <a:rPr lang="fr-FR" dirty="0"/>
              <a:t>les éléments les plus marquants sont les conditions de vies dans les tranchées sont difficiles : </a:t>
            </a:r>
            <a:r>
              <a:rPr lang="fr-FR" dirty="0">
                <a:solidFill>
                  <a:srgbClr val="FFC000"/>
                </a:solidFill>
              </a:rPr>
              <a:t>«</a:t>
            </a:r>
            <a:r>
              <a:rPr lang="fr-FR">
                <a:solidFill>
                  <a:srgbClr val="FFC000"/>
                </a:solidFill>
              </a:rPr>
              <a:t> cuillère</a:t>
            </a:r>
            <a:r>
              <a:rPr lang="fr-FR" dirty="0">
                <a:solidFill>
                  <a:srgbClr val="FFC000"/>
                </a:solidFill>
              </a:rPr>
              <a:t> », « chaussette… »</a:t>
            </a:r>
            <a:endParaRPr lang="fr-FR" dirty="0">
              <a:solidFill>
                <a:srgbClr val="00B050"/>
              </a:solidFill>
            </a:endParaRPr>
          </a:p>
        </p:txBody>
      </p:sp>
    </p:spTree>
    <p:extLst>
      <p:ext uri="{BB962C8B-B14F-4D97-AF65-F5344CB8AC3E}">
        <p14:creationId xmlns:p14="http://schemas.microsoft.com/office/powerpoint/2010/main" val="3853816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8EEBE9-68B6-43A0-969D-8A3170EB3D0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56403F5-70B4-4ABD-BF45-4C138AA04F6D}"/>
              </a:ext>
            </a:extLst>
          </p:cNvPr>
          <p:cNvSpPr>
            <a:spLocks noGrp="1"/>
          </p:cNvSpPr>
          <p:nvPr>
            <p:ph idx="1"/>
          </p:nvPr>
        </p:nvSpPr>
        <p:spPr/>
        <p:txBody>
          <a:bodyPr>
            <a:normAutofit lnSpcReduction="10000"/>
          </a:bodyPr>
          <a:lstStyle/>
          <a:p>
            <a:pPr indent="180340"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puissances européennes s’affrontent par pays interposés et c’est dans la région des Balkans que le conflit commence. </a:t>
            </a:r>
            <a:r>
              <a:rPr lang="fr-FR" b="1" dirty="0">
                <a:latin typeface="Times New Roman" panose="02020603050405020304" pitchFamily="18" charset="0"/>
                <a:ea typeface="Calibri" panose="020F0502020204030204" pitchFamily="34" charset="0"/>
                <a:cs typeface="Times New Roman" panose="02020603050405020304" pitchFamily="18" charset="0"/>
              </a:rPr>
              <a:t>Le 28 juin 1914,</a:t>
            </a:r>
            <a:r>
              <a:rPr lang="fr-FR" dirty="0">
                <a:latin typeface="Times New Roman" panose="02020603050405020304" pitchFamily="18" charset="0"/>
                <a:ea typeface="Calibri" panose="020F0502020204030204" pitchFamily="34" charset="0"/>
                <a:cs typeface="Times New Roman" panose="02020603050405020304" pitchFamily="18" charset="0"/>
              </a:rPr>
              <a:t> l’archiduc François Ferdinand, héritier de l’empereur d’Autriche-Hongrie est assassiné par un nationaliste serbe à Sarajevo. L’Autriche-Hongrie, en conflit avec la Serbie au sujet de ses frontières, prend ce prétexte pour déclencher la guerre à la Serbie. C’est alors </a:t>
            </a:r>
            <a:r>
              <a:rPr lang="fr-FR" b="1" dirty="0">
                <a:latin typeface="Times New Roman" panose="02020603050405020304" pitchFamily="18" charset="0"/>
                <a:ea typeface="Calibri" panose="020F0502020204030204" pitchFamily="34" charset="0"/>
                <a:cs typeface="Times New Roman" panose="02020603050405020304" pitchFamily="18" charset="0"/>
              </a:rPr>
              <a:t>l’engrenage des alliances</a:t>
            </a:r>
            <a:r>
              <a:rPr lang="fr-FR" dirty="0">
                <a:latin typeface="Times New Roman" panose="02020603050405020304" pitchFamily="18" charset="0"/>
                <a:ea typeface="Calibri" panose="020F0502020204030204" pitchFamily="34" charset="0"/>
                <a:cs typeface="Times New Roman" panose="02020603050405020304" pitchFamily="18" charset="0"/>
              </a:rPr>
              <a:t> : la Russie puis la France et le Royaume-Uni soutiennent la Serbie alors que l’Allemagne appuie l’Autriche-Hongrie. </a:t>
            </a:r>
          </a:p>
          <a:p>
            <a:pPr algn="just">
              <a:spcAft>
                <a:spcPts val="0"/>
              </a:spcAft>
            </a:pPr>
            <a:endParaRPr lang="fr-FR" dirty="0">
              <a:latin typeface="Times New Roman" panose="02020603050405020304" pitchFamily="18" charset="0"/>
              <a:ea typeface="Calibri" panose="020F0502020204030204" pitchFamily="34" charset="0"/>
              <a:cs typeface="Times New Roman" panose="02020603050405020304" pitchFamily="18" charset="0"/>
            </a:endParaRPr>
          </a:p>
          <a:p>
            <a:r>
              <a:rPr lang="fr-FR" b="1"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Comment l’Europe a-t-elle été marquée par la guerre entre 1914 et 1945 ?</a:t>
            </a:r>
            <a:endParaRPr lang="fr-FR" b="1" dirty="0">
              <a:solidFill>
                <a:srgbClr val="FF0000"/>
              </a:solidFill>
              <a:effectLst>
                <a:outerShdw blurRad="38100" dist="38100" dir="2700000" algn="tl">
                  <a:srgbClr val="000000">
                    <a:alpha val="43137"/>
                  </a:srgbClr>
                </a:outerShdw>
              </a:effectLst>
            </a:endParaRPr>
          </a:p>
          <a:p>
            <a:endParaRPr lang="fr-FR" dirty="0"/>
          </a:p>
        </p:txBody>
      </p:sp>
    </p:spTree>
    <p:extLst>
      <p:ext uri="{BB962C8B-B14F-4D97-AF65-F5344CB8AC3E}">
        <p14:creationId xmlns:p14="http://schemas.microsoft.com/office/powerpoint/2010/main" val="1774839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33CB7D-FB3D-4701-A557-4C385773915B}"/>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A4A920A1-8DEF-4B92-B689-123236B15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0407" y="155588"/>
            <a:ext cx="10173393" cy="6546824"/>
          </a:xfrm>
        </p:spPr>
      </p:pic>
    </p:spTree>
    <p:extLst>
      <p:ext uri="{BB962C8B-B14F-4D97-AF65-F5344CB8AC3E}">
        <p14:creationId xmlns:p14="http://schemas.microsoft.com/office/powerpoint/2010/main" val="3068934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64B263-9CDD-4E1B-960F-44E0DE899175}"/>
              </a:ext>
            </a:extLst>
          </p:cNvPr>
          <p:cNvSpPr>
            <a:spLocks noGrp="1"/>
          </p:cNvSpPr>
          <p:nvPr>
            <p:ph type="title"/>
          </p:nvPr>
        </p:nvSpPr>
        <p:spPr>
          <a:xfrm>
            <a:off x="838200" y="2766218"/>
            <a:ext cx="10515600" cy="1325563"/>
          </a:xfrm>
        </p:spPr>
        <p:txBody>
          <a:bodyPr/>
          <a:lstStyle/>
          <a:p>
            <a:r>
              <a:rPr lang="fr-FR" b="1" dirty="0">
                <a:solidFill>
                  <a:srgbClr val="C00000"/>
                </a:solidFill>
                <a:latin typeface="Times New Roman" panose="02020603050405020304" pitchFamily="18" charset="0"/>
                <a:cs typeface="Times New Roman" panose="02020603050405020304" pitchFamily="18" charset="0"/>
              </a:rPr>
              <a:t>I. Le déroulement de la guerre (1914-1918) </a:t>
            </a:r>
            <a:br>
              <a:rPr lang="fr-FR" b="1" dirty="0">
                <a:solidFill>
                  <a:srgbClr val="C00000"/>
                </a:solidFill>
                <a:latin typeface="Times New Roman" panose="02020603050405020304" pitchFamily="18" charset="0"/>
                <a:cs typeface="Times New Roman" panose="02020603050405020304" pitchFamily="18" charset="0"/>
              </a:rPr>
            </a:br>
            <a:endParaRPr lang="fr-FR" dirty="0"/>
          </a:p>
        </p:txBody>
      </p:sp>
    </p:spTree>
    <p:extLst>
      <p:ext uri="{BB962C8B-B14F-4D97-AF65-F5344CB8AC3E}">
        <p14:creationId xmlns:p14="http://schemas.microsoft.com/office/powerpoint/2010/main" val="3379262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E85628-9137-4E35-8229-058F2939A909}"/>
              </a:ext>
            </a:extLst>
          </p:cNvPr>
          <p:cNvSpPr>
            <a:spLocks noGrp="1"/>
          </p:cNvSpPr>
          <p:nvPr>
            <p:ph type="title"/>
          </p:nvPr>
        </p:nvSpPr>
        <p:spPr/>
        <p:txBody>
          <a:bodyPr/>
          <a:lstStyle/>
          <a:p>
            <a:r>
              <a:rPr lang="fr-FR"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A. La guerre de mouvement de 1914 </a:t>
            </a:r>
            <a:br>
              <a:rPr lang="fr-FR"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09F9853C-21DF-4DDA-8BB6-58AD93E490E2}"/>
              </a:ext>
            </a:extLst>
          </p:cNvPr>
          <p:cNvSpPr>
            <a:spLocks noGrp="1"/>
          </p:cNvSpPr>
          <p:nvPr>
            <p:ph idx="1"/>
          </p:nvPr>
        </p:nvSpPr>
        <p:spPr/>
        <p:txBody>
          <a:bodyPr/>
          <a:lstStyle/>
          <a:p>
            <a:pPr indent="449580"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pays en guerre pensent à une victoire rapide. Les Allemands pensent écraser la France en passant par la Belgique mais à 40 kms de Paris, ils sont repoussés lors de la bataille de la Marne 6-10 décembre 1914.</a:t>
            </a:r>
          </a:p>
          <a:p>
            <a:pPr indent="180340"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2 armées réalisent une course à la mer et le front se stabilise allant de la mer du Nord à la Suisse. </a:t>
            </a:r>
          </a:p>
          <a:p>
            <a:endParaRPr lang="fr-FR" dirty="0"/>
          </a:p>
        </p:txBody>
      </p:sp>
    </p:spTree>
    <p:extLst>
      <p:ext uri="{BB962C8B-B14F-4D97-AF65-F5344CB8AC3E}">
        <p14:creationId xmlns:p14="http://schemas.microsoft.com/office/powerpoint/2010/main" val="2444853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7E1EF-6269-4B23-A4DF-D112EBB4E38D}"/>
              </a:ext>
            </a:extLst>
          </p:cNvPr>
          <p:cNvSpPr>
            <a:spLocks noGrp="1"/>
          </p:cNvSpPr>
          <p:nvPr>
            <p:ph type="title"/>
          </p:nvPr>
        </p:nvSpPr>
        <p:spPr/>
        <p:txBody>
          <a:bodyPr>
            <a:normAutofit fontScale="90000"/>
          </a:bodyPr>
          <a:lstStyle/>
          <a:p>
            <a:r>
              <a:rPr lang="fr-FR"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B. La guerre de position (janvier 1915- mars 1918) </a:t>
            </a:r>
            <a:br>
              <a:rPr lang="fr-FR"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22563FA3-7D1B-478B-B69E-1F205CDE4CE1}"/>
              </a:ext>
            </a:extLst>
          </p:cNvPr>
          <p:cNvSpPr>
            <a:spLocks noGrp="1"/>
          </p:cNvSpPr>
          <p:nvPr>
            <p:ph idx="1"/>
          </p:nvPr>
        </p:nvSpPr>
        <p:spPr/>
        <p:txBody>
          <a:bodyPr>
            <a:normAutofit lnSpcReduction="10000"/>
          </a:bodyPr>
          <a:lstStyle/>
          <a:p>
            <a:r>
              <a:rPr lang="fr-FR" dirty="0">
                <a:latin typeface="Times New Roman" panose="02020603050405020304" pitchFamily="18" charset="0"/>
                <a:ea typeface="Calibri" panose="020F0502020204030204" pitchFamily="34" charset="0"/>
                <a:cs typeface="Times New Roman" panose="02020603050405020304" pitchFamily="18" charset="0"/>
              </a:rPr>
              <a:t>En 1915, la guerre a changé. Devenue une guerre d’usure, elle sera longue. Les armées s’enterrent dans les tranchées. De nouvelles armes apparaissent : les gaz, l’artillerie… les états major des armées sont incapables de percer le front. Pour affaiblir les troupes de l’Entente sur le front occidental, l’armée allemande lance une grande offensive de février à juin 1916 : la bataille de Verdun, un échec qui coûte la vie à 300 000 soldats. </a:t>
            </a:r>
          </a:p>
          <a:p>
            <a:pPr indent="270510"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Pendant la guerre des tranchées les soldats vivent l’enfer, la boue, le froid, la saleté, la mort et la peur, ce qui rend la vie quotidienne épuisante. Les combats au corps à corps, les gaz, l’utilisation des tanks… sont traumatisants pour les poilus.  </a:t>
            </a:r>
          </a:p>
          <a:p>
            <a:endParaRPr lang="fr-FR" dirty="0"/>
          </a:p>
        </p:txBody>
      </p:sp>
    </p:spTree>
    <p:extLst>
      <p:ext uri="{BB962C8B-B14F-4D97-AF65-F5344CB8AC3E}">
        <p14:creationId xmlns:p14="http://schemas.microsoft.com/office/powerpoint/2010/main" val="1955159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524350-D4B1-42AE-B590-5942C284239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F876537-0128-42A8-8D1B-53A824D7889C}"/>
              </a:ext>
            </a:extLst>
          </p:cNvPr>
          <p:cNvSpPr>
            <a:spLocks noGrp="1"/>
          </p:cNvSpPr>
          <p:nvPr>
            <p:ph idx="1"/>
          </p:nvPr>
        </p:nvSpPr>
        <p:spPr/>
        <p:txBody>
          <a:bodyPr/>
          <a:lstStyle/>
          <a:p>
            <a:r>
              <a:rPr lang="fr-FR" dirty="0">
                <a:hlinkClick r:id="rId2"/>
              </a:rPr>
              <a:t>Construction des tranchées</a:t>
            </a:r>
            <a:r>
              <a:rPr lang="fr-FR" dirty="0"/>
              <a:t> (3mn40)</a:t>
            </a:r>
            <a:endParaRPr lang="fr-FR" dirty="0">
              <a:hlinkClick r:id="rId3"/>
            </a:endParaRPr>
          </a:p>
          <a:p>
            <a:r>
              <a:rPr lang="fr-FR" dirty="0">
                <a:hlinkClick r:id="rId3"/>
              </a:rPr>
              <a:t>L'horreur des tranchées</a:t>
            </a:r>
            <a:r>
              <a:rPr lang="fr-FR" dirty="0"/>
              <a:t> (vidéo 4mn)</a:t>
            </a:r>
          </a:p>
          <a:p>
            <a:endParaRPr lang="fr-FR" dirty="0"/>
          </a:p>
        </p:txBody>
      </p:sp>
    </p:spTree>
    <p:extLst>
      <p:ext uri="{BB962C8B-B14F-4D97-AF65-F5344CB8AC3E}">
        <p14:creationId xmlns:p14="http://schemas.microsoft.com/office/powerpoint/2010/main" val="2797324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F1F8D8-C012-4FCE-A322-122D9F3595BF}"/>
              </a:ext>
            </a:extLst>
          </p:cNvPr>
          <p:cNvSpPr>
            <a:spLocks noGrp="1"/>
          </p:cNvSpPr>
          <p:nvPr>
            <p:ph type="title"/>
          </p:nvPr>
        </p:nvSpPr>
        <p:spPr/>
        <p:txBody>
          <a:bodyPr>
            <a:normAutofit/>
          </a:bodyPr>
          <a:lstStyle/>
          <a:p>
            <a:r>
              <a:rPr lang="fr-FR"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1917 : Le tournant de la guerre et la victoire des alliés</a:t>
            </a:r>
            <a:endParaRPr lang="fr-FR" b="1" dirty="0">
              <a:solidFill>
                <a:srgbClr val="002060"/>
              </a:solidFill>
            </a:endParaRPr>
          </a:p>
        </p:txBody>
      </p:sp>
      <p:sp>
        <p:nvSpPr>
          <p:cNvPr id="3" name="Espace réservé du contenu 2">
            <a:extLst>
              <a:ext uri="{FF2B5EF4-FFF2-40B4-BE49-F238E27FC236}">
                <a16:creationId xmlns:a16="http://schemas.microsoft.com/office/drawing/2014/main" id="{93C2F9B3-877A-4523-85EB-A66DDAFD29B4}"/>
              </a:ext>
            </a:extLst>
          </p:cNvPr>
          <p:cNvSpPr>
            <a:spLocks noGrp="1"/>
          </p:cNvSpPr>
          <p:nvPr>
            <p:ph idx="1"/>
          </p:nvPr>
        </p:nvSpPr>
        <p:spPr/>
        <p:txBody>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En 1917, dans les deux camps, les soldats sont épuisés par une guerre sans fin. Des attaques inutiles et des mutineries éclatent. </a:t>
            </a:r>
          </a:p>
          <a:p>
            <a:pPr indent="270510"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En Russie, une révolution porte les bolcheviks au pouvoir. Ils signent la paix de Brest-Litovsk avec l’Allemagne, ce qui permet aux Allemands de se concentrer sur le front occidental. </a:t>
            </a:r>
          </a:p>
          <a:p>
            <a:pPr indent="270510"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Enfin, les USA entrent en guerre au côté de l’Entente (dits « les alliés »), apportent 2 millions de soldats et du matériel. L’Allemagne épuisée signe l’armistice le 11 novembre 1918.</a:t>
            </a:r>
          </a:p>
          <a:p>
            <a:endParaRPr lang="fr-FR" dirty="0"/>
          </a:p>
        </p:txBody>
      </p:sp>
    </p:spTree>
    <p:extLst>
      <p:ext uri="{BB962C8B-B14F-4D97-AF65-F5344CB8AC3E}">
        <p14:creationId xmlns:p14="http://schemas.microsoft.com/office/powerpoint/2010/main" val="1360009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1021</Words>
  <Application>Microsoft Office PowerPoint</Application>
  <PresentationFormat>Grand écran</PresentationFormat>
  <Paragraphs>97</Paragraphs>
  <Slides>25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25</vt:i4>
      </vt:variant>
    </vt:vector>
  </HeadingPairs>
  <TitlesOfParts>
    <vt:vector size="32" baseType="lpstr">
      <vt:lpstr>Arial</vt:lpstr>
      <vt:lpstr>Calibri</vt:lpstr>
      <vt:lpstr>Calibri Light</vt:lpstr>
      <vt:lpstr>Courier New</vt:lpstr>
      <vt:lpstr>Times New Roman</vt:lpstr>
      <vt:lpstr>Wingdings</vt:lpstr>
      <vt:lpstr>Thème Office</vt:lpstr>
      <vt:lpstr>Chapitre 1 : Civils et militaires dans la Première Guerre mondiale (1914-1918) </vt:lpstr>
      <vt:lpstr>Introduction</vt:lpstr>
      <vt:lpstr>Présentation PowerPoint</vt:lpstr>
      <vt:lpstr>Présentation PowerPoint</vt:lpstr>
      <vt:lpstr>I. Le déroulement de la guerre (1914-1918)  </vt:lpstr>
      <vt:lpstr>A. La guerre de mouvement de 1914  </vt:lpstr>
      <vt:lpstr>B. La guerre de position (janvier 1915- mars 1918)  </vt:lpstr>
      <vt:lpstr>Présentation PowerPoint</vt:lpstr>
      <vt:lpstr>1917 : Le tournant de la guerre et la victoire des alliés</vt:lpstr>
      <vt:lpstr>Présentation PowerPoint</vt:lpstr>
      <vt:lpstr>II. Analyse de la Première Guerre mondiale </vt:lpstr>
      <vt:lpstr>A. La guerre devient mondiale</vt:lpstr>
      <vt:lpstr>Présentation PowerPoint</vt:lpstr>
      <vt:lpstr>B. Une guerre totale : définition</vt:lpstr>
      <vt:lpstr>2. Mobilisation de l’économie</vt:lpstr>
      <vt:lpstr>3. Mobilisation de toutes les ressources humaines</vt:lpstr>
      <vt:lpstr>4. Mobilisation des esprits</vt:lpstr>
      <vt:lpstr>C. Les civils : violence et mobilisation</vt:lpstr>
      <vt:lpstr>Présentation PowerPoint</vt:lpstr>
      <vt:lpstr>III. Le bilan de la Première Guerre mondiale</vt:lpstr>
      <vt:lpstr>Les pertes humaines : </vt:lpstr>
      <vt:lpstr>On retient : </vt:lpstr>
      <vt:lpstr>B. Le bilan politique</vt:lpstr>
      <vt:lpstr>Conclusion</vt:lpstr>
      <vt:lpstr>Exercices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Tomy</dc:creator>
  <cp:lastModifiedBy>moty</cp:lastModifiedBy>
  <cp:revision>21</cp:revision>
  <dcterms:created xsi:type="dcterms:W3CDTF">2017-10-01T16:31:28Z</dcterms:created>
  <dcterms:modified xsi:type="dcterms:W3CDTF">2020-09-29T09:10:46Z</dcterms:modified>
</cp:coreProperties>
</file>