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C6257-21AB-4C4D-9301-C39853581492}"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45199-F1C2-4364-881A-110BAE988CA1}" type="slidenum">
              <a:rPr lang="en-US" smtClean="0"/>
              <a:t>‹#›</a:t>
            </a:fld>
            <a:endParaRPr lang="en-US"/>
          </a:p>
        </p:txBody>
      </p:sp>
    </p:spTree>
    <p:extLst>
      <p:ext uri="{BB962C8B-B14F-4D97-AF65-F5344CB8AC3E}">
        <p14:creationId xmlns:p14="http://schemas.microsoft.com/office/powerpoint/2010/main" val="649717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2</a:t>
            </a:fld>
            <a:endParaRPr lang="en-US"/>
          </a:p>
        </p:txBody>
      </p:sp>
    </p:spTree>
    <p:extLst>
      <p:ext uri="{BB962C8B-B14F-4D97-AF65-F5344CB8AC3E}">
        <p14:creationId xmlns:p14="http://schemas.microsoft.com/office/powerpoint/2010/main" val="1784960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law forces the switching variable to reach the switching surface at constant time. 2</a:t>
            </a:r>
            <a:r>
              <a:rPr lang="en-US" baseline="30000" dirty="0" smtClean="0"/>
              <a:t>nd</a:t>
            </a:r>
            <a:r>
              <a:rPr lang="en-US" dirty="0" smtClean="0"/>
              <a:t> the state is forced to approach the manifold</a:t>
            </a:r>
            <a:r>
              <a:rPr lang="en-US" baseline="0" dirty="0" smtClean="0"/>
              <a:t> faster when error is large. 3</a:t>
            </a:r>
            <a:r>
              <a:rPr lang="en-US" baseline="30000" dirty="0" smtClean="0"/>
              <a:t>rd</a:t>
            </a:r>
            <a:r>
              <a:rPr lang="en-US" baseline="0" dirty="0" smtClean="0"/>
              <a:t> increases reaching speed when state is far away from switching manifold and decreases as it approaches. I decided to implement the 2</a:t>
            </a:r>
            <a:r>
              <a:rPr lang="en-US" baseline="30000" dirty="0" smtClean="0"/>
              <a:t>nd</a:t>
            </a:r>
            <a:r>
              <a:rPr lang="en-US" baseline="0" dirty="0" smtClean="0"/>
              <a:t> proportional controller.</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11</a:t>
            </a:fld>
            <a:endParaRPr lang="en-US"/>
          </a:p>
        </p:txBody>
      </p:sp>
    </p:spTree>
    <p:extLst>
      <p:ext uri="{BB962C8B-B14F-4D97-AF65-F5344CB8AC3E}">
        <p14:creationId xmlns:p14="http://schemas.microsoft.com/office/powerpoint/2010/main" val="204341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V_c</a:t>
            </a:r>
            <a:r>
              <a:rPr lang="en-US" dirty="0" smtClean="0"/>
              <a:t> is the </a:t>
            </a:r>
            <a:r>
              <a:rPr lang="en-US" dirty="0" err="1" smtClean="0"/>
              <a:t>commad</a:t>
            </a:r>
            <a:r>
              <a:rPr lang="en-US" dirty="0" smtClean="0"/>
              <a:t> velocity, Q</a:t>
            </a:r>
            <a:r>
              <a:rPr lang="en-US" baseline="0" dirty="0" smtClean="0"/>
              <a:t> and P are parameters that is used to ensure uniform stability. </a:t>
            </a:r>
            <a:r>
              <a:rPr lang="en-US" baseline="0" dirty="0" err="1" smtClean="0"/>
              <a:t>Omega_d</a:t>
            </a:r>
            <a:r>
              <a:rPr lang="en-US" baseline="0" dirty="0" smtClean="0"/>
              <a:t> is the desired angular velocity.</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12</a:t>
            </a:fld>
            <a:endParaRPr lang="en-US"/>
          </a:p>
        </p:txBody>
      </p:sp>
    </p:spTree>
    <p:extLst>
      <p:ext uri="{BB962C8B-B14F-4D97-AF65-F5344CB8AC3E}">
        <p14:creationId xmlns:p14="http://schemas.microsoft.com/office/powerpoint/2010/main" val="901728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V_c</a:t>
            </a:r>
            <a:r>
              <a:rPr lang="en-US" dirty="0" smtClean="0"/>
              <a:t> and </a:t>
            </a:r>
            <a:r>
              <a:rPr lang="en-US" dirty="0" err="1" smtClean="0"/>
              <a:t>omega_c</a:t>
            </a:r>
            <a:r>
              <a:rPr lang="en-US" dirty="0" smtClean="0"/>
              <a:t> are corrected velocities and angular velocities. </a:t>
            </a:r>
            <a:r>
              <a:rPr lang="en-US" dirty="0" err="1" smtClean="0"/>
              <a:t>Phi_c</a:t>
            </a:r>
            <a:r>
              <a:rPr lang="en-US" dirty="0" smtClean="0"/>
              <a:t> is the steering angle.</a:t>
            </a:r>
            <a:r>
              <a:rPr lang="en-US" baseline="0" dirty="0" smtClean="0"/>
              <a:t> H is a transfer function that transforms steering angle into front wheel angle.. Since </a:t>
            </a:r>
            <a:r>
              <a:rPr lang="en-US" baseline="0" dirty="0" err="1" smtClean="0"/>
              <a:t>phi_r</a:t>
            </a:r>
            <a:r>
              <a:rPr lang="en-US" baseline="0" dirty="0" smtClean="0"/>
              <a:t> is the rate of change of heading of the vehicle, it is integrated to get the heading of the vehicle.</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13</a:t>
            </a:fld>
            <a:endParaRPr lang="en-US"/>
          </a:p>
        </p:txBody>
      </p:sp>
    </p:spTree>
    <p:extLst>
      <p:ext uri="{BB962C8B-B14F-4D97-AF65-F5344CB8AC3E}">
        <p14:creationId xmlns:p14="http://schemas.microsoft.com/office/powerpoint/2010/main" val="2451111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time taken to converge to zero is approx. 20 secs,</a:t>
            </a:r>
            <a:r>
              <a:rPr lang="en-US" baseline="0" dirty="0" smtClean="0"/>
              <a:t> after which it is the same as without pose error.</a:t>
            </a:r>
          </a:p>
        </p:txBody>
      </p:sp>
      <p:sp>
        <p:nvSpPr>
          <p:cNvPr id="4" name="Slide Number Placeholder 3"/>
          <p:cNvSpPr>
            <a:spLocks noGrp="1"/>
          </p:cNvSpPr>
          <p:nvPr>
            <p:ph type="sldNum" sz="quarter" idx="10"/>
          </p:nvPr>
        </p:nvSpPr>
        <p:spPr/>
        <p:txBody>
          <a:bodyPr/>
          <a:lstStyle/>
          <a:p>
            <a:fld id="{5E445199-F1C2-4364-881A-110BAE988CA1}" type="slidenum">
              <a:rPr lang="en-US" smtClean="0"/>
              <a:t>16</a:t>
            </a:fld>
            <a:endParaRPr lang="en-US"/>
          </a:p>
        </p:txBody>
      </p:sp>
    </p:spTree>
    <p:extLst>
      <p:ext uri="{BB962C8B-B14F-4D97-AF65-F5344CB8AC3E}">
        <p14:creationId xmlns:p14="http://schemas.microsoft.com/office/powerpoint/2010/main" val="59357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V2V:</a:t>
            </a:r>
            <a:r>
              <a:rPr lang="en-US" baseline="0" dirty="0" smtClean="0"/>
              <a:t> vehicle to vehicle communication to achieve further improvements in perception and planning.</a:t>
            </a:r>
          </a:p>
          <a:p>
            <a:r>
              <a:rPr lang="en-US" baseline="0" dirty="0" err="1" smtClean="0"/>
              <a:t>Env</a:t>
            </a:r>
            <a:r>
              <a:rPr lang="en-US" baseline="0" dirty="0" smtClean="0"/>
              <a:t> </a:t>
            </a:r>
            <a:r>
              <a:rPr lang="en-US" baseline="0" dirty="0" err="1" smtClean="0"/>
              <a:t>percep</a:t>
            </a:r>
            <a:r>
              <a:rPr lang="en-US" baseline="0" dirty="0" smtClean="0"/>
              <a:t>: mapping the environment and labelling</a:t>
            </a:r>
          </a:p>
          <a:p>
            <a:r>
              <a:rPr lang="en-US" baseline="0" dirty="0" smtClean="0"/>
              <a:t>SLAM: combo of </a:t>
            </a:r>
            <a:r>
              <a:rPr lang="en-US" baseline="0" dirty="0" err="1" smtClean="0"/>
              <a:t>env</a:t>
            </a:r>
            <a:r>
              <a:rPr lang="en-US" baseline="0" dirty="0" smtClean="0"/>
              <a:t> </a:t>
            </a:r>
            <a:r>
              <a:rPr lang="en-US" baseline="0" dirty="0" err="1" smtClean="0"/>
              <a:t>percep</a:t>
            </a:r>
            <a:r>
              <a:rPr lang="en-US" baseline="0" dirty="0" smtClean="0"/>
              <a:t> and localization</a:t>
            </a:r>
          </a:p>
          <a:p>
            <a:r>
              <a:rPr lang="en-US" baseline="0" dirty="0" smtClean="0"/>
              <a:t>Planning: making decisions to reach final goal</a:t>
            </a:r>
          </a:p>
          <a:p>
            <a:r>
              <a:rPr lang="en-US" baseline="0" dirty="0" smtClean="0"/>
              <a:t>Control: robot’s ability to execute planed actions</a:t>
            </a:r>
          </a:p>
          <a:p>
            <a:r>
              <a:rPr lang="en-US" baseline="0" dirty="0" smtClean="0"/>
              <a:t>Path tracking trajectory tracking difference: </a:t>
            </a:r>
            <a:r>
              <a:rPr lang="en-US" baseline="0" dirty="0" err="1" smtClean="0"/>
              <a:t>trajec</a:t>
            </a:r>
            <a:r>
              <a:rPr lang="en-US" baseline="0" dirty="0" smtClean="0"/>
              <a:t> track allows to specify desired state at each point in time whereas path track simply commands the car to follow a given path.</a:t>
            </a:r>
          </a:p>
          <a:p>
            <a:r>
              <a:rPr lang="en-US" baseline="0" dirty="0" smtClean="0"/>
              <a:t>Actuator executes the command from control. An example is the steering column actuator to control the front wheel direction</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3</a:t>
            </a:fld>
            <a:endParaRPr lang="en-US"/>
          </a:p>
        </p:txBody>
      </p:sp>
    </p:spTree>
    <p:extLst>
      <p:ext uri="{BB962C8B-B14F-4D97-AF65-F5344CB8AC3E}">
        <p14:creationId xmlns:p14="http://schemas.microsoft.com/office/powerpoint/2010/main" val="2766205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Geometric: use geometric relationships</a:t>
            </a:r>
            <a:r>
              <a:rPr lang="en-US" baseline="0" dirty="0" smtClean="0"/>
              <a:t> between vehicle and path to come up with control law. Make use of look ahead distance to measure error ahead of the vehicle, similar to humans, and can generate simple arc trajectory to more complicated trajectories involving screw theory.</a:t>
            </a:r>
          </a:p>
          <a:p>
            <a:r>
              <a:rPr lang="en-US" baseline="0" dirty="0" smtClean="0"/>
              <a:t>Pure pursuit: geometrically calculates curvature of circular arc that connects rear axle to goal point on trajectory.</a:t>
            </a:r>
          </a:p>
          <a:p>
            <a:r>
              <a:rPr lang="en-US" baseline="0" dirty="0" smtClean="0"/>
              <a:t>Stanley method: developed by Stanford </a:t>
            </a:r>
            <a:r>
              <a:rPr lang="en-US" baseline="0" dirty="0" err="1" smtClean="0"/>
              <a:t>Uni’s</a:t>
            </a:r>
            <a:r>
              <a:rPr lang="en-US" baseline="0" dirty="0" smtClean="0"/>
              <a:t> autonomous entry to DARPA grand challenge. Uses a nonlinear feedback function of the cross track error, measured from the center of the front axle to the nearest path point for which exponential convergence can be shown. Since it is using nonlinear feedback function, it is more suited for higher speeds than pure pursuit.</a:t>
            </a:r>
          </a:p>
          <a:p>
            <a:r>
              <a:rPr lang="en-US" baseline="0" dirty="0" smtClean="0"/>
              <a:t>Model based methods use models of the vehicle to derive control laws. We are </a:t>
            </a:r>
            <a:r>
              <a:rPr lang="en-US" baseline="0" dirty="0" err="1" smtClean="0"/>
              <a:t>ging</a:t>
            </a:r>
            <a:r>
              <a:rPr lang="en-US" baseline="0" dirty="0" smtClean="0"/>
              <a:t> to use kinematic model to design a SMC</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4</a:t>
            </a:fld>
            <a:endParaRPr lang="en-US"/>
          </a:p>
        </p:txBody>
      </p:sp>
    </p:spTree>
    <p:extLst>
      <p:ext uri="{BB962C8B-B14F-4D97-AF65-F5344CB8AC3E}">
        <p14:creationId xmlns:p14="http://schemas.microsoft.com/office/powerpoint/2010/main" val="167852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car can be simplified</a:t>
            </a:r>
            <a:r>
              <a:rPr lang="en-US" baseline="0" dirty="0" smtClean="0"/>
              <a:t> to a bicycle by joining front and back tires together at center of axles. The model we are going to use is shown here. </a:t>
            </a:r>
            <a:r>
              <a:rPr lang="en-US" baseline="0" dirty="0" err="1" smtClean="0"/>
              <a:t>Xr</a:t>
            </a:r>
            <a:r>
              <a:rPr lang="en-US" baseline="0" dirty="0" smtClean="0"/>
              <a:t> and </a:t>
            </a:r>
            <a:r>
              <a:rPr lang="en-US" baseline="0" dirty="0" err="1" smtClean="0"/>
              <a:t>Yr</a:t>
            </a:r>
            <a:r>
              <a:rPr lang="en-US" baseline="0" dirty="0" smtClean="0"/>
              <a:t> are Cartesian coordinates of rear axle midpoint, which is also the control point of our model. </a:t>
            </a:r>
            <a:r>
              <a:rPr lang="en-US" baseline="0" dirty="0" err="1" smtClean="0"/>
              <a:t>Vr</a:t>
            </a:r>
            <a:r>
              <a:rPr lang="en-US" baseline="0" dirty="0" smtClean="0"/>
              <a:t> is velocity of this midpoint. </a:t>
            </a:r>
            <a:r>
              <a:rPr lang="en-US" baseline="0" dirty="0" err="1" smtClean="0"/>
              <a:t>Thetar</a:t>
            </a:r>
            <a:r>
              <a:rPr lang="en-US" baseline="0" dirty="0" smtClean="0"/>
              <a:t> is vehicles heading angle. L is </a:t>
            </a:r>
            <a:r>
              <a:rPr lang="en-US" baseline="0" dirty="0" err="1" smtClean="0"/>
              <a:t>interaxle</a:t>
            </a:r>
            <a:r>
              <a:rPr lang="en-US" baseline="0" dirty="0" smtClean="0"/>
              <a:t> distance and </a:t>
            </a:r>
            <a:r>
              <a:rPr lang="en-US" baseline="0" dirty="0" err="1" smtClean="0"/>
              <a:t>phi_r</a:t>
            </a:r>
            <a:r>
              <a:rPr lang="en-US" baseline="0" dirty="0" smtClean="0"/>
              <a:t> front wheel angle. </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5</a:t>
            </a:fld>
            <a:endParaRPr lang="en-US"/>
          </a:p>
        </p:txBody>
      </p:sp>
    </p:spTree>
    <p:extLst>
      <p:ext uri="{BB962C8B-B14F-4D97-AF65-F5344CB8AC3E}">
        <p14:creationId xmlns:p14="http://schemas.microsoft.com/office/powerpoint/2010/main" val="48152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X_d</a:t>
            </a:r>
            <a:r>
              <a:rPr lang="en-US" dirty="0" smtClean="0"/>
              <a:t>, </a:t>
            </a:r>
            <a:r>
              <a:rPr lang="en-US" dirty="0" err="1" smtClean="0"/>
              <a:t>Y_d</a:t>
            </a:r>
            <a:r>
              <a:rPr lang="en-US" dirty="0" smtClean="0"/>
              <a:t>,</a:t>
            </a:r>
            <a:r>
              <a:rPr lang="en-US" baseline="0" dirty="0" smtClean="0"/>
              <a:t> </a:t>
            </a:r>
            <a:r>
              <a:rPr lang="en-US" baseline="0" dirty="0" err="1" smtClean="0"/>
              <a:t>Theta_d</a:t>
            </a:r>
            <a:r>
              <a:rPr lang="en-US" baseline="0" dirty="0" smtClean="0"/>
              <a:t> describe virtual car pose. </a:t>
            </a:r>
            <a:r>
              <a:rPr lang="en-US" baseline="0" dirty="0" err="1" smtClean="0"/>
              <a:t>V_d</a:t>
            </a:r>
            <a:r>
              <a:rPr lang="en-US" baseline="0" dirty="0" smtClean="0"/>
              <a:t> and </a:t>
            </a:r>
            <a:r>
              <a:rPr lang="en-US" baseline="0" dirty="0" err="1" smtClean="0"/>
              <a:t>phi_d</a:t>
            </a:r>
            <a:r>
              <a:rPr lang="en-US" baseline="0" dirty="0" smtClean="0"/>
              <a:t> are desired heading velocity and front wheel angle. Our aim is to design a stable controller to control </a:t>
            </a:r>
            <a:r>
              <a:rPr lang="en-US" baseline="0" dirty="0" err="1" smtClean="0"/>
              <a:t>V_c</a:t>
            </a:r>
            <a:r>
              <a:rPr lang="en-US" baseline="0" dirty="0" smtClean="0"/>
              <a:t> and </a:t>
            </a:r>
            <a:r>
              <a:rPr lang="en-US" baseline="0" dirty="0" err="1" smtClean="0"/>
              <a:t>phi_c</a:t>
            </a:r>
            <a:r>
              <a:rPr lang="en-US" baseline="0" dirty="0" smtClean="0"/>
              <a:t>, which are controller velocity and steering angle command. </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6</a:t>
            </a:fld>
            <a:endParaRPr lang="en-US"/>
          </a:p>
        </p:txBody>
      </p:sp>
    </p:spTree>
    <p:extLst>
      <p:ext uri="{BB962C8B-B14F-4D97-AF65-F5344CB8AC3E}">
        <p14:creationId xmlns:p14="http://schemas.microsoft.com/office/powerpoint/2010/main" val="362359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is to make the output variable track the desired profile.</a:t>
            </a:r>
            <a:r>
              <a:rPr lang="en-US" baseline="0" dirty="0" smtClean="0"/>
              <a:t> So we are trying to drive the car to some small vicinity of zero error after some acceptable duration.</a:t>
            </a:r>
          </a:p>
          <a:p>
            <a:r>
              <a:rPr lang="en-US" baseline="0" dirty="0" smtClean="0"/>
              <a:t>Motion on the manifold s = 0 is independent of nonlinear functions.</a:t>
            </a:r>
          </a:p>
          <a:p>
            <a:r>
              <a:rPr lang="en-US" baseline="0" dirty="0" smtClean="0"/>
              <a:t>We can also control the dynamics of the vehicle by properly selecting the parameters of the sliding surface.</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7</a:t>
            </a:fld>
            <a:endParaRPr lang="en-US"/>
          </a:p>
        </p:txBody>
      </p:sp>
    </p:spTree>
    <p:extLst>
      <p:ext uri="{BB962C8B-B14F-4D97-AF65-F5344CB8AC3E}">
        <p14:creationId xmlns:p14="http://schemas.microsoft.com/office/powerpoint/2010/main" val="493279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to design</a:t>
            </a:r>
            <a:r>
              <a:rPr lang="en-US" baseline="0" dirty="0" smtClean="0"/>
              <a:t> a manifold in the error space, which </a:t>
            </a:r>
            <a:r>
              <a:rPr lang="en-US" baseline="0" dirty="0" err="1" smtClean="0"/>
              <a:t>guarentees</a:t>
            </a:r>
            <a:r>
              <a:rPr lang="en-US" baseline="0" dirty="0" smtClean="0"/>
              <a:t> convergence. This can be achieved by setting the coefficient k to be positive.</a:t>
            </a:r>
          </a:p>
          <a:p>
            <a:r>
              <a:rPr lang="en-US" baseline="0" dirty="0" smtClean="0"/>
              <a:t>The number of derivatives to be included depends on the relative degree. We should make sure that the derivative of the surface is a function of the control to design a successful controller. </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8</a:t>
            </a:fld>
            <a:endParaRPr lang="en-US"/>
          </a:p>
        </p:txBody>
      </p:sp>
    </p:spTree>
    <p:extLst>
      <p:ext uri="{BB962C8B-B14F-4D97-AF65-F5344CB8AC3E}">
        <p14:creationId xmlns:p14="http://schemas.microsoft.com/office/powerpoint/2010/main" val="1948991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drive the state of a vehicle onto</a:t>
            </a:r>
            <a:r>
              <a:rPr lang="en-US" baseline="0" dirty="0" smtClean="0"/>
              <a:t> the manifold in a certain time, we use a discontinuous function, such as a sign function or sigmoid, to avoid chattering. The control law also holds the system in the manifold once it reaches.</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9</a:t>
            </a:fld>
            <a:endParaRPr lang="en-US"/>
          </a:p>
        </p:txBody>
      </p:sp>
    </p:spTree>
    <p:extLst>
      <p:ext uri="{BB962C8B-B14F-4D97-AF65-F5344CB8AC3E}">
        <p14:creationId xmlns:p14="http://schemas.microsoft.com/office/powerpoint/2010/main" val="2237637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2 sliding surfaces, since there are 2 control variables.</a:t>
            </a:r>
            <a:r>
              <a:rPr lang="en-US" baseline="0" dirty="0" smtClean="0"/>
              <a:t> Hence we combine </a:t>
            </a:r>
            <a:r>
              <a:rPr lang="en-US" baseline="0" dirty="0" err="1" smtClean="0"/>
              <a:t>Y_e</a:t>
            </a:r>
            <a:r>
              <a:rPr lang="en-US" baseline="0" dirty="0" smtClean="0"/>
              <a:t> and </a:t>
            </a:r>
            <a:r>
              <a:rPr lang="en-US" baseline="0" dirty="0" err="1" smtClean="0"/>
              <a:t>Theta_e</a:t>
            </a:r>
            <a:r>
              <a:rPr lang="en-US" baseline="0" dirty="0" smtClean="0"/>
              <a:t> in one sliding surface. </a:t>
            </a:r>
            <a:endParaRPr lang="en-US" dirty="0"/>
          </a:p>
        </p:txBody>
      </p:sp>
      <p:sp>
        <p:nvSpPr>
          <p:cNvPr id="4" name="Slide Number Placeholder 3"/>
          <p:cNvSpPr>
            <a:spLocks noGrp="1"/>
          </p:cNvSpPr>
          <p:nvPr>
            <p:ph type="sldNum" sz="quarter" idx="10"/>
          </p:nvPr>
        </p:nvSpPr>
        <p:spPr/>
        <p:txBody>
          <a:bodyPr/>
          <a:lstStyle/>
          <a:p>
            <a:fld id="{5E445199-F1C2-4364-881A-110BAE988CA1}" type="slidenum">
              <a:rPr lang="en-US" smtClean="0"/>
              <a:t>10</a:t>
            </a:fld>
            <a:endParaRPr lang="en-US"/>
          </a:p>
        </p:txBody>
      </p:sp>
    </p:spTree>
    <p:extLst>
      <p:ext uri="{BB962C8B-B14F-4D97-AF65-F5344CB8AC3E}">
        <p14:creationId xmlns:p14="http://schemas.microsoft.com/office/powerpoint/2010/main" val="174273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52AAC-B4F2-49FB-A534-C8D828BD966B}"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207060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52AAC-B4F2-49FB-A534-C8D828BD966B}"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174171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52AAC-B4F2-49FB-A534-C8D828BD966B}"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421164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52AAC-B4F2-49FB-A534-C8D828BD966B}"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191239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952AAC-B4F2-49FB-A534-C8D828BD966B}"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303264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52AAC-B4F2-49FB-A534-C8D828BD966B}"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237208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52AAC-B4F2-49FB-A534-C8D828BD966B}"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301375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52AAC-B4F2-49FB-A534-C8D828BD966B}"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208259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52AAC-B4F2-49FB-A534-C8D828BD966B}"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27076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952AAC-B4F2-49FB-A534-C8D828BD966B}"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336437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952AAC-B4F2-49FB-A534-C8D828BD966B}"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520CD-18FF-4B74-99CD-DB1C6881FA22}" type="slidenum">
              <a:rPr lang="en-US" smtClean="0"/>
              <a:t>‹#›</a:t>
            </a:fld>
            <a:endParaRPr lang="en-US"/>
          </a:p>
        </p:txBody>
      </p:sp>
    </p:spTree>
    <p:extLst>
      <p:ext uri="{BB962C8B-B14F-4D97-AF65-F5344CB8AC3E}">
        <p14:creationId xmlns:p14="http://schemas.microsoft.com/office/powerpoint/2010/main" val="322768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52AAC-B4F2-49FB-A534-C8D828BD966B}" type="datetimeFigureOut">
              <a:rPr lang="en-US" smtClean="0"/>
              <a:t>5/3/2018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520CD-18FF-4B74-99CD-DB1C6881FA22}" type="slidenum">
              <a:rPr lang="en-US" smtClean="0"/>
              <a:t>‹#›</a:t>
            </a:fld>
            <a:endParaRPr lang="en-US"/>
          </a:p>
        </p:txBody>
      </p:sp>
    </p:spTree>
    <p:extLst>
      <p:ext uri="{BB962C8B-B14F-4D97-AF65-F5344CB8AC3E}">
        <p14:creationId xmlns:p14="http://schemas.microsoft.com/office/powerpoint/2010/main" val="48751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Trajectory Tracking for Autonomous Vehicles using Sliding Mode Control</a:t>
            </a:r>
            <a:endParaRPr lang="en-US" dirty="0"/>
          </a:p>
        </p:txBody>
      </p:sp>
      <p:sp>
        <p:nvSpPr>
          <p:cNvPr id="3" name="Subtitle 2"/>
          <p:cNvSpPr>
            <a:spLocks noGrp="1"/>
          </p:cNvSpPr>
          <p:nvPr>
            <p:ph type="subTitle" idx="1"/>
          </p:nvPr>
        </p:nvSpPr>
        <p:spPr/>
        <p:txBody>
          <a:bodyPr>
            <a:normAutofit fontScale="62500" lnSpcReduction="20000"/>
          </a:bodyPr>
          <a:lstStyle/>
          <a:p>
            <a:r>
              <a:rPr lang="en-US" sz="3200" dirty="0" smtClean="0"/>
              <a:t>By</a:t>
            </a:r>
          </a:p>
          <a:p>
            <a:r>
              <a:rPr lang="en-US" sz="3200" dirty="0" smtClean="0"/>
              <a:t>Harish N Sathishchandra</a:t>
            </a:r>
          </a:p>
          <a:p>
            <a:endParaRPr lang="en-US" dirty="0"/>
          </a:p>
          <a:p>
            <a:endParaRPr lang="en-US" dirty="0" smtClean="0"/>
          </a:p>
          <a:p>
            <a:r>
              <a:rPr lang="en-US" dirty="0" smtClean="0"/>
              <a:t>Ref:- R. </a:t>
            </a:r>
            <a:r>
              <a:rPr lang="en-US" dirty="0" err="1" smtClean="0"/>
              <a:t>Solea</a:t>
            </a:r>
            <a:r>
              <a:rPr lang="en-US" dirty="0" smtClean="0"/>
              <a:t>, U. </a:t>
            </a:r>
            <a:r>
              <a:rPr lang="en-US" dirty="0" err="1" smtClean="0"/>
              <a:t>Nunes</a:t>
            </a:r>
            <a:r>
              <a:rPr lang="en-US" dirty="0" smtClean="0"/>
              <a:t>, “Trajectory planning and sliding mode control based trajectory tracking for </a:t>
            </a:r>
            <a:r>
              <a:rPr lang="en-US" dirty="0" err="1" smtClean="0"/>
              <a:t>cybercars</a:t>
            </a:r>
            <a:r>
              <a:rPr lang="en-US" dirty="0" smtClean="0"/>
              <a:t>” </a:t>
            </a:r>
            <a:endParaRPr lang="en-US" dirty="0"/>
          </a:p>
        </p:txBody>
      </p:sp>
    </p:spTree>
    <p:extLst>
      <p:ext uri="{BB962C8B-B14F-4D97-AF65-F5344CB8AC3E}">
        <p14:creationId xmlns:p14="http://schemas.microsoft.com/office/powerpoint/2010/main" val="526734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sliding surface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Existence condition is relaxed to an inequality:</a:t>
                </a:r>
              </a:p>
              <a:p>
                <a:pPr marL="0" indent="0">
                  <a:buNone/>
                </a:pPr>
                <a:endParaRPr lang="en-US" dirty="0" smtClean="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r>
                        <a:rPr lang="en-US" b="0" i="1" smtClean="0">
                          <a:latin typeface="Cambria Math" panose="02040503050406030204" pitchFamily="18" charset="0"/>
                        </a:rPr>
                        <m:t>&lt;0</m:t>
                      </m:r>
                    </m:oMath>
                  </m:oMathPara>
                </a14:m>
                <a:endParaRPr lang="en-US" dirty="0" smtClean="0"/>
              </a:p>
              <a:p>
                <a:endParaRPr lang="en-US" dirty="0"/>
              </a:p>
              <a:p>
                <a:r>
                  <a:rPr lang="en-US" dirty="0" smtClean="0"/>
                  <a:t>Lateral error </a:t>
                </a:r>
                <a14:m>
                  <m:oMath xmlns:m="http://schemas.openxmlformats.org/officeDocument/2006/math">
                    <m:r>
                      <a:rPr lang="en-US" b="0" i="1" smtClean="0">
                        <a:latin typeface="Cambria Math" panose="02040503050406030204" pitchFamily="18" charset="0"/>
                      </a:rPr>
                      <m:t>𝑦</m:t>
                    </m:r>
                    <m:r>
                      <a:rPr lang="en-US" b="0" i="1" baseline="-25000" smtClean="0">
                        <a:latin typeface="Cambria Math" panose="02040503050406030204" pitchFamily="18" charset="0"/>
                      </a:rPr>
                      <m:t>𝑒</m:t>
                    </m:r>
                  </m:oMath>
                </a14:m>
                <a:r>
                  <a:rPr lang="en-US" baseline="-25000" dirty="0" smtClean="0"/>
                  <a:t> </a:t>
                </a:r>
                <a:r>
                  <a:rPr lang="en-US" dirty="0" smtClean="0"/>
                  <a:t>and angular error </a:t>
                </a:r>
                <a14:m>
                  <m:oMath xmlns:m="http://schemas.openxmlformats.org/officeDocument/2006/math">
                    <m:r>
                      <a:rPr lang="en-US" b="0" i="1" smtClean="0">
                        <a:latin typeface="Cambria Math" panose="02040503050406030204" pitchFamily="18" charset="0"/>
                      </a:rPr>
                      <m:t>𝜃</m:t>
                    </m:r>
                    <m:r>
                      <a:rPr lang="en-US" b="0" i="1" baseline="-25000" smtClean="0">
                        <a:latin typeface="Cambria Math" panose="02040503050406030204" pitchFamily="18" charset="0"/>
                      </a:rPr>
                      <m:t>𝑒</m:t>
                    </m:r>
                  </m:oMath>
                </a14:m>
                <a:r>
                  <a:rPr lang="en-US" baseline="-25000" dirty="0" smtClean="0"/>
                  <a:t> </a:t>
                </a:r>
                <a:r>
                  <a:rPr lang="en-US" dirty="0" smtClean="0"/>
                  <a:t>combined, to form 2 sliding surfaces:</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baseline="-25000" smtClean="0">
                          <a:latin typeface="Cambria Math" panose="02040503050406030204" pitchFamily="18" charset="0"/>
                        </a:rPr>
                        <m:t>1</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baseline="-25000"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𝑥𝑒</m:t>
                      </m:r>
                      <m:r>
                        <a:rPr lang="en-US" b="0" i="1" smtClean="0">
                          <a:latin typeface="Cambria Math" panose="02040503050406030204" pitchFamily="18" charset="0"/>
                        </a:rPr>
                        <m:t>…(7)</m:t>
                      </m:r>
                    </m:oMath>
                  </m:oMathPara>
                </a14:m>
                <a:endParaRPr lang="en-US" b="0" dirty="0" smtClean="0"/>
              </a:p>
              <a:p>
                <a:pPr marL="457200" lvl="1" indent="0">
                  <a:buNone/>
                </a:pPr>
                <a:endParaRPr lang="en-US" b="0" baseline="-25000" dirty="0" smtClean="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baseline="-25000" smtClean="0">
                          <a:latin typeface="Cambria Math" panose="02040503050406030204" pitchFamily="18" charset="0"/>
                        </a:rPr>
                        <m:t>2</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baseline="-25000"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𝑦𝑒𝑘</m:t>
                          </m:r>
                          <m:r>
                            <a:rPr lang="en-US" b="0" i="1" baseline="-2500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𝑠𝑔𝑛</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baseline="-25000" smtClean="0">
                                  <a:latin typeface="Cambria Math" panose="02040503050406030204" pitchFamily="18" charset="0"/>
                                </a:rPr>
                                <m:t>𝑒</m:t>
                              </m:r>
                            </m:e>
                          </m:d>
                          <m:r>
                            <a:rPr lang="en-US" b="0" i="1" smtClean="0">
                              <a:latin typeface="Cambria Math" panose="02040503050406030204" pitchFamily="18" charset="0"/>
                            </a:rPr>
                            <m:t>·</m:t>
                          </m:r>
                          <m:r>
                            <a:rPr lang="en-US" b="0" i="1" smtClean="0">
                              <a:latin typeface="Cambria Math" panose="02040503050406030204" pitchFamily="18" charset="0"/>
                            </a:rPr>
                            <m:t>𝜃</m:t>
                          </m:r>
                          <m:r>
                            <a:rPr lang="en-US" b="0" i="1" baseline="-25000" smtClean="0">
                              <a:latin typeface="Cambria Math" panose="02040503050406030204" pitchFamily="18" charset="0"/>
                            </a:rPr>
                            <m:t>𝑒</m:t>
                          </m:r>
                          <m:r>
                            <a:rPr lang="en-US" b="0" i="1" smtClean="0">
                              <a:latin typeface="Cambria Math" panose="02040503050406030204" pitchFamily="18" charset="0"/>
                            </a:rPr>
                            <m:t>…(8)</m:t>
                          </m:r>
                        </m:e>
                      </m:acc>
                    </m:oMath>
                  </m:oMathPara>
                </a14:m>
                <a:endParaRPr lang="en-US" b="0" dirty="0" smtClean="0"/>
              </a:p>
              <a:p>
                <a:pPr marL="0" indent="0">
                  <a:buNone/>
                </a:pPr>
                <a:endParaRPr lang="en-US" b="0" dirty="0" smtClean="0"/>
              </a:p>
              <a:p>
                <a:pPr lvl="1"/>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390655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control law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Three reaching laws proposed:</a:t>
                </a:r>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𝑠𝑎𝑡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oMath>
                </a14:m>
                <a:endParaRPr lang="en-US" dirty="0" smtClean="0"/>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𝑠𝑎𝑡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oMath>
                </a14:m>
                <a:endParaRPr lang="en-US" dirty="0" smtClean="0"/>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baseline="30000"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𝑠𝑎𝑡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  0&lt;</m:t>
                    </m:r>
                    <m:r>
                      <a:rPr lang="en-US" b="0" i="1" smtClean="0">
                        <a:latin typeface="Cambria Math" panose="02040503050406030204" pitchFamily="18" charset="0"/>
                      </a:rPr>
                      <m:t>𝛼</m:t>
                    </m:r>
                    <m:r>
                      <a:rPr lang="en-US" b="0" i="1" smtClean="0">
                        <a:latin typeface="Cambria Math" panose="02040503050406030204" pitchFamily="18" charset="0"/>
                      </a:rPr>
                      <m:t>&lt;1</m:t>
                    </m:r>
                  </m:oMath>
                </a14:m>
                <a:endParaRPr lang="en-US" b="0" dirty="0" smtClean="0"/>
              </a:p>
              <a:p>
                <a:pPr lvl="1"/>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𝑞</m:t>
                              </m:r>
                              <m:r>
                                <a:rPr lang="en-US" b="0" i="1" baseline="-25000"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𝑞</m:t>
                              </m:r>
                              <m:r>
                                <a:rPr lang="en-US" b="0" i="1" baseline="-25000" smtClean="0">
                                  <a:latin typeface="Cambria Math" panose="02040503050406030204" pitchFamily="18" charset="0"/>
                                </a:rPr>
                                <m:t>2</m:t>
                              </m:r>
                            </m:e>
                          </m:mr>
                        </m:m>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𝑝</m:t>
                              </m:r>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𝑝</m:t>
                              </m:r>
                              <m:r>
                                <a:rPr lang="en-US" b="0" i="1" smtClean="0">
                                  <a:latin typeface="Cambria Math" panose="02040503050406030204" pitchFamily="18" charset="0"/>
                                </a:rPr>
                                <m:t>2</m:t>
                              </m:r>
                            </m:e>
                          </m:mr>
                        </m:m>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=1,2.</m:t>
                    </m:r>
                  </m:oMath>
                </a14:m>
                <a:endParaRPr lang="en-US" b="0" dirty="0" smtClean="0"/>
              </a:p>
              <a:p>
                <a:pPr lvl="1"/>
                <a:endParaRPr lang="en-US" dirty="0" smtClean="0"/>
              </a:p>
              <a:p>
                <a:r>
                  <a:rPr lang="en-US" dirty="0" smtClean="0"/>
                  <a:t>From </a:t>
                </a:r>
                <a:r>
                  <a:rPr lang="en-US" dirty="0" err="1" smtClean="0"/>
                  <a:t>eqns</a:t>
                </a:r>
                <a:r>
                  <a:rPr lang="en-US" dirty="0" smtClean="0"/>
                  <a:t> (7), (8),  the derivative of sliding surfaces becomes:</a:t>
                </a:r>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r>
                      <a:rPr lang="en-US" b="0" i="1" baseline="-25000" smtClean="0">
                        <a:latin typeface="Cambria Math" panose="02040503050406030204" pitchFamily="18" charset="0"/>
                      </a:rPr>
                      <m:t>1</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r>
                          <a:rPr lang="en-US" b="0" i="1" baseline="-25000" smtClean="0">
                            <a:latin typeface="Cambria Math" panose="02040503050406030204" pitchFamily="18" charset="0"/>
                          </a:rPr>
                          <m:t>𝑒</m:t>
                        </m:r>
                      </m:e>
                    </m:acc>
                    <m:r>
                      <a:rPr lang="en-US" b="0" i="1" smtClean="0">
                        <a:latin typeface="Cambria Math" panose="02040503050406030204" pitchFamily="18" charset="0"/>
                      </a:rPr>
                      <m:t>+</m:t>
                    </m:r>
                    <m:r>
                      <a:rPr lang="en-US" b="0" i="1" smtClean="0">
                        <a:latin typeface="Cambria Math" panose="02040503050406030204" pitchFamily="18" charset="0"/>
                      </a:rPr>
                      <m:t>𝑘</m:t>
                    </m:r>
                    <m:r>
                      <a:rPr lang="en-US" b="0" i="1" baseline="-25000" smtClean="0">
                        <a:latin typeface="Cambria Math" panose="02040503050406030204" pitchFamily="18" charset="0"/>
                      </a:rPr>
                      <m:t>1</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r>
                          <a:rPr lang="en-US" b="0" i="1" baseline="-25000" smtClean="0">
                            <a:latin typeface="Cambria Math" panose="02040503050406030204" pitchFamily="18" charset="0"/>
                          </a:rPr>
                          <m:t>𝑒</m:t>
                        </m:r>
                      </m:e>
                    </m:acc>
                    <m:r>
                      <a:rPr lang="en-US" b="0" i="1" smtClean="0">
                        <a:latin typeface="Cambria Math" panose="02040503050406030204" pitchFamily="18" charset="0"/>
                      </a:rPr>
                      <m:t>=−</m:t>
                    </m:r>
                    <m:r>
                      <a:rPr lang="en-US" b="0" i="1" smtClean="0">
                        <a:latin typeface="Cambria Math" panose="02040503050406030204" pitchFamily="18" charset="0"/>
                      </a:rPr>
                      <m:t>𝑞</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𝑠𝑎𝑡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…(9)</m:t>
                    </m:r>
                  </m:oMath>
                </a14:m>
                <a:endParaRPr lang="en-US" b="0" dirty="0" smtClean="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r>
                      <a:rPr lang="en-US" b="0" i="1" baseline="-25000" smtClean="0">
                        <a:latin typeface="Cambria Math" panose="02040503050406030204" pitchFamily="18" charset="0"/>
                      </a:rPr>
                      <m:t>2</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baseline="-25000"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baseline="-25000" smtClean="0">
                        <a:latin typeface="Cambria Math" panose="02040503050406030204" pitchFamily="18" charset="0"/>
                      </a:rPr>
                      <m:t>2</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baseline="-25000"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baseline="-2500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𝑠𝑎𝑡</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baseline="-25000" smtClean="0">
                            <a:latin typeface="Cambria Math" panose="02040503050406030204" pitchFamily="18" charset="0"/>
                          </a:rPr>
                          <m:t>𝑒</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baseline="-25000" smtClean="0">
                        <a:latin typeface="Cambria Math" panose="02040503050406030204" pitchFamily="18" charset="0"/>
                      </a:rPr>
                      <m:t>𝑒</m:t>
                    </m:r>
                    <m:r>
                      <a:rPr lang="en-US" b="0" i="1" baseline="-25000" smtClean="0">
                        <a:latin typeface="Cambria Math" panose="02040503050406030204" pitchFamily="18" charset="0"/>
                      </a:rPr>
                      <m:t> =−</m:t>
                    </m:r>
                    <m:r>
                      <a:rPr lang="en-US" b="0" i="1" smtClean="0">
                        <a:latin typeface="Cambria Math" panose="02040503050406030204" pitchFamily="18" charset="0"/>
                      </a:rPr>
                      <m:t>𝑞</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𝑠𝑎𝑡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…(10) </m:t>
                    </m:r>
                  </m:oMath>
                </a14:m>
                <a:endParaRPr lang="en-US" b="0"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571065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Variables and stability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2799142" cy="4351338"/>
              </a:xfrm>
            </p:spPr>
            <p:txBody>
              <a:bodyPr>
                <a:normAutofit fontScale="92500" lnSpcReduction="20000"/>
              </a:bodyPr>
              <a:lstStyle/>
              <a:p>
                <a:r>
                  <a:rPr lang="en-US" dirty="0" smtClean="0"/>
                  <a:t>From eqns. (4,5,6), (9), (10) we get the control variables:</a:t>
                </a:r>
              </a:p>
              <a:p>
                <a:pPr marL="0" indent="0">
                  <a:buNone/>
                </a:pPr>
                <a:endParaRPr lang="en-US" dirty="0" smtClean="0"/>
              </a:p>
              <a:p>
                <a14:m>
                  <m:oMath xmlns:m="http://schemas.openxmlformats.org/officeDocument/2006/math">
                    <m:r>
                      <a:rPr lang="en-US" sz="1800" b="0" i="1" smtClean="0">
                        <a:latin typeface="Cambria Math" panose="02040503050406030204" pitchFamily="18" charset="0"/>
                      </a:rPr>
                      <m:t>𝑣</m:t>
                    </m:r>
                    <m:r>
                      <a:rPr lang="en-US" sz="1800" b="0" i="1" baseline="-25000" smtClean="0">
                        <a:latin typeface="Cambria Math" panose="02040503050406030204" pitchFamily="18" charset="0"/>
                      </a:rPr>
                      <m:t>𝑐</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𝑐𝑜𝑠</m:t>
                        </m:r>
                        <m:r>
                          <a:rPr lang="en-US" sz="1800" b="0" i="1" smtClean="0">
                            <a:latin typeface="Cambria Math" panose="02040503050406030204" pitchFamily="18" charset="0"/>
                          </a:rPr>
                          <m:t>𝜃</m:t>
                        </m:r>
                        <m:r>
                          <a:rPr lang="en-US" sz="1800" b="0" i="1" baseline="-25000" smtClean="0">
                            <a:latin typeface="Cambria Math" panose="02040503050406030204" pitchFamily="18" charset="0"/>
                          </a:rPr>
                          <m:t>𝑒</m:t>
                        </m:r>
                      </m:den>
                    </m:f>
                    <m:r>
                      <a:rPr lang="en-US" sz="1800" b="0" i="1" smtClean="0">
                        <a:latin typeface="Cambria Math" panose="02040503050406030204" pitchFamily="18" charset="0"/>
                      </a:rPr>
                      <m:t>·(−</m:t>
                    </m:r>
                    <m:r>
                      <a:rPr lang="en-US" sz="1800" b="0" i="1" smtClean="0">
                        <a:latin typeface="Cambria Math" panose="02040503050406030204" pitchFamily="18" charset="0"/>
                      </a:rPr>
                      <m:t>𝑞</m:t>
                    </m:r>
                    <m:r>
                      <a:rPr lang="en-US" sz="1800" b="0" i="1" baseline="-25000" smtClean="0">
                        <a:latin typeface="Cambria Math" panose="02040503050406030204" pitchFamily="18" charset="0"/>
                      </a:rPr>
                      <m:t>1</m:t>
                    </m:r>
                    <m:r>
                      <a:rPr lang="en-US" sz="1800" b="0" i="1" smtClean="0">
                        <a:latin typeface="Cambria Math" panose="02040503050406030204" pitchFamily="18" charset="0"/>
                      </a:rPr>
                      <m:t>·</m:t>
                    </m:r>
                    <m:r>
                      <a:rPr lang="en-US" sz="1800" b="0" i="1" smtClean="0">
                        <a:latin typeface="Cambria Math" panose="02040503050406030204" pitchFamily="18" charset="0"/>
                      </a:rPr>
                      <m:t>𝑠</m:t>
                    </m:r>
                    <m:r>
                      <a:rPr lang="en-US" sz="1800" b="0" i="1" baseline="-25000" smtClean="0">
                        <a:latin typeface="Cambria Math" panose="02040503050406030204" pitchFamily="18" charset="0"/>
                      </a:rPr>
                      <m:t>1</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baseline="-25000" smtClean="0">
                        <a:latin typeface="Cambria Math" panose="02040503050406030204" pitchFamily="18" charset="0"/>
                      </a:rPr>
                      <m:t>1</m:t>
                    </m:r>
                    <m:r>
                      <a:rPr lang="en-US" sz="1800" b="0" i="1" smtClean="0">
                        <a:latin typeface="Cambria Math" panose="02040503050406030204" pitchFamily="18" charset="0"/>
                      </a:rPr>
                      <m:t>·</m:t>
                    </m:r>
                    <m:r>
                      <a:rPr lang="en-US" sz="1800" b="0" i="1" smtClean="0">
                        <a:latin typeface="Cambria Math" panose="02040503050406030204" pitchFamily="18" charset="0"/>
                      </a:rPr>
                      <m:t>𝑠𝑎𝑡</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𝑠</m:t>
                        </m:r>
                        <m:r>
                          <a:rPr lang="en-US" sz="1800" b="0" i="1" baseline="-25000" smtClean="0">
                            <a:latin typeface="Cambria Math" panose="02040503050406030204" pitchFamily="18" charset="0"/>
                          </a:rPr>
                          <m:t>1</m:t>
                        </m:r>
                        <m:r>
                          <a:rPr lang="en-US" sz="1800" b="0" i="1" smtClean="0">
                            <a:latin typeface="Cambria Math" panose="02040503050406030204" pitchFamily="18" charset="0"/>
                          </a:rPr>
                          <m:t>,</m:t>
                        </m:r>
                        <m:r>
                          <a:rPr lang="en-US" sz="1800" b="0" i="1" smtClean="0">
                            <a:latin typeface="Cambria Math" panose="02040503050406030204" pitchFamily="18" charset="0"/>
                          </a:rPr>
                          <m:t>𝜖</m:t>
                        </m:r>
                      </m:e>
                    </m:d>
                    <m:r>
                      <a:rPr lang="en-US" sz="1800" b="0" i="1" smtClean="0">
                        <a:latin typeface="Cambria Math" panose="02040503050406030204" pitchFamily="18" charset="0"/>
                      </a:rPr>
                      <m:t>−</m:t>
                    </m:r>
                    <m:r>
                      <a:rPr lang="en-US" sz="1800" b="0" i="1" smtClean="0">
                        <a:latin typeface="Cambria Math" panose="02040503050406030204" pitchFamily="18" charset="0"/>
                      </a:rPr>
                      <m:t>𝑘</m:t>
                    </m:r>
                    <m:r>
                      <a:rPr lang="en-US" sz="1800" b="0" i="1" baseline="-25000" smtClean="0">
                        <a:latin typeface="Cambria Math" panose="02040503050406030204" pitchFamily="18" charset="0"/>
                      </a:rPr>
                      <m:t>1</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𝑥</m:t>
                        </m:r>
                      </m:e>
                    </m:acc>
                    <m:r>
                      <a:rPr lang="en-US" sz="1800" b="0" i="1" baseline="-25000" smtClean="0">
                        <a:latin typeface="Cambria Math" panose="02040503050406030204" pitchFamily="18" charset="0"/>
                      </a:rPr>
                      <m:t>𝑒</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𝜔</m:t>
                        </m:r>
                      </m:e>
                    </m:acc>
                    <m:r>
                      <a:rPr lang="en-US" sz="1800" b="0" i="1" baseline="-25000" smtClean="0">
                        <a:latin typeface="Cambria Math" panose="02040503050406030204" pitchFamily="18" charset="0"/>
                      </a:rPr>
                      <m:t>𝑑</m:t>
                    </m:r>
                    <m:r>
                      <a:rPr lang="en-US" sz="1800" b="0" i="1" smtClean="0">
                        <a:latin typeface="Cambria Math" panose="02040503050406030204" pitchFamily="18" charset="0"/>
                      </a:rPr>
                      <m:t>·</m:t>
                    </m:r>
                    <m:r>
                      <a:rPr lang="en-US" sz="1800" b="0" i="1" smtClean="0">
                        <a:latin typeface="Cambria Math" panose="02040503050406030204" pitchFamily="18" charset="0"/>
                      </a:rPr>
                      <m:t>𝑦𝑒</m:t>
                    </m:r>
                    <m:r>
                      <a:rPr lang="en-US" sz="1800" b="0" i="1" smtClean="0">
                        <a:latin typeface="Cambria Math" panose="02040503050406030204" pitchFamily="18" charset="0"/>
                      </a:rPr>
                      <m:t>−</m:t>
                    </m:r>
                    <m:r>
                      <a:rPr lang="en-US" sz="1800" b="0" i="1" smtClean="0">
                        <a:latin typeface="Cambria Math" panose="02040503050406030204" pitchFamily="18" charset="0"/>
                      </a:rPr>
                      <m:t>𝜔</m:t>
                    </m:r>
                    <m:r>
                      <a:rPr lang="en-US" sz="1800" b="0" i="1" baseline="-25000" smtClean="0">
                        <a:latin typeface="Cambria Math" panose="02040503050406030204" pitchFamily="18" charset="0"/>
                      </a:rPr>
                      <m:t>𝑑</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r>
                      <a:rPr lang="en-US" sz="1800" b="0" i="1" baseline="-25000"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𝑣𝑟</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𝜃</m:t>
                        </m:r>
                      </m:e>
                    </m:acc>
                    <m:r>
                      <a:rPr lang="en-US" sz="1800" b="0" i="1" baseline="-25000"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𝑠𝑖𝑛</m:t>
                    </m:r>
                    <m:r>
                      <a:rPr lang="en-US" sz="1800" b="0" i="1" smtClean="0">
                        <a:latin typeface="Cambria Math" panose="02040503050406030204" pitchFamily="18" charset="0"/>
                      </a:rPr>
                      <m:t>𝜃</m:t>
                    </m:r>
                    <m:r>
                      <a:rPr lang="en-US" sz="1800" b="0" i="1" baseline="-25000" smtClean="0">
                        <a:latin typeface="Cambria Math" panose="02040503050406030204" pitchFamily="18" charset="0"/>
                      </a:rPr>
                      <m:t>𝑒</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𝑣</m:t>
                        </m:r>
                      </m:e>
                    </m:acc>
                    <m:r>
                      <a:rPr lang="en-US" sz="1800" b="0" i="1" baseline="-25000" smtClean="0">
                        <a:latin typeface="Cambria Math" panose="02040503050406030204" pitchFamily="18" charset="0"/>
                      </a:rPr>
                      <m:t>𝑑</m:t>
                    </m:r>
                  </m:oMath>
                </a14:m>
                <a:endParaRPr lang="en-US" sz="1800" b="0" baseline="-25000" dirty="0" smtClean="0"/>
              </a:p>
              <a:p>
                <a:pPr lvl="2"/>
                <a:endParaRPr lang="en-US" baseline="-25000" dirty="0" smtClean="0"/>
              </a:p>
              <a:p>
                <a14:m>
                  <m:oMath xmlns:m="http://schemas.openxmlformats.org/officeDocument/2006/math">
                    <m:r>
                      <a:rPr lang="en-US" sz="1800" b="0" i="1" smtClean="0">
                        <a:latin typeface="Cambria Math" panose="02040503050406030204" pitchFamily="18" charset="0"/>
                      </a:rPr>
                      <m:t>𝜙</m:t>
                    </m:r>
                    <m:r>
                      <a:rPr lang="en-US" sz="1800" b="0" i="1" baseline="-25000" smtClean="0">
                        <a:latin typeface="Cambria Math" panose="02040503050406030204" pitchFamily="18" charset="0"/>
                      </a:rPr>
                      <m:t>𝑐</m:t>
                    </m:r>
                    <m:r>
                      <a:rPr lang="en-US" sz="1800" b="0" i="1" smtClean="0">
                        <a:latin typeface="Cambria Math" panose="02040503050406030204" pitchFamily="18" charset="0"/>
                      </a:rPr>
                      <m:t>=</m:t>
                    </m:r>
                    <m:r>
                      <m:rPr>
                        <m:sty m:val="p"/>
                      </m:rPr>
                      <a:rPr lang="en-US" sz="1800" b="0" i="0" smtClean="0">
                        <a:latin typeface="Cambria Math" panose="02040503050406030204" pitchFamily="18" charset="0"/>
                      </a:rPr>
                      <m:t>arctan</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𝑙</m:t>
                        </m:r>
                      </m:num>
                      <m:den>
                        <m:r>
                          <a:rPr lang="en-US" sz="1800" b="0" i="1" smtClean="0">
                            <a:latin typeface="Cambria Math" panose="02040503050406030204" pitchFamily="18" charset="0"/>
                          </a:rPr>
                          <m:t>𝑣</m:t>
                        </m:r>
                        <m:r>
                          <a:rPr lang="en-US" sz="1800" b="0" i="1" baseline="-25000" smtClean="0">
                            <a:latin typeface="Cambria Math" panose="02040503050406030204" pitchFamily="18" charset="0"/>
                          </a:rPr>
                          <m:t>𝑟</m:t>
                        </m:r>
                      </m:den>
                    </m:f>
                    <m:r>
                      <a:rPr lang="en-US" sz="1800" b="0" i="1" smtClean="0">
                        <a:latin typeface="Cambria Math" panose="02040503050406030204" pitchFamily="18" charset="0"/>
                      </a:rPr>
                      <m:t>·</m:t>
                    </m:r>
                    <m:r>
                      <a:rPr lang="en-US" sz="1800" b="0" i="1" smtClean="0">
                        <a:latin typeface="Cambria Math" panose="02040503050406030204" pitchFamily="18" charset="0"/>
                      </a:rPr>
                      <m:t>𝜔</m:t>
                    </m:r>
                    <m:r>
                      <a:rPr lang="en-US" sz="1800" b="0" i="1" baseline="-25000" smtClean="0">
                        <a:latin typeface="Cambria Math" panose="02040503050406030204" pitchFamily="18" charset="0"/>
                      </a:rPr>
                      <m:t>𝑑</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𝑙</m:t>
                        </m:r>
                      </m:num>
                      <m:den>
                        <m:r>
                          <a:rPr lang="en-US" sz="1800" b="0" i="1" smtClean="0">
                            <a:latin typeface="Cambria Math" panose="02040503050406030204" pitchFamily="18" charset="0"/>
                          </a:rPr>
                          <m:t>𝑣</m:t>
                        </m:r>
                        <m:r>
                          <a:rPr lang="en-US" sz="1800" b="0" i="1" baseline="-25000" smtClean="0">
                            <a:latin typeface="Cambria Math" panose="02040503050406030204" pitchFamily="18" charset="0"/>
                          </a:rPr>
                          <m:t>𝑟</m:t>
                        </m:r>
                        <m:r>
                          <a:rPr lang="en-US" sz="1800" b="0" i="1" smtClean="0">
                            <a:latin typeface="Cambria Math" panose="02040503050406030204" pitchFamily="18" charset="0"/>
                          </a:rPr>
                          <m:t>·(</m:t>
                        </m:r>
                        <m:r>
                          <a:rPr lang="en-US" sz="1800" b="0" i="1" smtClean="0">
                            <a:latin typeface="Cambria Math" panose="02040503050406030204" pitchFamily="18" charset="0"/>
                          </a:rPr>
                          <m:t>𝑣𝑟</m:t>
                        </m:r>
                        <m:r>
                          <a:rPr lang="en-US" sz="1800" b="0" i="1" smtClean="0">
                            <a:latin typeface="Cambria Math" panose="02040503050406030204" pitchFamily="18" charset="0"/>
                          </a:rPr>
                          <m:t>·</m:t>
                        </m:r>
                        <m:r>
                          <a:rPr lang="en-US" sz="1800" b="0" i="1" smtClean="0">
                            <a:latin typeface="Cambria Math" panose="02040503050406030204" pitchFamily="18" charset="0"/>
                          </a:rPr>
                          <m:t>𝑐𝑜𝑠</m:t>
                        </m:r>
                        <m:r>
                          <a:rPr lang="en-US" sz="1800" b="0" i="1" smtClean="0">
                            <a:latin typeface="Cambria Math" panose="02040503050406030204" pitchFamily="18" charset="0"/>
                          </a:rPr>
                          <m:t>𝜃</m:t>
                        </m:r>
                        <m:r>
                          <a:rPr lang="en-US" sz="1800" b="0" i="1" baseline="-25000"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𝑘</m:t>
                        </m:r>
                        <m:r>
                          <a:rPr lang="en-US" sz="1800" b="0" i="1" baseline="-25000" smtClean="0">
                            <a:latin typeface="Cambria Math" panose="02040503050406030204" pitchFamily="18" charset="0"/>
                          </a:rPr>
                          <m:t>0</m:t>
                        </m:r>
                        <m:r>
                          <a:rPr lang="en-US" sz="1800" b="0" i="1" smtClean="0">
                            <a:latin typeface="Cambria Math" panose="02040503050406030204" pitchFamily="18" charset="0"/>
                          </a:rPr>
                          <m:t>·</m:t>
                        </m:r>
                        <m:r>
                          <a:rPr lang="en-US" sz="1800" b="0" i="1" smtClean="0">
                            <a:latin typeface="Cambria Math" panose="02040503050406030204" pitchFamily="18" charset="0"/>
                          </a:rPr>
                          <m:t>𝑠𝑎𝑡</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m:t>
                            </m:r>
                            <m:r>
                              <a:rPr lang="en-US" sz="1800" b="0" i="1" baseline="-25000"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𝜖</m:t>
                            </m:r>
                          </m:e>
                        </m:d>
                        <m:r>
                          <a:rPr lang="en-US" sz="1800" b="0" i="1" smtClean="0">
                            <a:latin typeface="Cambria Math" panose="02040503050406030204" pitchFamily="18" charset="0"/>
                          </a:rPr>
                          <m:t>)</m:t>
                        </m:r>
                      </m:den>
                    </m:f>
                    <m:r>
                      <a:rPr lang="en-US" sz="1800" b="0" i="1" smtClean="0">
                        <a:latin typeface="Cambria Math" panose="02040503050406030204" pitchFamily="18" charset="0"/>
                      </a:rPr>
                      <m:t>·(−</m:t>
                    </m:r>
                    <m:r>
                      <a:rPr lang="en-US" sz="1800" b="0" i="1" smtClean="0">
                        <a:latin typeface="Cambria Math" panose="02040503050406030204" pitchFamily="18" charset="0"/>
                      </a:rPr>
                      <m:t>𝑞</m:t>
                    </m:r>
                    <m:r>
                      <a:rPr lang="en-US" sz="1800" b="0" i="1" baseline="-25000" smtClean="0">
                        <a:latin typeface="Cambria Math" panose="02040503050406030204" pitchFamily="18" charset="0"/>
                      </a:rPr>
                      <m:t>2</m:t>
                    </m:r>
                    <m:r>
                      <a:rPr lang="en-US" sz="1800" b="0" i="1" smtClean="0">
                        <a:latin typeface="Cambria Math" panose="02040503050406030204" pitchFamily="18" charset="0"/>
                      </a:rPr>
                      <m:t>𝑠</m:t>
                    </m:r>
                    <m:r>
                      <a:rPr lang="en-US" sz="1800" b="0" i="1" baseline="-25000"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baseline="-25000" smtClean="0">
                        <a:latin typeface="Cambria Math" panose="02040503050406030204" pitchFamily="18" charset="0"/>
                      </a:rPr>
                      <m:t>2</m:t>
                    </m:r>
                    <m:r>
                      <a:rPr lang="en-US" sz="1800" b="0" i="1" smtClean="0">
                        <a:latin typeface="Cambria Math" panose="02040503050406030204" pitchFamily="18" charset="0"/>
                      </a:rPr>
                      <m:t>𝑠𝑎𝑡</m:t>
                    </m:r>
                    <m:r>
                      <a:rPr lang="en-US" sz="1800" b="0" i="1" smtClean="0">
                        <a:latin typeface="Cambria Math" panose="02040503050406030204" pitchFamily="18" charset="0"/>
                      </a:rPr>
                      <m:t>(</m:t>
                    </m:r>
                    <m:r>
                      <a:rPr lang="en-US" sz="1800" b="0" i="1" smtClean="0">
                        <a:latin typeface="Cambria Math" panose="02040503050406030204" pitchFamily="18" charset="0"/>
                      </a:rPr>
                      <m:t>𝑠</m:t>
                    </m:r>
                    <m:r>
                      <a:rPr lang="en-US" sz="1800" b="0" i="1" baseline="-25000"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𝑘</m:t>
                    </m:r>
                    <m:r>
                      <a:rPr lang="en-US" sz="1800" b="0" i="1" baseline="-25000" smtClean="0">
                        <a:latin typeface="Cambria Math" panose="02040503050406030204" pitchFamily="18" charset="0"/>
                      </a:rPr>
                      <m:t>2</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r>
                      <a:rPr lang="en-US" sz="1800" b="0" i="1" baseline="-25000" smtClean="0">
                        <a:latin typeface="Cambria Math" panose="02040503050406030204" pitchFamily="18" charset="0"/>
                      </a:rPr>
                      <m:t>𝑒</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𝑣</m:t>
                        </m:r>
                      </m:e>
                    </m:acc>
                    <m:r>
                      <a:rPr lang="en-US" sz="1800" b="0" i="1" baseline="-25000" smtClean="0">
                        <a:latin typeface="Cambria Math" panose="02040503050406030204" pitchFamily="18" charset="0"/>
                      </a:rPr>
                      <m:t>𝑟</m:t>
                    </m:r>
                    <m:r>
                      <a:rPr lang="en-US" sz="1800" b="0" i="1" smtClean="0">
                        <a:latin typeface="Cambria Math" panose="02040503050406030204" pitchFamily="18" charset="0"/>
                      </a:rPr>
                      <m:t>·</m:t>
                    </m:r>
                    <m:r>
                      <a:rPr lang="en-US" sz="1800" b="0" i="1" smtClean="0">
                        <a:latin typeface="Cambria Math" panose="02040503050406030204" pitchFamily="18" charset="0"/>
                      </a:rPr>
                      <m:t>𝑠𝑖𝑛</m:t>
                    </m:r>
                    <m:r>
                      <a:rPr lang="en-US" sz="1800" b="0" i="1" smtClean="0">
                        <a:latin typeface="Cambria Math" panose="02040503050406030204" pitchFamily="18" charset="0"/>
                      </a:rPr>
                      <m:t>𝜃</m:t>
                    </m:r>
                    <m:r>
                      <a:rPr lang="en-US" sz="1800" b="0" i="1" baseline="-25000" smtClean="0">
                        <a:latin typeface="Cambria Math" panose="02040503050406030204" pitchFamily="18" charset="0"/>
                      </a:rPr>
                      <m:t>𝑒</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𝜔</m:t>
                        </m:r>
                      </m:e>
                    </m:acc>
                    <m:r>
                      <a:rPr lang="en-US" sz="1800" b="0" i="1" baseline="-25000" smtClean="0">
                        <a:latin typeface="Cambria Math" panose="02040503050406030204" pitchFamily="18" charset="0"/>
                      </a:rPr>
                      <m:t>𝑑</m:t>
                    </m:r>
                    <m:r>
                      <a:rPr lang="en-US" sz="1800" b="0" i="1" smtClean="0">
                        <a:latin typeface="Cambria Math" panose="02040503050406030204" pitchFamily="18" charset="0"/>
                      </a:rPr>
                      <m:t>·</m:t>
                    </m:r>
                    <m:r>
                      <a:rPr lang="en-US" sz="1800" b="0" i="1" smtClean="0">
                        <a:latin typeface="Cambria Math" panose="02040503050406030204" pitchFamily="18" charset="0"/>
                      </a:rPr>
                      <m:t>𝑥𝑒</m:t>
                    </m:r>
                    <m:r>
                      <a:rPr lang="en-US" sz="1800" b="0" i="1" smtClean="0">
                        <a:latin typeface="Cambria Math" panose="02040503050406030204" pitchFamily="18" charset="0"/>
                      </a:rPr>
                      <m:t>+</m:t>
                    </m:r>
                    <m:r>
                      <a:rPr lang="en-US" sz="1800" b="0" i="1" smtClean="0">
                        <a:latin typeface="Cambria Math" panose="02040503050406030204" pitchFamily="18" charset="0"/>
                      </a:rPr>
                      <m:t>𝜔</m:t>
                    </m:r>
                    <m:r>
                      <a:rPr lang="en-US" sz="1800" b="0" i="1" baseline="-25000" smtClean="0">
                        <a:latin typeface="Cambria Math" panose="02040503050406030204" pitchFamily="18" charset="0"/>
                      </a:rPr>
                      <m:t>𝑑</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𝑥</m:t>
                        </m:r>
                      </m:e>
                    </m:acc>
                    <m:r>
                      <a:rPr lang="en-US" sz="1800" b="0" i="1" baseline="-25000" smtClean="0">
                        <a:latin typeface="Cambria Math" panose="02040503050406030204" pitchFamily="18" charset="0"/>
                      </a:rPr>
                      <m:t>𝑒</m:t>
                    </m:r>
                  </m:oMath>
                </a14:m>
                <a:endParaRPr lang="en-US" sz="1800" baseline="-25000" dirty="0" smtClean="0"/>
              </a:p>
              <a:p>
                <a:endParaRPr lang="en-US" sz="1800" baseline="-25000" dirty="0"/>
              </a:p>
              <a:p>
                <a:r>
                  <a:rPr lang="en-US" dirty="0" err="1" smtClean="0"/>
                  <a:t>Lyapunov</a:t>
                </a:r>
                <a:r>
                  <a:rPr lang="en-US" dirty="0" smtClean="0"/>
                  <a:t> function candidate: </a:t>
                </a:r>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𝑠𝑇</m:t>
                    </m:r>
                    <m:r>
                      <a:rPr lang="en-US" b="0" i="1" smtClean="0">
                        <a:latin typeface="Cambria Math" panose="02040503050406030204" pitchFamily="18" charset="0"/>
                      </a:rPr>
                      <m:t>·</m:t>
                    </m:r>
                    <m:r>
                      <a:rPr lang="en-US" b="0" i="1" smtClean="0">
                        <a:latin typeface="Cambria Math" panose="02040503050406030204" pitchFamily="18" charset="0"/>
                      </a:rPr>
                      <m:t>𝑠</m:t>
                    </m:r>
                  </m:oMath>
                </a14:m>
                <a:endParaRPr lang="en-US" b="0" dirty="0" smtClean="0"/>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r>
                      <a:rPr lang="en-US" b="0" i="1" smtClean="0">
                        <a:latin typeface="Cambria Math" panose="02040503050406030204" pitchFamily="18" charset="0"/>
                      </a:rPr>
                      <m:t>=−</m:t>
                    </m:r>
                    <m:r>
                      <a:rPr lang="en-US" b="0" i="1" smtClean="0">
                        <a:latin typeface="Cambria Math" panose="02040503050406030204" pitchFamily="18" charset="0"/>
                      </a:rPr>
                      <m:t>𝑠𝑇</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baseline="-25000" smtClean="0">
                        <a:latin typeface="Cambria Math" panose="02040503050406030204" pitchFamily="18" charset="0"/>
                      </a:rPr>
                      <m:t>1</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baseline="-25000" smtClean="0">
                        <a:latin typeface="Cambria Math" panose="02040503050406030204" pitchFamily="18" charset="0"/>
                      </a:rPr>
                      <m:t>2</m:t>
                    </m:r>
                    <m:r>
                      <a:rPr lang="en-US" b="0" i="1" smtClean="0">
                        <a:latin typeface="Cambria Math" panose="02040503050406030204" pitchFamily="18" charset="0"/>
                      </a:rPr>
                      <m:t>|</m:t>
                    </m:r>
                  </m:oMath>
                </a14:m>
                <a:endParaRPr lang="en-US" dirty="0" smtClean="0"/>
              </a:p>
              <a:p>
                <a:pPr lvl="1"/>
                <a:endParaRPr lang="en-US" dirty="0"/>
              </a:p>
              <a:p>
                <a:r>
                  <a:rPr lang="en-US" dirty="0" smtClean="0"/>
                  <a:t>For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dirty="0" smtClean="0"/>
                  <a:t> to be negative semi-definite, choose </a:t>
                </a:r>
                <a14:m>
                  <m:oMath xmlns:m="http://schemas.openxmlformats.org/officeDocument/2006/math">
                    <m:r>
                      <a:rPr lang="en-US" b="0" i="1" smtClean="0">
                        <a:latin typeface="Cambria Math" panose="02040503050406030204" pitchFamily="18" charset="0"/>
                      </a:rPr>
                      <m:t>𝑞</m:t>
                    </m:r>
                    <m:r>
                      <a:rPr lang="en-US" b="0" i="1" baseline="-25000" smtClean="0">
                        <a:latin typeface="Cambria Math" panose="02040503050406030204" pitchFamily="18" charset="0"/>
                      </a:rPr>
                      <m:t>𝑖</m:t>
                    </m:r>
                    <m:r>
                      <a:rPr lang="en-US" b="0" i="1" baseline="-25000" smtClean="0">
                        <a:latin typeface="Cambria Math" panose="02040503050406030204" pitchFamily="18" charset="0"/>
                      </a:rPr>
                      <m:t> , </m:t>
                    </m:r>
                    <m:r>
                      <a:rPr lang="en-US" b="0" i="1" smtClean="0">
                        <a:latin typeface="Cambria Math" panose="02040503050406030204" pitchFamily="18" charset="0"/>
                      </a:rPr>
                      <m:t>𝑝𝑖</m:t>
                    </m:r>
                    <m:r>
                      <a:rPr lang="en-US" b="0" i="1" smtClean="0">
                        <a:latin typeface="Cambria Math" panose="02040503050406030204" pitchFamily="18" charset="0"/>
                      </a:rPr>
                      <m:t>&gt;0.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2799142" cy="4351338"/>
              </a:xfrm>
              <a:blipFill>
                <a:blip r:embed="rId3"/>
                <a:stretch>
                  <a:fillRect l="-762" t="-3501"/>
                </a:stretch>
              </a:blipFill>
            </p:spPr>
            <p:txBody>
              <a:bodyPr/>
              <a:lstStyle/>
              <a:p>
                <a:r>
                  <a:rPr lang="en-US">
                    <a:noFill/>
                  </a:rPr>
                  <a:t> </a:t>
                </a:r>
              </a:p>
            </p:txBody>
          </p:sp>
        </mc:Fallback>
      </mc:AlternateContent>
    </p:spTree>
    <p:extLst>
      <p:ext uri="{BB962C8B-B14F-4D97-AF65-F5344CB8AC3E}">
        <p14:creationId xmlns:p14="http://schemas.microsoft.com/office/powerpoint/2010/main" val="2281995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block diagram</a:t>
            </a:r>
            <a:endParaRPr lang="en-US" dirty="0"/>
          </a:p>
        </p:txBody>
      </p:sp>
      <p:pic>
        <p:nvPicPr>
          <p:cNvPr id="4" name="Content Placeholder 3"/>
          <p:cNvPicPr>
            <a:picLocks noGrp="1" noChangeAspect="1"/>
          </p:cNvPicPr>
          <p:nvPr>
            <p:ph idx="1"/>
          </p:nvPr>
        </p:nvPicPr>
        <p:blipFill>
          <a:blip r:embed="rId3"/>
          <a:stretch>
            <a:fillRect/>
          </a:stretch>
        </p:blipFill>
        <p:spPr>
          <a:xfrm>
            <a:off x="2393989" y="1690688"/>
            <a:ext cx="7404022" cy="3965575"/>
          </a:xfrm>
          <a:prstGeom prst="rect">
            <a:avLst/>
          </a:prstGeom>
        </p:spPr>
      </p:pic>
    </p:spTree>
    <p:extLst>
      <p:ext uri="{BB962C8B-B14F-4D97-AF65-F5344CB8AC3E}">
        <p14:creationId xmlns:p14="http://schemas.microsoft.com/office/powerpoint/2010/main" val="67305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parameters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Transfer functions:</a:t>
                </a:r>
              </a:p>
              <a:p>
                <a:pPr lvl="1"/>
                <a14:m>
                  <m:oMath xmlns:m="http://schemas.openxmlformats.org/officeDocument/2006/math">
                    <m:r>
                      <a:rPr lang="en-US" b="0" i="1" smtClean="0">
                        <a:latin typeface="Cambria Math" panose="02040503050406030204" pitchFamily="18" charset="0"/>
                      </a:rPr>
                      <m:t>𝐻</m:t>
                    </m:r>
                    <m:r>
                      <a:rPr lang="en-US" b="0" i="1" baseline="-25000" smtClean="0">
                        <a:latin typeface="Cambria Math" panose="02040503050406030204" pitchFamily="18" charset="0"/>
                      </a:rPr>
                      <m:t>𝜙</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𝜙</m:t>
                        </m:r>
                        <m:r>
                          <a:rPr lang="en-US" b="0" i="1" baseline="-25000" smtClean="0">
                            <a:latin typeface="Cambria Math" panose="02040503050406030204" pitchFamily="18" charset="0"/>
                          </a:rPr>
                          <m:t>𝑟</m:t>
                        </m:r>
                      </m:num>
                      <m:den>
                        <m:r>
                          <a:rPr lang="en-US" b="0" i="1" smtClean="0">
                            <a:latin typeface="Cambria Math" panose="02040503050406030204" pitchFamily="18" charset="0"/>
                          </a:rPr>
                          <m:t>𝜙</m:t>
                        </m:r>
                        <m:r>
                          <a:rPr lang="en-US" b="0" i="1" baseline="-25000" smtClean="0">
                            <a:latin typeface="Cambria Math" panose="02040503050406030204" pitchFamily="18" charset="0"/>
                          </a:rPr>
                          <m:t>𝑐</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𝜔</m:t>
                        </m:r>
                        <m:r>
                          <a:rPr lang="en-US" b="0" i="1" baseline="30000" smtClean="0">
                            <a:latin typeface="Cambria Math" panose="02040503050406030204" pitchFamily="18" charset="0"/>
                          </a:rPr>
                          <m:t>2</m:t>
                        </m:r>
                        <m:r>
                          <a:rPr lang="en-US" b="0" i="1" baseline="-25000" smtClean="0">
                            <a:latin typeface="Cambria Math" panose="02040503050406030204" pitchFamily="18" charset="0"/>
                          </a:rPr>
                          <m:t>𝑛</m:t>
                        </m:r>
                      </m:num>
                      <m:den>
                        <m:r>
                          <a:rPr lang="en-US" b="0" i="1" smtClean="0">
                            <a:latin typeface="Cambria Math" panose="02040503050406030204" pitchFamily="18" charset="0"/>
                          </a:rPr>
                          <m:t>𝑠</m:t>
                        </m:r>
                        <m:r>
                          <a:rPr lang="en-US" b="0" i="1" baseline="30000" smtClean="0">
                            <a:latin typeface="Cambria Math" panose="02040503050406030204" pitchFamily="18" charset="0"/>
                          </a:rPr>
                          <m:t>2</m:t>
                        </m:r>
                        <m:r>
                          <a:rPr lang="en-US" b="0" i="1" smtClean="0">
                            <a:latin typeface="Cambria Math" panose="02040503050406030204" pitchFamily="18" charset="0"/>
                          </a:rPr>
                          <m:t>+2·</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baseline="-25000"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baseline="30000" smtClean="0">
                            <a:latin typeface="Cambria Math" panose="02040503050406030204" pitchFamily="18" charset="0"/>
                          </a:rPr>
                          <m:t>2</m:t>
                        </m:r>
                        <m:r>
                          <a:rPr lang="en-US" b="0" i="1" baseline="-25000" smtClean="0">
                            <a:latin typeface="Cambria Math" panose="02040503050406030204" pitchFamily="18" charset="0"/>
                          </a:rPr>
                          <m:t>𝑛</m:t>
                        </m:r>
                      </m:den>
                    </m:f>
                  </m:oMath>
                </a14:m>
                <a:endParaRPr lang="en-US" b="0" dirty="0" smtClean="0"/>
              </a:p>
              <a:p>
                <a:pPr marL="457200" lvl="1" indent="0">
                  <a:buNone/>
                </a:pPr>
                <a:endParaRPr lang="en-US" b="0" dirty="0" smtClean="0"/>
              </a:p>
              <a:p>
                <a:pPr lvl="1"/>
                <a14:m>
                  <m:oMath xmlns:m="http://schemas.openxmlformats.org/officeDocument/2006/math">
                    <m:r>
                      <a:rPr lang="en-US" b="0" i="1" smtClean="0">
                        <a:latin typeface="Cambria Math" panose="02040503050406030204" pitchFamily="18" charset="0"/>
                      </a:rPr>
                      <m:t>𝐻</m:t>
                    </m:r>
                    <m:r>
                      <a:rPr lang="en-US" b="0" i="1" baseline="-25000"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m:t>
                        </m:r>
                        <m:r>
                          <a:rPr lang="en-US" b="0" i="1" baseline="-25000" smtClean="0">
                            <a:latin typeface="Cambria Math" panose="02040503050406030204" pitchFamily="18" charset="0"/>
                          </a:rPr>
                          <m:t>𝑟</m:t>
                        </m:r>
                      </m:num>
                      <m:den>
                        <m:r>
                          <a:rPr lang="en-US" b="0" i="1" smtClean="0">
                            <a:latin typeface="Cambria Math" panose="02040503050406030204" pitchFamily="18" charset="0"/>
                          </a:rPr>
                          <m:t>𝑣</m:t>
                        </m:r>
                        <m:r>
                          <a:rPr lang="en-US" b="0" i="1" baseline="-25000" smtClean="0">
                            <a:latin typeface="Cambria Math" panose="02040503050406030204" pitchFamily="18" charset="0"/>
                          </a:rPr>
                          <m:t>𝑐</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0.25·</m:t>
                        </m:r>
                        <m:r>
                          <a:rPr lang="en-US" b="0" i="1" smtClean="0">
                            <a:latin typeface="Cambria Math" panose="02040503050406030204" pitchFamily="18" charset="0"/>
                          </a:rPr>
                          <m:t>𝑠</m:t>
                        </m:r>
                        <m:r>
                          <a:rPr lang="en-US" b="0" i="1" smtClean="0">
                            <a:latin typeface="Cambria Math" panose="02040503050406030204" pitchFamily="18" charset="0"/>
                          </a:rPr>
                          <m:t>+1</m:t>
                        </m:r>
                      </m:den>
                    </m:f>
                  </m:oMath>
                </a14:m>
                <a:endParaRPr lang="en-US" dirty="0" smtClean="0"/>
              </a:p>
              <a:p>
                <a:pPr lvl="1"/>
                <a:endParaRPr lang="en-US" dirty="0"/>
              </a:p>
              <a:p>
                <a:r>
                  <a:rPr lang="en-US" dirty="0" smtClean="0"/>
                  <a:t>Design parameters chosen for parameters in eqns. (7), (8), (9), (10) </a:t>
                </a:r>
              </a:p>
              <a:p>
                <a:pPr lvl="1"/>
                <a14:m>
                  <m:oMath xmlns:m="http://schemas.openxmlformats.org/officeDocument/2006/math">
                    <m:r>
                      <a:rPr lang="en-US" b="0" i="1" smtClean="0">
                        <a:latin typeface="Cambria Math" panose="02040503050406030204" pitchFamily="18" charset="0"/>
                      </a:rPr>
                      <m:t>𝑘</m:t>
                    </m:r>
                    <m:r>
                      <a:rPr lang="en-US" b="0" i="1" baseline="-25000" smtClean="0">
                        <a:latin typeface="Cambria Math" panose="02040503050406030204" pitchFamily="18" charset="0"/>
                      </a:rPr>
                      <m:t>0</m:t>
                    </m:r>
                    <m:r>
                      <a:rPr lang="en-US" b="0" i="1" smtClean="0">
                        <a:latin typeface="Cambria Math" panose="02040503050406030204" pitchFamily="18" charset="0"/>
                      </a:rPr>
                      <m:t>=0.05, </m:t>
                    </m:r>
                    <m:r>
                      <a:rPr lang="en-US" b="0" i="1" smtClean="0">
                        <a:latin typeface="Cambria Math" panose="02040503050406030204" pitchFamily="18" charset="0"/>
                      </a:rPr>
                      <m:t>𝑘</m:t>
                    </m:r>
                    <m:r>
                      <a:rPr lang="en-US" b="0" i="1" baseline="-25000" smtClean="0">
                        <a:latin typeface="Cambria Math" panose="02040503050406030204" pitchFamily="18" charset="0"/>
                      </a:rPr>
                      <m:t>1</m:t>
                    </m:r>
                    <m:r>
                      <a:rPr lang="en-US" b="0" i="1" smtClean="0">
                        <a:latin typeface="Cambria Math" panose="02040503050406030204" pitchFamily="18" charset="0"/>
                      </a:rPr>
                      <m:t>=0.25</m:t>
                    </m:r>
                    <m:r>
                      <a:rPr lang="en-US" b="0" i="0" smtClean="0">
                        <a:latin typeface="Cambria Math" panose="02040503050406030204" pitchFamily="18" charset="0"/>
                      </a:rPr>
                      <m:t>, </m:t>
                    </m:r>
                    <m:r>
                      <m:rPr>
                        <m:sty m:val="p"/>
                      </m:rPr>
                      <a:rPr lang="en-US" b="0" i="0" smtClean="0">
                        <a:latin typeface="Cambria Math" panose="02040503050406030204" pitchFamily="18" charset="0"/>
                      </a:rPr>
                      <m:t>k</m:t>
                    </m:r>
                    <m:r>
                      <a:rPr lang="en-US" b="0" i="0" smtClean="0">
                        <a:latin typeface="Cambria Math" panose="02040503050406030204" pitchFamily="18" charset="0"/>
                      </a:rPr>
                      <m:t>=</m:t>
                    </m:r>
                    <m:r>
                      <m:rPr>
                        <m:sty m:val="p"/>
                      </m:rPr>
                      <a:rPr lang="en-US" b="0" i="0" smtClean="0">
                        <a:latin typeface="Cambria Math" panose="02040503050406030204" pitchFamily="18" charset="0"/>
                      </a:rPr>
                      <m:t>k</m:t>
                    </m:r>
                    <m:r>
                      <a:rPr lang="en-US" b="0" i="0" baseline="-25000" smtClean="0">
                        <a:latin typeface="Cambria Math" panose="02040503050406030204" pitchFamily="18" charset="0"/>
                      </a:rPr>
                      <m:t>2</m:t>
                    </m:r>
                    <m:r>
                      <a:rPr lang="en-US" b="0" i="0" smtClean="0">
                        <a:latin typeface="Cambria Math" panose="02040503050406030204" pitchFamily="18" charset="0"/>
                      </a:rPr>
                      <m:t>=0.5, </m:t>
                    </m:r>
                    <m:r>
                      <m:rPr>
                        <m:sty m:val="p"/>
                      </m:rPr>
                      <a:rPr lang="en-US" b="0" i="0" smtClean="0">
                        <a:latin typeface="Cambria Math" panose="02040503050406030204" pitchFamily="18" charset="0"/>
                      </a:rPr>
                      <m:t>p</m:t>
                    </m:r>
                    <m:r>
                      <a:rPr lang="en-US" b="0" i="0" baseline="-25000" smtClean="0">
                        <a:latin typeface="Cambria Math" panose="02040503050406030204" pitchFamily="18" charset="0"/>
                      </a:rPr>
                      <m:t>1</m:t>
                    </m:r>
                    <m:r>
                      <a:rPr lang="en-US" b="0" i="0" smtClean="0">
                        <a:latin typeface="Cambria Math" panose="02040503050406030204" pitchFamily="18" charset="0"/>
                      </a:rPr>
                      <m:t>=1, </m:t>
                    </m:r>
                    <m:r>
                      <m:rPr>
                        <m:sty m:val="p"/>
                      </m:rPr>
                      <a:rPr lang="en-US" b="0" i="0" smtClean="0">
                        <a:latin typeface="Cambria Math" panose="02040503050406030204" pitchFamily="18" charset="0"/>
                      </a:rPr>
                      <m:t>p</m:t>
                    </m:r>
                    <m:r>
                      <a:rPr lang="en-US" b="0" i="0" baseline="-25000" smtClean="0">
                        <a:latin typeface="Cambria Math" panose="02040503050406030204" pitchFamily="18" charset="0"/>
                      </a:rPr>
                      <m:t>2</m:t>
                    </m:r>
                    <m:r>
                      <a:rPr lang="en-US" b="0" i="0" smtClean="0">
                        <a:latin typeface="Cambria Math" panose="02040503050406030204" pitchFamily="18" charset="0"/>
                      </a:rPr>
                      <m:t>=3, </m:t>
                    </m:r>
                    <m:r>
                      <m:rPr>
                        <m:sty m:val="p"/>
                      </m:rPr>
                      <a:rPr lang="en-US" b="0" i="0" smtClean="0">
                        <a:latin typeface="Cambria Math" panose="02040503050406030204" pitchFamily="18" charset="0"/>
                      </a:rPr>
                      <m:t>q</m:t>
                    </m:r>
                    <m:r>
                      <a:rPr lang="en-US" b="0" i="0" baseline="-25000" smtClean="0">
                        <a:latin typeface="Cambria Math" panose="02040503050406030204" pitchFamily="18" charset="0"/>
                      </a:rPr>
                      <m:t>1</m:t>
                    </m:r>
                    <m:r>
                      <a:rPr lang="en-US" b="0" i="0" smtClean="0">
                        <a:latin typeface="Cambria Math" panose="02040503050406030204" pitchFamily="18" charset="0"/>
                      </a:rPr>
                      <m:t>=1, </m:t>
                    </m:r>
                    <m:r>
                      <m:rPr>
                        <m:sty m:val="p"/>
                      </m:rPr>
                      <a:rPr lang="en-US" b="0" i="0" smtClean="0">
                        <a:latin typeface="Cambria Math" panose="02040503050406030204" pitchFamily="18" charset="0"/>
                      </a:rPr>
                      <m:t>q</m:t>
                    </m:r>
                    <m:r>
                      <a:rPr lang="en-US" b="0" i="0" baseline="-25000" smtClean="0">
                        <a:latin typeface="Cambria Math" panose="02040503050406030204" pitchFamily="18" charset="0"/>
                      </a:rPr>
                      <m:t>2</m:t>
                    </m:r>
                    <m:r>
                      <a:rPr lang="en-US" b="0" i="0" smtClean="0">
                        <a:latin typeface="Cambria Math" panose="02040503050406030204" pitchFamily="18" charset="0"/>
                      </a:rPr>
                      <m:t>=3, </m:t>
                    </m:r>
                    <m:r>
                      <a:rPr lang="en-US" b="0" i="1" smtClean="0">
                        <a:latin typeface="Cambria Math" panose="02040503050406030204" pitchFamily="18" charset="0"/>
                      </a:rPr>
                      <m:t>𝜖</m:t>
                    </m:r>
                    <m:r>
                      <a:rPr lang="en-US" b="0" i="1" smtClean="0">
                        <a:latin typeface="Cambria Math" panose="02040503050406030204" pitchFamily="18" charset="0"/>
                      </a:rPr>
                      <m:t>=±0.5</m:t>
                    </m:r>
                  </m:oMath>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46952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sp>
        <p:nvSpPr>
          <p:cNvPr id="3" name="Content Placeholder 2"/>
          <p:cNvSpPr>
            <a:spLocks noGrp="1"/>
          </p:cNvSpPr>
          <p:nvPr>
            <p:ph idx="1"/>
          </p:nvPr>
        </p:nvSpPr>
        <p:spPr/>
        <p:txBody>
          <a:bodyPr/>
          <a:lstStyle/>
          <a:p>
            <a:r>
              <a:rPr lang="en-US" dirty="0" smtClean="0"/>
              <a:t>Without initial deviation:</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23" y="2448984"/>
            <a:ext cx="9679089" cy="4016493"/>
          </a:xfrm>
          <a:prstGeom prst="rect">
            <a:avLst/>
          </a:prstGeom>
        </p:spPr>
      </p:pic>
    </p:spTree>
    <p:extLst>
      <p:ext uri="{BB962C8B-B14F-4D97-AF65-F5344CB8AC3E}">
        <p14:creationId xmlns:p14="http://schemas.microsoft.com/office/powerpoint/2010/main" val="1462178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With initial pose error of </a:t>
                </a:r>
                <a14:m>
                  <m:oMath xmlns:m="http://schemas.openxmlformats.org/officeDocument/2006/math">
                    <m:r>
                      <a:rPr lang="en-US" b="0" i="1" smtClean="0">
                        <a:latin typeface="Cambria Math" panose="02040503050406030204" pitchFamily="18" charset="0"/>
                      </a:rPr>
                      <m:t>𝑥</m:t>
                    </m:r>
                    <m:r>
                      <a:rPr lang="en-US" b="0" i="1" baseline="-25000"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=1, </m:t>
                    </m:r>
                    <m:r>
                      <a:rPr lang="en-US" b="0" i="1" smtClean="0">
                        <a:latin typeface="Cambria Math" panose="02040503050406030204" pitchFamily="18" charset="0"/>
                      </a:rPr>
                      <m:t>𝑦𝑟</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=9, </m:t>
                    </m:r>
                    <m:r>
                      <a:rPr lang="en-US" b="0" i="1" smtClean="0">
                        <a:latin typeface="Cambria Math" panose="02040503050406030204" pitchFamily="18" charset="0"/>
                      </a:rPr>
                      <m:t>𝜃</m:t>
                    </m:r>
                    <m:r>
                      <a:rPr lang="en-US" b="0" i="1" baseline="-25000"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8</m:t>
                        </m:r>
                      </m:den>
                    </m:f>
                    <m:r>
                      <a:rPr lang="en-US" b="0" i="1" smtClean="0">
                        <a:latin typeface="Cambria Math" panose="02040503050406030204" pitchFamily="18" charset="0"/>
                      </a:rPr>
                      <m:t>:</m:t>
                    </m:r>
                  </m:oMath>
                </a14:m>
                <a:endParaRPr lang="en-US" b="0" i="1" dirty="0" smtClean="0">
                  <a:latin typeface="Cambria Math" panose="02040503050406030204" pitchFamily="18" charset="0"/>
                </a:endParaRPr>
              </a:p>
              <a:p>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980"/>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0287" y="2615381"/>
            <a:ext cx="8828664" cy="3696519"/>
          </a:xfrm>
          <a:prstGeom prst="rect">
            <a:avLst/>
          </a:prstGeom>
        </p:spPr>
      </p:pic>
    </p:spTree>
    <p:extLst>
      <p:ext uri="{BB962C8B-B14F-4D97-AF65-F5344CB8AC3E}">
        <p14:creationId xmlns:p14="http://schemas.microsoft.com/office/powerpoint/2010/main" val="1571152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Test SMC for lane changing, figure eight and real world track.</a:t>
            </a:r>
          </a:p>
          <a:p>
            <a:endParaRPr lang="en-US" dirty="0"/>
          </a:p>
          <a:p>
            <a:r>
              <a:rPr lang="en-US" dirty="0" smtClean="0"/>
              <a:t>Include test cases of low road adhesion and model parameter mismatches.</a:t>
            </a:r>
          </a:p>
          <a:p>
            <a:endParaRPr lang="en-US" dirty="0"/>
          </a:p>
          <a:p>
            <a:r>
              <a:rPr lang="en-US" dirty="0" smtClean="0"/>
              <a:t>Average performance under measurement errors, like Gaussian noise. </a:t>
            </a:r>
            <a:endParaRPr lang="en-US" dirty="0"/>
          </a:p>
        </p:txBody>
      </p:sp>
    </p:spTree>
    <p:extLst>
      <p:ext uri="{BB962C8B-B14F-4D97-AF65-F5344CB8AC3E}">
        <p14:creationId xmlns:p14="http://schemas.microsoft.com/office/powerpoint/2010/main" val="1359974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R. </a:t>
            </a:r>
            <a:r>
              <a:rPr lang="en-US" dirty="0" err="1" smtClean="0"/>
              <a:t>Solea</a:t>
            </a:r>
            <a:r>
              <a:rPr lang="en-US" dirty="0" smtClean="0"/>
              <a:t>, U. </a:t>
            </a:r>
            <a:r>
              <a:rPr lang="en-US" dirty="0" err="1" smtClean="0"/>
              <a:t>Nunes</a:t>
            </a:r>
            <a:r>
              <a:rPr lang="en-US" dirty="0" smtClean="0"/>
              <a:t>, “Trajectory planning and sliding mode control based trajectory tracking for </a:t>
            </a:r>
            <a:r>
              <a:rPr lang="en-US" dirty="0" err="1" smtClean="0"/>
              <a:t>cybercars</a:t>
            </a:r>
            <a:r>
              <a:rPr lang="en-US" dirty="0" smtClean="0"/>
              <a:t>”</a:t>
            </a:r>
          </a:p>
          <a:p>
            <a:r>
              <a:rPr lang="en-US" dirty="0" err="1" smtClean="0"/>
              <a:t>J.M.Snider</a:t>
            </a:r>
            <a:r>
              <a:rPr lang="en-US" dirty="0" smtClean="0"/>
              <a:t>, “Automatic steering methods for autonomous automobile path tracking</a:t>
            </a:r>
            <a:r>
              <a:rPr lang="en-US" dirty="0" smtClean="0"/>
              <a:t>”</a:t>
            </a:r>
          </a:p>
          <a:p>
            <a:r>
              <a:rPr lang="en-US" dirty="0" err="1" smtClean="0"/>
              <a:t>S.Spurgeon</a:t>
            </a:r>
            <a:r>
              <a:rPr lang="en-US" dirty="0"/>
              <a:t>, “Sliding mode control : a </a:t>
            </a:r>
            <a:r>
              <a:rPr lang="en-US" dirty="0" smtClean="0"/>
              <a:t>tutorial”</a:t>
            </a:r>
          </a:p>
          <a:p>
            <a:r>
              <a:rPr lang="en-US" dirty="0" err="1" smtClean="0"/>
              <a:t>J.M.Yang</a:t>
            </a:r>
            <a:r>
              <a:rPr lang="en-US" dirty="0" smtClean="0"/>
              <a:t>, </a:t>
            </a:r>
            <a:r>
              <a:rPr lang="en-US" dirty="0" err="1" smtClean="0"/>
              <a:t>J.H.Kim</a:t>
            </a:r>
            <a:r>
              <a:rPr lang="en-US" dirty="0"/>
              <a:t>, “Sliding Mode Control for Trajectory Tracking of </a:t>
            </a:r>
            <a:r>
              <a:rPr lang="en-US" dirty="0" err="1"/>
              <a:t>Nonholonomic</a:t>
            </a:r>
            <a:r>
              <a:rPr lang="en-US" dirty="0"/>
              <a:t> Wheeled Mobile </a:t>
            </a:r>
            <a:r>
              <a:rPr lang="en-US" dirty="0" smtClean="0"/>
              <a:t>Robots”</a:t>
            </a:r>
            <a:endParaRPr lang="en-US" dirty="0" smtClean="0"/>
          </a:p>
          <a:p>
            <a:r>
              <a:rPr lang="en-US" dirty="0" err="1" smtClean="0"/>
              <a:t>H.K.Khalil</a:t>
            </a:r>
            <a:r>
              <a:rPr lang="en-US" dirty="0" smtClean="0"/>
              <a:t>, Nonlinear Systems, 3</a:t>
            </a:r>
            <a:r>
              <a:rPr lang="en-US" baseline="30000" dirty="0" smtClean="0"/>
              <a:t>rd</a:t>
            </a:r>
            <a:r>
              <a:rPr lang="en-US" dirty="0" smtClean="0"/>
              <a:t> edition</a:t>
            </a:r>
            <a:endParaRPr lang="en-US" dirty="0"/>
          </a:p>
        </p:txBody>
      </p:sp>
    </p:spTree>
    <p:extLst>
      <p:ext uri="{BB962C8B-B14F-4D97-AF65-F5344CB8AC3E}">
        <p14:creationId xmlns:p14="http://schemas.microsoft.com/office/powerpoint/2010/main" val="99075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6863"/>
            <a:ext cx="10515600" cy="4351338"/>
          </a:xfrm>
        </p:spPr>
        <p:txBody>
          <a:bodyPr/>
          <a:lstStyle/>
          <a:p>
            <a:pPr marL="2286000" lvl="5" indent="0">
              <a:buNone/>
            </a:pPr>
            <a:r>
              <a:rPr lang="en-US" sz="3400" dirty="0" smtClean="0"/>
              <a:t>			</a:t>
            </a:r>
          </a:p>
          <a:p>
            <a:pPr marL="2286000" lvl="5" indent="0">
              <a:buNone/>
            </a:pPr>
            <a:endParaRPr lang="en-US" sz="3400" dirty="0"/>
          </a:p>
          <a:p>
            <a:pPr marL="2286000" lvl="5" indent="0">
              <a:buNone/>
            </a:pPr>
            <a:endParaRPr lang="en-US" sz="3400" dirty="0" smtClean="0"/>
          </a:p>
          <a:p>
            <a:pPr marL="2286000" lvl="5" indent="0">
              <a:buNone/>
            </a:pPr>
            <a:r>
              <a:rPr lang="en-US" sz="3400" dirty="0"/>
              <a:t>	</a:t>
            </a:r>
            <a:r>
              <a:rPr lang="en-US" sz="3400" dirty="0" smtClean="0"/>
              <a:t>	</a:t>
            </a:r>
            <a:r>
              <a:rPr lang="en-US" sz="5400" dirty="0" smtClean="0"/>
              <a:t>Thank you</a:t>
            </a:r>
            <a:endParaRPr lang="en-US" sz="5400" dirty="0"/>
          </a:p>
        </p:txBody>
      </p:sp>
    </p:spTree>
    <p:extLst>
      <p:ext uri="{BB962C8B-B14F-4D97-AF65-F5344CB8AC3E}">
        <p14:creationId xmlns:p14="http://schemas.microsoft.com/office/powerpoint/2010/main" val="236936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Autonomous Vehicle is a vehicle </a:t>
            </a:r>
          </a:p>
          <a:p>
            <a:pPr marL="0" indent="0">
              <a:buNone/>
            </a:pPr>
            <a:r>
              <a:rPr lang="en-US" dirty="0" smtClean="0"/>
              <a:t>capable of sensing its environment </a:t>
            </a:r>
          </a:p>
          <a:p>
            <a:pPr marL="0" indent="0">
              <a:buNone/>
            </a:pPr>
            <a:r>
              <a:rPr lang="en-US" dirty="0" smtClean="0"/>
              <a:t>and navigating without human input.</a:t>
            </a:r>
          </a:p>
          <a:p>
            <a:pPr marL="0" indent="0">
              <a:buNone/>
            </a:pPr>
            <a:endParaRPr lang="en-US" dirty="0" smtClean="0"/>
          </a:p>
          <a:p>
            <a:r>
              <a:rPr lang="en-US" dirty="0" smtClean="0"/>
              <a:t>Advantages – </a:t>
            </a:r>
          </a:p>
          <a:p>
            <a:pPr lvl="1"/>
            <a:r>
              <a:rPr lang="en-US" dirty="0" smtClean="0"/>
              <a:t>Reduced road congestion</a:t>
            </a:r>
          </a:p>
          <a:p>
            <a:pPr lvl="1"/>
            <a:r>
              <a:rPr lang="en-US" dirty="0" smtClean="0"/>
              <a:t>Improved road safety</a:t>
            </a:r>
          </a:p>
          <a:p>
            <a:pPr lvl="1"/>
            <a:r>
              <a:rPr lang="en-US" dirty="0" smtClean="0"/>
              <a:t>Improved fuel efficiency.</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794" y="2370061"/>
            <a:ext cx="4894006" cy="2947834"/>
          </a:xfrm>
          <a:prstGeom prst="rect">
            <a:avLst/>
          </a:prstGeom>
        </p:spPr>
      </p:pic>
    </p:spTree>
    <p:extLst>
      <p:ext uri="{BB962C8B-B14F-4D97-AF65-F5344CB8AC3E}">
        <p14:creationId xmlns:p14="http://schemas.microsoft.com/office/powerpoint/2010/main" val="2946316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 of Autonomous Vehicle System</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1649" y="1918696"/>
            <a:ext cx="7508702" cy="3715185"/>
          </a:xfrm>
        </p:spPr>
      </p:pic>
    </p:spTree>
    <p:extLst>
      <p:ext uri="{BB962C8B-B14F-4D97-AF65-F5344CB8AC3E}">
        <p14:creationId xmlns:p14="http://schemas.microsoft.com/office/powerpoint/2010/main" val="2984116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opular </a:t>
            </a:r>
            <a:r>
              <a:rPr lang="en-US" dirty="0"/>
              <a:t>t</a:t>
            </a:r>
            <a:r>
              <a:rPr lang="en-US" dirty="0" smtClean="0"/>
              <a:t>ypes of tracking methods </a:t>
            </a:r>
            <a:endParaRPr lang="en-US" dirty="0"/>
          </a:p>
        </p:txBody>
      </p:sp>
      <p:sp>
        <p:nvSpPr>
          <p:cNvPr id="3" name="Content Placeholder 2"/>
          <p:cNvSpPr>
            <a:spLocks noGrp="1"/>
          </p:cNvSpPr>
          <p:nvPr>
            <p:ph idx="1"/>
          </p:nvPr>
        </p:nvSpPr>
        <p:spPr/>
        <p:txBody>
          <a:bodyPr/>
          <a:lstStyle/>
          <a:p>
            <a:r>
              <a:rPr lang="en-US" dirty="0" smtClean="0"/>
              <a:t>Geometric methods</a:t>
            </a:r>
          </a:p>
          <a:p>
            <a:pPr lvl="1"/>
            <a:r>
              <a:rPr lang="en-US" dirty="0" smtClean="0"/>
              <a:t>Pure Pursuit</a:t>
            </a:r>
          </a:p>
          <a:p>
            <a:pPr lvl="1"/>
            <a:r>
              <a:rPr lang="en-US" dirty="0" smtClean="0"/>
              <a:t>Stanley Method</a:t>
            </a:r>
          </a:p>
          <a:p>
            <a:pPr lvl="1"/>
            <a:endParaRPr lang="en-US" dirty="0"/>
          </a:p>
          <a:p>
            <a:r>
              <a:rPr lang="en-US" dirty="0" smtClean="0"/>
              <a:t>Model based methods</a:t>
            </a:r>
          </a:p>
          <a:p>
            <a:pPr lvl="1"/>
            <a:r>
              <a:rPr lang="en-US" dirty="0" smtClean="0"/>
              <a:t>Kinematic model based controllers</a:t>
            </a:r>
          </a:p>
          <a:p>
            <a:pPr lvl="1"/>
            <a:r>
              <a:rPr lang="en-US" dirty="0" smtClean="0"/>
              <a:t>Dynamic model based controllers</a:t>
            </a:r>
          </a:p>
          <a:p>
            <a:pPr marL="457200" lvl="1" indent="0">
              <a:buNone/>
            </a:pPr>
            <a:endParaRPr lang="en-US" dirty="0"/>
          </a:p>
        </p:txBody>
      </p:sp>
    </p:spTree>
    <p:extLst>
      <p:ext uri="{BB962C8B-B14F-4D97-AF65-F5344CB8AC3E}">
        <p14:creationId xmlns:p14="http://schemas.microsoft.com/office/powerpoint/2010/main" val="428920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 model of vehicle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958633"/>
              </a:xfrm>
            </p:spPr>
            <p:txBody>
              <a:bodyPr/>
              <a:lstStyle/>
              <a:p>
                <a:r>
                  <a:rPr lang="en-US" dirty="0" smtClean="0"/>
                  <a:t>Kinematic Bicycle model:</a:t>
                </a:r>
              </a:p>
              <a:p>
                <a:endParaRPr lang="en-US" dirty="0"/>
              </a:p>
              <a:p>
                <a:pPr marL="0" indent="0">
                  <a:buNone/>
                </a:pPr>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baseline="-25000" dirty="0" smtClean="0">
                        <a:latin typeface="Cambria Math" panose="02040503050406030204" pitchFamily="18" charset="0"/>
                      </a:rPr>
                      <m:t>𝑟</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m:t>
                    </m:r>
                    <m:r>
                      <a:rPr lang="en-US" b="0" i="1" dirty="0" smtClean="0">
                        <a:latin typeface="Cambria Math" panose="02040503050406030204" pitchFamily="18" charset="0"/>
                      </a:rPr>
                      <m:t>𝑣𝑟</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 ·</m:t>
                    </m:r>
                    <m:r>
                      <a:rPr lang="en-US" b="0" i="1" dirty="0" smtClean="0">
                        <a:latin typeface="Cambria Math" panose="02040503050406030204" pitchFamily="18" charset="0"/>
                      </a:rPr>
                      <m:t>𝑐𝑜𝑠</m:t>
                    </m:r>
                    <m:r>
                      <a:rPr lang="en-US" b="0" i="1" dirty="0" smtClean="0">
                        <a:latin typeface="Cambria Math" panose="02040503050406030204" pitchFamily="18" charset="0"/>
                        <a:sym typeface="Symbol" panose="05050102010706020507" pitchFamily="18" charset="2"/>
                      </a:rPr>
                      <m:t></m:t>
                    </m:r>
                    <m:r>
                      <a:rPr lang="en-US" b="0" i="1" baseline="-25000" dirty="0" smtClean="0">
                        <a:latin typeface="Cambria Math" panose="02040503050406030204" pitchFamily="18" charset="0"/>
                        <a:sym typeface="Symbol" panose="05050102010706020507" pitchFamily="18" charset="2"/>
                      </a:rPr>
                      <m:t>𝑟</m:t>
                    </m:r>
                    <m:d>
                      <m:dPr>
                        <m:ctrlPr>
                          <a:rPr lang="en-US" b="0" i="1" dirty="0" smtClean="0">
                            <a:latin typeface="Cambria Math" panose="02040503050406030204" pitchFamily="18" charset="0"/>
                            <a:sym typeface="Symbol" panose="05050102010706020507" pitchFamily="18" charset="2"/>
                          </a:rPr>
                        </m:ctrlPr>
                      </m:dPr>
                      <m:e>
                        <m:r>
                          <a:rPr lang="en-US" b="0" i="1" dirty="0" smtClean="0">
                            <a:latin typeface="Cambria Math" panose="02040503050406030204" pitchFamily="18" charset="0"/>
                            <a:sym typeface="Symbol" panose="05050102010706020507" pitchFamily="18" charset="2"/>
                          </a:rPr>
                          <m:t>𝑡</m:t>
                        </m:r>
                      </m:e>
                    </m:d>
                    <m:r>
                      <a:rPr lang="en-US" b="0" i="1" dirty="0" smtClean="0">
                        <a:latin typeface="Cambria Math" panose="02040503050406030204" pitchFamily="18" charset="0"/>
                        <a:sym typeface="Symbol" panose="05050102010706020507" pitchFamily="18" charset="2"/>
                      </a:rPr>
                      <m:t>…(1)</m:t>
                    </m:r>
                  </m:oMath>
                </a14:m>
                <a:endParaRPr lang="en-US" b="0" i="1" dirty="0" smtClean="0">
                  <a:latin typeface="Cambria Math" panose="02040503050406030204" pitchFamily="18" charset="0"/>
                  <a:sym typeface="Symbol" panose="05050102010706020507" pitchFamily="18" charset="2"/>
                </a:endParaRPr>
              </a:p>
              <a:p>
                <a:pPr marL="0" indent="0">
                  <a:buNone/>
                </a:pPr>
                <a:r>
                  <a:rPr lang="en-US" b="0" i="1" baseline="-25000" dirty="0" smtClean="0">
                    <a:latin typeface="Cambria Math" panose="02040503050406030204" pitchFamily="18" charset="0"/>
                    <a:sym typeface="Symbol" panose="05050102010706020507" pitchFamily="18" charset="2"/>
                  </a:rPr>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baseline="-25000" dirty="0" smtClean="0">
                        <a:latin typeface="Cambria Math" panose="02040503050406030204" pitchFamily="18" charset="0"/>
                      </a:rPr>
                      <m:t>𝑟</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m:t>
                    </m:r>
                    <m:r>
                      <a:rPr lang="en-US" b="0" i="1" dirty="0" smtClean="0">
                        <a:latin typeface="Cambria Math" panose="02040503050406030204" pitchFamily="18" charset="0"/>
                      </a:rPr>
                      <m:t>𝑣𝑟</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 ·</m:t>
                    </m:r>
                    <m:r>
                      <a:rPr lang="en-US" b="0" i="1" dirty="0" smtClean="0">
                        <a:latin typeface="Cambria Math" panose="02040503050406030204" pitchFamily="18" charset="0"/>
                      </a:rPr>
                      <m:t>𝑠𝑖𝑛</m:t>
                    </m:r>
                    <m:r>
                      <a:rPr lang="en-US" b="0" i="1" dirty="0" smtClean="0">
                        <a:latin typeface="Cambria Math" panose="02040503050406030204" pitchFamily="18" charset="0"/>
                        <a:sym typeface="Symbol" panose="05050102010706020507" pitchFamily="18" charset="2"/>
                      </a:rPr>
                      <m:t></m:t>
                    </m:r>
                    <m:r>
                      <a:rPr lang="en-US" b="0" i="1" baseline="-25000" dirty="0" smtClean="0">
                        <a:latin typeface="Cambria Math" panose="02040503050406030204" pitchFamily="18" charset="0"/>
                        <a:sym typeface="Symbol" panose="05050102010706020507" pitchFamily="18" charset="2"/>
                      </a:rPr>
                      <m:t>𝑟</m:t>
                    </m:r>
                    <m:d>
                      <m:dPr>
                        <m:ctrlPr>
                          <a:rPr lang="en-US" b="0" i="1" dirty="0" smtClean="0">
                            <a:latin typeface="Cambria Math" panose="02040503050406030204" pitchFamily="18" charset="0"/>
                            <a:sym typeface="Symbol" panose="05050102010706020507" pitchFamily="18" charset="2"/>
                          </a:rPr>
                        </m:ctrlPr>
                      </m:dPr>
                      <m:e>
                        <m:r>
                          <a:rPr lang="en-US" b="0" i="1" dirty="0" smtClean="0">
                            <a:latin typeface="Cambria Math" panose="02040503050406030204" pitchFamily="18" charset="0"/>
                            <a:sym typeface="Symbol" panose="05050102010706020507" pitchFamily="18" charset="2"/>
                          </a:rPr>
                          <m:t>𝑡</m:t>
                        </m:r>
                      </m:e>
                    </m:d>
                    <m:r>
                      <a:rPr lang="en-US" b="0" i="1" dirty="0" smtClean="0">
                        <a:latin typeface="Cambria Math" panose="02040503050406030204" pitchFamily="18" charset="0"/>
                        <a:sym typeface="Symbol" panose="05050102010706020507" pitchFamily="18" charset="2"/>
                      </a:rPr>
                      <m:t>…(2)</m:t>
                    </m:r>
                  </m:oMath>
                </a14:m>
                <a:endParaRPr lang="en-US" b="0" i="1" dirty="0" smtClean="0">
                  <a:latin typeface="Cambria Math" panose="02040503050406030204" pitchFamily="18" charset="0"/>
                  <a:sym typeface="Symbol" panose="05050102010706020507" pitchFamily="18" charset="2"/>
                </a:endParaRPr>
              </a:p>
              <a:p>
                <a:pPr marL="0" indent="0">
                  <a:buNone/>
                </a:pPr>
                <a:r>
                  <a:rPr lang="en-US" b="0" i="1" dirty="0" smtClean="0">
                    <a:latin typeface="Cambria Math" panose="02040503050406030204" pitchFamily="18" charset="0"/>
                    <a:sym typeface="Symbol" panose="05050102010706020507" pitchFamily="18" charset="2"/>
                  </a:rPr>
                  <a:t>	</a:t>
                </a:r>
                <a14:m>
                  <m:oMath xmlns:m="http://schemas.openxmlformats.org/officeDocument/2006/math">
                    <m:acc>
                      <m:accPr>
                        <m:chr m:val="͘"/>
                        <m:ctrlPr>
                          <a:rPr lang="en-US" b="0" i="1" smtClean="0">
                            <a:latin typeface="Cambria Math" panose="02040503050406030204" pitchFamily="18" charset="0"/>
                          </a:rPr>
                        </m:ctrlPr>
                      </m:accPr>
                      <m:e>
                        <m:r>
                          <a:rPr lang="en-US" b="0" i="1" dirty="0" smtClean="0">
                            <a:latin typeface="Cambria Math" panose="02040503050406030204" pitchFamily="18" charset="0"/>
                            <a:sym typeface="Symbol" panose="05050102010706020507" pitchFamily="18" charset="2"/>
                          </a:rPr>
                          <m:t></m:t>
                        </m:r>
                      </m:e>
                    </m:acc>
                    <m:r>
                      <a:rPr lang="en-US" b="0" i="1" baseline="-25000" dirty="0" smtClean="0">
                        <a:latin typeface="Cambria Math" panose="02040503050406030204" pitchFamily="18" charset="0"/>
                      </a:rPr>
                      <m:t>𝑟</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𝑟</m:t>
                            </m:r>
                          </m:sub>
                        </m:sSub>
                      </m:num>
                      <m:den>
                        <m:r>
                          <a:rPr lang="en-US" b="0" i="1" dirty="0" smtClean="0">
                            <a:latin typeface="Cambria Math" panose="02040503050406030204" pitchFamily="18" charset="0"/>
                          </a:rPr>
                          <m:t>𝑙</m:t>
                        </m:r>
                      </m:den>
                    </m:f>
                    <m:r>
                      <a:rPr lang="en-US" b="0" i="1" dirty="0" smtClean="0">
                        <a:latin typeface="Cambria Math" panose="02040503050406030204" pitchFamily="18" charset="0"/>
                      </a:rPr>
                      <m:t> ·</m:t>
                    </m:r>
                    <m:r>
                      <a:rPr lang="en-US" b="0" i="1" dirty="0" smtClean="0">
                        <a:latin typeface="Cambria Math" panose="02040503050406030204" pitchFamily="18" charset="0"/>
                      </a:rPr>
                      <m:t>𝑡𝑎𝑛</m:t>
                    </m:r>
                    <m:r>
                      <a:rPr lang="en-US" b="0" i="1" dirty="0" smtClean="0">
                        <a:latin typeface="Cambria Math" panose="02040503050406030204" pitchFamily="18" charset="0"/>
                      </a:rPr>
                      <m:t>𝜙</m:t>
                    </m:r>
                    <m:r>
                      <a:rPr lang="en-US" b="0" i="1" baseline="-25000" dirty="0" smtClean="0">
                        <a:latin typeface="Cambria Math" panose="02040503050406030204" pitchFamily="18" charset="0"/>
                        <a:sym typeface="Symbol" panose="05050102010706020507" pitchFamily="18" charset="2"/>
                      </a:rPr>
                      <m:t>𝑟</m:t>
                    </m:r>
                    <m:d>
                      <m:dPr>
                        <m:ctrlPr>
                          <a:rPr lang="en-US" b="0" i="1" dirty="0" smtClean="0">
                            <a:latin typeface="Cambria Math" panose="02040503050406030204" pitchFamily="18" charset="0"/>
                            <a:sym typeface="Symbol" panose="05050102010706020507" pitchFamily="18" charset="2"/>
                          </a:rPr>
                        </m:ctrlPr>
                      </m:dPr>
                      <m:e>
                        <m:r>
                          <a:rPr lang="en-US" b="0" i="1" dirty="0" smtClean="0">
                            <a:latin typeface="Cambria Math" panose="02040503050406030204" pitchFamily="18" charset="0"/>
                            <a:sym typeface="Symbol" panose="05050102010706020507" pitchFamily="18" charset="2"/>
                          </a:rPr>
                          <m:t>𝑡</m:t>
                        </m:r>
                      </m:e>
                    </m:d>
                    <m:r>
                      <a:rPr lang="en-US" b="0" i="1" dirty="0" smtClean="0">
                        <a:latin typeface="Cambria Math" panose="02040503050406030204" pitchFamily="18" charset="0"/>
                        <a:sym typeface="Symbol" panose="05050102010706020507" pitchFamily="18" charset="2"/>
                      </a:rPr>
                      <m:t>…(3)</m:t>
                    </m:r>
                  </m:oMath>
                </a14:m>
                <a:endParaRPr lang="en-US" b="0" i="1" dirty="0" smtClean="0">
                  <a:latin typeface="Cambria Math" panose="02040503050406030204" pitchFamily="18" charset="0"/>
                  <a:sym typeface="Symbol" panose="05050102010706020507" pitchFamily="18" charset="2"/>
                </a:endParaRPr>
              </a:p>
              <a:p>
                <a:pPr marL="0" indent="0">
                  <a:buNone/>
                </a:pPr>
                <a:r>
                  <a:rPr lang="en-US" i="1" baseline="-25000" dirty="0">
                    <a:latin typeface="Cambria Math" panose="02040503050406030204" pitchFamily="18" charset="0"/>
                    <a:sym typeface="Symbol" panose="05050102010706020507" pitchFamily="18" charset="2"/>
                  </a:rPr>
                  <a:t>	</a:t>
                </a:r>
                <a14:m>
                  <m:oMath xmlns:m="http://schemas.openxmlformats.org/officeDocument/2006/math">
                    <m:r>
                      <a:rPr lang="en-US" b="0" i="1" baseline="-25000" dirty="0" smtClean="0">
                        <a:latin typeface="Cambria Math" panose="02040503050406030204" pitchFamily="18" charset="0"/>
                        <a:sym typeface="Symbol" panose="05050102010706020507" pitchFamily="18" charset="2"/>
                      </a:rPr>
                      <m:t> </m:t>
                    </m:r>
                    <m:r>
                      <a:rPr lang="en-US" b="0" i="1" dirty="0" smtClean="0">
                        <a:latin typeface="Cambria Math" panose="02040503050406030204" pitchFamily="18" charset="0"/>
                      </a:rPr>
                      <m:t>  </m:t>
                    </m:r>
                  </m:oMath>
                </a14:m>
                <a:endParaRPr lang="en-US" baseline="-25000" dirty="0" smtClean="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958633"/>
              </a:xfrm>
              <a:blipFill>
                <a:blip r:embed="rId3"/>
                <a:stretch>
                  <a:fillRect l="-1043" t="-1966"/>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7091517" y="2275665"/>
            <a:ext cx="3389671" cy="3724252"/>
          </a:xfrm>
          <a:prstGeom prst="rect">
            <a:avLst/>
          </a:prstGeom>
        </p:spPr>
      </p:pic>
    </p:spTree>
    <p:extLst>
      <p:ext uri="{BB962C8B-B14F-4D97-AF65-F5344CB8AC3E}">
        <p14:creationId xmlns:p14="http://schemas.microsoft.com/office/powerpoint/2010/main" val="1022433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latin typeface="Cambria Math" panose="02040503050406030204" pitchFamily="18" charset="0"/>
                  </a:rPr>
                  <a:t>Error Vector:</a:t>
                </a:r>
              </a:p>
              <a:p>
                <a:endParaRPr lang="en-US" i="1" dirty="0">
                  <a:latin typeface="Cambria Math" panose="02040503050406030204" pitchFamily="18" charset="0"/>
                </a:endParaRPr>
              </a:p>
              <a:p>
                <a14:m>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𝑥</m:t>
                            </m:r>
                            <m:r>
                              <a:rPr lang="en-US" b="0" i="1" baseline="-25000" smtClean="0">
                                <a:latin typeface="Cambria Math" panose="02040503050406030204" pitchFamily="18" charset="0"/>
                              </a:rPr>
                              <m:t>𝑒</m:t>
                            </m:r>
                          </m:e>
                          <m:e>
                            <m:r>
                              <a:rPr lang="en-US" b="0" i="1" smtClean="0">
                                <a:latin typeface="Cambria Math" panose="02040503050406030204" pitchFamily="18" charset="0"/>
                              </a:rPr>
                              <m:t>𝑦</m:t>
                            </m:r>
                            <m:r>
                              <a:rPr lang="en-US" b="0" i="1" baseline="-25000" smtClean="0">
                                <a:latin typeface="Cambria Math" panose="02040503050406030204" pitchFamily="18" charset="0"/>
                              </a:rPr>
                              <m:t>𝑒</m:t>
                            </m:r>
                          </m:e>
                          <m:e>
                            <m:r>
                              <a:rPr lang="en-US" b="0" i="1" smtClean="0">
                                <a:latin typeface="Cambria Math" panose="02040503050406030204" pitchFamily="18" charset="0"/>
                              </a:rPr>
                              <m:t>𝜃</m:t>
                            </m:r>
                            <m:r>
                              <a:rPr lang="en-US" b="0" i="1" baseline="-25000" smtClean="0">
                                <a:latin typeface="Cambria Math" panose="02040503050406030204" pitchFamily="18" charset="0"/>
                              </a:rPr>
                              <m:t>𝑒</m:t>
                            </m:r>
                          </m:e>
                        </m:eqAr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𝑐</m:t>
                              </m:r>
                              <m:r>
                                <a:rPr lang="en-US" b="0" i="1" smtClean="0">
                                  <a:latin typeface="Cambria Math" panose="02040503050406030204" pitchFamily="18" charset="0"/>
                                </a:rPr>
                                <m:t>𝑜𝑠</m:t>
                              </m:r>
                              <m:r>
                                <a:rPr lang="en-US" b="0" i="1" smtClean="0">
                                  <a:latin typeface="Cambria Math" panose="02040503050406030204" pitchFamily="18" charset="0"/>
                                </a:rPr>
                                <m:t>𝜃</m:t>
                              </m:r>
                              <m:r>
                                <a:rPr lang="en-US" b="0" i="1" baseline="-25000" smtClean="0">
                                  <a:latin typeface="Cambria Math" panose="02040503050406030204" pitchFamily="18" charset="0"/>
                                </a:rPr>
                                <m:t>𝑑</m:t>
                              </m:r>
                            </m:e>
                            <m:e>
                              <m:r>
                                <a:rPr lang="en-US" b="0" i="1" smtClean="0">
                                  <a:latin typeface="Cambria Math" panose="02040503050406030204" pitchFamily="18" charset="0"/>
                                </a:rPr>
                                <m:t>𝑠𝑖𝑛𝑑</m:t>
                              </m:r>
                              <m:r>
                                <a:rPr lang="en-US" b="0" i="1" smtClean="0">
                                  <a:latin typeface="Cambria Math" panose="02040503050406030204" pitchFamily="18" charset="0"/>
                                </a:rPr>
                                <m:t>𝜃</m:t>
                              </m:r>
                              <m:r>
                                <a:rPr lang="en-US" b="0" i="1" baseline="-25000" smtClean="0">
                                  <a:latin typeface="Cambria Math" panose="02040503050406030204" pitchFamily="18" charset="0"/>
                                </a:rPr>
                                <m:t>𝑑</m:t>
                              </m:r>
                            </m:e>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𝑠𝑖𝑛</m:t>
                              </m:r>
                              <m:r>
                                <a:rPr lang="en-US" b="0" i="1" smtClean="0">
                                  <a:latin typeface="Cambria Math" panose="02040503050406030204" pitchFamily="18" charset="0"/>
                                </a:rPr>
                                <m:t>𝜃</m:t>
                              </m:r>
                              <m:r>
                                <a:rPr lang="en-US" b="0" i="1" baseline="-25000" smtClean="0">
                                  <a:latin typeface="Cambria Math" panose="02040503050406030204" pitchFamily="18" charset="0"/>
                                </a:rPr>
                                <m:t>𝑑</m:t>
                              </m:r>
                            </m:e>
                            <m:e>
                              <m:r>
                                <a:rPr lang="en-US" b="0" i="1" smtClean="0">
                                  <a:latin typeface="Cambria Math" panose="02040503050406030204" pitchFamily="18" charset="0"/>
                                </a:rPr>
                                <m:t>𝑐𝑜𝑠</m:t>
                              </m:r>
                              <m:r>
                                <a:rPr lang="en-US" b="0" i="1" smtClean="0">
                                  <a:latin typeface="Cambria Math" panose="02040503050406030204" pitchFamily="18" charset="0"/>
                                </a:rPr>
                                <m:t>𝜃</m:t>
                              </m:r>
                              <m:r>
                                <a:rPr lang="en-US" b="0" i="1" baseline="-25000" smtClean="0">
                                  <a:latin typeface="Cambria Math" panose="02040503050406030204" pitchFamily="18" charset="0"/>
                                </a:rPr>
                                <m:t>𝑑</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m:rPr>
                                <m:brk m:alnAt="7"/>
                              </m:rPr>
                              <a:rPr lang="en-US" b="0" i="1" smtClean="0">
                                <a:latin typeface="Cambria Math" panose="02040503050406030204" pitchFamily="18" charset="0"/>
                              </a:rPr>
                              <m:t>𝑥</m:t>
                            </m:r>
                            <m:r>
                              <a:rPr lang="en-US" b="0" i="1" baseline="-25000"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𝑥𝑑</m:t>
                            </m:r>
                          </m:e>
                          <m:e>
                            <m:r>
                              <a:rPr lang="en-US" b="0" i="1" smtClean="0">
                                <a:latin typeface="Cambria Math" panose="02040503050406030204" pitchFamily="18" charset="0"/>
                              </a:rPr>
                              <m:t>𝑦</m:t>
                            </m:r>
                            <m:r>
                              <a:rPr lang="en-US" b="0" i="1" baseline="-25000"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𝑦𝑑</m:t>
                            </m:r>
                          </m:e>
                          <m:e>
                            <m:r>
                              <a:rPr lang="en-US" b="0" i="1" smtClean="0">
                                <a:latin typeface="Cambria Math" panose="02040503050406030204" pitchFamily="18" charset="0"/>
                              </a:rPr>
                              <m:t>𝜃</m:t>
                            </m:r>
                            <m:r>
                              <a:rPr lang="en-US" b="0" i="1" baseline="-25000"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baseline="-25000" smtClean="0">
                                <a:latin typeface="Cambria Math" panose="02040503050406030204" pitchFamily="18" charset="0"/>
                              </a:rPr>
                              <m:t>𝑑</m:t>
                            </m:r>
                          </m:e>
                        </m:eqArr>
                      </m:e>
                    </m:d>
                  </m:oMath>
                </a14:m>
                <a:endParaRPr lang="en-US" dirty="0"/>
              </a:p>
              <a:p>
                <a:endParaRPr lang="en-US" dirty="0" smtClean="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baseline="-25000" dirty="0" smtClean="0">
                        <a:latin typeface="Cambria Math" panose="02040503050406030204" pitchFamily="18" charset="0"/>
                      </a:rPr>
                      <m:t>𝑒</m:t>
                    </m:r>
                    <m:r>
                      <a:rPr lang="en-US" b="0" i="1" dirty="0" smtClean="0">
                        <a:latin typeface="Cambria Math" panose="02040503050406030204" pitchFamily="18" charset="0"/>
                      </a:rPr>
                      <m:t>=−</m:t>
                    </m:r>
                    <m:r>
                      <a:rPr lang="en-US" b="0" i="1" dirty="0" smtClean="0">
                        <a:latin typeface="Cambria Math" panose="02040503050406030204" pitchFamily="18" charset="0"/>
                      </a:rPr>
                      <m:t>𝑣𝑑</m:t>
                    </m:r>
                    <m:r>
                      <a:rPr lang="en-US" b="0" i="1" dirty="0" smtClean="0">
                        <a:latin typeface="Cambria Math" panose="02040503050406030204" pitchFamily="18" charset="0"/>
                      </a:rPr>
                      <m:t>+</m:t>
                    </m:r>
                    <m:r>
                      <a:rPr lang="en-US" b="0" i="1" dirty="0" smtClean="0">
                        <a:latin typeface="Cambria Math" panose="02040503050406030204" pitchFamily="18" charset="0"/>
                      </a:rPr>
                      <m:t>𝑣𝑟</m:t>
                    </m:r>
                    <m:r>
                      <a:rPr lang="en-US" b="0" i="1" dirty="0" smtClean="0">
                        <a:latin typeface="Cambria Math" panose="02040503050406030204" pitchFamily="18" charset="0"/>
                      </a:rPr>
                      <m:t>·</m:t>
                    </m:r>
                    <m:r>
                      <a:rPr lang="en-US" b="0" i="1" dirty="0" smtClean="0">
                        <a:latin typeface="Cambria Math" panose="02040503050406030204" pitchFamily="18" charset="0"/>
                      </a:rPr>
                      <m:t>𝑐𝑜𝑠</m:t>
                    </m:r>
                    <m:r>
                      <a:rPr lang="en-US" b="0" i="1" dirty="0" smtClean="0">
                        <a:latin typeface="Cambria Math" panose="02040503050406030204" pitchFamily="18" charset="0"/>
                      </a:rPr>
                      <m:t>𝜃</m:t>
                    </m:r>
                    <m:r>
                      <a:rPr lang="en-US" b="0" i="1" baseline="-25000" dirty="0" smtClean="0">
                        <a:latin typeface="Cambria Math" panose="02040503050406030204" pitchFamily="18" charset="0"/>
                      </a:rPr>
                      <m:t>𝑒</m:t>
                    </m:r>
                    <m:r>
                      <a:rPr lang="en-US" b="0" i="1" dirty="0" smtClean="0">
                        <a:latin typeface="Cambria Math" panose="02040503050406030204" pitchFamily="18" charset="0"/>
                      </a:rPr>
                      <m:t>+</m:t>
                    </m:r>
                    <m:r>
                      <a:rPr lang="en-US" b="0" i="1" dirty="0" smtClean="0">
                        <a:latin typeface="Cambria Math" panose="02040503050406030204" pitchFamily="18" charset="0"/>
                      </a:rPr>
                      <m:t>𝑦𝑒</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𝑣</m:t>
                        </m:r>
                        <m:r>
                          <a:rPr lang="en-US" b="0" i="1" baseline="-25000" dirty="0" smtClean="0">
                            <a:latin typeface="Cambria Math" panose="02040503050406030204" pitchFamily="18" charset="0"/>
                          </a:rPr>
                          <m:t>𝑑</m:t>
                        </m:r>
                      </m:num>
                      <m:den>
                        <m:r>
                          <a:rPr lang="en-US" b="0" i="1" dirty="0" smtClean="0">
                            <a:latin typeface="Cambria Math" panose="02040503050406030204" pitchFamily="18" charset="0"/>
                          </a:rPr>
                          <m:t>𝑙</m:t>
                        </m:r>
                      </m:den>
                    </m:f>
                    <m:r>
                      <a:rPr lang="en-US" b="0" i="1" dirty="0" smtClean="0">
                        <a:latin typeface="Cambria Math" panose="02040503050406030204" pitchFamily="18" charset="0"/>
                      </a:rPr>
                      <m:t>·</m:t>
                    </m:r>
                    <m:r>
                      <a:rPr lang="en-US" b="0" i="1" dirty="0" smtClean="0">
                        <a:latin typeface="Cambria Math" panose="02040503050406030204" pitchFamily="18" charset="0"/>
                      </a:rPr>
                      <m:t>𝑡𝑎𝑛</m:t>
                    </m:r>
                    <m:r>
                      <a:rPr lang="en-US" b="0" i="1" dirty="0" smtClean="0">
                        <a:latin typeface="Cambria Math" panose="02040503050406030204" pitchFamily="18" charset="0"/>
                      </a:rPr>
                      <m:t>𝜙</m:t>
                    </m:r>
                    <m:r>
                      <a:rPr lang="en-US" b="0" i="1" baseline="-25000" dirty="0" smtClean="0">
                        <a:latin typeface="Cambria Math" panose="02040503050406030204" pitchFamily="18" charset="0"/>
                      </a:rPr>
                      <m:t>𝑑</m:t>
                    </m:r>
                    <m:r>
                      <a:rPr lang="en-US" b="0" i="1" dirty="0" smtClean="0">
                        <a:latin typeface="Cambria Math" panose="02040503050406030204" pitchFamily="18" charset="0"/>
                      </a:rPr>
                      <m:t>…(4)</m:t>
                    </m:r>
                  </m:oMath>
                </a14:m>
                <a:endParaRPr lang="en-US" b="0" dirty="0" smtClean="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baseline="-25000" dirty="0" smtClean="0">
                        <a:latin typeface="Cambria Math" panose="02040503050406030204" pitchFamily="18" charset="0"/>
                      </a:rPr>
                      <m:t>𝑒</m:t>
                    </m:r>
                    <m:r>
                      <a:rPr lang="en-US" b="0" i="1" dirty="0" smtClean="0">
                        <a:latin typeface="Cambria Math" panose="02040503050406030204" pitchFamily="18" charset="0"/>
                      </a:rPr>
                      <m:t>=</m:t>
                    </m:r>
                    <m:r>
                      <a:rPr lang="en-US" b="0" i="1" dirty="0" smtClean="0">
                        <a:latin typeface="Cambria Math" panose="02040503050406030204" pitchFamily="18" charset="0"/>
                      </a:rPr>
                      <m:t>𝑣𝑟</m:t>
                    </m:r>
                    <m:r>
                      <a:rPr lang="en-US" b="0" i="1" dirty="0" smtClean="0">
                        <a:latin typeface="Cambria Math" panose="02040503050406030204" pitchFamily="18" charset="0"/>
                      </a:rPr>
                      <m:t>·</m:t>
                    </m:r>
                    <m:r>
                      <a:rPr lang="en-US" b="0" i="1" dirty="0" smtClean="0">
                        <a:latin typeface="Cambria Math" panose="02040503050406030204" pitchFamily="18" charset="0"/>
                      </a:rPr>
                      <m:t>𝑠𝑖𝑛</m:t>
                    </m:r>
                    <m:r>
                      <a:rPr lang="en-US" b="0" i="1" dirty="0" smtClean="0">
                        <a:latin typeface="Cambria Math" panose="02040503050406030204" pitchFamily="18" charset="0"/>
                      </a:rPr>
                      <m:t>𝜃</m:t>
                    </m:r>
                    <m:r>
                      <a:rPr lang="en-US" b="0" i="1" baseline="-25000" dirty="0" smtClean="0">
                        <a:latin typeface="Cambria Math" panose="02040503050406030204" pitchFamily="18" charset="0"/>
                      </a:rPr>
                      <m:t>𝑒</m:t>
                    </m:r>
                    <m:r>
                      <a:rPr lang="en-US" b="0" i="1" dirty="0" smtClean="0">
                        <a:latin typeface="Cambria Math" panose="02040503050406030204" pitchFamily="18" charset="0"/>
                      </a:rPr>
                      <m:t>−</m:t>
                    </m:r>
                    <m:r>
                      <a:rPr lang="en-US" b="0" i="1" dirty="0" smtClean="0">
                        <a:latin typeface="Cambria Math" panose="02040503050406030204" pitchFamily="18" charset="0"/>
                      </a:rPr>
                      <m:t>𝑥𝑒</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𝑣</m:t>
                        </m:r>
                        <m:r>
                          <a:rPr lang="en-US" b="0" i="1" baseline="-25000" dirty="0" smtClean="0">
                            <a:latin typeface="Cambria Math" panose="02040503050406030204" pitchFamily="18" charset="0"/>
                          </a:rPr>
                          <m:t>𝑑</m:t>
                        </m:r>
                      </m:num>
                      <m:den>
                        <m:r>
                          <a:rPr lang="en-US" b="0" i="1" dirty="0" smtClean="0">
                            <a:latin typeface="Cambria Math" panose="02040503050406030204" pitchFamily="18" charset="0"/>
                          </a:rPr>
                          <m:t>𝑙</m:t>
                        </m:r>
                      </m:den>
                    </m:f>
                    <m:r>
                      <a:rPr lang="en-US" b="0" i="1" dirty="0" smtClean="0">
                        <a:latin typeface="Cambria Math" panose="02040503050406030204" pitchFamily="18" charset="0"/>
                      </a:rPr>
                      <m:t>·</m:t>
                    </m:r>
                    <m:r>
                      <a:rPr lang="en-US" b="0" i="1" dirty="0" smtClean="0">
                        <a:latin typeface="Cambria Math" panose="02040503050406030204" pitchFamily="18" charset="0"/>
                      </a:rPr>
                      <m:t>𝑡𝑎𝑛</m:t>
                    </m:r>
                    <m:r>
                      <a:rPr lang="en-US" b="0" i="1" dirty="0" smtClean="0">
                        <a:latin typeface="Cambria Math" panose="02040503050406030204" pitchFamily="18" charset="0"/>
                      </a:rPr>
                      <m:t>𝜙</m:t>
                    </m:r>
                    <m:r>
                      <a:rPr lang="en-US" b="0" i="1" baseline="-25000" dirty="0" smtClean="0">
                        <a:latin typeface="Cambria Math" panose="02040503050406030204" pitchFamily="18" charset="0"/>
                      </a:rPr>
                      <m:t>𝑑</m:t>
                    </m:r>
                    <m:r>
                      <a:rPr lang="en-US" b="0" i="1" dirty="0" smtClean="0">
                        <a:latin typeface="Cambria Math" panose="02040503050406030204" pitchFamily="18" charset="0"/>
                      </a:rPr>
                      <m:t>…(5)</m:t>
                    </m:r>
                  </m:oMath>
                </a14:m>
                <a:endParaRPr lang="en-US" b="0" dirty="0" smtClean="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baseline="-25000" dirty="0" smtClean="0">
                        <a:latin typeface="Cambria Math" panose="02040503050406030204" pitchFamily="18" charset="0"/>
                      </a:rPr>
                      <m:t>𝑒</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𝑣</m:t>
                        </m:r>
                        <m:r>
                          <a:rPr lang="en-US" b="0" i="1" baseline="-25000" dirty="0" smtClean="0">
                            <a:latin typeface="Cambria Math" panose="02040503050406030204" pitchFamily="18" charset="0"/>
                          </a:rPr>
                          <m:t>𝑟</m:t>
                        </m:r>
                      </m:num>
                      <m:den>
                        <m:r>
                          <a:rPr lang="en-US" b="0" i="1" dirty="0" smtClean="0">
                            <a:latin typeface="Cambria Math" panose="02040503050406030204" pitchFamily="18" charset="0"/>
                          </a:rPr>
                          <m:t>𝑙</m:t>
                        </m:r>
                      </m:den>
                    </m:f>
                    <m:r>
                      <a:rPr lang="en-US" b="0" i="1" dirty="0" smtClean="0">
                        <a:latin typeface="Cambria Math" panose="02040503050406030204" pitchFamily="18" charset="0"/>
                      </a:rPr>
                      <m:t>·</m:t>
                    </m:r>
                    <m:r>
                      <a:rPr lang="en-US" b="0" i="1" dirty="0" smtClean="0">
                        <a:latin typeface="Cambria Math" panose="02040503050406030204" pitchFamily="18" charset="0"/>
                      </a:rPr>
                      <m:t>𝑡𝑎𝑛</m:t>
                    </m:r>
                    <m:r>
                      <a:rPr lang="en-US" b="0" i="1" dirty="0" smtClean="0">
                        <a:latin typeface="Cambria Math" panose="02040503050406030204" pitchFamily="18" charset="0"/>
                      </a:rPr>
                      <m:t>𝜙</m:t>
                    </m:r>
                    <m:r>
                      <a:rPr lang="en-US" b="0" i="1" baseline="-25000" dirty="0" smtClean="0">
                        <a:latin typeface="Cambria Math" panose="02040503050406030204" pitchFamily="18" charset="0"/>
                      </a:rPr>
                      <m:t>𝑟</m:t>
                    </m:r>
                    <m:r>
                      <a:rPr lang="en-US" b="0" i="1" dirty="0" smtClean="0">
                        <a:latin typeface="Cambria Math" panose="02040503050406030204" pitchFamily="18" charset="0"/>
                      </a:rPr>
                      <m:t>−</m:t>
                    </m:r>
                    <m:r>
                      <a:rPr lang="en-US" b="0" i="1" dirty="0" smtClean="0">
                        <a:latin typeface="Cambria Math" panose="02040503050406030204" pitchFamily="18" charset="0"/>
                      </a:rPr>
                      <m:t>𝑥𝑒</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𝑣</m:t>
                        </m:r>
                        <m:r>
                          <a:rPr lang="en-US" b="0" i="1" baseline="-25000" dirty="0" smtClean="0">
                            <a:latin typeface="Cambria Math" panose="02040503050406030204" pitchFamily="18" charset="0"/>
                          </a:rPr>
                          <m:t>𝑑</m:t>
                        </m:r>
                      </m:num>
                      <m:den>
                        <m:r>
                          <a:rPr lang="en-US" b="0" i="1" dirty="0" smtClean="0">
                            <a:latin typeface="Cambria Math" panose="02040503050406030204" pitchFamily="18" charset="0"/>
                          </a:rPr>
                          <m:t>𝑙</m:t>
                        </m:r>
                      </m:den>
                    </m:f>
                    <m:r>
                      <a:rPr lang="en-US" b="0" i="1" dirty="0" smtClean="0">
                        <a:latin typeface="Cambria Math" panose="02040503050406030204" pitchFamily="18" charset="0"/>
                      </a:rPr>
                      <m:t>·</m:t>
                    </m:r>
                    <m:r>
                      <a:rPr lang="en-US" b="0" i="1" dirty="0" smtClean="0">
                        <a:latin typeface="Cambria Math" panose="02040503050406030204" pitchFamily="18" charset="0"/>
                      </a:rPr>
                      <m:t>𝑡𝑎𝑛</m:t>
                    </m:r>
                    <m:r>
                      <a:rPr lang="en-US" b="0" i="1" dirty="0" smtClean="0">
                        <a:latin typeface="Cambria Math" panose="02040503050406030204" pitchFamily="18" charset="0"/>
                      </a:rPr>
                      <m:t>𝜙</m:t>
                    </m:r>
                    <m:r>
                      <a:rPr lang="en-US" b="0" i="1" baseline="-25000" dirty="0" smtClean="0">
                        <a:latin typeface="Cambria Math" panose="02040503050406030204" pitchFamily="18" charset="0"/>
                      </a:rPr>
                      <m:t>𝑑</m:t>
                    </m:r>
                    <m:r>
                      <a:rPr lang="en-US" b="0" i="1" dirty="0" smtClean="0">
                        <a:latin typeface="Cambria Math" panose="02040503050406030204" pitchFamily="18" charset="0"/>
                      </a:rPr>
                      <m:t>…(6)</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241"/>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7325032" y="2379406"/>
            <a:ext cx="4414685" cy="2954371"/>
          </a:xfrm>
          <a:prstGeom prst="rect">
            <a:avLst/>
          </a:prstGeom>
        </p:spPr>
      </p:pic>
    </p:spTree>
    <p:extLst>
      <p:ext uri="{BB962C8B-B14F-4D97-AF65-F5344CB8AC3E}">
        <p14:creationId xmlns:p14="http://schemas.microsoft.com/office/powerpoint/2010/main" val="1489402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Mode Control</a:t>
            </a:r>
            <a:endParaRPr lang="en-US" dirty="0"/>
          </a:p>
        </p:txBody>
      </p:sp>
      <p:sp>
        <p:nvSpPr>
          <p:cNvPr id="3" name="Content Placeholder 2"/>
          <p:cNvSpPr>
            <a:spLocks noGrp="1"/>
          </p:cNvSpPr>
          <p:nvPr>
            <p:ph idx="1"/>
          </p:nvPr>
        </p:nvSpPr>
        <p:spPr/>
        <p:txBody>
          <a:bodyPr/>
          <a:lstStyle/>
          <a:p>
            <a:r>
              <a:rPr lang="en-US" dirty="0" smtClean="0"/>
              <a:t>Uses the concept of sliding surface to describe error space</a:t>
            </a:r>
          </a:p>
          <a:p>
            <a:endParaRPr lang="en-US" dirty="0"/>
          </a:p>
          <a:p>
            <a:r>
              <a:rPr lang="en-US" dirty="0" smtClean="0"/>
              <a:t>AIM: make output variable track a desired profile</a:t>
            </a:r>
          </a:p>
          <a:p>
            <a:pPr marL="0" indent="0">
              <a:buNone/>
            </a:pPr>
            <a:endParaRPr lang="en-US" dirty="0"/>
          </a:p>
          <a:p>
            <a:r>
              <a:rPr lang="en-US" dirty="0" smtClean="0"/>
              <a:t>Advantages:</a:t>
            </a:r>
          </a:p>
          <a:p>
            <a:pPr lvl="1"/>
            <a:r>
              <a:rPr lang="en-US" dirty="0" smtClean="0"/>
              <a:t>Closed loop response does not depend on uncertain nonlinearities.</a:t>
            </a:r>
          </a:p>
          <a:p>
            <a:pPr lvl="1"/>
            <a:r>
              <a:rPr lang="en-US" dirty="0" smtClean="0"/>
              <a:t>Dynamic behavior of system depends on choice of sliding function.</a:t>
            </a:r>
          </a:p>
          <a:p>
            <a:pPr lvl="1"/>
            <a:endParaRPr lang="en-US" dirty="0"/>
          </a:p>
          <a:p>
            <a:endParaRPr lang="en-US" dirty="0"/>
          </a:p>
          <a:p>
            <a:endParaRPr lang="en-US" dirty="0" smtClean="0"/>
          </a:p>
        </p:txBody>
      </p:sp>
    </p:spTree>
    <p:extLst>
      <p:ext uri="{BB962C8B-B14F-4D97-AF65-F5344CB8AC3E}">
        <p14:creationId xmlns:p14="http://schemas.microsoft.com/office/powerpoint/2010/main" val="2290318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sliding mode control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Sliding surface design</a:t>
                </a:r>
              </a:p>
              <a:p>
                <a:pPr marL="0" indent="0">
                  <a:buNone/>
                </a:pPr>
                <a:endParaRPr lang="en-US" dirty="0" smtClean="0"/>
              </a:p>
              <a:p>
                <a:pPr lvl="1"/>
                <a:r>
                  <a:rPr lang="en-US" dirty="0" smtClean="0"/>
                  <a:t>Choose a function s = 0, such that e → 0 as t 󠄒 → </a:t>
                </a:r>
                <a:r>
                  <a:rPr lang="en-US" dirty="0" smtClean="0">
                    <a:sym typeface="Symbol" panose="05050102010706020507" pitchFamily="18" charset="2"/>
                  </a:rPr>
                  <a:t></a:t>
                </a:r>
              </a:p>
              <a:p>
                <a:pPr lvl="1"/>
                <a:r>
                  <a:rPr lang="en-US" dirty="0" smtClean="0">
                    <a:sym typeface="Symbol" panose="05050102010706020507" pitchFamily="18" charset="2"/>
                  </a:rPr>
                  <a:t>Sliding surface depends on number of derivatives of tracking error</a:t>
                </a:r>
              </a:p>
              <a:p>
                <a:pPr lvl="1"/>
                <a:r>
                  <a:rPr lang="en-US" dirty="0" smtClean="0">
                    <a:sym typeface="Symbol" panose="05050102010706020507" pitchFamily="18" charset="2"/>
                  </a:rPr>
                  <a:t>Number of derivatives depends on input output relative degree.</a:t>
                </a:r>
              </a:p>
              <a:p>
                <a:pPr lvl="1"/>
                <a:r>
                  <a:rPr lang="en-US" dirty="0" smtClean="0">
                    <a:sym typeface="Symbol" panose="05050102010706020507" pitchFamily="18" charset="2"/>
                  </a:rPr>
                  <a:t>Typical sliding surface: </a:t>
                </a:r>
                <a14:m>
                  <m:oMath xmlns:m="http://schemas.openxmlformats.org/officeDocument/2006/math">
                    <m:r>
                      <a:rPr lang="en-US" b="0" i="1" smtClean="0">
                        <a:latin typeface="Cambria Math" panose="02040503050406030204" pitchFamily="18" charset="0"/>
                        <a:sym typeface="Symbol" panose="05050102010706020507" pitchFamily="18" charset="2"/>
                      </a:rPr>
                      <m:t>𝑠</m:t>
                    </m:r>
                    <m:r>
                      <a:rPr lang="en-US" b="0" i="1" smtClean="0">
                        <a:latin typeface="Cambria Math" panose="02040503050406030204" pitchFamily="18" charset="0"/>
                        <a:sym typeface="Symbol" panose="05050102010706020507" pitchFamily="18" charset="2"/>
                      </a:rPr>
                      <m:t>= </m:t>
                    </m:r>
                    <m:acc>
                      <m:accPr>
                        <m:chr m:val="̇"/>
                        <m:ctrlPr>
                          <a:rPr lang="en-US" b="0" i="1" smtClean="0">
                            <a:latin typeface="Cambria Math" panose="02040503050406030204" pitchFamily="18" charset="0"/>
                            <a:sym typeface="Symbol" panose="05050102010706020507" pitchFamily="18" charset="2"/>
                          </a:rPr>
                        </m:ctrlPr>
                      </m:accPr>
                      <m:e>
                        <m:acc>
                          <m:accPr>
                            <m:chr m:val="̃"/>
                            <m:ctrlPr>
                              <a:rPr lang="en-US" b="0" i="1" smtClean="0">
                                <a:latin typeface="Cambria Math" panose="02040503050406030204" pitchFamily="18" charset="0"/>
                                <a:sym typeface="Symbol" panose="05050102010706020507" pitchFamily="18" charset="2"/>
                              </a:rPr>
                            </m:ctrlPr>
                          </m:accPr>
                          <m:e>
                            <m:r>
                              <a:rPr lang="en-US" b="0" i="1" smtClean="0">
                                <a:latin typeface="Cambria Math" panose="02040503050406030204" pitchFamily="18" charset="0"/>
                                <a:sym typeface="Symbol" panose="05050102010706020507" pitchFamily="18" charset="2"/>
                              </a:rPr>
                              <m:t>𝑥</m:t>
                            </m:r>
                          </m:e>
                        </m:acc>
                      </m:e>
                    </m:acc>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𝑘</m:t>
                    </m:r>
                    <m:r>
                      <a:rPr lang="en-US" b="0" i="1" smtClean="0">
                        <a:latin typeface="Cambria Math" panose="02040503050406030204" pitchFamily="18" charset="0"/>
                        <a:sym typeface="Symbol" panose="05050102010706020507" pitchFamily="18" charset="2"/>
                      </a:rPr>
                      <m:t>·</m:t>
                    </m:r>
                    <m:acc>
                      <m:accPr>
                        <m:chr m:val="̃"/>
                        <m:ctrlPr>
                          <a:rPr lang="en-US" b="0" i="1" smtClean="0">
                            <a:latin typeface="Cambria Math" panose="02040503050406030204" pitchFamily="18" charset="0"/>
                            <a:sym typeface="Symbol" panose="05050102010706020507" pitchFamily="18" charset="2"/>
                          </a:rPr>
                        </m:ctrlPr>
                      </m:accPr>
                      <m:e>
                        <m:r>
                          <a:rPr lang="en-US" b="0" i="1" smtClean="0">
                            <a:latin typeface="Cambria Math" panose="02040503050406030204" pitchFamily="18" charset="0"/>
                            <a:sym typeface="Symbol" panose="05050102010706020507" pitchFamily="18" charset="2"/>
                          </a:rPr>
                          <m:t>𝑥</m:t>
                        </m:r>
                      </m:e>
                    </m:acc>
                  </m:oMath>
                </a14:m>
                <a:r>
                  <a:rPr lang="en-US" dirty="0" smtClean="0"/>
                  <a:t>,  where </a:t>
                </a:r>
                <a14:m>
                  <m:oMath xmlns:m="http://schemas.openxmlformats.org/officeDocument/2006/math">
                    <m:acc>
                      <m:accPr>
                        <m:chr m:val="̃"/>
                        <m:ctrlPr>
                          <a:rPr lang="en-US" b="0" i="1" smtClean="0">
                            <a:latin typeface="Cambria Math" panose="02040503050406030204" pitchFamily="18" charset="0"/>
                            <a:sym typeface="Symbol" panose="05050102010706020507" pitchFamily="18" charset="2"/>
                          </a:rPr>
                        </m:ctrlPr>
                      </m:accPr>
                      <m:e>
                        <m:r>
                          <a:rPr lang="en-US" b="0" i="1" smtClean="0">
                            <a:latin typeface="Cambria Math" panose="02040503050406030204" pitchFamily="18" charset="0"/>
                            <a:sym typeface="Symbol" panose="05050102010706020507" pitchFamily="18" charset="2"/>
                          </a:rPr>
                          <m:t>𝑥</m:t>
                        </m:r>
                      </m:e>
                    </m:acc>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𝑥</m:t>
                    </m:r>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𝑥𝑑𝑒𝑠𝑖𝑟𝑒𝑑</m:t>
                    </m:r>
                  </m:oMath>
                </a14:m>
                <a:endParaRPr lang="en-US" baseline="-25000" dirty="0" smtClean="0"/>
              </a:p>
              <a:p>
                <a:pPr lvl="1"/>
                <a:r>
                  <a:rPr lang="en-US" dirty="0" smtClean="0"/>
                  <a:t>Use </a:t>
                </a:r>
                <a:r>
                  <a:rPr lang="en-US" dirty="0" err="1" smtClean="0"/>
                  <a:t>Lyapunov</a:t>
                </a:r>
                <a:r>
                  <a:rPr lang="en-US" dirty="0" smtClean="0"/>
                  <a:t> function to derivative of s to guarantee asymptotic convergence:</a:t>
                </a:r>
              </a:p>
              <a:p>
                <a:pPr marL="457200" lvl="1" indent="0">
                  <a:buNone/>
                </a:pPr>
                <a:r>
                  <a:rPr lang="en-US" dirty="0" smtClean="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acc>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acc>
                    <m:r>
                      <a:rPr lang="en-US" b="0" i="1" smtClean="0">
                        <a:latin typeface="Cambria Math" panose="02040503050406030204" pitchFamily="18" charset="0"/>
                      </a:rPr>
                      <m:t>=0</m:t>
                    </m:r>
                  </m:oMath>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877676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sliding mode control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Control input design</a:t>
                </a:r>
              </a:p>
              <a:p>
                <a:pPr lvl="1"/>
                <a:r>
                  <a:rPr lang="en-US" dirty="0" smtClean="0"/>
                  <a:t>Responsible for driving the state onto the surface and keeping it there</a:t>
                </a:r>
              </a:p>
              <a:p>
                <a:pPr lvl="1"/>
                <a:r>
                  <a:rPr lang="en-US" dirty="0" smtClean="0"/>
                  <a:t>Consists of a discontinuous function to ensure finite reaching time.</a:t>
                </a:r>
              </a:p>
              <a:p>
                <a:pPr lvl="1"/>
                <a:r>
                  <a:rPr lang="en-US" dirty="0" smtClean="0"/>
                  <a:t> Typical sliding mode control is of the type:</a:t>
                </a:r>
              </a:p>
              <a:p>
                <a:pPr lvl="2"/>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𝑈𝑠𝑔𝑛</m:t>
                    </m:r>
                    <m:d>
                      <m:dPr>
                        <m:ctrlPr>
                          <a:rPr lang="en-US" b="0" i="1" smtClean="0">
                            <a:latin typeface="Cambria Math" panose="02040503050406030204" pitchFamily="18" charset="0"/>
                          </a:rPr>
                        </m:ctrlPr>
                      </m:dPr>
                      <m:e>
                        <m:r>
                          <a:rPr lang="en-US" b="0" i="1" smtClean="0">
                            <a:latin typeface="Cambria Math" panose="02040503050406030204" pitchFamily="18" charset="0"/>
                          </a:rPr>
                          <m:t>𝜎</m:t>
                        </m:r>
                      </m:e>
                    </m:d>
                  </m:oMath>
                </a14:m>
                <a:endParaRPr lang="en-US" b="0" dirty="0" smtClean="0"/>
              </a:p>
              <a:p>
                <a:pPr lvl="1"/>
                <a:r>
                  <a:rPr lang="en-US" b="0" dirty="0" smtClean="0"/>
                  <a:t>This results in oscillating steady state behavior called chattering</a:t>
                </a:r>
              </a:p>
              <a:p>
                <a:pPr lvl="1"/>
                <a:r>
                  <a:rPr lang="en-US" dirty="0" smtClean="0"/>
                  <a:t>Approximate of </a:t>
                </a:r>
                <a:r>
                  <a:rPr lang="en-US" dirty="0" err="1" smtClean="0"/>
                  <a:t>sgn</a:t>
                </a:r>
                <a:r>
                  <a:rPr lang="en-US" dirty="0" smtClean="0"/>
                  <a:t> function is used.</a:t>
                </a:r>
              </a:p>
              <a:p>
                <a:pPr lvl="1"/>
                <a:r>
                  <a:rPr lang="en-US" b="0" dirty="0" smtClean="0"/>
                  <a:t>Higher order sliding mode control is also used.</a:t>
                </a:r>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01729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3394</TotalTime>
  <Words>1174</Words>
  <Application>Microsoft Office PowerPoint</Application>
  <PresentationFormat>Widescreen</PresentationFormat>
  <Paragraphs>165</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Symbol</vt:lpstr>
      <vt:lpstr>Office Theme</vt:lpstr>
      <vt:lpstr>Trajectory Tracking for Autonomous Vehicles using Sliding Mode Control</vt:lpstr>
      <vt:lpstr>Introduction</vt:lpstr>
      <vt:lpstr>Overview of Autonomous Vehicle System</vt:lpstr>
      <vt:lpstr>Popular types of tracking methods </vt:lpstr>
      <vt:lpstr>Motion model of vehicle</vt:lpstr>
      <vt:lpstr>Error model</vt:lpstr>
      <vt:lpstr>Sliding Mode Control</vt:lpstr>
      <vt:lpstr>Design of sliding mode control</vt:lpstr>
      <vt:lpstr>Design of sliding mode control</vt:lpstr>
      <vt:lpstr>Proposed sliding surface</vt:lpstr>
      <vt:lpstr>Proposed control law </vt:lpstr>
      <vt:lpstr>Control Variables and stability  </vt:lpstr>
      <vt:lpstr>Implementation block diagram</vt:lpstr>
      <vt:lpstr>Implementation parameters</vt:lpstr>
      <vt:lpstr>Test Case</vt:lpstr>
      <vt:lpstr>Test Case</vt:lpstr>
      <vt:lpstr>Future work</vt:lpstr>
      <vt:lpstr>References</vt:lpstr>
      <vt:lpstr>PowerPoint Presentation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Trajectory Tracking for Autonomous Vehicles using Sliding Mode Control</dc:title>
  <dc:creator>harish</dc:creator>
  <cp:lastModifiedBy>harish</cp:lastModifiedBy>
  <cp:revision>64</cp:revision>
  <dcterms:created xsi:type="dcterms:W3CDTF">2018-04-29T00:46:08Z</dcterms:created>
  <dcterms:modified xsi:type="dcterms:W3CDTF">2018-05-03T17:26:06Z</dcterms:modified>
</cp:coreProperties>
</file>