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82" r:id="rId4"/>
    <p:sldId id="278" r:id="rId5"/>
    <p:sldId id="283" r:id="rId6"/>
    <p:sldId id="279" r:id="rId7"/>
    <p:sldId id="285" r:id="rId8"/>
    <p:sldId id="284" r:id="rId9"/>
    <p:sldId id="258" r:id="rId10"/>
    <p:sldId id="287" r:id="rId11"/>
    <p:sldId id="288" r:id="rId12"/>
    <p:sldId id="280" r:id="rId13"/>
    <p:sldId id="294" r:id="rId14"/>
    <p:sldId id="273" r:id="rId15"/>
    <p:sldId id="290" r:id="rId16"/>
    <p:sldId id="291" r:id="rId17"/>
    <p:sldId id="293" r:id="rId18"/>
    <p:sldId id="27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5C55FB-13DA-475F-89F1-586B5300F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10AD27D3-1940-4508-8126-AAD9CF851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AEF5EB0-91E1-419C-94B8-87417A05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1554EC3-6C53-450D-BBCE-EDA2996B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5F9D51C-F487-496D-92A6-AC5A8895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8B75E9B-6B01-4531-A76F-F26BC741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4C67C1EB-99C4-4BD4-A32A-B1E939E82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6896EE3-0100-4229-9CF3-EEFFABFF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2300858-0FA7-497A-A3D7-AAE406D9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4900871-805F-41E3-AF5D-29829BB8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83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F0365C75-12A0-4D1E-93E9-7259FEFEA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C857AD3A-C441-4586-89F0-FED09F50A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C6E5A14-2F46-4883-94EA-4B93A779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CD5EE52-53BE-4B46-A9E8-AF8DDD4D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F942D1D-8649-4699-B8B2-DE1B5962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92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4F9802B-500B-4BBA-AB64-4DEFA34C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A8AC1E3-7D06-4749-9BDD-0A8568B24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B9DF8DC-9DF2-4D26-A5C6-EF998073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5ECAC3B-B000-414E-9D78-2929C9CE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13648CC-126D-4D3E-969B-965C9930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13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6137B9-6664-4975-8052-47EE07B8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13C22B3-19E9-4547-ADC9-9D7059608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97D15E9-DFAD-4C98-9216-FEE86982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1C0B7F6-1157-4603-BDD7-8E317BB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4900532-D667-4F81-8379-8AA6629B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61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2944AA8-C828-4815-9C88-855D090C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A6F59E-948D-4C0B-A438-1EBF1FD86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1C6D047A-04DD-4919-BC8B-34D069E99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04B9158F-6C0F-4589-9CBB-A5D4CDB6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8CA10E2D-8817-4E63-B771-FAF99416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A5EBBAF7-987A-4F3A-A56C-F7D513D2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26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F38D1ED-F8F7-489D-9BC6-FA280CFC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37AE34F-1ADE-4C19-9A5C-A3EAFEE9F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CF7D039A-2AD6-49DB-95D5-E4391CEF1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3EF97230-3B96-443B-941E-EB4C1B8BA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EBDCD45C-733A-4A89-8FA2-C8753AE2B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0D88B4B6-5ACF-464E-A7DB-4929A7D9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75125118-FC93-427F-B4ED-6DDEA366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2FC72B8B-10F9-4963-9EC3-D478273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04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FD7C9AF-D5B6-4F38-917C-FBC78754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B6A80D2D-4FF7-4585-87B5-C5374BAF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430D5AC1-7CBD-4EAF-9CAB-EB683379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4709CB59-C46B-43A5-A46A-15DC2B5F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04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17E01F9C-8E5F-46D3-A4EA-21B9FB00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5D27A066-61AC-4DE8-BE37-1A95FB35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971DBC5-12BA-4497-86E4-EB8D85AE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10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9759501-E4FC-452C-A1DD-DCF90793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407BBC4-B816-4E7A-9BC7-B1A2B420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501BAFFB-C7A9-4AFF-9692-E541AB7D0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924CA1E-B21E-4CC9-9900-AAF619FA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47E2CEF1-9F7A-4364-8D42-041FA4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11172547-307E-4495-8570-0166537F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8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7786EC8-111E-441E-93B3-398A4E93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9DC8207A-A878-4C18-B6CA-50F728929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5E60C3D6-27FE-4254-9AB0-FBE71A1F2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7C2A6F29-847E-4D0D-A85E-F5989D18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A41E-FCCD-4E27-BA06-382B62526C19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FD8D5B4-F819-4A56-B4FF-6CA8E78E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8F9BAED-39D4-48FE-89E0-CA5B6E84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38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6A4B2C18-44BA-44F1-AD48-6B8BC082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357802B3-08C4-40F8-9374-9795E570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F481F9B-30C5-42A8-9579-D528BBBD8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A41E-FCCD-4E27-BA06-382B62526C19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1F25DC0-C125-4088-910C-B7DCD6D0B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0A0A40F-D3E0-428F-A004-65263EBAC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DDAC8-4933-4080-A2BF-2ABDAD182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4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圖片 2" descr="一張含有 地圖 的圖片&#10;&#10;自動產生的描述">
              <a:extLst>
                <a:ext uri="{FF2B5EF4-FFF2-40B4-BE49-F238E27FC236}">
                  <a16:creationId xmlns:a16="http://schemas.microsoft.com/office/drawing/2014/main" xmlns="" id="{1845A2B8-2EAD-4E96-8AE0-13C9FFFED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0" y="0"/>
              <a:ext cx="6080369" cy="6799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Rectangle 19">
            <a:extLst>
              <a:ext uri="{FF2B5EF4-FFF2-40B4-BE49-F238E27FC236}">
                <a16:creationId xmlns:a16="http://schemas.microsoft.com/office/drawing/2014/main" xmlns="" id="{A8DAC473-E61D-4FED-A709-AD99250BAC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8339" y="3227251"/>
            <a:ext cx="74130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3200" dirty="0">
                <a:solidFill>
                  <a:srgbClr val="25933A"/>
                </a:solidFill>
                <a:ea typeface="標楷體" panose="03000509000000000000" pitchFamily="65" charset="-120"/>
              </a:rPr>
              <a:t>Diagnostic potential for a serum </a:t>
            </a:r>
            <a:r>
              <a:rPr lang="en-US" altLang="zh-TW" sz="3200" dirty="0" err="1">
                <a:solidFill>
                  <a:srgbClr val="25933A"/>
                </a:solidFill>
                <a:ea typeface="標楷體" panose="03000509000000000000" pitchFamily="65" charset="-120"/>
              </a:rPr>
              <a:t>miRNA</a:t>
            </a:r>
            <a:endParaRPr lang="en-US" altLang="zh-TW" sz="3200" dirty="0">
              <a:solidFill>
                <a:srgbClr val="25933A"/>
              </a:solidFill>
              <a:ea typeface="標楷體" panose="03000509000000000000" pitchFamily="65" charset="-120"/>
            </a:endParaRPr>
          </a:p>
          <a:p>
            <a:pPr eaLnBrk="0" hangingPunct="0"/>
            <a:r>
              <a:rPr lang="en-US" altLang="zh-TW" sz="3200" dirty="0">
                <a:solidFill>
                  <a:srgbClr val="25933A"/>
                </a:solidFill>
                <a:ea typeface="標楷體" panose="03000509000000000000" pitchFamily="65" charset="-120"/>
              </a:rPr>
              <a:t>neural network for detection of ovarian</a:t>
            </a:r>
          </a:p>
          <a:p>
            <a:pPr eaLnBrk="0" hangingPunct="0"/>
            <a:r>
              <a:rPr lang="en-US" altLang="zh-TW" sz="3200" dirty="0">
                <a:solidFill>
                  <a:srgbClr val="25933A"/>
                </a:solidFill>
                <a:ea typeface="標楷體" panose="03000509000000000000" pitchFamily="65" charset="-120"/>
              </a:rPr>
              <a:t>cancer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xmlns="" id="{A8DAC473-E61D-4FED-A709-AD99250BAC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8339" y="2396254"/>
            <a:ext cx="74130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4800" b="1" dirty="0" smtClean="0">
                <a:solidFill>
                  <a:srgbClr val="25933A"/>
                </a:solidFill>
                <a:ea typeface="標楷體" panose="03000509000000000000" pitchFamily="65" charset="-120"/>
              </a:rPr>
              <a:t>Final Project</a:t>
            </a:r>
            <a:endParaRPr lang="en-US" altLang="zh-TW" sz="6600" b="1" dirty="0">
              <a:solidFill>
                <a:srgbClr val="25933A"/>
              </a:solidFill>
              <a:ea typeface="標楷體" panose="03000509000000000000" pitchFamily="65" charset="-120"/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xmlns="" id="{A8DAC473-E61D-4FED-A709-AD99250BAC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8339" y="4796911"/>
            <a:ext cx="741300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3200" dirty="0" smtClean="0">
                <a:solidFill>
                  <a:srgbClr val="25933A"/>
                </a:solidFill>
                <a:ea typeface="標楷體" panose="03000509000000000000" pitchFamily="65" charset="-120"/>
              </a:rPr>
              <a:t>Members :  </a:t>
            </a:r>
            <a:r>
              <a:rPr lang="zh-TW" altLang="en-US" sz="3200" dirty="0" smtClean="0">
                <a:solidFill>
                  <a:srgbClr val="25933A"/>
                </a:solidFill>
                <a:ea typeface="標楷體" panose="03000509000000000000" pitchFamily="65" charset="-120"/>
              </a:rPr>
              <a:t>章峻福</a:t>
            </a:r>
            <a:r>
              <a:rPr lang="en-US" altLang="zh-TW" sz="3200" dirty="0" smtClean="0">
                <a:solidFill>
                  <a:srgbClr val="25933A"/>
                </a:solidFill>
                <a:ea typeface="標楷體" panose="03000509000000000000" pitchFamily="65" charset="-120"/>
              </a:rPr>
              <a:t>	110753503</a:t>
            </a:r>
          </a:p>
          <a:p>
            <a:pPr eaLnBrk="0" hangingPunct="0"/>
            <a:r>
              <a:rPr lang="zh-TW" altLang="en-US" sz="3200" dirty="0">
                <a:solidFill>
                  <a:srgbClr val="25933A"/>
                </a:solidFill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solidFill>
                  <a:srgbClr val="25933A"/>
                </a:solidFill>
                <a:ea typeface="標楷體" panose="03000509000000000000" pitchFamily="65" charset="-120"/>
              </a:rPr>
              <a:t>                    葉冠宏</a:t>
            </a:r>
            <a:r>
              <a:rPr lang="en-US" altLang="zh-TW" sz="3200" dirty="0" smtClean="0">
                <a:solidFill>
                  <a:srgbClr val="25933A"/>
                </a:solidFill>
                <a:ea typeface="標楷體" panose="03000509000000000000" pitchFamily="65" charset="-120"/>
              </a:rPr>
              <a:t>	108753208</a:t>
            </a:r>
            <a:endParaRPr lang="en-US" altLang="zh-TW" sz="3200" dirty="0">
              <a:solidFill>
                <a:srgbClr val="25933A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208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4000" b="1" dirty="0" err="1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miner</a:t>
            </a:r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package in r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9634"/>
            <a:ext cx="10515600" cy="5430416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 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automated machine learning (</a:t>
            </a:r>
            <a:r>
              <a:rPr lang="en-US" altLang="zh-TW" sz="32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AutoML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Versions: 1.4.6 / 1.4.5 /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1.4.4 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 classiﬁcation and 15 regression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Multi-class 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conditional inference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tree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generalized 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model (GLM) with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elastic net regularization 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k-nearest neighbor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support vector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least squares support vector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multilayer perceptron with one hidden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endParaRPr lang="en-US" altLang="zh-TW" sz="2800" dirty="0" smtClean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Bagging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adaboost.M1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discriminant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analysis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multinomial logistic 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52657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tricky thing about data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18" y="4384408"/>
            <a:ext cx="6962775" cy="1476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282" y="1532351"/>
            <a:ext cx="6726379" cy="2430050"/>
          </a:xfrm>
          <a:prstGeom prst="rect">
            <a:avLst/>
          </a:prstGeom>
        </p:spPr>
      </p:pic>
      <p:sp>
        <p:nvSpPr>
          <p:cNvPr id="7" name="Rectangle 19">
            <a:extLst>
              <a:ext uri="{FF2B5EF4-FFF2-40B4-BE49-F238E27FC236}">
                <a16:creationId xmlns:a16="http://schemas.microsoft.com/office/drawing/2014/main" xmlns="" id="{0364B90F-DC6A-447C-9B45-4BC7335B0D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03693" y="3506825"/>
            <a:ext cx="28405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3200" dirty="0" smtClean="0">
                <a:solidFill>
                  <a:srgbClr val="00B050"/>
                </a:solidFill>
              </a:rPr>
              <a:t>Stage III/IV: 45</a:t>
            </a:r>
            <a:endParaRPr lang="en-US" altLang="zh-TW" sz="3200" b="1" dirty="0">
              <a:solidFill>
                <a:srgbClr val="00B050"/>
              </a:solidFill>
              <a:ea typeface="標楷體" panose="03000509000000000000" pitchFamily="65" charset="-120"/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xmlns="" id="{0364B90F-DC6A-447C-9B45-4BC7335B0D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3808" y="4783565"/>
            <a:ext cx="488603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3200" dirty="0" smtClean="0">
                <a:solidFill>
                  <a:srgbClr val="FF0000"/>
                </a:solidFill>
              </a:rPr>
              <a:t>Stage III/IV: 46 &amp; </a:t>
            </a:r>
          </a:p>
          <a:p>
            <a:pPr eaLnBrk="0" hangingPunct="0"/>
            <a:r>
              <a:rPr lang="en-US" altLang="zh-TW" sz="3200" dirty="0" smtClean="0">
                <a:solidFill>
                  <a:srgbClr val="FF0000"/>
                </a:solidFill>
              </a:rPr>
              <a:t>3 patients coding borderline</a:t>
            </a:r>
            <a:endParaRPr lang="en-US" altLang="zh-TW" sz="3200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34763" y="4384408"/>
            <a:ext cx="2823730" cy="147637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xmlns="" id="{0364B90F-DC6A-447C-9B45-4BC7335B0D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26826" y="5943383"/>
            <a:ext cx="1036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400" dirty="0" smtClean="0">
                <a:solidFill>
                  <a:srgbClr val="0070C0"/>
                </a:solidFill>
              </a:rPr>
              <a:t>Grade =0 &amp; Histology written as “borderline” means that those case were checked </a:t>
            </a:r>
            <a:r>
              <a:rPr lang="en-US" altLang="zh-TW" sz="2400" dirty="0">
                <a:solidFill>
                  <a:srgbClr val="0070C0"/>
                </a:solidFill>
              </a:rPr>
              <a:t>by examination in the pathology lab</a:t>
            </a:r>
            <a:endParaRPr lang="en-US" altLang="zh-TW" sz="2400" b="1" dirty="0">
              <a:solidFill>
                <a:srgbClr val="0070C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92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1E9F1537-65E4-A3BC-E1BA-1059EBA7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2" y="297175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All tool we used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259634"/>
            <a:ext cx="10515600" cy="5430416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openxlsx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rminer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sampling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caret</a:t>
            </a:r>
            <a:endParaRPr lang="en-US" altLang="zh-TW" sz="2800" dirty="0" smtClean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klearn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sklego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pgmpy.models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</a:p>
          <a:p>
            <a:pPr lvl="1"/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13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1E9F1537-65E4-A3BC-E1BA-1059EBA7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4" y="297175"/>
            <a:ext cx="9956968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same </a:t>
            </a:r>
            <a:r>
              <a:rPr lang="en-US" altLang="zh-TW" sz="4000" b="1" dirty="0" err="1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4000" b="1" dirty="0" err="1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easures</a:t>
            </a:r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in original models 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21" y="1640573"/>
            <a:ext cx="10080158" cy="443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7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What we found</a:t>
            </a:r>
            <a:r>
              <a:rPr lang="en-US" altLang="zh-TW" sz="4000" b="1" baseline="300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9634"/>
            <a:ext cx="10515600" cy="1355229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result </a:t>
            </a:r>
            <a:r>
              <a:rPr lang="en-US" altLang="zh-TW" sz="32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Kuan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-Hung did has inferior result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en-US" altLang="zh-TW" sz="3200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may be  due to statistical bias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😢</a:t>
            </a:r>
            <a:endParaRPr lang="en-US" altLang="zh-TW" sz="2800" dirty="0" smtClean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lh4.googleusercontent.com/FakDOU9i2TO7H77CezsDuAN0WkA21VXkH9P-vbxqonxI-RnQpWID7I7WRjh7BmIdeYf_lThtETRhg6D29yIMU32TiCoYfRiY23q4uptDivnY1KqEbD1uVCIwbKJMApVSZoXvaKqPEIJEPwD-iv7N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77652"/>
            <a:ext cx="5001961" cy="16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579" y="2921609"/>
            <a:ext cx="6911939" cy="3200677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xmlns="" id="{0364B90F-DC6A-447C-9B45-4BC7335B0D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420" y="3222838"/>
            <a:ext cx="20822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3200" dirty="0" smtClean="0">
                <a:solidFill>
                  <a:srgbClr val="00B050"/>
                </a:solidFill>
              </a:rPr>
              <a:t>Our result</a:t>
            </a:r>
            <a:endParaRPr lang="en-US" altLang="zh-TW" sz="3200" b="1" dirty="0">
              <a:solidFill>
                <a:srgbClr val="00B05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795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What we found</a:t>
            </a:r>
            <a:r>
              <a:rPr lang="en-US" altLang="zh-TW" sz="4000" b="1" baseline="300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9389" y="1259634"/>
            <a:ext cx="11454064" cy="1355229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boosting 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ensemble 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models may be another good choice .</a:t>
            </a:r>
            <a:endParaRPr lang="en-US" altLang="zh-TW" sz="3200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40353"/>
              </p:ext>
            </p:extLst>
          </p:nvPr>
        </p:nvGraphicFramePr>
        <p:xfrm>
          <a:off x="1066800" y="1937248"/>
          <a:ext cx="10744200" cy="4655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50"/>
                <a:gridCol w="2686050"/>
                <a:gridCol w="2686050"/>
                <a:gridCol w="2686050"/>
              </a:tblGrid>
              <a:tr h="304265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Model</a:t>
                      </a:r>
                      <a:endParaRPr lang="zh-TW" altLang="en-US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classification accuracy rate</a:t>
                      </a:r>
                      <a:endParaRPr lang="zh-TW" altLang="en-US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weighted True Positive rate</a:t>
                      </a:r>
                      <a:endParaRPr lang="zh-TW" altLang="en-US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weighted F1 score</a:t>
                      </a:r>
                      <a:endParaRPr lang="zh-TW" altLang="en-US" sz="1600" dirty="0"/>
                    </a:p>
                  </a:txBody>
                  <a:tcPr marL="81364" marR="81364" marT="40682" marB="40682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conditional inference tree(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ctree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38.3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generalized linear model (GLM) with lasso or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elasticnet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regularization(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cv.glmnet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40.6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decision tree(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52.1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k-nearest neighbor(knn)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50.5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support vector machine(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svm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35.9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least squares support vector machine(lssvm)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59.1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Neural Network(multilayer perceptron,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mlp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50.5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random Forest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45.7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xgboost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53.1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bagging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49.7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adaboost.M1 method(boosting)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53.1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linear discriminant analysis(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lda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42.6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logistic regression(multinomial)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47.2</a:t>
                      </a:r>
                    </a:p>
                  </a:txBody>
                  <a:tcPr marL="9525" marR="9525" marT="9525" marB="0" anchor="ctr"/>
                </a:tc>
              </a:tr>
              <a:tr h="304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naiveBayes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44.2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994611" y="4756484"/>
            <a:ext cx="10820400" cy="938463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19">
            <a:extLst>
              <a:ext uri="{FF2B5EF4-FFF2-40B4-BE49-F238E27FC236}">
                <a16:creationId xmlns:a16="http://schemas.microsoft.com/office/drawing/2014/main" xmlns="" id="{7D240800-D004-DD09-BD56-AFD4DFCB37C8}"/>
              </a:ext>
            </a:extLst>
          </p:cNvPr>
          <p:cNvSpPr/>
          <p:nvPr/>
        </p:nvSpPr>
        <p:spPr>
          <a:xfrm>
            <a:off x="266057" y="5446372"/>
            <a:ext cx="572143" cy="26461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42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What we found</a:t>
            </a:r>
            <a:r>
              <a:rPr lang="en-US" altLang="zh-TW" sz="4000" b="1" baseline="300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9389" y="1259634"/>
            <a:ext cx="11454064" cy="1355229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 tried 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 use Recursive Feature 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Elimination to select </a:t>
            </a:r>
            <a:r>
              <a:rPr lang="en-US" altLang="zh-TW" sz="3200" dirty="0" err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miRNA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automatically</a:t>
            </a:r>
          </a:p>
          <a:p>
            <a:pPr lvl="1"/>
            <a:r>
              <a:rPr lang="en-US" altLang="zh-TW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result 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are inconsistent </a:t>
            </a:r>
            <a:endParaRPr lang="zh-TW" altLang="en-US" sz="2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sp>
        <p:nvSpPr>
          <p:cNvPr id="5" name="矩形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8415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Reproducibility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9389" y="1259634"/>
            <a:ext cx="11454064" cy="504491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How to document our project?  How to maintain our code? How to reproduce our result? </a:t>
            </a:r>
          </a:p>
          <a:p>
            <a:pPr lvl="1"/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峻福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manipulation &amp;  </a:t>
            </a:r>
            <a:r>
              <a:rPr lang="en-US" altLang="zh-TW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run“f_project_tmp.r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lvl="1"/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冠</a:t>
            </a:r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宏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part: use data “final_dset_combine.csv” &amp;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 “test.py”</a:t>
            </a:r>
          </a:p>
          <a:p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Teamwork 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coordination</a:t>
            </a:r>
          </a:p>
          <a:p>
            <a:pPr lvl="1"/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峻福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:research on feature engineering, run </a:t>
            </a:r>
            <a:r>
              <a:rPr lang="en-US" altLang="zh-TW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AutoML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methods which is not implemented by the author, edit </a:t>
            </a:r>
            <a:r>
              <a:rPr lang="en-US" altLang="zh-TW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endParaRPr lang="en-US" altLang="zh-TW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冠宏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:do some package research, implement the methods mentioned in the paper, edit </a:t>
            </a:r>
            <a:r>
              <a:rPr lang="en-US" altLang="zh-TW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edit slides</a:t>
            </a:r>
          </a:p>
        </p:txBody>
      </p:sp>
      <p:sp>
        <p:nvSpPr>
          <p:cNvPr id="4" name="矩形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sp>
        <p:nvSpPr>
          <p:cNvPr id="5" name="矩形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72643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貓, 哺乳類, 家貓, 靠近 的圖片&#10;&#10;自動產生的描述">
            <a:extLst>
              <a:ext uri="{FF2B5EF4-FFF2-40B4-BE49-F238E27FC236}">
                <a16:creationId xmlns:a16="http://schemas.microsoft.com/office/drawing/2014/main" xmlns="" id="{84C98B85-DDDB-4E47-A3DF-65258069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83970" name="WordArt 2"/>
          <p:cNvSpPr>
            <a:spLocks noChangeArrowheads="1" noChangeShapeType="1" noTextEdit="1"/>
          </p:cNvSpPr>
          <p:nvPr/>
        </p:nvSpPr>
        <p:spPr bwMode="gray">
          <a:xfrm>
            <a:off x="2647949" y="3324224"/>
            <a:ext cx="8135303" cy="11144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altLang="zh-TW" sz="3600" b="1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7030A0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 !</a:t>
            </a:r>
            <a:endParaRPr lang="zh-TW" altLang="en-US" sz="3600" b="1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7030A0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2">
                    <a:alpha val="5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6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2482252" y="3954185"/>
            <a:ext cx="7724982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2873067" y="3178925"/>
            <a:ext cx="51251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dirty="0">
                <a:ea typeface="標楷體" panose="03000509000000000000" pitchFamily="65" charset="-120"/>
              </a:rPr>
              <a:t>The key point what we got</a:t>
            </a:r>
            <a:endParaRPr lang="zh-TW" altLang="en-US" sz="3600" dirty="0"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4879FE05-459D-43AB-95CC-22A02C184ECC}"/>
              </a:ext>
            </a:extLst>
          </p:cNvPr>
          <p:cNvGrpSpPr/>
          <p:nvPr/>
        </p:nvGrpSpPr>
        <p:grpSpPr>
          <a:xfrm>
            <a:off x="1666636" y="3138569"/>
            <a:ext cx="1019519" cy="889956"/>
            <a:chOff x="1292167" y="3121152"/>
            <a:chExt cx="1019519" cy="889956"/>
          </a:xfrm>
        </p:grpSpPr>
        <p:grpSp>
          <p:nvGrpSpPr>
            <p:cNvPr id="61452" name="Group 12"/>
            <p:cNvGrpSpPr>
              <a:grpSpLocks/>
            </p:cNvGrpSpPr>
            <p:nvPr/>
          </p:nvGrpSpPr>
          <p:grpSpPr bwMode="auto">
            <a:xfrm>
              <a:off x="1292167" y="3121152"/>
              <a:ext cx="1019519" cy="889956"/>
              <a:chOff x="3174" y="2656"/>
              <a:chExt cx="1549" cy="1351"/>
            </a:xfrm>
          </p:grpSpPr>
          <p:sp>
            <p:nvSpPr>
              <p:cNvPr id="61453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54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55" name="AutoShape 15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B05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1461" name="Text Box 21"/>
            <p:cNvSpPr txBox="1">
              <a:spLocks noChangeArrowheads="1"/>
            </p:cNvSpPr>
            <p:nvPr/>
          </p:nvSpPr>
          <p:spPr bwMode="gray">
            <a:xfrm>
              <a:off x="1590379" y="3252840"/>
              <a:ext cx="418428" cy="645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 sz="3600" b="1" dirty="0">
                  <a:solidFill>
                    <a:schemeClr val="bg1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</p:grp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2482252" y="2730761"/>
            <a:ext cx="7724982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2836958" y="1955502"/>
            <a:ext cx="184788" cy="64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endParaRPr lang="zh-TW" altLang="en-US" sz="3600" dirty="0"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4FA5F03B-5A92-4535-BF0F-8A2900017917}"/>
              </a:ext>
            </a:extLst>
          </p:cNvPr>
          <p:cNvGrpSpPr/>
          <p:nvPr/>
        </p:nvGrpSpPr>
        <p:grpSpPr>
          <a:xfrm>
            <a:off x="1666636" y="1915146"/>
            <a:ext cx="1019519" cy="889955"/>
            <a:chOff x="1292167" y="1897729"/>
            <a:chExt cx="1019519" cy="889955"/>
          </a:xfrm>
        </p:grpSpPr>
        <p:grpSp>
          <p:nvGrpSpPr>
            <p:cNvPr id="61448" name="Group 8"/>
            <p:cNvGrpSpPr>
              <a:grpSpLocks/>
            </p:cNvGrpSpPr>
            <p:nvPr/>
          </p:nvGrpSpPr>
          <p:grpSpPr bwMode="auto">
            <a:xfrm>
              <a:off x="1292167" y="1897729"/>
              <a:ext cx="1019519" cy="889955"/>
              <a:chOff x="1110" y="2656"/>
              <a:chExt cx="1549" cy="1351"/>
            </a:xfrm>
          </p:grpSpPr>
          <p:sp>
            <p:nvSpPr>
              <p:cNvPr id="61449" name="AutoShape 9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50" name="AutoShape 10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51" name="AutoShape 11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1458" name="Text Box 18"/>
            <p:cNvSpPr txBox="1">
              <a:spLocks noChangeArrowheads="1"/>
            </p:cNvSpPr>
            <p:nvPr/>
          </p:nvSpPr>
          <p:spPr bwMode="gray">
            <a:xfrm>
              <a:off x="1590379" y="2029417"/>
              <a:ext cx="418427" cy="645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 sz="3600" b="1" dirty="0">
                  <a:solidFill>
                    <a:schemeClr val="bg1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</p:grpSp>
      <p:sp>
        <p:nvSpPr>
          <p:cNvPr id="27" name="Text Box 20">
            <a:extLst>
              <a:ext uri="{FF2B5EF4-FFF2-40B4-BE49-F238E27FC236}">
                <a16:creationId xmlns:a16="http://schemas.microsoft.com/office/drawing/2014/main" xmlns="" id="{F9312277-1DAE-418C-9D54-80BEB7A72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563" y="1991610"/>
            <a:ext cx="61475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dirty="0">
                <a:ea typeface="標楷體" panose="03000509000000000000" pitchFamily="65" charset="-120"/>
              </a:rPr>
              <a:t>What is this paper talking about</a:t>
            </a:r>
            <a:endParaRPr lang="zh-TW" altLang="en-US" sz="3600" dirty="0">
              <a:ea typeface="標楷體" panose="03000509000000000000" pitchFamily="65" charset="-120"/>
            </a:endParaRPr>
          </a:p>
        </p:txBody>
      </p:sp>
      <p:sp>
        <p:nvSpPr>
          <p:cNvPr id="61470" name="Line 30"/>
          <p:cNvSpPr>
            <a:spLocks noChangeShapeType="1"/>
          </p:cNvSpPr>
          <p:nvPr/>
        </p:nvSpPr>
        <p:spPr bwMode="auto">
          <a:xfrm>
            <a:off x="2482252" y="5147870"/>
            <a:ext cx="7724982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2881563" y="4372611"/>
            <a:ext cx="2244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dirty="0" smtClean="0">
                <a:ea typeface="標楷體" panose="03000509000000000000" pitchFamily="65" charset="-120"/>
              </a:rPr>
              <a:t>Our </a:t>
            </a:r>
            <a:r>
              <a:rPr lang="en-US" altLang="zh-TW" sz="3600" dirty="0" smtClean="0">
                <a:ea typeface="標楷體" panose="03000509000000000000" pitchFamily="65" charset="-120"/>
              </a:rPr>
              <a:t>results</a:t>
            </a:r>
            <a:endParaRPr lang="zh-TW" altLang="en-US" sz="3600" dirty="0">
              <a:ea typeface="標楷體" panose="03000509000000000000" pitchFamily="65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xmlns="" id="{A6D8C35F-D02D-4C2C-8A88-B1338CB11A4D}"/>
              </a:ext>
            </a:extLst>
          </p:cNvPr>
          <p:cNvGrpSpPr/>
          <p:nvPr/>
        </p:nvGrpSpPr>
        <p:grpSpPr>
          <a:xfrm>
            <a:off x="1666636" y="4332255"/>
            <a:ext cx="1019519" cy="889955"/>
            <a:chOff x="1292167" y="4314838"/>
            <a:chExt cx="1019519" cy="889955"/>
          </a:xfrm>
        </p:grpSpPr>
        <p:grpSp>
          <p:nvGrpSpPr>
            <p:cNvPr id="61462" name="Group 22"/>
            <p:cNvGrpSpPr>
              <a:grpSpLocks/>
            </p:cNvGrpSpPr>
            <p:nvPr/>
          </p:nvGrpSpPr>
          <p:grpSpPr bwMode="auto">
            <a:xfrm>
              <a:off x="1292167" y="4314838"/>
              <a:ext cx="1019519" cy="889955"/>
              <a:chOff x="1110" y="2656"/>
              <a:chExt cx="1549" cy="1351"/>
            </a:xfrm>
          </p:grpSpPr>
          <p:sp>
            <p:nvSpPr>
              <p:cNvPr id="61463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64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65" name="AutoShape 2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FFC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1472" name="Text Box 32"/>
            <p:cNvSpPr txBox="1">
              <a:spLocks noChangeArrowheads="1"/>
            </p:cNvSpPr>
            <p:nvPr/>
          </p:nvSpPr>
          <p:spPr bwMode="gray">
            <a:xfrm>
              <a:off x="1590379" y="4446526"/>
              <a:ext cx="418428" cy="645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 sz="3600" b="1" dirty="0">
                  <a:solidFill>
                    <a:schemeClr val="bg1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65649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What is this paper talking about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9634"/>
            <a:ext cx="10515600" cy="5430416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Multi-class Classification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Distinguish 4 class 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 the 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ovarian cancer status – control, benign, borderline tumor, invasive cancer 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Variables</a:t>
            </a:r>
            <a:r>
              <a:rPr lang="en-US" altLang="zh-TW" sz="28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2,578 </a:t>
            </a:r>
            <a:r>
              <a:rPr lang="en-US" altLang="zh-TW" sz="28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microRNAs</a:t>
            </a:r>
            <a:endParaRPr lang="en-US" altLang="zh-TW" sz="28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 a Neural </a:t>
            </a:r>
            <a:r>
              <a:rPr lang="en-US" altLang="zh-TW" sz="3200" dirty="0" err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Netwrok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to classify patients well </a:t>
            </a:r>
          </a:p>
          <a:p>
            <a:pPr lvl="1"/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Comparision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serum CA125 level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Traditional ML process</a:t>
            </a:r>
          </a:p>
          <a:p>
            <a:pPr lvl="1"/>
            <a:r>
              <a:rPr lang="en-US" altLang="zh-TW" dirty="0" err="1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Hyperparameter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tuning?</a:t>
            </a:r>
          </a:p>
          <a:p>
            <a:pPr lvl="1"/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selection?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3984471"/>
            <a:ext cx="5353585" cy="2854869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xmlns="" id="{06228A8D-960E-F761-CE20-EE12710EAC3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92040" y="5213545"/>
            <a:ext cx="2248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400" dirty="0" smtClean="0">
                <a:solidFill>
                  <a:srgbClr val="B31DB3"/>
                </a:solidFill>
              </a:rPr>
              <a:t>STATISTICA</a:t>
            </a:r>
            <a:endParaRPr lang="en-US" altLang="zh-TW" sz="2400" b="1" dirty="0">
              <a:solidFill>
                <a:srgbClr val="B31DB3"/>
              </a:solidFill>
              <a:ea typeface="標楷體" panose="03000509000000000000" pitchFamily="65" charset="-120"/>
            </a:endParaRPr>
          </a:p>
        </p:txBody>
      </p:sp>
      <p:sp>
        <p:nvSpPr>
          <p:cNvPr id="7" name="箭號: 向右 19">
            <a:extLst>
              <a:ext uri="{FF2B5EF4-FFF2-40B4-BE49-F238E27FC236}">
                <a16:creationId xmlns:a16="http://schemas.microsoft.com/office/drawing/2014/main" xmlns="" id="{7D240800-D004-DD09-BD56-AFD4DFCB37C8}"/>
              </a:ext>
            </a:extLst>
          </p:cNvPr>
          <p:cNvSpPr/>
          <p:nvPr/>
        </p:nvSpPr>
        <p:spPr>
          <a:xfrm>
            <a:off x="5384800" y="5554440"/>
            <a:ext cx="1146985" cy="264617"/>
          </a:xfrm>
          <a:prstGeom prst="rightArrow">
            <a:avLst>
              <a:gd name="adj1" fmla="val 50000"/>
              <a:gd name="adj2" fmla="val 677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89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1051003"/>
            <a:ext cx="8026578" cy="5643688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xmlns="" id="{2EECD845-6E4E-4334-BE7E-660A1351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2" y="297175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Flowchart of study design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957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Available 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3511"/>
            <a:ext cx="10515600" cy="5063012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GSE94533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Processed RNA-</a:t>
            </a:r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data (</a:t>
            </a:r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rawcount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TPM) </a:t>
            </a:r>
            <a:endParaRPr lang="en-US" altLang="zh-TW" sz="28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Supplement data 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elife-28932-supp1-v2.docx</a:t>
            </a:r>
          </a:p>
          <a:p>
            <a:pPr lvl="2"/>
            <a:r>
              <a:rPr lang="en-US" altLang="zh-TW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clinical 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data: Age, Study, Cancer Stage, grade, </a:t>
            </a:r>
            <a:r>
              <a:rPr lang="en-US" altLang="zh-TW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Histology, CA125 levels</a:t>
            </a: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elife-28932-supp6-v2.xlsx</a:t>
            </a:r>
          </a:p>
          <a:p>
            <a:pPr lvl="2"/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Batch adjusted, log10-transformed </a:t>
            </a:r>
            <a:r>
              <a:rPr lang="en-US" altLang="zh-TW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miRNA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expression data</a:t>
            </a:r>
            <a:endParaRPr lang="en-US" altLang="zh-TW" dirty="0" smtClean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712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7D3935CA-3809-1659-2FA5-259277C66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173"/>
            <a:ext cx="12192000" cy="5401604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xmlns="" id="{9EC7C4DC-EA2B-B3F0-8D57-661F9D56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2" y="297175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Progressed data Structure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821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Merged 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66" y="1242000"/>
            <a:ext cx="11315924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key point what we got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9634"/>
            <a:ext cx="10515600" cy="5430416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Why the ML algorithms 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without boosting ensemble 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models, 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such as  </a:t>
            </a:r>
            <a:r>
              <a:rPr lang="en-US" altLang="zh-TW" sz="3200" dirty="0" err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??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 recent years, </a:t>
            </a:r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is a popular tool among a lot of campaigns due to its high performance. 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How to deal with </a:t>
            </a:r>
            <a:r>
              <a:rPr lang="en-US" altLang="zh-TW" sz="3200" dirty="0" err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hyperparameter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tuning ?? 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Some ML algorithm must 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tune </a:t>
            </a:r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hyperparameters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for performing well, e.g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en-US" altLang="zh-TW" sz="28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.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there is a automatic way to select </a:t>
            </a:r>
            <a:r>
              <a:rPr lang="en-US" altLang="zh-TW" sz="3200" dirty="0" err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feasure</a:t>
            </a:r>
            <a:r>
              <a:rPr lang="en-US" altLang="zh-TW" sz="3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??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499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FC067DAD-BBAE-4FE4-B250-707EE7DE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466" y="500514"/>
            <a:ext cx="8032482" cy="348925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6B6F2237-6F7A-4C59-BC6C-BF0875344D0C}"/>
              </a:ext>
            </a:extLst>
          </p:cNvPr>
          <p:cNvSpPr/>
          <p:nvPr/>
        </p:nvSpPr>
        <p:spPr>
          <a:xfrm>
            <a:off x="6545179" y="448466"/>
            <a:ext cx="5563769" cy="358022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2EECD845-6E4E-4334-BE7E-660A1351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2" y="297175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Traditional </a:t>
            </a:r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ML</a:t>
            </a:r>
            <a:r>
              <a:rPr lang="zh-TW" altLang="en-US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 </a:t>
            </a:r>
            <a:r>
              <a:rPr lang="en-US" altLang="zh-TW" sz="4000" b="1" dirty="0" err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AutoML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74D3E3F3-0AC0-4704-A5FF-E75EC6BD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434" y="4581627"/>
            <a:ext cx="8222514" cy="2033174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xmlns="" id="{C1C12E10-7D51-40C6-895E-C9364FF54153}"/>
              </a:ext>
            </a:extLst>
          </p:cNvPr>
          <p:cNvCxnSpPr/>
          <p:nvPr/>
        </p:nvCxnSpPr>
        <p:spPr>
          <a:xfrm>
            <a:off x="203719" y="4242591"/>
            <a:ext cx="1190522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4603E9D-7E12-42AD-B485-007E0F4D01AF}"/>
              </a:ext>
            </a:extLst>
          </p:cNvPr>
          <p:cNvSpPr/>
          <p:nvPr/>
        </p:nvSpPr>
        <p:spPr>
          <a:xfrm>
            <a:off x="6891689" y="4456497"/>
            <a:ext cx="5217260" cy="2158304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xmlns="" id="{B2263B31-FEEC-4F92-8412-C145B1DA50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2480" y="2055295"/>
            <a:ext cx="328398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3200" b="1" dirty="0">
                <a:solidFill>
                  <a:srgbClr val="0070C0"/>
                </a:solidFill>
                <a:ea typeface="標楷體" panose="03000509000000000000" pitchFamily="65" charset="-120"/>
              </a:rPr>
              <a:t>Traditional</a:t>
            </a:r>
          </a:p>
          <a:p>
            <a:pPr eaLnBrk="0" hangingPunct="0"/>
            <a:r>
              <a:rPr lang="en-US" altLang="zh-TW" sz="3200" b="1" dirty="0">
                <a:solidFill>
                  <a:srgbClr val="0070C0"/>
                </a:solidFill>
                <a:ea typeface="標楷體" panose="03000509000000000000" pitchFamily="65" charset="-120"/>
              </a:rPr>
              <a:t>Machine Learning</a:t>
            </a: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xmlns="" id="{0364B90F-DC6A-447C-9B45-4BC7335B0D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23403" y="5243261"/>
            <a:ext cx="22482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3200" dirty="0" err="1">
                <a:solidFill>
                  <a:srgbClr val="00B050"/>
                </a:solidFill>
              </a:rPr>
              <a:t>AutoML</a:t>
            </a:r>
            <a:endParaRPr lang="en-US" altLang="zh-TW" sz="3200" b="1" dirty="0">
              <a:solidFill>
                <a:srgbClr val="00B05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521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595</Words>
  <Application>Microsoft Office PowerPoint</Application>
  <PresentationFormat>寬螢幕</PresentationFormat>
  <Paragraphs>164</Paragraphs>
  <Slides>18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What is this paper talking about</vt:lpstr>
      <vt:lpstr>Flowchart of study design</vt:lpstr>
      <vt:lpstr>Data Available </vt:lpstr>
      <vt:lpstr>Progressed data Structure</vt:lpstr>
      <vt:lpstr>Data Merged </vt:lpstr>
      <vt:lpstr>The key point what we got</vt:lpstr>
      <vt:lpstr>Traditional ML vs AutoML</vt:lpstr>
      <vt:lpstr>rminer package in r</vt:lpstr>
      <vt:lpstr>The tricky thing about data</vt:lpstr>
      <vt:lpstr>All tool we used</vt:lpstr>
      <vt:lpstr>The same feasures in original models </vt:lpstr>
      <vt:lpstr>What we found1 ?</vt:lpstr>
      <vt:lpstr>What we found2 ?</vt:lpstr>
      <vt:lpstr>What we found3 ?</vt:lpstr>
      <vt:lpstr>Reproducibility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Jun-Fu zhang</dc:creator>
  <cp:lastModifiedBy>Microsoft 帳戶</cp:lastModifiedBy>
  <cp:revision>45</cp:revision>
  <dcterms:created xsi:type="dcterms:W3CDTF">2022-04-15T00:44:38Z</dcterms:created>
  <dcterms:modified xsi:type="dcterms:W3CDTF">2022-06-15T19:41:19Z</dcterms:modified>
</cp:coreProperties>
</file>