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9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AE8DF-0EAC-4E96-A85A-C78B1840716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5935F8-8849-42BC-B2D7-E78511D41466}">
      <dgm:prSet/>
      <dgm:spPr/>
      <dgm:t>
        <a:bodyPr/>
        <a:lstStyle/>
        <a:p>
          <a:pPr>
            <a:defRPr cap="all"/>
          </a:pPr>
          <a:r>
            <a:rPr lang="en-US"/>
            <a:t>Steps Taken:</a:t>
          </a:r>
        </a:p>
      </dgm:t>
    </dgm:pt>
    <dgm:pt modelId="{9E52ACBC-C142-4EBB-9254-391EDF232244}" type="parTrans" cxnId="{4D34A01B-93D1-4949-A235-858C15A4FC87}">
      <dgm:prSet/>
      <dgm:spPr/>
      <dgm:t>
        <a:bodyPr/>
        <a:lstStyle/>
        <a:p>
          <a:endParaRPr lang="en-US"/>
        </a:p>
      </dgm:t>
    </dgm:pt>
    <dgm:pt modelId="{6D7664F7-DDBE-4901-BDF4-2F603A5704D2}" type="sibTrans" cxnId="{4D34A01B-93D1-4949-A235-858C15A4FC87}">
      <dgm:prSet/>
      <dgm:spPr/>
      <dgm:t>
        <a:bodyPr/>
        <a:lstStyle/>
        <a:p>
          <a:endParaRPr lang="en-US"/>
        </a:p>
      </dgm:t>
    </dgm:pt>
    <dgm:pt modelId="{6ED87506-A0FC-43AD-A886-0BABF48C8060}">
      <dgm:prSet/>
      <dgm:spPr/>
      <dgm:t>
        <a:bodyPr/>
        <a:lstStyle/>
        <a:p>
          <a:pPr>
            <a:defRPr cap="all"/>
          </a:pPr>
          <a:r>
            <a:rPr lang="en-US"/>
            <a:t>Exploratory Data Analysis (EDA)</a:t>
          </a:r>
        </a:p>
      </dgm:t>
    </dgm:pt>
    <dgm:pt modelId="{6AFF9C93-4A92-443C-9E7A-8601D8E0E08F}" type="parTrans" cxnId="{B2937B9A-AEF4-48FD-916B-E0D171139271}">
      <dgm:prSet/>
      <dgm:spPr/>
      <dgm:t>
        <a:bodyPr/>
        <a:lstStyle/>
        <a:p>
          <a:endParaRPr lang="en-US"/>
        </a:p>
      </dgm:t>
    </dgm:pt>
    <dgm:pt modelId="{E47F7EAA-6A0E-48C3-B773-0D4F819FB23D}" type="sibTrans" cxnId="{B2937B9A-AEF4-48FD-916B-E0D171139271}">
      <dgm:prSet/>
      <dgm:spPr/>
      <dgm:t>
        <a:bodyPr/>
        <a:lstStyle/>
        <a:p>
          <a:endParaRPr lang="en-US"/>
        </a:p>
      </dgm:t>
    </dgm:pt>
    <dgm:pt modelId="{AEEF7D48-48AE-41AC-815A-60FE0EB7134A}">
      <dgm:prSet/>
      <dgm:spPr/>
      <dgm:t>
        <a:bodyPr/>
        <a:lstStyle/>
        <a:p>
          <a:pPr>
            <a:defRPr cap="all"/>
          </a:pPr>
          <a:r>
            <a:rPr lang="en-US"/>
            <a:t>Correlation Analysis (Pearson)</a:t>
          </a:r>
        </a:p>
      </dgm:t>
    </dgm:pt>
    <dgm:pt modelId="{8E68D35B-DD90-4C09-BF0E-3DED496E8E30}" type="parTrans" cxnId="{BC637626-D358-4B4F-B3D3-D02F1A882800}">
      <dgm:prSet/>
      <dgm:spPr/>
      <dgm:t>
        <a:bodyPr/>
        <a:lstStyle/>
        <a:p>
          <a:endParaRPr lang="en-US"/>
        </a:p>
      </dgm:t>
    </dgm:pt>
    <dgm:pt modelId="{1D638F7E-E4E9-4864-A86D-0E43DA4D8C16}" type="sibTrans" cxnId="{BC637626-D358-4B4F-B3D3-D02F1A882800}">
      <dgm:prSet/>
      <dgm:spPr/>
      <dgm:t>
        <a:bodyPr/>
        <a:lstStyle/>
        <a:p>
          <a:endParaRPr lang="en-US"/>
        </a:p>
      </dgm:t>
    </dgm:pt>
    <dgm:pt modelId="{CB69B69B-3D70-49BF-8F95-CE8F30149DE2}">
      <dgm:prSet/>
      <dgm:spPr/>
      <dgm:t>
        <a:bodyPr/>
        <a:lstStyle/>
        <a:p>
          <a:pPr>
            <a:defRPr cap="all"/>
          </a:pPr>
          <a:r>
            <a:rPr lang="en-US"/>
            <a:t>Multicollinearity Check (VIF)</a:t>
          </a:r>
        </a:p>
      </dgm:t>
    </dgm:pt>
    <dgm:pt modelId="{3AB63D7D-B1FE-482C-B568-135EFE5FD3D1}" type="parTrans" cxnId="{70BE72D6-3D54-4E91-ADAC-702B94E58520}">
      <dgm:prSet/>
      <dgm:spPr/>
      <dgm:t>
        <a:bodyPr/>
        <a:lstStyle/>
        <a:p>
          <a:endParaRPr lang="en-US"/>
        </a:p>
      </dgm:t>
    </dgm:pt>
    <dgm:pt modelId="{6C4164D9-3957-4769-A1DB-5808810D1B3A}" type="sibTrans" cxnId="{70BE72D6-3D54-4E91-ADAC-702B94E58520}">
      <dgm:prSet/>
      <dgm:spPr/>
      <dgm:t>
        <a:bodyPr/>
        <a:lstStyle/>
        <a:p>
          <a:endParaRPr lang="en-US"/>
        </a:p>
      </dgm:t>
    </dgm:pt>
    <dgm:pt modelId="{8F9E1AAE-0378-454D-8C6A-8780AC5D1B29}">
      <dgm:prSet/>
      <dgm:spPr/>
      <dgm:t>
        <a:bodyPr/>
        <a:lstStyle/>
        <a:p>
          <a:pPr>
            <a:defRPr cap="all"/>
          </a:pPr>
          <a:r>
            <a:rPr lang="en-US"/>
            <a:t>Modeling: Logistic Regression and Decision Tree</a:t>
          </a:r>
        </a:p>
      </dgm:t>
    </dgm:pt>
    <dgm:pt modelId="{AE38B9D5-A3EB-4F47-8F73-6AA87CF544B8}" type="parTrans" cxnId="{94157607-059B-482B-9B84-6CC0485D430B}">
      <dgm:prSet/>
      <dgm:spPr/>
      <dgm:t>
        <a:bodyPr/>
        <a:lstStyle/>
        <a:p>
          <a:endParaRPr lang="en-US"/>
        </a:p>
      </dgm:t>
    </dgm:pt>
    <dgm:pt modelId="{3B32A61E-FC37-4D51-8DE0-AD7F1C878528}" type="sibTrans" cxnId="{94157607-059B-482B-9B84-6CC0485D430B}">
      <dgm:prSet/>
      <dgm:spPr/>
      <dgm:t>
        <a:bodyPr/>
        <a:lstStyle/>
        <a:p>
          <a:endParaRPr lang="en-US"/>
        </a:p>
      </dgm:t>
    </dgm:pt>
    <dgm:pt modelId="{63ABF010-3C4F-4124-866B-81F8B5494D5A}">
      <dgm:prSet/>
      <dgm:spPr/>
      <dgm:t>
        <a:bodyPr/>
        <a:lstStyle/>
        <a:p>
          <a:pPr>
            <a:defRPr cap="all"/>
          </a:pPr>
          <a:r>
            <a:rPr lang="en-US"/>
            <a:t>Evaluation: Confusion Matrix, ROC, AUC</a:t>
          </a:r>
        </a:p>
      </dgm:t>
    </dgm:pt>
    <dgm:pt modelId="{82CE0C5F-09C0-44DB-A451-98706EDD2A09}" type="parTrans" cxnId="{B809772B-9F35-4D0F-B517-2E53A5AE2FA2}">
      <dgm:prSet/>
      <dgm:spPr/>
      <dgm:t>
        <a:bodyPr/>
        <a:lstStyle/>
        <a:p>
          <a:endParaRPr lang="en-US"/>
        </a:p>
      </dgm:t>
    </dgm:pt>
    <dgm:pt modelId="{2AAF0A45-0B9C-494B-AC6A-009D5230A57E}" type="sibTrans" cxnId="{B809772B-9F35-4D0F-B517-2E53A5AE2FA2}">
      <dgm:prSet/>
      <dgm:spPr/>
      <dgm:t>
        <a:bodyPr/>
        <a:lstStyle/>
        <a:p>
          <a:endParaRPr lang="en-US"/>
        </a:p>
      </dgm:t>
    </dgm:pt>
    <dgm:pt modelId="{38662A27-CA1D-4DBD-AF68-6720431AB1A2}">
      <dgm:prSet/>
      <dgm:spPr/>
      <dgm:t>
        <a:bodyPr/>
        <a:lstStyle/>
        <a:p>
          <a:pPr>
            <a:defRPr cap="all"/>
          </a:pPr>
          <a:r>
            <a:rPr lang="en-US"/>
            <a:t>Tools Used: Python (Pandas, Seaborn, scikit-learn)</a:t>
          </a:r>
        </a:p>
      </dgm:t>
    </dgm:pt>
    <dgm:pt modelId="{955AD8CE-DD00-4E63-8FB6-1F7F4FBE0282}" type="parTrans" cxnId="{5D3349B0-69EC-4BEA-89E5-7DBC9EF9D822}">
      <dgm:prSet/>
      <dgm:spPr/>
      <dgm:t>
        <a:bodyPr/>
        <a:lstStyle/>
        <a:p>
          <a:endParaRPr lang="en-US"/>
        </a:p>
      </dgm:t>
    </dgm:pt>
    <dgm:pt modelId="{FCAC553F-C4E3-4623-9A5C-8577CF563B86}" type="sibTrans" cxnId="{5D3349B0-69EC-4BEA-89E5-7DBC9EF9D822}">
      <dgm:prSet/>
      <dgm:spPr/>
      <dgm:t>
        <a:bodyPr/>
        <a:lstStyle/>
        <a:p>
          <a:endParaRPr lang="en-US"/>
        </a:p>
      </dgm:t>
    </dgm:pt>
    <dgm:pt modelId="{DCD531F0-07C0-934D-B15E-E0594E9FE89B}" type="pres">
      <dgm:prSet presAssocID="{898AE8DF-0EAC-4E96-A85A-C78B18407162}" presName="Name0" presStyleCnt="0">
        <dgm:presLayoutVars>
          <dgm:dir/>
          <dgm:resizeHandles val="exact"/>
        </dgm:presLayoutVars>
      </dgm:prSet>
      <dgm:spPr/>
    </dgm:pt>
    <dgm:pt modelId="{D5AC02AA-E6F2-8D4F-B9BC-8010E8988F47}" type="pres">
      <dgm:prSet presAssocID="{3C5935F8-8849-42BC-B2D7-E78511D41466}" presName="node" presStyleLbl="node1" presStyleIdx="0" presStyleCnt="7">
        <dgm:presLayoutVars>
          <dgm:bulletEnabled val="1"/>
        </dgm:presLayoutVars>
      </dgm:prSet>
      <dgm:spPr/>
    </dgm:pt>
    <dgm:pt modelId="{D0BB7D3F-9B6C-7D4F-A4F2-EE6316526707}" type="pres">
      <dgm:prSet presAssocID="{6D7664F7-DDBE-4901-BDF4-2F603A5704D2}" presName="sibTrans" presStyleLbl="sibTrans1D1" presStyleIdx="0" presStyleCnt="6"/>
      <dgm:spPr/>
    </dgm:pt>
    <dgm:pt modelId="{419FDA52-CAF0-534C-B3B2-12C0B8D520F9}" type="pres">
      <dgm:prSet presAssocID="{6D7664F7-DDBE-4901-BDF4-2F603A5704D2}" presName="connectorText" presStyleLbl="sibTrans1D1" presStyleIdx="0" presStyleCnt="6"/>
      <dgm:spPr/>
    </dgm:pt>
    <dgm:pt modelId="{33622C95-3C77-484C-81B8-CF740E0FD0D7}" type="pres">
      <dgm:prSet presAssocID="{6ED87506-A0FC-43AD-A886-0BABF48C8060}" presName="node" presStyleLbl="node1" presStyleIdx="1" presStyleCnt="7">
        <dgm:presLayoutVars>
          <dgm:bulletEnabled val="1"/>
        </dgm:presLayoutVars>
      </dgm:prSet>
      <dgm:spPr/>
    </dgm:pt>
    <dgm:pt modelId="{8AC99F6D-50A6-CF47-ABB8-87948963FA15}" type="pres">
      <dgm:prSet presAssocID="{E47F7EAA-6A0E-48C3-B773-0D4F819FB23D}" presName="sibTrans" presStyleLbl="sibTrans1D1" presStyleIdx="1" presStyleCnt="6"/>
      <dgm:spPr/>
    </dgm:pt>
    <dgm:pt modelId="{DA657BCF-6ACF-3649-A247-82855D1B233C}" type="pres">
      <dgm:prSet presAssocID="{E47F7EAA-6A0E-48C3-B773-0D4F819FB23D}" presName="connectorText" presStyleLbl="sibTrans1D1" presStyleIdx="1" presStyleCnt="6"/>
      <dgm:spPr/>
    </dgm:pt>
    <dgm:pt modelId="{FBC32C6D-BADC-1848-B4E1-4BFDDEC588F8}" type="pres">
      <dgm:prSet presAssocID="{AEEF7D48-48AE-41AC-815A-60FE0EB7134A}" presName="node" presStyleLbl="node1" presStyleIdx="2" presStyleCnt="7">
        <dgm:presLayoutVars>
          <dgm:bulletEnabled val="1"/>
        </dgm:presLayoutVars>
      </dgm:prSet>
      <dgm:spPr/>
    </dgm:pt>
    <dgm:pt modelId="{074B0D66-C76C-4141-8E04-E260742779E1}" type="pres">
      <dgm:prSet presAssocID="{1D638F7E-E4E9-4864-A86D-0E43DA4D8C16}" presName="sibTrans" presStyleLbl="sibTrans1D1" presStyleIdx="2" presStyleCnt="6"/>
      <dgm:spPr/>
    </dgm:pt>
    <dgm:pt modelId="{1D08715D-E7D7-D34D-8EE7-1CD06BC556A1}" type="pres">
      <dgm:prSet presAssocID="{1D638F7E-E4E9-4864-A86D-0E43DA4D8C16}" presName="connectorText" presStyleLbl="sibTrans1D1" presStyleIdx="2" presStyleCnt="6"/>
      <dgm:spPr/>
    </dgm:pt>
    <dgm:pt modelId="{343C3742-F2EF-FC43-9B79-B43D2C5A7FD3}" type="pres">
      <dgm:prSet presAssocID="{CB69B69B-3D70-49BF-8F95-CE8F30149DE2}" presName="node" presStyleLbl="node1" presStyleIdx="3" presStyleCnt="7">
        <dgm:presLayoutVars>
          <dgm:bulletEnabled val="1"/>
        </dgm:presLayoutVars>
      </dgm:prSet>
      <dgm:spPr/>
    </dgm:pt>
    <dgm:pt modelId="{AB002606-33BB-E041-9F37-03AC92FB072A}" type="pres">
      <dgm:prSet presAssocID="{6C4164D9-3957-4769-A1DB-5808810D1B3A}" presName="sibTrans" presStyleLbl="sibTrans1D1" presStyleIdx="3" presStyleCnt="6"/>
      <dgm:spPr/>
    </dgm:pt>
    <dgm:pt modelId="{7250E3BB-3F7A-5240-AEFA-882892AD15C4}" type="pres">
      <dgm:prSet presAssocID="{6C4164D9-3957-4769-A1DB-5808810D1B3A}" presName="connectorText" presStyleLbl="sibTrans1D1" presStyleIdx="3" presStyleCnt="6"/>
      <dgm:spPr/>
    </dgm:pt>
    <dgm:pt modelId="{795814E0-AC84-7646-98DA-B28FC6E62725}" type="pres">
      <dgm:prSet presAssocID="{8F9E1AAE-0378-454D-8C6A-8780AC5D1B29}" presName="node" presStyleLbl="node1" presStyleIdx="4" presStyleCnt="7">
        <dgm:presLayoutVars>
          <dgm:bulletEnabled val="1"/>
        </dgm:presLayoutVars>
      </dgm:prSet>
      <dgm:spPr/>
    </dgm:pt>
    <dgm:pt modelId="{7A4A6221-E27F-ED4A-899A-EDF654698F05}" type="pres">
      <dgm:prSet presAssocID="{3B32A61E-FC37-4D51-8DE0-AD7F1C878528}" presName="sibTrans" presStyleLbl="sibTrans1D1" presStyleIdx="4" presStyleCnt="6"/>
      <dgm:spPr/>
    </dgm:pt>
    <dgm:pt modelId="{ABCC9C50-F18B-5A40-ABBA-9794C2F7DD87}" type="pres">
      <dgm:prSet presAssocID="{3B32A61E-FC37-4D51-8DE0-AD7F1C878528}" presName="connectorText" presStyleLbl="sibTrans1D1" presStyleIdx="4" presStyleCnt="6"/>
      <dgm:spPr/>
    </dgm:pt>
    <dgm:pt modelId="{32DEB661-C2D8-8044-89CA-F0361EE0E76C}" type="pres">
      <dgm:prSet presAssocID="{63ABF010-3C4F-4124-866B-81F8B5494D5A}" presName="node" presStyleLbl="node1" presStyleIdx="5" presStyleCnt="7">
        <dgm:presLayoutVars>
          <dgm:bulletEnabled val="1"/>
        </dgm:presLayoutVars>
      </dgm:prSet>
      <dgm:spPr/>
    </dgm:pt>
    <dgm:pt modelId="{6092ED2C-449A-304F-9E97-960847210BA2}" type="pres">
      <dgm:prSet presAssocID="{2AAF0A45-0B9C-494B-AC6A-009D5230A57E}" presName="sibTrans" presStyleLbl="sibTrans1D1" presStyleIdx="5" presStyleCnt="6"/>
      <dgm:spPr/>
    </dgm:pt>
    <dgm:pt modelId="{756BF1E3-EDCE-A143-BE8E-CF40458BFAF6}" type="pres">
      <dgm:prSet presAssocID="{2AAF0A45-0B9C-494B-AC6A-009D5230A57E}" presName="connectorText" presStyleLbl="sibTrans1D1" presStyleIdx="5" presStyleCnt="6"/>
      <dgm:spPr/>
    </dgm:pt>
    <dgm:pt modelId="{A35FEC1F-FA2B-5045-B03B-D01685C00AA5}" type="pres">
      <dgm:prSet presAssocID="{38662A27-CA1D-4DBD-AF68-6720431AB1A2}" presName="node" presStyleLbl="node1" presStyleIdx="6" presStyleCnt="7">
        <dgm:presLayoutVars>
          <dgm:bulletEnabled val="1"/>
        </dgm:presLayoutVars>
      </dgm:prSet>
      <dgm:spPr/>
    </dgm:pt>
  </dgm:ptLst>
  <dgm:cxnLst>
    <dgm:cxn modelId="{05CB9304-4C17-E34B-B2BF-89A3AE94B2AF}" type="presOf" srcId="{6C4164D9-3957-4769-A1DB-5808810D1B3A}" destId="{7250E3BB-3F7A-5240-AEFA-882892AD15C4}" srcOrd="1" destOrd="0" presId="urn:microsoft.com/office/officeart/2016/7/layout/RepeatingBendingProcessNew"/>
    <dgm:cxn modelId="{94157607-059B-482B-9B84-6CC0485D430B}" srcId="{898AE8DF-0EAC-4E96-A85A-C78B18407162}" destId="{8F9E1AAE-0378-454D-8C6A-8780AC5D1B29}" srcOrd="4" destOrd="0" parTransId="{AE38B9D5-A3EB-4F47-8F73-6AA87CF544B8}" sibTransId="{3B32A61E-FC37-4D51-8DE0-AD7F1C878528}"/>
    <dgm:cxn modelId="{E7A07C19-B2AD-0147-B0F2-E1DADB2605AC}" type="presOf" srcId="{2AAF0A45-0B9C-494B-AC6A-009D5230A57E}" destId="{6092ED2C-449A-304F-9E97-960847210BA2}" srcOrd="0" destOrd="0" presId="urn:microsoft.com/office/officeart/2016/7/layout/RepeatingBendingProcessNew"/>
    <dgm:cxn modelId="{B19F8F1A-D6FC-EE42-BE74-6CCD65B1F087}" type="presOf" srcId="{E47F7EAA-6A0E-48C3-B773-0D4F819FB23D}" destId="{DA657BCF-6ACF-3649-A247-82855D1B233C}" srcOrd="1" destOrd="0" presId="urn:microsoft.com/office/officeart/2016/7/layout/RepeatingBendingProcessNew"/>
    <dgm:cxn modelId="{4D34A01B-93D1-4949-A235-858C15A4FC87}" srcId="{898AE8DF-0EAC-4E96-A85A-C78B18407162}" destId="{3C5935F8-8849-42BC-B2D7-E78511D41466}" srcOrd="0" destOrd="0" parTransId="{9E52ACBC-C142-4EBB-9254-391EDF232244}" sibTransId="{6D7664F7-DDBE-4901-BDF4-2F603A5704D2}"/>
    <dgm:cxn modelId="{F039301D-6946-2C4F-B537-C702D54F579D}" type="presOf" srcId="{3B32A61E-FC37-4D51-8DE0-AD7F1C878528}" destId="{ABCC9C50-F18B-5A40-ABBA-9794C2F7DD87}" srcOrd="1" destOrd="0" presId="urn:microsoft.com/office/officeart/2016/7/layout/RepeatingBendingProcessNew"/>
    <dgm:cxn modelId="{BC637626-D358-4B4F-B3D3-D02F1A882800}" srcId="{898AE8DF-0EAC-4E96-A85A-C78B18407162}" destId="{AEEF7D48-48AE-41AC-815A-60FE0EB7134A}" srcOrd="2" destOrd="0" parTransId="{8E68D35B-DD90-4C09-BF0E-3DED496E8E30}" sibTransId="{1D638F7E-E4E9-4864-A86D-0E43DA4D8C16}"/>
    <dgm:cxn modelId="{B809772B-9F35-4D0F-B517-2E53A5AE2FA2}" srcId="{898AE8DF-0EAC-4E96-A85A-C78B18407162}" destId="{63ABF010-3C4F-4124-866B-81F8B5494D5A}" srcOrd="5" destOrd="0" parTransId="{82CE0C5F-09C0-44DB-A451-98706EDD2A09}" sibTransId="{2AAF0A45-0B9C-494B-AC6A-009D5230A57E}"/>
    <dgm:cxn modelId="{DF6EDC2B-A234-814A-8489-925FABD06BDC}" type="presOf" srcId="{6D7664F7-DDBE-4901-BDF4-2F603A5704D2}" destId="{419FDA52-CAF0-534C-B3B2-12C0B8D520F9}" srcOrd="1" destOrd="0" presId="urn:microsoft.com/office/officeart/2016/7/layout/RepeatingBendingProcessNew"/>
    <dgm:cxn modelId="{E202EC2F-6732-8F4E-B53E-DD59372C5E90}" type="presOf" srcId="{6D7664F7-DDBE-4901-BDF4-2F603A5704D2}" destId="{D0BB7D3F-9B6C-7D4F-A4F2-EE6316526707}" srcOrd="0" destOrd="0" presId="urn:microsoft.com/office/officeart/2016/7/layout/RepeatingBendingProcessNew"/>
    <dgm:cxn modelId="{844C2C53-88B4-B24A-B03C-4EB6E3042AFA}" type="presOf" srcId="{38662A27-CA1D-4DBD-AF68-6720431AB1A2}" destId="{A35FEC1F-FA2B-5045-B03B-D01685C00AA5}" srcOrd="0" destOrd="0" presId="urn:microsoft.com/office/officeart/2016/7/layout/RepeatingBendingProcessNew"/>
    <dgm:cxn modelId="{8F130358-5787-B04C-ACF7-3CA71F3EC79E}" type="presOf" srcId="{2AAF0A45-0B9C-494B-AC6A-009D5230A57E}" destId="{756BF1E3-EDCE-A143-BE8E-CF40458BFAF6}" srcOrd="1" destOrd="0" presId="urn:microsoft.com/office/officeart/2016/7/layout/RepeatingBendingProcessNew"/>
    <dgm:cxn modelId="{B122FE5A-9514-9340-8274-7A6264CAEF0B}" type="presOf" srcId="{E47F7EAA-6A0E-48C3-B773-0D4F819FB23D}" destId="{8AC99F6D-50A6-CF47-ABB8-87948963FA15}" srcOrd="0" destOrd="0" presId="urn:microsoft.com/office/officeart/2016/7/layout/RepeatingBendingProcessNew"/>
    <dgm:cxn modelId="{3AF47F66-B998-594A-B68A-C2179E98A25C}" type="presOf" srcId="{3C5935F8-8849-42BC-B2D7-E78511D41466}" destId="{D5AC02AA-E6F2-8D4F-B9BC-8010E8988F47}" srcOrd="0" destOrd="0" presId="urn:microsoft.com/office/officeart/2016/7/layout/RepeatingBendingProcessNew"/>
    <dgm:cxn modelId="{FCC5617C-51D8-D14D-9E0D-B2677342D6D5}" type="presOf" srcId="{AEEF7D48-48AE-41AC-815A-60FE0EB7134A}" destId="{FBC32C6D-BADC-1848-B4E1-4BFDDEC588F8}" srcOrd="0" destOrd="0" presId="urn:microsoft.com/office/officeart/2016/7/layout/RepeatingBendingProcessNew"/>
    <dgm:cxn modelId="{3B6F2F84-8AB7-094C-81C9-CFC9D2C70158}" type="presOf" srcId="{1D638F7E-E4E9-4864-A86D-0E43DA4D8C16}" destId="{074B0D66-C76C-4141-8E04-E260742779E1}" srcOrd="0" destOrd="0" presId="urn:microsoft.com/office/officeart/2016/7/layout/RepeatingBendingProcessNew"/>
    <dgm:cxn modelId="{C45AE68D-8C17-EC49-9B27-5E288D1C7627}" type="presOf" srcId="{6ED87506-A0FC-43AD-A886-0BABF48C8060}" destId="{33622C95-3C77-484C-81B8-CF740E0FD0D7}" srcOrd="0" destOrd="0" presId="urn:microsoft.com/office/officeart/2016/7/layout/RepeatingBendingProcessNew"/>
    <dgm:cxn modelId="{FB544C8F-2B23-F540-B941-B7E0E40F402C}" type="presOf" srcId="{898AE8DF-0EAC-4E96-A85A-C78B18407162}" destId="{DCD531F0-07C0-934D-B15E-E0594E9FE89B}" srcOrd="0" destOrd="0" presId="urn:microsoft.com/office/officeart/2016/7/layout/RepeatingBendingProcessNew"/>
    <dgm:cxn modelId="{A7BF2493-BEA5-1B43-85D7-CEF78CF1542F}" type="presOf" srcId="{1D638F7E-E4E9-4864-A86D-0E43DA4D8C16}" destId="{1D08715D-E7D7-D34D-8EE7-1CD06BC556A1}" srcOrd="1" destOrd="0" presId="urn:microsoft.com/office/officeart/2016/7/layout/RepeatingBendingProcessNew"/>
    <dgm:cxn modelId="{B2937B9A-AEF4-48FD-916B-E0D171139271}" srcId="{898AE8DF-0EAC-4E96-A85A-C78B18407162}" destId="{6ED87506-A0FC-43AD-A886-0BABF48C8060}" srcOrd="1" destOrd="0" parTransId="{6AFF9C93-4A92-443C-9E7A-8601D8E0E08F}" sibTransId="{E47F7EAA-6A0E-48C3-B773-0D4F819FB23D}"/>
    <dgm:cxn modelId="{C3640FAD-E869-0141-8467-E27A8C51F551}" type="presOf" srcId="{CB69B69B-3D70-49BF-8F95-CE8F30149DE2}" destId="{343C3742-F2EF-FC43-9B79-B43D2C5A7FD3}" srcOrd="0" destOrd="0" presId="urn:microsoft.com/office/officeart/2016/7/layout/RepeatingBendingProcessNew"/>
    <dgm:cxn modelId="{5D3349B0-69EC-4BEA-89E5-7DBC9EF9D822}" srcId="{898AE8DF-0EAC-4E96-A85A-C78B18407162}" destId="{38662A27-CA1D-4DBD-AF68-6720431AB1A2}" srcOrd="6" destOrd="0" parTransId="{955AD8CE-DD00-4E63-8FB6-1F7F4FBE0282}" sibTransId="{FCAC553F-C4E3-4623-9A5C-8577CF563B86}"/>
    <dgm:cxn modelId="{6449CFB6-E39E-E143-B08C-4115356F7040}" type="presOf" srcId="{8F9E1AAE-0378-454D-8C6A-8780AC5D1B29}" destId="{795814E0-AC84-7646-98DA-B28FC6E62725}" srcOrd="0" destOrd="0" presId="urn:microsoft.com/office/officeart/2016/7/layout/RepeatingBendingProcessNew"/>
    <dgm:cxn modelId="{70BE72D6-3D54-4E91-ADAC-702B94E58520}" srcId="{898AE8DF-0EAC-4E96-A85A-C78B18407162}" destId="{CB69B69B-3D70-49BF-8F95-CE8F30149DE2}" srcOrd="3" destOrd="0" parTransId="{3AB63D7D-B1FE-482C-B568-135EFE5FD3D1}" sibTransId="{6C4164D9-3957-4769-A1DB-5808810D1B3A}"/>
    <dgm:cxn modelId="{B1E738ED-39ED-4743-AD7B-C628001E9DB3}" type="presOf" srcId="{3B32A61E-FC37-4D51-8DE0-AD7F1C878528}" destId="{7A4A6221-E27F-ED4A-899A-EDF654698F05}" srcOrd="0" destOrd="0" presId="urn:microsoft.com/office/officeart/2016/7/layout/RepeatingBendingProcessNew"/>
    <dgm:cxn modelId="{232364FA-BE03-C044-98AC-C2F54E9E6864}" type="presOf" srcId="{63ABF010-3C4F-4124-866B-81F8B5494D5A}" destId="{32DEB661-C2D8-8044-89CA-F0361EE0E76C}" srcOrd="0" destOrd="0" presId="urn:microsoft.com/office/officeart/2016/7/layout/RepeatingBendingProcessNew"/>
    <dgm:cxn modelId="{A5779AFC-F0BB-7343-8722-5AD46DA6EEEF}" type="presOf" srcId="{6C4164D9-3957-4769-A1DB-5808810D1B3A}" destId="{AB002606-33BB-E041-9F37-03AC92FB072A}" srcOrd="0" destOrd="0" presId="urn:microsoft.com/office/officeart/2016/7/layout/RepeatingBendingProcessNew"/>
    <dgm:cxn modelId="{B60A5108-5A77-5F4E-BAE4-D1CE4DC6B576}" type="presParOf" srcId="{DCD531F0-07C0-934D-B15E-E0594E9FE89B}" destId="{D5AC02AA-E6F2-8D4F-B9BC-8010E8988F47}" srcOrd="0" destOrd="0" presId="urn:microsoft.com/office/officeart/2016/7/layout/RepeatingBendingProcessNew"/>
    <dgm:cxn modelId="{AF127A3C-F3F2-F34D-ABB8-67CB18A84E8F}" type="presParOf" srcId="{DCD531F0-07C0-934D-B15E-E0594E9FE89B}" destId="{D0BB7D3F-9B6C-7D4F-A4F2-EE6316526707}" srcOrd="1" destOrd="0" presId="urn:microsoft.com/office/officeart/2016/7/layout/RepeatingBendingProcessNew"/>
    <dgm:cxn modelId="{996174A1-B93B-B348-8AC7-D634E832165A}" type="presParOf" srcId="{D0BB7D3F-9B6C-7D4F-A4F2-EE6316526707}" destId="{419FDA52-CAF0-534C-B3B2-12C0B8D520F9}" srcOrd="0" destOrd="0" presId="urn:microsoft.com/office/officeart/2016/7/layout/RepeatingBendingProcessNew"/>
    <dgm:cxn modelId="{6AFCAC24-1436-FD44-A84B-2823B7025776}" type="presParOf" srcId="{DCD531F0-07C0-934D-B15E-E0594E9FE89B}" destId="{33622C95-3C77-484C-81B8-CF740E0FD0D7}" srcOrd="2" destOrd="0" presId="urn:microsoft.com/office/officeart/2016/7/layout/RepeatingBendingProcessNew"/>
    <dgm:cxn modelId="{88F336D2-36D3-2B4B-B8F4-4119E6F75F8E}" type="presParOf" srcId="{DCD531F0-07C0-934D-B15E-E0594E9FE89B}" destId="{8AC99F6D-50A6-CF47-ABB8-87948963FA15}" srcOrd="3" destOrd="0" presId="urn:microsoft.com/office/officeart/2016/7/layout/RepeatingBendingProcessNew"/>
    <dgm:cxn modelId="{FFECE8DA-CF18-9B4D-8368-B1495BBE524C}" type="presParOf" srcId="{8AC99F6D-50A6-CF47-ABB8-87948963FA15}" destId="{DA657BCF-6ACF-3649-A247-82855D1B233C}" srcOrd="0" destOrd="0" presId="urn:microsoft.com/office/officeart/2016/7/layout/RepeatingBendingProcessNew"/>
    <dgm:cxn modelId="{0746D7D0-8FCA-3C49-B772-A68F8CBD9F98}" type="presParOf" srcId="{DCD531F0-07C0-934D-B15E-E0594E9FE89B}" destId="{FBC32C6D-BADC-1848-B4E1-4BFDDEC588F8}" srcOrd="4" destOrd="0" presId="urn:microsoft.com/office/officeart/2016/7/layout/RepeatingBendingProcessNew"/>
    <dgm:cxn modelId="{A5994748-F112-664B-A9ED-2450B7AB0B21}" type="presParOf" srcId="{DCD531F0-07C0-934D-B15E-E0594E9FE89B}" destId="{074B0D66-C76C-4141-8E04-E260742779E1}" srcOrd="5" destOrd="0" presId="urn:microsoft.com/office/officeart/2016/7/layout/RepeatingBendingProcessNew"/>
    <dgm:cxn modelId="{EE041D9E-69E2-5145-A3BF-ABA55BF7F6CE}" type="presParOf" srcId="{074B0D66-C76C-4141-8E04-E260742779E1}" destId="{1D08715D-E7D7-D34D-8EE7-1CD06BC556A1}" srcOrd="0" destOrd="0" presId="urn:microsoft.com/office/officeart/2016/7/layout/RepeatingBendingProcessNew"/>
    <dgm:cxn modelId="{FA7B51D2-9825-654B-A472-A4A066335F93}" type="presParOf" srcId="{DCD531F0-07C0-934D-B15E-E0594E9FE89B}" destId="{343C3742-F2EF-FC43-9B79-B43D2C5A7FD3}" srcOrd="6" destOrd="0" presId="urn:microsoft.com/office/officeart/2016/7/layout/RepeatingBendingProcessNew"/>
    <dgm:cxn modelId="{15097048-AE84-6B4C-A616-BF94FDA79BC0}" type="presParOf" srcId="{DCD531F0-07C0-934D-B15E-E0594E9FE89B}" destId="{AB002606-33BB-E041-9F37-03AC92FB072A}" srcOrd="7" destOrd="0" presId="urn:microsoft.com/office/officeart/2016/7/layout/RepeatingBendingProcessNew"/>
    <dgm:cxn modelId="{8B38E409-69C9-2243-8091-3BA8619CB3A4}" type="presParOf" srcId="{AB002606-33BB-E041-9F37-03AC92FB072A}" destId="{7250E3BB-3F7A-5240-AEFA-882892AD15C4}" srcOrd="0" destOrd="0" presId="urn:microsoft.com/office/officeart/2016/7/layout/RepeatingBendingProcessNew"/>
    <dgm:cxn modelId="{FCF42AA7-8F32-6D4F-BBB5-5D40A68B3B13}" type="presParOf" srcId="{DCD531F0-07C0-934D-B15E-E0594E9FE89B}" destId="{795814E0-AC84-7646-98DA-B28FC6E62725}" srcOrd="8" destOrd="0" presId="urn:microsoft.com/office/officeart/2016/7/layout/RepeatingBendingProcessNew"/>
    <dgm:cxn modelId="{C0CDC504-B863-B54B-9E40-5856D49BFA19}" type="presParOf" srcId="{DCD531F0-07C0-934D-B15E-E0594E9FE89B}" destId="{7A4A6221-E27F-ED4A-899A-EDF654698F05}" srcOrd="9" destOrd="0" presId="urn:microsoft.com/office/officeart/2016/7/layout/RepeatingBendingProcessNew"/>
    <dgm:cxn modelId="{07809CB6-0189-4343-9035-C96A2CCE4C3E}" type="presParOf" srcId="{7A4A6221-E27F-ED4A-899A-EDF654698F05}" destId="{ABCC9C50-F18B-5A40-ABBA-9794C2F7DD87}" srcOrd="0" destOrd="0" presId="urn:microsoft.com/office/officeart/2016/7/layout/RepeatingBendingProcessNew"/>
    <dgm:cxn modelId="{233607C7-FD7A-1F43-BFC0-EB112AF76BBF}" type="presParOf" srcId="{DCD531F0-07C0-934D-B15E-E0594E9FE89B}" destId="{32DEB661-C2D8-8044-89CA-F0361EE0E76C}" srcOrd="10" destOrd="0" presId="urn:microsoft.com/office/officeart/2016/7/layout/RepeatingBendingProcessNew"/>
    <dgm:cxn modelId="{8BAB4F82-D91C-594C-B681-58839D3C025C}" type="presParOf" srcId="{DCD531F0-07C0-934D-B15E-E0594E9FE89B}" destId="{6092ED2C-449A-304F-9E97-960847210BA2}" srcOrd="11" destOrd="0" presId="urn:microsoft.com/office/officeart/2016/7/layout/RepeatingBendingProcessNew"/>
    <dgm:cxn modelId="{85CBC23C-ABE2-324A-A680-0ECC731D0324}" type="presParOf" srcId="{6092ED2C-449A-304F-9E97-960847210BA2}" destId="{756BF1E3-EDCE-A143-BE8E-CF40458BFAF6}" srcOrd="0" destOrd="0" presId="urn:microsoft.com/office/officeart/2016/7/layout/RepeatingBendingProcessNew"/>
    <dgm:cxn modelId="{92D10D8A-EFBA-DF4F-AA8F-353C6B05351A}" type="presParOf" srcId="{DCD531F0-07C0-934D-B15E-E0594E9FE89B}" destId="{A35FEC1F-FA2B-5045-B03B-D01685C00AA5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B7D3F-9B6C-7D4F-A4F2-EE6316526707}">
      <dsp:nvSpPr>
        <dsp:cNvPr id="0" name=""/>
        <dsp:cNvSpPr/>
      </dsp:nvSpPr>
      <dsp:spPr>
        <a:xfrm>
          <a:off x="2666681" y="479209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2174" y="522921"/>
        <a:ext cx="20083" cy="4016"/>
      </dsp:txXfrm>
    </dsp:sp>
    <dsp:sp modelId="{D5AC02AA-E6F2-8D4F-B9BC-8010E8988F47}">
      <dsp:nvSpPr>
        <dsp:cNvPr id="0" name=""/>
        <dsp:cNvSpPr/>
      </dsp:nvSpPr>
      <dsp:spPr>
        <a:xfrm>
          <a:off x="922085" y="1010"/>
          <a:ext cx="1746395" cy="1047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Steps Taken:</a:t>
          </a:r>
        </a:p>
      </dsp:txBody>
      <dsp:txXfrm>
        <a:off x="922085" y="1010"/>
        <a:ext cx="1746395" cy="1047837"/>
      </dsp:txXfrm>
    </dsp:sp>
    <dsp:sp modelId="{8AC99F6D-50A6-CF47-ABB8-87948963FA15}">
      <dsp:nvSpPr>
        <dsp:cNvPr id="0" name=""/>
        <dsp:cNvSpPr/>
      </dsp:nvSpPr>
      <dsp:spPr>
        <a:xfrm>
          <a:off x="4814747" y="479209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0241" y="522921"/>
        <a:ext cx="20083" cy="4016"/>
      </dsp:txXfrm>
    </dsp:sp>
    <dsp:sp modelId="{33622C95-3C77-484C-81B8-CF740E0FD0D7}">
      <dsp:nvSpPr>
        <dsp:cNvPr id="0" name=""/>
        <dsp:cNvSpPr/>
      </dsp:nvSpPr>
      <dsp:spPr>
        <a:xfrm>
          <a:off x="3070152" y="1010"/>
          <a:ext cx="1746395" cy="10478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Exploratory Data Analysis (EDA)</a:t>
          </a:r>
        </a:p>
      </dsp:txBody>
      <dsp:txXfrm>
        <a:off x="3070152" y="1010"/>
        <a:ext cx="1746395" cy="1047837"/>
      </dsp:txXfrm>
    </dsp:sp>
    <dsp:sp modelId="{074B0D66-C76C-4141-8E04-E260742779E1}">
      <dsp:nvSpPr>
        <dsp:cNvPr id="0" name=""/>
        <dsp:cNvSpPr/>
      </dsp:nvSpPr>
      <dsp:spPr>
        <a:xfrm>
          <a:off x="1795283" y="1047048"/>
          <a:ext cx="4296133" cy="371071"/>
        </a:xfrm>
        <a:custGeom>
          <a:avLst/>
          <a:gdLst/>
          <a:ahLst/>
          <a:cxnLst/>
          <a:rect l="0" t="0" r="0" b="0"/>
          <a:pathLst>
            <a:path>
              <a:moveTo>
                <a:pt x="4296133" y="0"/>
              </a:moveTo>
              <a:lnTo>
                <a:pt x="4296133" y="202635"/>
              </a:lnTo>
              <a:lnTo>
                <a:pt x="0" y="202635"/>
              </a:lnTo>
              <a:lnTo>
                <a:pt x="0" y="3710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5478" y="1230575"/>
        <a:ext cx="215743" cy="4016"/>
      </dsp:txXfrm>
    </dsp:sp>
    <dsp:sp modelId="{FBC32C6D-BADC-1848-B4E1-4BFDDEC588F8}">
      <dsp:nvSpPr>
        <dsp:cNvPr id="0" name=""/>
        <dsp:cNvSpPr/>
      </dsp:nvSpPr>
      <dsp:spPr>
        <a:xfrm>
          <a:off x="5218218" y="1010"/>
          <a:ext cx="1746395" cy="10478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Correlation Analysis (Pearson)</a:t>
          </a:r>
        </a:p>
      </dsp:txBody>
      <dsp:txXfrm>
        <a:off x="5218218" y="1010"/>
        <a:ext cx="1746395" cy="1047837"/>
      </dsp:txXfrm>
    </dsp:sp>
    <dsp:sp modelId="{AB002606-33BB-E041-9F37-03AC92FB072A}">
      <dsp:nvSpPr>
        <dsp:cNvPr id="0" name=""/>
        <dsp:cNvSpPr/>
      </dsp:nvSpPr>
      <dsp:spPr>
        <a:xfrm>
          <a:off x="2666681" y="1928718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2174" y="1972429"/>
        <a:ext cx="20083" cy="4016"/>
      </dsp:txXfrm>
    </dsp:sp>
    <dsp:sp modelId="{343C3742-F2EF-FC43-9B79-B43D2C5A7FD3}">
      <dsp:nvSpPr>
        <dsp:cNvPr id="0" name=""/>
        <dsp:cNvSpPr/>
      </dsp:nvSpPr>
      <dsp:spPr>
        <a:xfrm>
          <a:off x="922085" y="1450519"/>
          <a:ext cx="1746395" cy="10478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Multicollinearity Check (VIF)</a:t>
          </a:r>
        </a:p>
      </dsp:txBody>
      <dsp:txXfrm>
        <a:off x="922085" y="1450519"/>
        <a:ext cx="1746395" cy="1047837"/>
      </dsp:txXfrm>
    </dsp:sp>
    <dsp:sp modelId="{7A4A6221-E27F-ED4A-899A-EDF654698F05}">
      <dsp:nvSpPr>
        <dsp:cNvPr id="0" name=""/>
        <dsp:cNvSpPr/>
      </dsp:nvSpPr>
      <dsp:spPr>
        <a:xfrm>
          <a:off x="4814747" y="1928718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0241" y="1972429"/>
        <a:ext cx="20083" cy="4016"/>
      </dsp:txXfrm>
    </dsp:sp>
    <dsp:sp modelId="{795814E0-AC84-7646-98DA-B28FC6E62725}">
      <dsp:nvSpPr>
        <dsp:cNvPr id="0" name=""/>
        <dsp:cNvSpPr/>
      </dsp:nvSpPr>
      <dsp:spPr>
        <a:xfrm>
          <a:off x="3070152" y="1450519"/>
          <a:ext cx="1746395" cy="10478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Modeling: Logistic Regression and Decision Tree</a:t>
          </a:r>
        </a:p>
      </dsp:txBody>
      <dsp:txXfrm>
        <a:off x="3070152" y="1450519"/>
        <a:ext cx="1746395" cy="1047837"/>
      </dsp:txXfrm>
    </dsp:sp>
    <dsp:sp modelId="{6092ED2C-449A-304F-9E97-960847210BA2}">
      <dsp:nvSpPr>
        <dsp:cNvPr id="0" name=""/>
        <dsp:cNvSpPr/>
      </dsp:nvSpPr>
      <dsp:spPr>
        <a:xfrm>
          <a:off x="1795283" y="2496556"/>
          <a:ext cx="4296133" cy="371071"/>
        </a:xfrm>
        <a:custGeom>
          <a:avLst/>
          <a:gdLst/>
          <a:ahLst/>
          <a:cxnLst/>
          <a:rect l="0" t="0" r="0" b="0"/>
          <a:pathLst>
            <a:path>
              <a:moveTo>
                <a:pt x="4296133" y="0"/>
              </a:moveTo>
              <a:lnTo>
                <a:pt x="4296133" y="202635"/>
              </a:lnTo>
              <a:lnTo>
                <a:pt x="0" y="202635"/>
              </a:lnTo>
              <a:lnTo>
                <a:pt x="0" y="37107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5478" y="2680083"/>
        <a:ext cx="215743" cy="4016"/>
      </dsp:txXfrm>
    </dsp:sp>
    <dsp:sp modelId="{32DEB661-C2D8-8044-89CA-F0361EE0E76C}">
      <dsp:nvSpPr>
        <dsp:cNvPr id="0" name=""/>
        <dsp:cNvSpPr/>
      </dsp:nvSpPr>
      <dsp:spPr>
        <a:xfrm>
          <a:off x="5218218" y="1450519"/>
          <a:ext cx="1746395" cy="1047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Evaluation: Confusion Matrix, ROC, AUC</a:t>
          </a:r>
        </a:p>
      </dsp:txBody>
      <dsp:txXfrm>
        <a:off x="5218218" y="1450519"/>
        <a:ext cx="1746395" cy="1047837"/>
      </dsp:txXfrm>
    </dsp:sp>
    <dsp:sp modelId="{A35FEC1F-FA2B-5045-B03B-D01685C00AA5}">
      <dsp:nvSpPr>
        <dsp:cNvPr id="0" name=""/>
        <dsp:cNvSpPr/>
      </dsp:nvSpPr>
      <dsp:spPr>
        <a:xfrm>
          <a:off x="922085" y="2900027"/>
          <a:ext cx="1746395" cy="10478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Tools Used: Python (Pandas, Seaborn, scikit-learn)</a:t>
          </a:r>
        </a:p>
      </dsp:txBody>
      <dsp:txXfrm>
        <a:off x="922085" y="2900027"/>
        <a:ext cx="1746395" cy="1047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2394" y="489507"/>
            <a:ext cx="2318706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/>
              <a:t>Predicting Diabetes Risk through Data Mining</a:t>
            </a:r>
          </a:p>
        </p:txBody>
      </p:sp>
      <p:pic>
        <p:nvPicPr>
          <p:cNvPr id="6" name="Picture 5" descr="A group of people standing in front of a white background&#10;&#10;Description automatically generated">
            <a:extLst>
              <a:ext uri="{FF2B5EF4-FFF2-40B4-BE49-F238E27FC236}">
                <a16:creationId xmlns:a16="http://schemas.microsoft.com/office/drawing/2014/main" id="{725AAC73-A8A1-5A9B-7C02-CCF3279F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59" t="7632" r="15396" b="12939"/>
          <a:stretch/>
        </p:blipFill>
        <p:spPr>
          <a:xfrm>
            <a:off x="0" y="354040"/>
            <a:ext cx="6482394" cy="50900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2393" y="2418408"/>
            <a:ext cx="2576939" cy="3950085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ALY 6040 – Data Mining Application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Prof. Justin Grosz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Submitted By: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Jainam Patel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Smitkumar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Dholiya</a:t>
            </a:r>
            <a:endParaRPr lang="en-US" sz="17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Dushang</a:t>
            </a:r>
            <a:r>
              <a:rPr lang="en-US" sz="1700" dirty="0">
                <a:solidFill>
                  <a:schemeClr val="tx1"/>
                </a:solidFill>
              </a:rPr>
              <a:t> Shah</a:t>
            </a:r>
          </a:p>
          <a:p>
            <a:pPr algn="l" defTabSz="914400">
              <a:lnSpc>
                <a:spcPct val="90000"/>
              </a:lnSpc>
            </a:pPr>
            <a:r>
              <a:rPr lang="en-US" sz="1700" dirty="0">
                <a:solidFill>
                  <a:schemeClr val="tx1"/>
                </a:solidFill>
              </a:rPr>
              <a:t>05/15/2025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741"/>
            <a:ext cx="9143997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8742"/>
            <a:ext cx="6086475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Confusion Matrix Insights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4760807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Decision Tree:</a:t>
            </a:r>
          </a:p>
          <a:p>
            <a:r>
              <a:rPr lang="en-US" sz="1900" dirty="0"/>
              <a:t>True Positives: 156</a:t>
            </a:r>
          </a:p>
          <a:p>
            <a:r>
              <a:rPr lang="en-US" sz="1900" dirty="0"/>
              <a:t>False Negatives: 31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Logistic Regression:</a:t>
            </a:r>
          </a:p>
          <a:p>
            <a:r>
              <a:rPr lang="en-US" sz="1900" dirty="0"/>
              <a:t>True Positives: 128</a:t>
            </a:r>
          </a:p>
          <a:p>
            <a:r>
              <a:rPr lang="en-US" sz="1900" dirty="0"/>
              <a:t>False Negatives: 59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Impact:</a:t>
            </a:r>
            <a:r>
              <a:rPr lang="en-US" sz="1900" dirty="0"/>
              <a:t> Decision Tree is safer for patient diagnosis due to fewer missed cases.</a:t>
            </a:r>
          </a:p>
        </p:txBody>
      </p:sp>
      <p:pic>
        <p:nvPicPr>
          <p:cNvPr id="5" name="Picture 4" descr="A graph showing a number of cells&#10;&#10;AI-generated content may be incorrect.">
            <a:extLst>
              <a:ext uri="{FF2B5EF4-FFF2-40B4-BE49-F238E27FC236}">
                <a16:creationId xmlns:a16="http://schemas.microsoft.com/office/drawing/2014/main" id="{2790C241-16B5-97EC-33C6-6C0D6A1683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97" y="596165"/>
            <a:ext cx="3516445" cy="2531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graph showing the number of cells&#10;&#10;AI-generated content may be incorrect.">
            <a:extLst>
              <a:ext uri="{FF2B5EF4-FFF2-40B4-BE49-F238E27FC236}">
                <a16:creationId xmlns:a16="http://schemas.microsoft.com/office/drawing/2014/main" id="{07A3BC5D-4CAA-8C3A-B5E2-218D792E07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61" y="3722366"/>
            <a:ext cx="3548065" cy="2501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640080"/>
            <a:ext cx="2689352" cy="985181"/>
          </a:xfrm>
        </p:spPr>
        <p:txBody>
          <a:bodyPr anchor="b">
            <a:normAutofit/>
          </a:bodyPr>
          <a:lstStyle/>
          <a:p>
            <a:r>
              <a:rPr lang="en-US" sz="2200" dirty="0"/>
              <a:t>Recommendations and Insights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600" b="0" i="0" u="none" strike="noStrike">
                <a:effectLst/>
              </a:rPr>
              <a:t>Glucose as a Dominant Indicator with correlation of 0.5</a:t>
            </a:r>
          </a:p>
          <a:p>
            <a:pPr>
              <a:lnSpc>
                <a:spcPct val="90000"/>
              </a:lnSpc>
            </a:pPr>
            <a:r>
              <a:rPr lang="en-IN" sz="1600" b="0" i="0" u="none" strike="noStrike">
                <a:effectLst/>
              </a:rPr>
              <a:t>Age as a Progressive Factor with 50% increase in prevalence</a:t>
            </a:r>
          </a:p>
          <a:p>
            <a:pPr>
              <a:lnSpc>
                <a:spcPct val="90000"/>
              </a:lnSpc>
            </a:pPr>
            <a:r>
              <a:rPr lang="en-IN" sz="1600" b="0" i="0" u="none" strike="noStrike">
                <a:effectLst/>
              </a:rPr>
              <a:t>Prioritize Glucose and BMI Monitoring</a:t>
            </a:r>
          </a:p>
          <a:p>
            <a:pPr>
              <a:lnSpc>
                <a:spcPct val="90000"/>
              </a:lnSpc>
            </a:pPr>
            <a:r>
              <a:rPr lang="en-IN" sz="1600" b="0" i="0" u="none" strike="noStrike">
                <a:effectLst/>
              </a:rPr>
              <a:t>Incorporate Genetic and Metabolic Data</a:t>
            </a:r>
          </a:p>
          <a:p>
            <a:pPr>
              <a:lnSpc>
                <a:spcPct val="90000"/>
              </a:lnSpc>
            </a:pPr>
            <a:r>
              <a:rPr lang="en-IN" sz="1600" b="0" i="0" u="none" strike="noStrike">
                <a:effectLst/>
              </a:rPr>
              <a:t>Explore Lifestyle Factors</a:t>
            </a:r>
          </a:p>
          <a:p>
            <a:pPr>
              <a:lnSpc>
                <a:spcPct val="90000"/>
              </a:lnSpc>
            </a:pPr>
            <a:endParaRPr lang="en-IN" sz="1600" b="0" i="0" u="none" strike="noStrike">
              <a:effectLst/>
            </a:endParaRPr>
          </a:p>
        </p:txBody>
      </p:sp>
      <p:pic>
        <p:nvPicPr>
          <p:cNvPr id="6" name="Picture 5" descr="A poster with text overlay&#10;&#10;Description automatically generated">
            <a:extLst>
              <a:ext uri="{FF2B5EF4-FFF2-40B4-BE49-F238E27FC236}">
                <a16:creationId xmlns:a16="http://schemas.microsoft.com/office/drawing/2014/main" id="{2617DA25-26B2-3883-D0C0-FDCD1859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6" r="4924" b="11263"/>
          <a:stretch/>
        </p:blipFill>
        <p:spPr>
          <a:xfrm>
            <a:off x="4250267" y="640080"/>
            <a:ext cx="4182534" cy="49496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Real-World Problem</a:t>
            </a:r>
          </a:p>
        </p:txBody>
      </p:sp>
      <p:pic>
        <p:nvPicPr>
          <p:cNvPr id="6" name="Picture 5" descr="A blue and orange graphic with a map and people&#10;&#10;Description automatically generated with medium confidence">
            <a:extLst>
              <a:ext uri="{FF2B5EF4-FFF2-40B4-BE49-F238E27FC236}">
                <a16:creationId xmlns:a16="http://schemas.microsoft.com/office/drawing/2014/main" id="{E4DA9630-15D0-9077-0854-C0703C0C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3" b="17856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267" y="3710613"/>
            <a:ext cx="6036733" cy="307118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Problem Statement: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Diabetes is a growing public health concern. Early prediction can prevent serious complications and reduce healthcare costs.</a:t>
            </a:r>
          </a:p>
          <a:p>
            <a:pPr>
              <a:lnSpc>
                <a:spcPct val="90000"/>
              </a:lnSpc>
            </a:pPr>
            <a:r>
              <a:rPr lang="en-IN" sz="1600" b="0" i="0" u="none" strike="noStrike" dirty="0">
                <a:effectLst/>
                <a:latin typeface="Inter"/>
              </a:rPr>
              <a:t>In 2021, 38.4 million Americans, or 11.6% of the population, had diabetes.</a:t>
            </a:r>
          </a:p>
          <a:p>
            <a:pPr>
              <a:lnSpc>
                <a:spcPct val="90000"/>
              </a:lnSpc>
            </a:pPr>
            <a:r>
              <a:rPr lang="en-IN" sz="1600" b="0" i="0" u="none" strike="noStrike" dirty="0">
                <a:effectLst/>
                <a:latin typeface="Inter"/>
              </a:rPr>
              <a:t>About 352,000 Americans under age 20 are estimated to have diagnosed diabetes, approximately 0.35% of that population.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Why Data Mining?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Traditional statistical methods fall short in capturing complex, non-linear interactions.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Data mining uncovers hidden patterns crucial for early diagnosis.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Dataset:</a:t>
            </a:r>
            <a:r>
              <a:rPr lang="en-US" sz="2400" dirty="0"/>
              <a:t> Healthcare Diabetes Dataset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Source:</a:t>
            </a:r>
            <a:r>
              <a:rPr lang="en-US" sz="2400" dirty="0"/>
              <a:t> Kaggle (CSV format)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Key Variables:</a:t>
            </a:r>
            <a:r>
              <a:rPr lang="en-US" sz="2400" dirty="0"/>
              <a:t> Glucose, BMI, Blood Pressure, Insulin, Age, Outcome (Diabetes: Yes/No)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Why This Dataset?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Contains diverse health indicators ideal for modeling and visualization.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Offers real-world application for diabetes risk prediction.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Problems Identified: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Invalid zero entries in medical fields (e.g., glucose, insulin)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Unusable ID column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Missing values not explicitly marked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Cleaning Steps: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Replaced 0s with median values to maintain dataset integrity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Removed ‘ID’ column since it is only for indexing</a:t>
            </a: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Methodology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2A9C6D-6266-D0AA-49A8-0A79D13D4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722304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1" y="1584113"/>
            <a:ext cx="3235198" cy="699125"/>
          </a:xfrm>
        </p:spPr>
        <p:txBody>
          <a:bodyPr anchor="b">
            <a:normAutofit/>
          </a:bodyPr>
          <a:lstStyle/>
          <a:p>
            <a:r>
              <a:rPr lang="en-US" sz="3200" dirty="0"/>
              <a:t>Key Visual Insights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1" y="2807208"/>
            <a:ext cx="3709331" cy="341071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Glucose vs. Diabetes Outcome: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Higher glucose → Higher diabetes risk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indicates that those with diabetes generally have higher glucose levels compared to those without diabetes.</a:t>
            </a:r>
            <a:r>
              <a:rPr lang="en-IN" sz="1900" dirty="0">
                <a:effectLst/>
              </a:rPr>
              <a:t> </a:t>
            </a: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8" name="Picture 7" descr="A graph showing the results of diabetes&#10;&#10;Description automatically generated">
            <a:extLst>
              <a:ext uri="{FF2B5EF4-FFF2-40B4-BE49-F238E27FC236}">
                <a16:creationId xmlns:a16="http://schemas.microsoft.com/office/drawing/2014/main" id="{1DD4DABA-CC78-F1ED-C235-A2ADF281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19" y="2143662"/>
            <a:ext cx="4384379" cy="3417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3A68-9C73-2494-7B1C-7121BFD0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3641598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dirty="0"/>
              <a:t>BMI vs. Outcome:</a:t>
            </a:r>
          </a:p>
          <a:p>
            <a:pPr marL="0" indent="0">
              <a:buNone/>
            </a:pPr>
            <a:r>
              <a:rPr lang="en-US" sz="1900" dirty="0"/>
              <a:t>Obesity strongly correlates with diabetes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Optimal BMI: 25</a:t>
            </a:r>
          </a:p>
          <a:p>
            <a:r>
              <a:rPr lang="en-US" sz="1900" dirty="0"/>
              <a:t>Overweight: 25&lt;BMI&lt;=30</a:t>
            </a:r>
          </a:p>
          <a:p>
            <a:r>
              <a:rPr lang="en-US" sz="1900" dirty="0"/>
              <a:t>Class 1 Obesity: BMI&gt;30</a:t>
            </a:r>
          </a:p>
          <a:p>
            <a:endParaRPr lang="en-US" sz="1900" dirty="0"/>
          </a:p>
          <a:p>
            <a:endParaRPr lang="en-US" sz="1900" dirty="0"/>
          </a:p>
        </p:txBody>
      </p:sp>
      <p:pic>
        <p:nvPicPr>
          <p:cNvPr id="4" name="Picture 3" descr="A graph showing bmi by diabetes outcome&#10;&#10;Description automatically generated">
            <a:extLst>
              <a:ext uri="{FF2B5EF4-FFF2-40B4-BE49-F238E27FC236}">
                <a16:creationId xmlns:a16="http://schemas.microsoft.com/office/drawing/2014/main" id="{D0CBAD5A-1370-C53D-B27C-89D4A4DC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32" y="1694440"/>
            <a:ext cx="4333579" cy="34691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115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17A3-E18F-F60C-FB06-353975D2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3946398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dirty="0"/>
              <a:t>Age vs. Outcome: Risk increases significantly after age 40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Less diabetes cases during 20’s and 30’s</a:t>
            </a:r>
          </a:p>
          <a:p>
            <a:r>
              <a:rPr lang="en-US" sz="1900" dirty="0"/>
              <a:t>Half of the population suffer from diabetes from 40’s onwards</a:t>
            </a:r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</p:txBody>
      </p:sp>
      <p:pic>
        <p:nvPicPr>
          <p:cNvPr id="5" name="Picture 4" descr="A graph of diabetes count by age group&#10;&#10;Description automatically generated">
            <a:extLst>
              <a:ext uri="{FF2B5EF4-FFF2-40B4-BE49-F238E27FC236}">
                <a16:creationId xmlns:a16="http://schemas.microsoft.com/office/drawing/2014/main" id="{205709BD-D80E-08A6-E139-D56032A5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030" y="1919657"/>
            <a:ext cx="4096512" cy="3205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331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331" y="1699975"/>
            <a:ext cx="5249333" cy="1054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Decision Tree captures non-linear patterns better and has fewer false negatives.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E76A0C-2F91-741F-5544-F1A96EA3F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13207"/>
              </p:ext>
            </p:extLst>
          </p:nvPr>
        </p:nvGraphicFramePr>
        <p:xfrm>
          <a:off x="324168" y="2878531"/>
          <a:ext cx="8495664" cy="262768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150593">
                  <a:extLst>
                    <a:ext uri="{9D8B030D-6E8A-4147-A177-3AD203B41FA5}">
                      <a16:colId xmlns:a16="http://schemas.microsoft.com/office/drawing/2014/main" val="3999701436"/>
                    </a:ext>
                  </a:extLst>
                </a:gridCol>
                <a:gridCol w="1532290">
                  <a:extLst>
                    <a:ext uri="{9D8B030D-6E8A-4147-A177-3AD203B41FA5}">
                      <a16:colId xmlns:a16="http://schemas.microsoft.com/office/drawing/2014/main" val="1832254985"/>
                    </a:ext>
                  </a:extLst>
                </a:gridCol>
                <a:gridCol w="1532290">
                  <a:extLst>
                    <a:ext uri="{9D8B030D-6E8A-4147-A177-3AD203B41FA5}">
                      <a16:colId xmlns:a16="http://schemas.microsoft.com/office/drawing/2014/main" val="2741794492"/>
                    </a:ext>
                  </a:extLst>
                </a:gridCol>
                <a:gridCol w="1160812">
                  <a:extLst>
                    <a:ext uri="{9D8B030D-6E8A-4147-A177-3AD203B41FA5}">
                      <a16:colId xmlns:a16="http://schemas.microsoft.com/office/drawing/2014/main" val="2604069677"/>
                    </a:ext>
                  </a:extLst>
                </a:gridCol>
                <a:gridCol w="1113443">
                  <a:extLst>
                    <a:ext uri="{9D8B030D-6E8A-4147-A177-3AD203B41FA5}">
                      <a16:colId xmlns:a16="http://schemas.microsoft.com/office/drawing/2014/main" val="3644392334"/>
                    </a:ext>
                  </a:extLst>
                </a:gridCol>
                <a:gridCol w="1006236">
                  <a:extLst>
                    <a:ext uri="{9D8B030D-6E8A-4147-A177-3AD203B41FA5}">
                      <a16:colId xmlns:a16="http://schemas.microsoft.com/office/drawing/2014/main" val="3380389499"/>
                    </a:ext>
                  </a:extLst>
                </a:gridCol>
              </a:tblGrid>
              <a:tr h="1004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</a:rPr>
                        <a:t>Model/Results</a:t>
                      </a:r>
                      <a:endParaRPr lang="en-US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US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kern="100" cap="none" spc="0">
                          <a:solidFill>
                            <a:schemeClr val="tx1"/>
                          </a:solidFill>
                          <a:effectLst/>
                        </a:rPr>
                        <a:t>ROC</a:t>
                      </a:r>
                      <a:endParaRPr lang="en-US" sz="2200" b="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5951"/>
                  </a:ext>
                </a:extLst>
              </a:tr>
              <a:tr h="1004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1" kern="100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US" sz="22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0.76</a:t>
                      </a:r>
                      <a:endParaRPr lang="en-US" sz="22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 cap="none" spc="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  <a:endParaRPr lang="en-US" sz="22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 cap="none" spc="0">
                          <a:solidFill>
                            <a:schemeClr val="tx1"/>
                          </a:solidFill>
                          <a:effectLst/>
                        </a:rPr>
                        <a:t>0.68</a:t>
                      </a:r>
                      <a:endParaRPr lang="en-US" sz="22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 cap="none" spc="0">
                          <a:solidFill>
                            <a:schemeClr val="tx1"/>
                          </a:solidFill>
                          <a:effectLst/>
                        </a:rPr>
                        <a:t>0.65</a:t>
                      </a:r>
                      <a:endParaRPr lang="en-US" sz="22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 cap="none" spc="0">
                          <a:solidFill>
                            <a:schemeClr val="tx1"/>
                          </a:solidFill>
                          <a:effectLst/>
                        </a:rPr>
                        <a:t>0.83</a:t>
                      </a:r>
                      <a:endParaRPr lang="en-US" sz="22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592075"/>
                  </a:ext>
                </a:extLst>
              </a:tr>
              <a:tr h="6190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1" kern="100" cap="none" spc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US" sz="22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0.83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0.83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0.77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9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  <a:endParaRPr lang="en-US" sz="19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107704" marR="107704" marT="100524" marB="1005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178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468</Words>
  <Application>Microsoft Macintosh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Inter</vt:lpstr>
      <vt:lpstr>Times New Roman</vt:lpstr>
      <vt:lpstr>Office Theme</vt:lpstr>
      <vt:lpstr>Predicting Diabetes Risk through Data Mining</vt:lpstr>
      <vt:lpstr>Real-World Problem</vt:lpstr>
      <vt:lpstr>Dataset Overview</vt:lpstr>
      <vt:lpstr>Data Cleaning</vt:lpstr>
      <vt:lpstr>Methodology</vt:lpstr>
      <vt:lpstr>Key Visual Insights</vt:lpstr>
      <vt:lpstr>PowerPoint Presentation</vt:lpstr>
      <vt:lpstr>PowerPoint Presentation</vt:lpstr>
      <vt:lpstr>Model Performance</vt:lpstr>
      <vt:lpstr>Confusion Matrix Insights</vt:lpstr>
      <vt:lpstr>Recommendations and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Jainam Jayeshkumar Patel</cp:lastModifiedBy>
  <cp:revision>43</cp:revision>
  <dcterms:created xsi:type="dcterms:W3CDTF">2013-01-27T09:14:16Z</dcterms:created>
  <dcterms:modified xsi:type="dcterms:W3CDTF">2025-05-15T18:11:15Z</dcterms:modified>
  <cp:category/>
</cp:coreProperties>
</file>