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Oswald Medium"/>
      <p:regular r:id="rId40"/>
      <p:bold r:id="rId41"/>
    </p:embeddedFont>
    <p:embeddedFont>
      <p:font typeface="Lato"/>
      <p:regular r:id="rId42"/>
      <p:bold r:id="rId43"/>
      <p:italic r:id="rId44"/>
      <p:boldItalic r:id="rId45"/>
    </p:embeddedFont>
    <p:embeddedFont>
      <p:font typeface="Lato Light"/>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49F81F-DEE9-40C2-B56E-14E6582E2DB0}">
  <a:tblStyle styleId="{6F49F81F-DEE9-40C2-B56E-14E6582E2D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Medium-regular.fntdata"/><Relationship Id="rId42" Type="http://schemas.openxmlformats.org/officeDocument/2006/relationships/font" Target="fonts/Lato-regular.fntdata"/><Relationship Id="rId41" Type="http://schemas.openxmlformats.org/officeDocument/2006/relationships/font" Target="fonts/OswaldMedium-bold.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LatoLight-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Light-italic.fntdata"/><Relationship Id="rId47" Type="http://schemas.openxmlformats.org/officeDocument/2006/relationships/font" Target="fonts/LatoLight-bold.fntdata"/><Relationship Id="rId49" Type="http://schemas.openxmlformats.org/officeDocument/2006/relationships/font" Target="fonts/La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c19e7d7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c19e7d7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a8d58a9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a8d58a9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2c37bcd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2c37bcd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a4e4568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a4e4568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a4e456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a4e456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a4e4568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a4e4568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a4e4568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a4e4568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b5a8b9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b5a8b9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b5a8b90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b5a8b90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b5a8b90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b5a8b90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b5a8b90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b5a8b90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19e7d7f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19e7d7f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cf58562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cf58562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c19e7d7f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c19e7d7f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b5a8b90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b5a8b90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ca1d4d8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ca1d4d8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cf58562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cf58562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ca1d4d8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ca1d4d8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9cf585628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9cf58562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cf58562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cf58562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9cf58562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9cf58562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cf58562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cf58562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a8d58a9b3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a8d58a9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cf58562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cf58562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cf585628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cf58562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cf585628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cf585628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9cf58562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9cf58562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c19e7d7f2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c19e7d7f2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a8d58a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a8d58a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8d58a9b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8d58a9b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a8d58a9b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a8d58a9b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 is typical of a sparse matrix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2c37bcd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2c37bcd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a8d58a9b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a8d58a9b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 property, sim(A,B) = probability  h(A) = h(B), already know a / (a + b + c) for jaccard. For minhash, it’s probability first row that’s not a d type is an a type which would be a / (a + b + 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datasets/paramaggarwal/fashion-product-images-dataset" TargetMode="External"/><Relationship Id="rId4" Type="http://schemas.openxmlformats.org/officeDocument/2006/relationships/image" Target="../media/image26.jpg"/><Relationship Id="rId5" Type="http://schemas.openxmlformats.org/officeDocument/2006/relationships/image" Target="../media/image15.jpg"/><Relationship Id="rId6"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2.jpg"/><Relationship Id="rId5" Type="http://schemas.openxmlformats.org/officeDocument/2006/relationships/image" Target="../media/image7.png"/><Relationship Id="rId6" Type="http://schemas.openxmlformats.org/officeDocument/2006/relationships/image" Target="../media/image16.jpg"/><Relationship Id="rId7" Type="http://schemas.openxmlformats.org/officeDocument/2006/relationships/image" Target="../media/image23.jpg"/><Relationship Id="rId8"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Finding Similar Items in Large Datasets</a:t>
            </a:r>
            <a:endParaRPr>
              <a:latin typeface="Oswald"/>
              <a:ea typeface="Oswald"/>
              <a:cs typeface="Oswald"/>
              <a:sym typeface="Oswa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32">
                <a:latin typeface="Lato Light"/>
                <a:ea typeface="Lato Light"/>
                <a:cs typeface="Lato Light"/>
                <a:sym typeface="Lato Light"/>
              </a:rPr>
              <a:t>Zhe Zhou, Qianyan Wu, Zhihao He, Brandon D’Anna</a:t>
            </a:r>
            <a:endParaRPr sz="1732">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8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MinHashing Feasibility</a:t>
            </a:r>
            <a:endParaRPr>
              <a:latin typeface="Oswald Medium"/>
              <a:ea typeface="Oswald Medium"/>
              <a:cs typeface="Oswald Medium"/>
              <a:sym typeface="Oswald Medium"/>
            </a:endParaRPr>
          </a:p>
        </p:txBody>
      </p:sp>
      <p:sp>
        <p:nvSpPr>
          <p:cNvPr id="194" name="Google Shape;19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latin typeface="Lato"/>
                <a:ea typeface="Lato"/>
                <a:cs typeface="Lato"/>
                <a:sym typeface="Lato"/>
              </a:rPr>
              <a:t>Issue:</a:t>
            </a:r>
            <a:endParaRPr sz="1700">
              <a:latin typeface="Lato"/>
              <a:ea typeface="Lato"/>
              <a:cs typeface="Lato"/>
              <a:sym typeface="Lato"/>
            </a:endParaRPr>
          </a:p>
          <a:p>
            <a:pPr indent="-328453" lvl="0" marL="457200" rtl="0" algn="l">
              <a:spcBef>
                <a:spcPts val="1500"/>
              </a:spcBef>
              <a:spcAft>
                <a:spcPts val="0"/>
              </a:spcAft>
              <a:buSzPct val="100000"/>
              <a:buChar char="●"/>
            </a:pPr>
            <a:r>
              <a:rPr lang="en" sz="1700">
                <a:latin typeface="Lato"/>
                <a:ea typeface="Lato"/>
                <a:cs typeface="Lato"/>
                <a:sym typeface="Lato"/>
              </a:rPr>
              <a:t>Permutations become infeasible as the number of rows increase</a:t>
            </a:r>
            <a:endParaRPr sz="1700">
              <a:latin typeface="Lato"/>
              <a:ea typeface="Lato"/>
              <a:cs typeface="Lato"/>
              <a:sym typeface="Lato"/>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1 billion row </a:t>
            </a:r>
            <a:r>
              <a:rPr lang="en" sz="1700">
                <a:latin typeface="Lato"/>
                <a:ea typeface="Lato"/>
                <a:cs typeface="Lato"/>
                <a:sym typeface="Lato"/>
              </a:rPr>
              <a:t>permutation</a:t>
            </a:r>
            <a:r>
              <a:rPr lang="en" sz="1700">
                <a:latin typeface="Lato"/>
                <a:ea typeface="Lato"/>
                <a:cs typeface="Lato"/>
                <a:sym typeface="Lato"/>
              </a:rPr>
              <a:t> takes ~ 4 GB of memory, 100 permutations take ~ 0.5 TB</a:t>
            </a:r>
            <a:endParaRPr sz="1700">
              <a:latin typeface="Lato"/>
              <a:ea typeface="Lato"/>
              <a:cs typeface="Lato"/>
              <a:sym typeface="Lato"/>
            </a:endParaRPr>
          </a:p>
          <a:p>
            <a:pPr indent="0" lvl="0" marL="0" rtl="0" algn="l">
              <a:spcBef>
                <a:spcPts val="1500"/>
              </a:spcBef>
              <a:spcAft>
                <a:spcPts val="0"/>
              </a:spcAft>
              <a:buNone/>
            </a:pPr>
            <a:r>
              <a:rPr lang="en" sz="1700">
                <a:latin typeface="Lato"/>
                <a:ea typeface="Lato"/>
                <a:cs typeface="Lato"/>
                <a:sym typeface="Lato"/>
              </a:rPr>
              <a:t>Solution:</a:t>
            </a:r>
            <a:endParaRPr sz="1700">
              <a:latin typeface="Lato"/>
              <a:ea typeface="Lato"/>
              <a:cs typeface="Lato"/>
              <a:sym typeface="Lato"/>
            </a:endParaRPr>
          </a:p>
          <a:p>
            <a:pPr indent="-328453" lvl="0" marL="457200" rtl="0" algn="l">
              <a:spcBef>
                <a:spcPts val="1500"/>
              </a:spcBef>
              <a:spcAft>
                <a:spcPts val="0"/>
              </a:spcAft>
              <a:buSzPct val="100000"/>
              <a:buFont typeface="Lato"/>
              <a:buChar char="●"/>
            </a:pPr>
            <a:r>
              <a:rPr lang="en" sz="1700">
                <a:latin typeface="Lato"/>
                <a:ea typeface="Lato"/>
                <a:cs typeface="Lato"/>
                <a:sym typeface="Lato"/>
              </a:rPr>
              <a:t>Pick around 100 hash functions</a:t>
            </a:r>
            <a:endParaRPr sz="1700">
              <a:latin typeface="Lato"/>
              <a:ea typeface="Lato"/>
              <a:cs typeface="Lato"/>
              <a:sym typeface="Lato"/>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Create a placeholder for each hash function, i and column, C i.e. </a:t>
            </a:r>
            <a:r>
              <a:rPr b="1" lang="en" sz="1700">
                <a:latin typeface="Lato"/>
                <a:ea typeface="Lato"/>
                <a:cs typeface="Lato"/>
                <a:sym typeface="Lato"/>
              </a:rPr>
              <a:t>sig(C)[i] </a:t>
            </a:r>
            <a:endParaRPr b="1" i="1" sz="1900">
              <a:solidFill>
                <a:schemeClr val="dk1"/>
              </a:solidFill>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Initialize each </a:t>
            </a:r>
            <a:r>
              <a:rPr b="1" lang="en" sz="1700">
                <a:latin typeface="Lato"/>
                <a:ea typeface="Lato"/>
                <a:cs typeface="Lato"/>
                <a:sym typeface="Lato"/>
              </a:rPr>
              <a:t>sig(C)[i] </a:t>
            </a:r>
            <a:r>
              <a:rPr lang="en" sz="1700">
                <a:latin typeface="Lato"/>
                <a:ea typeface="Lato"/>
                <a:cs typeface="Lato"/>
                <a:sym typeface="Lato"/>
              </a:rPr>
              <a:t>to infinity</a:t>
            </a:r>
            <a:endParaRPr sz="1700">
              <a:latin typeface="Lato"/>
              <a:ea typeface="Lato"/>
              <a:cs typeface="Lato"/>
              <a:sym typeface="Lato"/>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Loop through each cell in the matrix. </a:t>
            </a:r>
            <a:endParaRPr sz="1700">
              <a:latin typeface="Lato"/>
              <a:ea typeface="Lato"/>
              <a:cs typeface="Lato"/>
              <a:sym typeface="Lato"/>
            </a:endParaRPr>
          </a:p>
          <a:p>
            <a:pPr indent="-328453" lvl="1" marL="914400" rtl="0" algn="l">
              <a:spcBef>
                <a:spcPts val="0"/>
              </a:spcBef>
              <a:spcAft>
                <a:spcPts val="0"/>
              </a:spcAft>
              <a:buSzPct val="100000"/>
              <a:buFont typeface="Lato"/>
              <a:buChar char="○"/>
            </a:pPr>
            <a:r>
              <a:rPr lang="en" sz="1700">
                <a:latin typeface="Lato"/>
                <a:ea typeface="Lato"/>
                <a:cs typeface="Lato"/>
                <a:sym typeface="Lato"/>
              </a:rPr>
              <a:t>For each 1 found, replace current with value of hash function if k(i) &lt; </a:t>
            </a:r>
            <a:r>
              <a:rPr b="1" lang="en" sz="1700">
                <a:latin typeface="Lato"/>
                <a:ea typeface="Lato"/>
                <a:cs typeface="Lato"/>
                <a:sym typeface="Lato"/>
              </a:rPr>
              <a:t>sig(C)[i] </a:t>
            </a:r>
            <a:endParaRPr sz="1700">
              <a:latin typeface="Lato"/>
              <a:ea typeface="Lato"/>
              <a:cs typeface="Lato"/>
              <a:sym typeface="Lato"/>
            </a:endParaRPr>
          </a:p>
          <a:p>
            <a:pPr indent="0" lvl="0" marL="45720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00" name="Google Shape;200;p23"/>
          <p:cNvSpPr txBox="1"/>
          <p:nvPr>
            <p:ph idx="1" type="body"/>
          </p:nvPr>
        </p:nvSpPr>
        <p:spPr>
          <a:xfrm>
            <a:off x="311700" y="1470725"/>
            <a:ext cx="8520600" cy="29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ato"/>
                <a:ea typeface="Lato"/>
                <a:cs typeface="Lato"/>
                <a:sym typeface="Lato"/>
              </a:rPr>
              <a:t>Basic Idea: </a:t>
            </a:r>
            <a:endParaRPr>
              <a:solidFill>
                <a:schemeClr val="dk1"/>
              </a:solidFill>
              <a:latin typeface="Lato"/>
              <a:ea typeface="Lato"/>
              <a:cs typeface="Lato"/>
              <a:sym typeface="Lato"/>
            </a:endParaRPr>
          </a:p>
          <a:p>
            <a:pPr indent="-342900" lvl="0" marL="457200" rtl="0" algn="l">
              <a:spcBef>
                <a:spcPts val="1200"/>
              </a:spcBef>
              <a:spcAft>
                <a:spcPts val="0"/>
              </a:spcAft>
              <a:buClr>
                <a:schemeClr val="dk1"/>
              </a:buClr>
              <a:buSzPts val="1800"/>
              <a:buFont typeface="Lato"/>
              <a:buChar char="●"/>
            </a:pPr>
            <a:r>
              <a:rPr lang="en">
                <a:solidFill>
                  <a:schemeClr val="dk1"/>
                </a:solidFill>
                <a:latin typeface="Lato"/>
                <a:ea typeface="Lato"/>
                <a:cs typeface="Lato"/>
                <a:sym typeface="Lato"/>
              </a:rPr>
              <a:t>two points that are very close (similar) in the original space, after being mapped by the LSH hash function, have a high probability that their hashes are the same;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Similarly, two points that are not close(not similar), after mapping, the probability that their hash values are equal is very small.</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Use a function f(x,y) that tells whether x and y is a </a:t>
            </a:r>
            <a:r>
              <a:rPr b="1" lang="en">
                <a:solidFill>
                  <a:schemeClr val="dk1"/>
                </a:solidFill>
                <a:latin typeface="Lato"/>
                <a:ea typeface="Lato"/>
                <a:cs typeface="Lato"/>
                <a:sym typeface="Lato"/>
              </a:rPr>
              <a:t>candidate pair</a:t>
            </a:r>
            <a:r>
              <a:rPr lang="en">
                <a:solidFill>
                  <a:schemeClr val="dk1"/>
                </a:solidFill>
                <a:latin typeface="Lato"/>
                <a:ea typeface="Lato"/>
                <a:cs typeface="Lato"/>
                <a:sym typeface="Lato"/>
              </a:rPr>
              <a:t>: a pair of elements whose similarity must be evaluated</a:t>
            </a:r>
            <a:endParaRPr>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06" name="Google Shape;206;p24"/>
          <p:cNvSpPr txBox="1"/>
          <p:nvPr>
            <p:ph idx="1" type="body"/>
          </p:nvPr>
        </p:nvSpPr>
        <p:spPr>
          <a:xfrm>
            <a:off x="311700" y="2375725"/>
            <a:ext cx="8520600" cy="23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Step 1</a:t>
            </a:r>
            <a:r>
              <a:rPr lang="en">
                <a:solidFill>
                  <a:schemeClr val="dk1"/>
                </a:solidFill>
              </a:rPr>
              <a:t>: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Divide the signature matrix horizontally into some blocks (denoted as bands)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each band contains the r rows in the signature matrix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each band of the same column belongs to the same document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similar columns are likely to hash to the same bucket, with high probability</a:t>
            </a:r>
            <a:endParaRPr>
              <a:solidFill>
                <a:schemeClr val="dk1"/>
              </a:solidFill>
            </a:endParaRPr>
          </a:p>
          <a:p>
            <a:pPr indent="-342900" lvl="0" marL="457200" rtl="0" algn="l">
              <a:spcBef>
                <a:spcPts val="0"/>
              </a:spcBef>
              <a:spcAft>
                <a:spcPts val="0"/>
              </a:spcAft>
              <a:buClr>
                <a:schemeClr val="dk1"/>
              </a:buClr>
              <a:buSzPts val="1800"/>
              <a:buFont typeface="Lato"/>
              <a:buChar char="●"/>
            </a:pPr>
            <a:r>
              <a:rPr lang="en">
                <a:solidFill>
                  <a:schemeClr val="dk1"/>
                </a:solidFill>
              </a:rPr>
              <a:t>We call those that hash to the same bucket </a:t>
            </a:r>
            <a:r>
              <a:rPr b="1" lang="en">
                <a:solidFill>
                  <a:schemeClr val="dk1"/>
                </a:solidFill>
              </a:rPr>
              <a:t>Candidate pairs</a:t>
            </a:r>
            <a:endParaRPr b="1">
              <a:solidFill>
                <a:schemeClr val="dk1"/>
              </a:solidFill>
            </a:endParaRPr>
          </a:p>
        </p:txBody>
      </p:sp>
      <p:sp>
        <p:nvSpPr>
          <p:cNvPr id="207" name="Google Shape;207;p24"/>
          <p:cNvSpPr txBox="1"/>
          <p:nvPr/>
        </p:nvSpPr>
        <p:spPr>
          <a:xfrm>
            <a:off x="311700" y="1452325"/>
            <a:ext cx="85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00FF"/>
                </a:solidFill>
              </a:rPr>
              <a:t>Previous Output: A signature matrix</a:t>
            </a:r>
            <a:endParaRPr sz="1600">
              <a:solidFill>
                <a:srgbClr val="0000FF"/>
              </a:solidFill>
            </a:endParaRPr>
          </a:p>
          <a:p>
            <a:pPr indent="0" lvl="0" marL="0" rtl="0" algn="l">
              <a:spcBef>
                <a:spcPts val="0"/>
              </a:spcBef>
              <a:spcAft>
                <a:spcPts val="0"/>
              </a:spcAft>
              <a:buNone/>
            </a:pPr>
            <a:r>
              <a:rPr lang="en" sz="1600">
                <a:solidFill>
                  <a:srgbClr val="0000FF"/>
                </a:solidFill>
              </a:rPr>
              <a:t>Next goal: control the relationship between the similarity and the mapping probability</a:t>
            </a:r>
            <a:endParaRPr sz="1600">
              <a:solidFill>
                <a:srgbClr val="0000FF"/>
              </a:solidFill>
            </a:endParaRPr>
          </a:p>
        </p:txBody>
      </p:sp>
      <p:sp>
        <p:nvSpPr>
          <p:cNvPr id="208" name="Google Shape;208;p24"/>
          <p:cNvSpPr txBox="1"/>
          <p:nvPr/>
        </p:nvSpPr>
        <p:spPr>
          <a:xfrm>
            <a:off x="2948850" y="2081525"/>
            <a:ext cx="43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pic>
        <p:nvPicPr>
          <p:cNvPr id="214" name="Google Shape;214;p25"/>
          <p:cNvPicPr preferRelativeResize="0"/>
          <p:nvPr/>
        </p:nvPicPr>
        <p:blipFill>
          <a:blip r:embed="rId3">
            <a:alphaModFix/>
          </a:blip>
          <a:stretch>
            <a:fillRect/>
          </a:stretch>
        </p:blipFill>
        <p:spPr>
          <a:xfrm>
            <a:off x="1669100" y="1464700"/>
            <a:ext cx="5805783" cy="3526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20" name="Google Shape;220;p26"/>
          <p:cNvSpPr txBox="1"/>
          <p:nvPr>
            <p:ph idx="1" type="body"/>
          </p:nvPr>
        </p:nvSpPr>
        <p:spPr>
          <a:xfrm>
            <a:off x="311700" y="1719600"/>
            <a:ext cx="8520600" cy="29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Step 2</a:t>
            </a:r>
            <a:r>
              <a:rPr lang="en">
                <a:solidFill>
                  <a:schemeClr val="dk1"/>
                </a:solidFill>
              </a:rPr>
              <a: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1200"/>
              </a:spcBef>
              <a:spcAft>
                <a:spcPts val="0"/>
              </a:spcAft>
              <a:buClr>
                <a:schemeClr val="dk1"/>
              </a:buClr>
              <a:buSzPts val="1800"/>
              <a:buChar char="●"/>
            </a:pPr>
            <a:r>
              <a:rPr lang="en">
                <a:solidFill>
                  <a:schemeClr val="dk1"/>
                </a:solidFill>
              </a:rPr>
              <a:t>Calculate the hash value for each band. The hash algorithm here has no special requirements, MD5, SHA1, etc. can be used.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general, we need to process these hash values to make them the tags of the pre-set hash bucket, and then "throw" these bands into the hash bucket.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Candidate column pairs are those that hash to the same bucket for ≥ 1 band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each band, hash its portion of each column to a hash table with k buckets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Tune b and r to catch most similar pairs, but few non-similar pairs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pic>
        <p:nvPicPr>
          <p:cNvPr id="226" name="Google Shape;226;p27"/>
          <p:cNvPicPr preferRelativeResize="0"/>
          <p:nvPr/>
        </p:nvPicPr>
        <p:blipFill>
          <a:blip r:embed="rId3">
            <a:alphaModFix/>
          </a:blip>
          <a:stretch>
            <a:fillRect/>
          </a:stretch>
        </p:blipFill>
        <p:spPr>
          <a:xfrm>
            <a:off x="2476388" y="1411950"/>
            <a:ext cx="4191215" cy="352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32" name="Google Shape;232;p28"/>
          <p:cNvSpPr txBox="1"/>
          <p:nvPr>
            <p:ph idx="1" type="body"/>
          </p:nvPr>
        </p:nvSpPr>
        <p:spPr>
          <a:xfrm>
            <a:off x="311700" y="1719600"/>
            <a:ext cx="8520600" cy="33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Step 3:</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1200"/>
              </a:spcBef>
              <a:spcAft>
                <a:spcPts val="0"/>
              </a:spcAft>
              <a:buClr>
                <a:schemeClr val="dk1"/>
              </a:buClr>
              <a:buSzPts val="1800"/>
              <a:buChar char="●"/>
            </a:pPr>
            <a:r>
              <a:rPr lang="en">
                <a:solidFill>
                  <a:schemeClr val="dk1"/>
                </a:solidFill>
              </a:rPr>
              <a:t>If the bands in the same horizontal direction of two documents are mapped to the same hash value, we will Map these two documents to the same hash bucket, which means that the two documents are similar enough.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Consequently, by adjusting the parameters, the more similar, the easier it is to be in a hash bucket; the less similar, the less likely it is to be in a hash bucket.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When the similarity is higher than a certain value, the probability will become very large and quickly approach 1, while when the similarity is lower than a certain value, the probability will become very small and quickly approach 0.</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38" name="Google Shape;238;p29"/>
          <p:cNvSpPr txBox="1"/>
          <p:nvPr>
            <p:ph idx="1" type="body"/>
          </p:nvPr>
        </p:nvSpPr>
        <p:spPr>
          <a:xfrm>
            <a:off x="311700" y="1719600"/>
            <a:ext cx="8520600" cy="33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 bands, r rows</a:t>
            </a:r>
            <a:r>
              <a:rPr lang="en">
                <a:solidFill>
                  <a:schemeClr val="dk1"/>
                </a:solidFill>
              </a:rPr>
              <a: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1200"/>
              </a:spcBef>
              <a:spcAft>
                <a:spcPts val="0"/>
              </a:spcAft>
              <a:buClr>
                <a:schemeClr val="dk1"/>
              </a:buClr>
              <a:buSzPts val="1800"/>
              <a:buChar char="●"/>
            </a:pPr>
            <a:r>
              <a:rPr lang="en">
                <a:solidFill>
                  <a:schemeClr val="accent1"/>
                </a:solidFill>
              </a:rPr>
              <a:t>s∈[0,1]</a:t>
            </a:r>
            <a:r>
              <a:rPr lang="en">
                <a:solidFill>
                  <a:schemeClr val="dk1"/>
                </a:solidFill>
              </a:rPr>
              <a:t> is the similarity of the two columns (documents).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any band of two documents (r rows), the probability that the two band values are the same is: </a:t>
            </a:r>
            <a:r>
              <a:rPr lang="en">
                <a:solidFill>
                  <a:schemeClr val="accent1"/>
                </a:solidFill>
              </a:rPr>
              <a:t>s</a:t>
            </a:r>
            <a:r>
              <a:rPr baseline="30000" lang="en">
                <a:solidFill>
                  <a:schemeClr val="accent1"/>
                </a:solidFill>
              </a:rPr>
              <a:t>r</a:t>
            </a:r>
            <a:endParaRPr baseline="30000">
              <a:solidFill>
                <a:schemeClr val="accent1"/>
              </a:solidFill>
            </a:endParaRPr>
          </a:p>
          <a:p>
            <a:pPr indent="-342900" lvl="0" marL="457200" rtl="0" algn="l">
              <a:spcBef>
                <a:spcPts val="0"/>
              </a:spcBef>
              <a:spcAft>
                <a:spcPts val="0"/>
              </a:spcAft>
              <a:buClr>
                <a:schemeClr val="dk1"/>
              </a:buClr>
              <a:buSzPts val="1800"/>
              <a:buChar char="●"/>
            </a:pPr>
            <a:r>
              <a:rPr lang="en">
                <a:solidFill>
                  <a:schemeClr val="dk1"/>
                </a:solidFill>
              </a:rPr>
              <a:t>In other words, the probability that the two bands are not the same is: </a:t>
            </a:r>
            <a:r>
              <a:rPr lang="en">
                <a:solidFill>
                  <a:schemeClr val="accent1"/>
                </a:solidFill>
              </a:rPr>
              <a:t>1-s</a:t>
            </a:r>
            <a:r>
              <a:rPr baseline="30000" lang="en">
                <a:solidFill>
                  <a:schemeClr val="accent1"/>
                </a:solidFill>
              </a:rPr>
              <a:t>r</a:t>
            </a:r>
            <a:r>
              <a:rPr lang="en">
                <a:solidFill>
                  <a:schemeClr val="accent1"/>
                </a:solidFill>
              </a:rPr>
              <a:t> </a:t>
            </a:r>
            <a:endParaRPr>
              <a:solidFill>
                <a:schemeClr val="accent1"/>
              </a:solidFill>
            </a:endParaRPr>
          </a:p>
          <a:p>
            <a:pPr indent="-342900" lvl="0" marL="457200" rtl="0" algn="l">
              <a:spcBef>
                <a:spcPts val="0"/>
              </a:spcBef>
              <a:spcAft>
                <a:spcPts val="0"/>
              </a:spcAft>
              <a:buClr>
                <a:schemeClr val="dk1"/>
              </a:buClr>
              <a:buSzPts val="1800"/>
              <a:buChar char="●"/>
            </a:pPr>
            <a:r>
              <a:rPr lang="en">
                <a:solidFill>
                  <a:schemeClr val="dk1"/>
                </a:solidFill>
              </a:rPr>
              <a:t>There are b bands in these two documents, and the probability that the b bands are all different is: </a:t>
            </a:r>
            <a:r>
              <a:rPr lang="en">
                <a:solidFill>
                  <a:schemeClr val="accent1"/>
                </a:solidFill>
              </a:rPr>
              <a:t>(1-s</a:t>
            </a:r>
            <a:r>
              <a:rPr baseline="30000" lang="en">
                <a:solidFill>
                  <a:schemeClr val="accent1"/>
                </a:solidFill>
              </a:rPr>
              <a:t>r</a:t>
            </a:r>
            <a:r>
              <a:rPr lang="en">
                <a:solidFill>
                  <a:schemeClr val="accent1"/>
                </a:solidFill>
              </a:rPr>
              <a:t> )</a:t>
            </a:r>
            <a:r>
              <a:rPr baseline="30000" lang="en">
                <a:solidFill>
                  <a:schemeClr val="accent1"/>
                </a:solidFill>
              </a:rPr>
              <a:t>b </a:t>
            </a:r>
            <a:endParaRPr>
              <a:solidFill>
                <a:schemeClr val="accent1"/>
              </a:solidFill>
            </a:endParaRPr>
          </a:p>
          <a:p>
            <a:pPr indent="-342900" lvl="0" marL="457200" rtl="0" algn="l">
              <a:spcBef>
                <a:spcPts val="0"/>
              </a:spcBef>
              <a:spcAft>
                <a:spcPts val="0"/>
              </a:spcAft>
              <a:buClr>
                <a:schemeClr val="dk1"/>
              </a:buClr>
              <a:buSzPts val="1800"/>
              <a:buChar char="●"/>
            </a:pPr>
            <a:r>
              <a:rPr lang="en">
                <a:solidFill>
                  <a:schemeClr val="dk1"/>
                </a:solidFill>
              </a:rPr>
              <a:t>At least one of these b bands has the same probability is </a:t>
            </a:r>
            <a:r>
              <a:rPr lang="en">
                <a:solidFill>
                  <a:schemeClr val="accent1"/>
                </a:solidFill>
              </a:rPr>
              <a:t>1-(1-s</a:t>
            </a:r>
            <a:r>
              <a:rPr baseline="30000" lang="en">
                <a:solidFill>
                  <a:schemeClr val="accent1"/>
                </a:solidFill>
              </a:rPr>
              <a:t>r</a:t>
            </a:r>
            <a:r>
              <a:rPr lang="en">
                <a:solidFill>
                  <a:schemeClr val="accent1"/>
                </a:solidFill>
              </a:rPr>
              <a:t>)</a:t>
            </a:r>
            <a:r>
              <a:rPr baseline="30000" lang="en">
                <a:solidFill>
                  <a:schemeClr val="accent1"/>
                </a:solidFill>
              </a:rPr>
              <a:t>b</a:t>
            </a:r>
            <a:r>
              <a:rPr baseline="30000" lang="en">
                <a:solidFill>
                  <a:schemeClr val="dk1"/>
                </a:solidFill>
              </a:rPr>
              <a:t>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sp>
        <p:nvSpPr>
          <p:cNvPr id="244" name="Google Shape;244;p30"/>
          <p:cNvSpPr txBox="1"/>
          <p:nvPr>
            <p:ph idx="1" type="body"/>
          </p:nvPr>
        </p:nvSpPr>
        <p:spPr>
          <a:xfrm>
            <a:off x="311700" y="1576325"/>
            <a:ext cx="8520600" cy="33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this way, the probability that two documents are mapped to the same hash bucket can actually be controlled by </a:t>
            </a:r>
            <a:r>
              <a:rPr lang="en">
                <a:solidFill>
                  <a:schemeClr val="accent1"/>
                </a:solidFill>
              </a:rPr>
              <a:t>controlling the value of the parameter</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Say, </a:t>
            </a:r>
            <a:r>
              <a:rPr lang="en">
                <a:solidFill>
                  <a:schemeClr val="accent1"/>
                </a:solidFill>
              </a:rPr>
              <a:t>b=20, r=5</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When s = 0.8: </a:t>
            </a:r>
            <a:endParaRPr>
              <a:solidFill>
                <a:schemeClr val="dk1"/>
              </a:solidFill>
            </a:endParaRPr>
          </a:p>
          <a:p>
            <a:pPr indent="0" lvl="0" marL="0" rtl="0" algn="l">
              <a:spcBef>
                <a:spcPts val="1200"/>
              </a:spcBef>
              <a:spcAft>
                <a:spcPts val="0"/>
              </a:spcAft>
              <a:buNone/>
            </a:pPr>
            <a:r>
              <a:rPr lang="en">
                <a:solidFill>
                  <a:schemeClr val="dk1"/>
                </a:solidFill>
              </a:rPr>
              <a:t>		Pr(LSH(O</a:t>
            </a:r>
            <a:r>
              <a:rPr baseline="-25000" lang="en">
                <a:solidFill>
                  <a:schemeClr val="dk1"/>
                </a:solidFill>
              </a:rPr>
              <a:t>1</a:t>
            </a:r>
            <a:r>
              <a:rPr lang="en">
                <a:solidFill>
                  <a:schemeClr val="dk1"/>
                </a:solidFill>
              </a:rPr>
              <a:t>) = LSH(O</a:t>
            </a:r>
            <a:r>
              <a:rPr baseline="-25000" lang="en">
                <a:solidFill>
                  <a:schemeClr val="dk1"/>
                </a:solidFill>
              </a:rPr>
              <a:t>2</a:t>
            </a:r>
            <a:r>
              <a:rPr lang="en">
                <a:solidFill>
                  <a:schemeClr val="dk1"/>
                </a:solidFill>
              </a:rPr>
              <a:t>))=1-(1-0.8</a:t>
            </a:r>
            <a:r>
              <a:rPr baseline="30000" lang="en">
                <a:solidFill>
                  <a:schemeClr val="dk1"/>
                </a:solidFill>
              </a:rPr>
              <a:t>5</a:t>
            </a:r>
            <a:r>
              <a:rPr lang="en">
                <a:solidFill>
                  <a:schemeClr val="dk1"/>
                </a:solidFill>
              </a:rPr>
              <a:t>)</a:t>
            </a:r>
            <a:r>
              <a:rPr baseline="30000" lang="en">
                <a:solidFill>
                  <a:schemeClr val="dk1"/>
                </a:solidFill>
              </a:rPr>
              <a:t>5</a:t>
            </a:r>
            <a:r>
              <a:rPr lang="en">
                <a:solidFill>
                  <a:schemeClr val="dk1"/>
                </a:solidFill>
              </a:rPr>
              <a:t>=0.9996439421094793</a:t>
            </a:r>
            <a:endParaRPr>
              <a:solidFill>
                <a:schemeClr val="dk1"/>
              </a:solidFill>
            </a:endParaRPr>
          </a:p>
          <a:p>
            <a:pPr indent="0" lvl="0" marL="0" rtl="0" algn="l">
              <a:spcBef>
                <a:spcPts val="1200"/>
              </a:spcBef>
              <a:spcAft>
                <a:spcPts val="0"/>
              </a:spcAft>
              <a:buNone/>
            </a:pPr>
            <a:r>
              <a:rPr lang="en">
                <a:solidFill>
                  <a:schemeClr val="dk1"/>
                </a:solidFill>
              </a:rPr>
              <a:t>When s = 0.2: </a:t>
            </a:r>
            <a:endParaRPr>
              <a:solidFill>
                <a:schemeClr val="dk1"/>
              </a:solidFill>
            </a:endParaRPr>
          </a:p>
          <a:p>
            <a:pPr indent="0" lvl="0" marL="0" rtl="0" algn="l">
              <a:spcBef>
                <a:spcPts val="1200"/>
              </a:spcBef>
              <a:spcAft>
                <a:spcPts val="1200"/>
              </a:spcAft>
              <a:buNone/>
            </a:pPr>
            <a:r>
              <a:rPr lang="en">
                <a:solidFill>
                  <a:schemeClr val="dk1"/>
                </a:solidFill>
              </a:rPr>
              <a:t>		</a:t>
            </a:r>
            <a:r>
              <a:rPr lang="en">
                <a:solidFill>
                  <a:schemeClr val="dk1"/>
                </a:solidFill>
              </a:rPr>
              <a:t>Pr(LSH(O</a:t>
            </a:r>
            <a:r>
              <a:rPr baseline="-25000" lang="en">
                <a:solidFill>
                  <a:schemeClr val="dk1"/>
                </a:solidFill>
              </a:rPr>
              <a:t>1</a:t>
            </a:r>
            <a:r>
              <a:rPr lang="en">
                <a:solidFill>
                  <a:schemeClr val="dk1"/>
                </a:solidFill>
              </a:rPr>
              <a:t>) = LSH(O</a:t>
            </a:r>
            <a:r>
              <a:rPr baseline="-25000" lang="en">
                <a:solidFill>
                  <a:schemeClr val="dk1"/>
                </a:solidFill>
              </a:rPr>
              <a:t>2</a:t>
            </a:r>
            <a:r>
              <a:rPr lang="en">
                <a:solidFill>
                  <a:schemeClr val="dk1"/>
                </a:solidFill>
              </a:rPr>
              <a:t>))=1-(1-0.2</a:t>
            </a:r>
            <a:r>
              <a:rPr baseline="30000" lang="en">
                <a:solidFill>
                  <a:schemeClr val="dk1"/>
                </a:solidFill>
              </a:rPr>
              <a:t>5</a:t>
            </a:r>
            <a:r>
              <a:rPr lang="en">
                <a:solidFill>
                  <a:schemeClr val="dk1"/>
                </a:solidFill>
              </a:rPr>
              <a:t>)</a:t>
            </a:r>
            <a:r>
              <a:rPr baseline="30000" lang="en">
                <a:solidFill>
                  <a:schemeClr val="dk1"/>
                </a:solidFill>
              </a:rPr>
              <a:t>5</a:t>
            </a:r>
            <a:r>
              <a:rPr lang="en">
                <a:solidFill>
                  <a:schemeClr val="dk1"/>
                </a:solidFill>
              </a:rPr>
              <a:t>=0.0063805813047682</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445025"/>
            <a:ext cx="8520600" cy="8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Locality-Sensitive Hashing (LSH)</a:t>
            </a:r>
            <a:endParaRPr>
              <a:latin typeface="Oswald Medium"/>
              <a:ea typeface="Oswald Medium"/>
              <a:cs typeface="Oswald Medium"/>
              <a:sym typeface="Oswald Medium"/>
            </a:endParaRPr>
          </a:p>
          <a:p>
            <a:pPr indent="0" lvl="0" marL="0" rtl="0" algn="l">
              <a:spcBef>
                <a:spcPts val="0"/>
              </a:spcBef>
              <a:spcAft>
                <a:spcPts val="0"/>
              </a:spcAft>
              <a:buNone/>
            </a:pPr>
            <a:r>
              <a:rPr lang="en" sz="2244">
                <a:latin typeface="Oswald Medium"/>
                <a:ea typeface="Oswald Medium"/>
                <a:cs typeface="Oswald Medium"/>
                <a:sym typeface="Oswald Medium"/>
              </a:rPr>
              <a:t>Focus on pairs of signatures likely to be from similar documents</a:t>
            </a:r>
            <a:endParaRPr sz="2244">
              <a:latin typeface="Oswald Medium"/>
              <a:ea typeface="Oswald Medium"/>
              <a:cs typeface="Oswald Medium"/>
              <a:sym typeface="Oswald Medium"/>
            </a:endParaRPr>
          </a:p>
          <a:p>
            <a:pPr indent="0" lvl="0" marL="0" rtl="0" algn="l">
              <a:spcBef>
                <a:spcPts val="0"/>
              </a:spcBef>
              <a:spcAft>
                <a:spcPts val="0"/>
              </a:spcAft>
              <a:buNone/>
            </a:pPr>
            <a:r>
              <a:t/>
            </a:r>
            <a:endParaRPr sz="2244">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p:txBody>
      </p:sp>
      <p:pic>
        <p:nvPicPr>
          <p:cNvPr id="250" name="Google Shape;250;p31"/>
          <p:cNvPicPr preferRelativeResize="0"/>
          <p:nvPr/>
        </p:nvPicPr>
        <p:blipFill>
          <a:blip r:embed="rId3">
            <a:alphaModFix/>
          </a:blip>
          <a:stretch>
            <a:fillRect/>
          </a:stretch>
        </p:blipFill>
        <p:spPr>
          <a:xfrm>
            <a:off x="2216875" y="1366675"/>
            <a:ext cx="4710229" cy="352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Introduction/Motivation</a:t>
            </a:r>
            <a:endParaRPr>
              <a:latin typeface="Oswald Medium"/>
              <a:ea typeface="Oswald Medium"/>
              <a:cs typeface="Oswald Medium"/>
              <a:sym typeface="Oswald Medium"/>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latin typeface="Lato"/>
                <a:ea typeface="Lato"/>
                <a:cs typeface="Lato"/>
                <a:sym typeface="Lato"/>
              </a:rPr>
              <a:t>Fundamental data mining problem</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Examples include identifying </a:t>
            </a:r>
            <a:r>
              <a:rPr lang="en" sz="1700">
                <a:latin typeface="Lato"/>
                <a:ea typeface="Lato"/>
                <a:cs typeface="Lato"/>
                <a:sym typeface="Lato"/>
              </a:rPr>
              <a:t>plagiarism, grouping news article from the same source, entity resolution</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Naive approach would require the comparison of each pair of items. The number of pairs can increase drastically as the total number of items increase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In a world where billion row datasets are common, naive approach is not feasible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Family of techniques known as locality-sensitive hashing (LSH) focus on pairs likely to be similar</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Avoids quadratic growth in computation time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Introduces false negatives, fraction can be reduced with tuning</a:t>
            </a:r>
            <a:endParaRPr sz="1700">
              <a:latin typeface="Lato"/>
              <a:ea typeface="Lato"/>
              <a:cs typeface="Lato"/>
              <a:sym typeface="Lato"/>
            </a:endParaRPr>
          </a:p>
          <a:p>
            <a:pPr indent="0" lvl="0" marL="457200" rtl="0" algn="l">
              <a:spcBef>
                <a:spcPts val="15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latin typeface="Oswald Medium"/>
                <a:ea typeface="Oswald Medium"/>
                <a:cs typeface="Oswald Medium"/>
                <a:sym typeface="Oswald Medium"/>
              </a:rPr>
              <a:t>Example: Find Images With Similar Features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Example: Find Images With Similar Features</a:t>
            </a:r>
            <a:endParaRPr>
              <a:latin typeface="Oswald Medium"/>
              <a:ea typeface="Oswald Medium"/>
              <a:cs typeface="Oswald Medium"/>
              <a:sym typeface="Oswald Medium"/>
            </a:endParaRPr>
          </a:p>
        </p:txBody>
      </p:sp>
      <p:sp>
        <p:nvSpPr>
          <p:cNvPr id="261" name="Google Shape;26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rPr>
              <a:t>Introduction</a:t>
            </a:r>
            <a:endParaRPr b="1" sz="1700">
              <a:solidFill>
                <a:srgbClr val="434343"/>
              </a:solidFill>
            </a:endParaRPr>
          </a:p>
          <a:p>
            <a:pPr indent="-336550" lvl="1" marL="914400" rtl="0" algn="l">
              <a:spcBef>
                <a:spcPts val="0"/>
              </a:spcBef>
              <a:spcAft>
                <a:spcPts val="0"/>
              </a:spcAft>
              <a:buSzPts val="1700"/>
              <a:buChar char="○"/>
            </a:pPr>
            <a:r>
              <a:rPr lang="en" sz="1700"/>
              <a:t>Use the algorithm introduced previously to find images with the most similar features</a:t>
            </a:r>
            <a:endParaRPr sz="1700"/>
          </a:p>
          <a:p>
            <a:pPr indent="-336550" lvl="1" marL="914400" rtl="0" algn="l">
              <a:spcBef>
                <a:spcPts val="0"/>
              </a:spcBef>
              <a:spcAft>
                <a:spcPts val="0"/>
              </a:spcAft>
              <a:buSzPts val="1700"/>
              <a:buChar char="○"/>
            </a:pPr>
            <a:r>
              <a:rPr lang="en" sz="1700"/>
              <a:t>For instance, find the nearest neighbors from a collection of 2 million images</a:t>
            </a:r>
            <a:endParaRPr sz="1700"/>
          </a:p>
          <a:p>
            <a:pPr indent="0" lvl="0" marL="457200" rtl="0" algn="l">
              <a:spcBef>
                <a:spcPts val="1500"/>
              </a:spcBef>
              <a:spcAft>
                <a:spcPts val="1200"/>
              </a:spcAft>
              <a:buNone/>
            </a:pPr>
            <a:r>
              <a:t/>
            </a:r>
            <a:endParaRPr/>
          </a:p>
        </p:txBody>
      </p:sp>
      <p:pic>
        <p:nvPicPr>
          <p:cNvPr id="262" name="Google Shape;262;p33"/>
          <p:cNvPicPr preferRelativeResize="0"/>
          <p:nvPr/>
        </p:nvPicPr>
        <p:blipFill>
          <a:blip r:embed="rId3">
            <a:alphaModFix/>
          </a:blip>
          <a:stretch>
            <a:fillRect/>
          </a:stretch>
        </p:blipFill>
        <p:spPr>
          <a:xfrm>
            <a:off x="1498362" y="3273513"/>
            <a:ext cx="1105250" cy="830200"/>
          </a:xfrm>
          <a:prstGeom prst="rect">
            <a:avLst/>
          </a:prstGeom>
          <a:noFill/>
          <a:ln>
            <a:noFill/>
          </a:ln>
        </p:spPr>
      </p:pic>
      <p:pic>
        <p:nvPicPr>
          <p:cNvPr id="263" name="Google Shape;263;p33"/>
          <p:cNvPicPr preferRelativeResize="0"/>
          <p:nvPr/>
        </p:nvPicPr>
        <p:blipFill>
          <a:blip r:embed="rId4">
            <a:alphaModFix/>
          </a:blip>
          <a:stretch>
            <a:fillRect/>
          </a:stretch>
        </p:blipFill>
        <p:spPr>
          <a:xfrm>
            <a:off x="5094850" y="2713150"/>
            <a:ext cx="1105250" cy="823175"/>
          </a:xfrm>
          <a:prstGeom prst="rect">
            <a:avLst/>
          </a:prstGeom>
          <a:noFill/>
          <a:ln>
            <a:noFill/>
          </a:ln>
        </p:spPr>
      </p:pic>
      <p:pic>
        <p:nvPicPr>
          <p:cNvPr id="264" name="Google Shape;264;p33"/>
          <p:cNvPicPr preferRelativeResize="0"/>
          <p:nvPr/>
        </p:nvPicPr>
        <p:blipFill>
          <a:blip r:embed="rId5">
            <a:alphaModFix/>
          </a:blip>
          <a:stretch>
            <a:fillRect/>
          </a:stretch>
        </p:blipFill>
        <p:spPr>
          <a:xfrm>
            <a:off x="6461063" y="3822550"/>
            <a:ext cx="1105250" cy="746333"/>
          </a:xfrm>
          <a:prstGeom prst="rect">
            <a:avLst/>
          </a:prstGeom>
          <a:noFill/>
          <a:ln>
            <a:noFill/>
          </a:ln>
        </p:spPr>
      </p:pic>
      <p:pic>
        <p:nvPicPr>
          <p:cNvPr id="265" name="Google Shape;265;p33"/>
          <p:cNvPicPr preferRelativeResize="0"/>
          <p:nvPr/>
        </p:nvPicPr>
        <p:blipFill>
          <a:blip r:embed="rId6">
            <a:alphaModFix/>
          </a:blip>
          <a:stretch>
            <a:fillRect/>
          </a:stretch>
        </p:blipFill>
        <p:spPr>
          <a:xfrm>
            <a:off x="5094838" y="3834045"/>
            <a:ext cx="1105250" cy="734842"/>
          </a:xfrm>
          <a:prstGeom prst="rect">
            <a:avLst/>
          </a:prstGeom>
          <a:noFill/>
          <a:ln>
            <a:noFill/>
          </a:ln>
        </p:spPr>
      </p:pic>
      <p:sp>
        <p:nvSpPr>
          <p:cNvPr id="266" name="Google Shape;266;p33"/>
          <p:cNvSpPr/>
          <p:nvPr/>
        </p:nvSpPr>
        <p:spPr>
          <a:xfrm>
            <a:off x="3558363" y="3582863"/>
            <a:ext cx="581700" cy="211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33"/>
          <p:cNvPicPr preferRelativeResize="0"/>
          <p:nvPr/>
        </p:nvPicPr>
        <p:blipFill>
          <a:blip r:embed="rId7">
            <a:alphaModFix/>
          </a:blip>
          <a:stretch>
            <a:fillRect/>
          </a:stretch>
        </p:blipFill>
        <p:spPr>
          <a:xfrm>
            <a:off x="6461075" y="2639333"/>
            <a:ext cx="953175" cy="95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Example: Find Images With Similar Features</a:t>
            </a:r>
            <a:endParaRPr/>
          </a:p>
        </p:txBody>
      </p:sp>
      <p:sp>
        <p:nvSpPr>
          <p:cNvPr id="273" name="Google Shape;27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434343"/>
              </a:buClr>
              <a:buSzPts val="1700"/>
              <a:buChar char="●"/>
            </a:pPr>
            <a:r>
              <a:rPr b="1" lang="en" sz="1700">
                <a:solidFill>
                  <a:srgbClr val="434343"/>
                </a:solidFill>
              </a:rPr>
              <a:t>Dataset: Fashion Product Images Dataset</a:t>
            </a:r>
            <a:endParaRPr b="1" sz="1700">
              <a:solidFill>
                <a:srgbClr val="434343"/>
              </a:solidFill>
            </a:endParaRPr>
          </a:p>
          <a:p>
            <a:pPr indent="-336550" lvl="1" marL="914400" rtl="0" algn="l">
              <a:spcBef>
                <a:spcPts val="0"/>
              </a:spcBef>
              <a:spcAft>
                <a:spcPts val="0"/>
              </a:spcAft>
              <a:buClr>
                <a:srgbClr val="666666"/>
              </a:buClr>
              <a:buSzPts val="1700"/>
              <a:buChar char="○"/>
            </a:pPr>
            <a:r>
              <a:rPr lang="en" sz="1700">
                <a:solidFill>
                  <a:srgbClr val="666666"/>
                </a:solidFill>
              </a:rPr>
              <a:t>Reference: </a:t>
            </a:r>
            <a:r>
              <a:rPr lang="en" sz="1700" u="sng">
                <a:solidFill>
                  <a:schemeClr val="hlink"/>
                </a:solidFill>
                <a:hlinkClick r:id="rId3"/>
              </a:rPr>
              <a:t>https://www.kaggle.com/datasets/paramaggarwal/fashion-product-images-dataset</a:t>
            </a:r>
            <a:endParaRPr sz="1700">
              <a:solidFill>
                <a:srgbClr val="666666"/>
              </a:solidFill>
            </a:endParaRPr>
          </a:p>
          <a:p>
            <a:pPr indent="-336550" lvl="1" marL="914400" rtl="0" algn="l">
              <a:spcBef>
                <a:spcPts val="0"/>
              </a:spcBef>
              <a:spcAft>
                <a:spcPts val="0"/>
              </a:spcAft>
              <a:buClr>
                <a:srgbClr val="666666"/>
              </a:buClr>
              <a:buSzPts val="1700"/>
              <a:buChar char="○"/>
            </a:pPr>
            <a:r>
              <a:rPr lang="en" sz="1700">
                <a:solidFill>
                  <a:srgbClr val="666666"/>
                </a:solidFill>
              </a:rPr>
              <a:t>Description: large image dataset contains high resolution product images from e-commerce industry; a table indicate category of images</a:t>
            </a:r>
            <a:endParaRPr sz="1700">
              <a:solidFill>
                <a:srgbClr val="666666"/>
              </a:solidFill>
            </a:endParaRPr>
          </a:p>
          <a:p>
            <a:pPr indent="-336550" lvl="2" marL="1371600" rtl="0" algn="l">
              <a:spcBef>
                <a:spcPts val="0"/>
              </a:spcBef>
              <a:spcAft>
                <a:spcPts val="0"/>
              </a:spcAft>
              <a:buClr>
                <a:srgbClr val="666666"/>
              </a:buClr>
              <a:buSzPts val="1700"/>
              <a:buChar char="■"/>
            </a:pPr>
            <a:r>
              <a:rPr lang="en" sz="1700">
                <a:solidFill>
                  <a:srgbClr val="666666"/>
                </a:solidFill>
              </a:rPr>
              <a:t>Image Resolution: 60 x 80</a:t>
            </a:r>
            <a:endParaRPr sz="1700">
              <a:solidFill>
                <a:srgbClr val="666666"/>
              </a:solidFill>
            </a:endParaRPr>
          </a:p>
          <a:p>
            <a:pPr indent="-336550" lvl="2" marL="1371600" rtl="0" algn="l">
              <a:spcBef>
                <a:spcPts val="0"/>
              </a:spcBef>
              <a:spcAft>
                <a:spcPts val="0"/>
              </a:spcAft>
              <a:buClr>
                <a:srgbClr val="666666"/>
              </a:buClr>
              <a:buSzPts val="1700"/>
              <a:buChar char="■"/>
            </a:pPr>
            <a:r>
              <a:rPr lang="en" sz="1700">
                <a:solidFill>
                  <a:srgbClr val="666666"/>
                </a:solidFill>
              </a:rPr>
              <a:t># of images: around 50000</a:t>
            </a:r>
            <a:endParaRPr sz="1700">
              <a:solidFill>
                <a:srgbClr val="666666"/>
              </a:solidFill>
            </a:endParaRPr>
          </a:p>
          <a:p>
            <a:pPr indent="-336550" lvl="1" marL="914400" rtl="0" algn="l">
              <a:spcBef>
                <a:spcPts val="0"/>
              </a:spcBef>
              <a:spcAft>
                <a:spcPts val="0"/>
              </a:spcAft>
              <a:buClr>
                <a:srgbClr val="666666"/>
              </a:buClr>
              <a:buSzPts val="1700"/>
              <a:buChar char="○"/>
            </a:pPr>
            <a:r>
              <a:rPr lang="en" sz="1700">
                <a:solidFill>
                  <a:srgbClr val="666666"/>
                </a:solidFill>
              </a:rPr>
              <a:t>In this project, we want to find all the similar images for a given picture</a:t>
            </a:r>
            <a:endParaRPr sz="1700">
              <a:solidFill>
                <a:srgbClr val="666666"/>
              </a:solidFill>
            </a:endParaRPr>
          </a:p>
          <a:p>
            <a:pPr indent="-336550" lvl="2" marL="1371600" rtl="0" algn="l">
              <a:spcBef>
                <a:spcPts val="0"/>
              </a:spcBef>
              <a:spcAft>
                <a:spcPts val="0"/>
              </a:spcAft>
              <a:buClr>
                <a:srgbClr val="666666"/>
              </a:buClr>
              <a:buSzPts val="1700"/>
              <a:buChar char="■"/>
            </a:pPr>
            <a:r>
              <a:rPr lang="en" sz="1700">
                <a:solidFill>
                  <a:srgbClr val="666666"/>
                </a:solidFill>
              </a:rPr>
              <a:t>e.g. If the given picture is a shoe, we want to find all images that contain a shoe</a:t>
            </a:r>
            <a:endParaRPr sz="1700">
              <a:solidFill>
                <a:srgbClr val="666666"/>
              </a:solidFill>
            </a:endParaRPr>
          </a:p>
        </p:txBody>
      </p:sp>
      <p:pic>
        <p:nvPicPr>
          <p:cNvPr id="274" name="Google Shape;274;p34"/>
          <p:cNvPicPr preferRelativeResize="0"/>
          <p:nvPr/>
        </p:nvPicPr>
        <p:blipFill>
          <a:blip r:embed="rId4">
            <a:alphaModFix/>
          </a:blip>
          <a:stretch>
            <a:fillRect/>
          </a:stretch>
        </p:blipFill>
        <p:spPr>
          <a:xfrm>
            <a:off x="4286250" y="3281600"/>
            <a:ext cx="1158425" cy="1544567"/>
          </a:xfrm>
          <a:prstGeom prst="rect">
            <a:avLst/>
          </a:prstGeom>
          <a:noFill/>
          <a:ln>
            <a:noFill/>
          </a:ln>
        </p:spPr>
      </p:pic>
      <p:pic>
        <p:nvPicPr>
          <p:cNvPr id="275" name="Google Shape;275;p34"/>
          <p:cNvPicPr preferRelativeResize="0"/>
          <p:nvPr/>
        </p:nvPicPr>
        <p:blipFill>
          <a:blip r:embed="rId5">
            <a:alphaModFix/>
          </a:blip>
          <a:stretch>
            <a:fillRect/>
          </a:stretch>
        </p:blipFill>
        <p:spPr>
          <a:xfrm>
            <a:off x="5803875" y="3281600"/>
            <a:ext cx="1158425" cy="1544567"/>
          </a:xfrm>
          <a:prstGeom prst="rect">
            <a:avLst/>
          </a:prstGeom>
          <a:noFill/>
          <a:ln>
            <a:noFill/>
          </a:ln>
        </p:spPr>
      </p:pic>
      <p:pic>
        <p:nvPicPr>
          <p:cNvPr id="276" name="Google Shape;276;p34"/>
          <p:cNvPicPr preferRelativeResize="0"/>
          <p:nvPr/>
        </p:nvPicPr>
        <p:blipFill>
          <a:blip r:embed="rId6">
            <a:alphaModFix/>
          </a:blip>
          <a:stretch>
            <a:fillRect/>
          </a:stretch>
        </p:blipFill>
        <p:spPr>
          <a:xfrm>
            <a:off x="7321500" y="3281600"/>
            <a:ext cx="1158425" cy="15445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4"/>
                                        </p:tgtEl>
                                      </p:cBhvr>
                                    </p:animEffect>
                                    <p:set>
                                      <p:cBhvr>
                                        <p:cTn dur="1" fill="hold">
                                          <p:stCondLst>
                                            <p:cond delay="1000"/>
                                          </p:stCondLst>
                                        </p:cTn>
                                        <p:tgtEl>
                                          <p:spTgt spid="2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5"/>
                                        </p:tgtEl>
                                      </p:cBhvr>
                                    </p:animEffect>
                                    <p:set>
                                      <p:cBhvr>
                                        <p:cTn dur="1" fill="hold">
                                          <p:stCondLst>
                                            <p:cond delay="1000"/>
                                          </p:stCondLst>
                                        </p:cTn>
                                        <p:tgtEl>
                                          <p:spTgt spid="2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6"/>
                                        </p:tgtEl>
                                      </p:cBhvr>
                                    </p:animEffect>
                                    <p:set>
                                      <p:cBhvr>
                                        <p:cTn dur="1" fill="hold">
                                          <p:stCondLst>
                                            <p:cond delay="1000"/>
                                          </p:stCondLst>
                                        </p:cTn>
                                        <p:tgtEl>
                                          <p:spTgt spid="2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Example: Find Images With Similar Features</a:t>
            </a:r>
            <a:endParaRPr/>
          </a:p>
          <a:p>
            <a:pPr indent="0" lvl="0" marL="0" rtl="0" algn="l">
              <a:spcBef>
                <a:spcPts val="0"/>
              </a:spcBef>
              <a:spcAft>
                <a:spcPts val="0"/>
              </a:spcAft>
              <a:buNone/>
            </a:pPr>
            <a:r>
              <a:t/>
            </a:r>
            <a:endParaRPr/>
          </a:p>
        </p:txBody>
      </p:sp>
      <p:sp>
        <p:nvSpPr>
          <p:cNvPr id="282" name="Google Shape;282;p35"/>
          <p:cNvSpPr txBox="1"/>
          <p:nvPr>
            <p:ph idx="1" type="body"/>
          </p:nvPr>
        </p:nvSpPr>
        <p:spPr>
          <a:xfrm>
            <a:off x="311700" y="1152475"/>
            <a:ext cx="8520600" cy="3687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latin typeface="Lato"/>
                <a:ea typeface="Lato"/>
                <a:cs typeface="Lato"/>
                <a:sym typeface="Lato"/>
              </a:rPr>
              <a:t>Preprocess images</a:t>
            </a:r>
            <a:endParaRPr b="1" sz="1700">
              <a:solidFill>
                <a:srgbClr val="434343"/>
              </a:solidFill>
              <a:latin typeface="Lato"/>
              <a:ea typeface="Lato"/>
              <a:cs typeface="Lato"/>
              <a:sym typeface="Lato"/>
            </a:endParaRPr>
          </a:p>
          <a:p>
            <a:pPr indent="-336550" lvl="1" marL="9144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Convert a image into a matrix</a:t>
            </a:r>
            <a:endParaRPr sz="1700">
              <a:solidFill>
                <a:srgbClr val="666666"/>
              </a:solidFill>
              <a:latin typeface="Lato"/>
              <a:ea typeface="Lato"/>
              <a:cs typeface="Lato"/>
              <a:sym typeface="Lato"/>
            </a:endParaRPr>
          </a:p>
          <a:p>
            <a:pPr indent="-336550" lvl="2" marL="13716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Image.open(path)</a:t>
            </a:r>
            <a:endParaRPr sz="1700">
              <a:solidFill>
                <a:srgbClr val="666666"/>
              </a:solidFill>
              <a:latin typeface="Lato"/>
              <a:ea typeface="Lato"/>
              <a:cs typeface="Lato"/>
              <a:sym typeface="Lato"/>
            </a:endParaRPr>
          </a:p>
          <a:p>
            <a:pPr indent="-336550" lvl="3" marL="18288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return an PIL.Image object</a:t>
            </a:r>
            <a:endParaRPr sz="1700">
              <a:solidFill>
                <a:srgbClr val="666666"/>
              </a:solidFill>
              <a:latin typeface="Lato"/>
              <a:ea typeface="Lato"/>
              <a:cs typeface="Lato"/>
              <a:sym typeface="Lato"/>
            </a:endParaRPr>
          </a:p>
          <a:p>
            <a:pPr indent="-336550" lvl="2" marL="13716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np.round(np.array(img.resize((30, 40))) / 255)</a:t>
            </a:r>
            <a:endParaRPr sz="1700">
              <a:solidFill>
                <a:srgbClr val="666666"/>
              </a:solidFill>
              <a:latin typeface="Lato"/>
              <a:ea typeface="Lato"/>
              <a:cs typeface="Lato"/>
              <a:sym typeface="Lato"/>
            </a:endParaRPr>
          </a:p>
          <a:p>
            <a:pPr indent="-336550" lvl="3" marL="18288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return array has shape (80, 60, 3) &amp; round the value of pixels (e.g. [0.73, 0.23, 0.83] → [1, 0, 1])</a:t>
            </a:r>
            <a:endParaRPr sz="1700">
              <a:solidFill>
                <a:srgbClr val="666666"/>
              </a:solidFill>
              <a:latin typeface="Lato"/>
              <a:ea typeface="Lato"/>
              <a:cs typeface="Lato"/>
              <a:sym typeface="Lato"/>
            </a:endParaRPr>
          </a:p>
          <a:p>
            <a:pPr indent="-336550" lvl="2" marL="13716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convert_img(img)</a:t>
            </a:r>
            <a:endParaRPr sz="1700">
              <a:solidFill>
                <a:srgbClr val="666666"/>
              </a:solidFill>
              <a:latin typeface="Lato"/>
              <a:ea typeface="Lato"/>
              <a:cs typeface="Lato"/>
              <a:sym typeface="Lato"/>
            </a:endParaRPr>
          </a:p>
          <a:p>
            <a:pPr indent="-336550" lvl="3" marL="18288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convert colored pixels into black pixels</a:t>
            </a:r>
            <a:endParaRPr sz="1700">
              <a:solidFill>
                <a:srgbClr val="666666"/>
              </a:solidFill>
              <a:latin typeface="Lato"/>
              <a:ea typeface="Lato"/>
              <a:cs typeface="Lato"/>
              <a:sym typeface="Lato"/>
            </a:endParaRPr>
          </a:p>
          <a:p>
            <a:pPr indent="-336550" lvl="2" marL="13716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to_2D_matrix(img)</a:t>
            </a:r>
            <a:endParaRPr sz="1700">
              <a:solidFill>
                <a:srgbClr val="666666"/>
              </a:solidFill>
              <a:latin typeface="Lato"/>
              <a:ea typeface="Lato"/>
              <a:cs typeface="Lato"/>
              <a:sym typeface="Lato"/>
            </a:endParaRPr>
          </a:p>
          <a:p>
            <a:pPr indent="-336550" lvl="3" marL="1828800" rtl="0" algn="l">
              <a:spcBef>
                <a:spcPts val="0"/>
              </a:spcBef>
              <a:spcAft>
                <a:spcPts val="0"/>
              </a:spcAft>
              <a:buClr>
                <a:srgbClr val="666666"/>
              </a:buClr>
              <a:buSzPts val="1700"/>
              <a:buFont typeface="Lato"/>
              <a:buChar char="●"/>
            </a:pPr>
            <a:r>
              <a:rPr lang="en" sz="1700">
                <a:solidFill>
                  <a:srgbClr val="666666"/>
                </a:solidFill>
                <a:latin typeface="Lato"/>
                <a:ea typeface="Lato"/>
                <a:cs typeface="Lato"/>
                <a:sym typeface="Lato"/>
              </a:rPr>
              <a:t>return array has shape(80, 60) (e.g. [1, 0, 1] → 0 &amp; [0, 0, 0] → 1)</a:t>
            </a:r>
            <a:endParaRPr sz="1700">
              <a:solidFill>
                <a:srgbClr val="666666"/>
              </a:solidFill>
              <a:latin typeface="Lato"/>
              <a:ea typeface="Lato"/>
              <a:cs typeface="Lato"/>
              <a:sym typeface="Lato"/>
            </a:endParaRPr>
          </a:p>
        </p:txBody>
      </p:sp>
      <p:pic>
        <p:nvPicPr>
          <p:cNvPr id="283" name="Google Shape;283;p35"/>
          <p:cNvPicPr preferRelativeResize="0"/>
          <p:nvPr/>
        </p:nvPicPr>
        <p:blipFill>
          <a:blip r:embed="rId3">
            <a:alphaModFix/>
          </a:blip>
          <a:stretch>
            <a:fillRect/>
          </a:stretch>
        </p:blipFill>
        <p:spPr>
          <a:xfrm>
            <a:off x="606038" y="1552575"/>
            <a:ext cx="1495425" cy="2038350"/>
          </a:xfrm>
          <a:prstGeom prst="rect">
            <a:avLst/>
          </a:prstGeom>
          <a:noFill/>
          <a:ln>
            <a:noFill/>
          </a:ln>
        </p:spPr>
      </p:pic>
      <p:pic>
        <p:nvPicPr>
          <p:cNvPr id="284" name="Google Shape;284;p35"/>
          <p:cNvPicPr preferRelativeResize="0"/>
          <p:nvPr/>
        </p:nvPicPr>
        <p:blipFill>
          <a:blip r:embed="rId4">
            <a:alphaModFix/>
          </a:blip>
          <a:stretch>
            <a:fillRect/>
          </a:stretch>
        </p:blipFill>
        <p:spPr>
          <a:xfrm>
            <a:off x="2749900" y="1554200"/>
            <a:ext cx="1514475" cy="2035076"/>
          </a:xfrm>
          <a:prstGeom prst="rect">
            <a:avLst/>
          </a:prstGeom>
          <a:noFill/>
          <a:ln>
            <a:noFill/>
          </a:ln>
        </p:spPr>
      </p:pic>
      <p:pic>
        <p:nvPicPr>
          <p:cNvPr id="285" name="Google Shape;285;p35"/>
          <p:cNvPicPr preferRelativeResize="0"/>
          <p:nvPr/>
        </p:nvPicPr>
        <p:blipFill>
          <a:blip r:embed="rId5">
            <a:alphaModFix/>
          </a:blip>
          <a:stretch>
            <a:fillRect/>
          </a:stretch>
        </p:blipFill>
        <p:spPr>
          <a:xfrm>
            <a:off x="4912800" y="1554200"/>
            <a:ext cx="1514475" cy="2035075"/>
          </a:xfrm>
          <a:prstGeom prst="rect">
            <a:avLst/>
          </a:prstGeom>
          <a:noFill/>
          <a:ln>
            <a:noFill/>
          </a:ln>
        </p:spPr>
      </p:pic>
      <p:pic>
        <p:nvPicPr>
          <p:cNvPr id="286" name="Google Shape;286;p35"/>
          <p:cNvPicPr preferRelativeResize="0"/>
          <p:nvPr/>
        </p:nvPicPr>
        <p:blipFill>
          <a:blip r:embed="rId6">
            <a:alphaModFix/>
          </a:blip>
          <a:stretch>
            <a:fillRect/>
          </a:stretch>
        </p:blipFill>
        <p:spPr>
          <a:xfrm>
            <a:off x="7075700" y="1552563"/>
            <a:ext cx="1462250" cy="203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Example: Find Images With Similar Features</a:t>
            </a:r>
            <a:endParaRPr/>
          </a:p>
          <a:p>
            <a:pPr indent="0" lvl="0" marL="0" rtl="0" algn="l">
              <a:spcBef>
                <a:spcPts val="0"/>
              </a:spcBef>
              <a:spcAft>
                <a:spcPts val="0"/>
              </a:spcAft>
              <a:buNone/>
            </a:pPr>
            <a:r>
              <a:t/>
            </a:r>
            <a:endParaRPr/>
          </a:p>
        </p:txBody>
      </p:sp>
      <p:sp>
        <p:nvSpPr>
          <p:cNvPr id="292" name="Google Shape;292;p36"/>
          <p:cNvSpPr txBox="1"/>
          <p:nvPr>
            <p:ph idx="1" type="body"/>
          </p:nvPr>
        </p:nvSpPr>
        <p:spPr>
          <a:xfrm>
            <a:off x="311700" y="1152475"/>
            <a:ext cx="8520600" cy="35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rPr>
              <a:t>Shingling</a:t>
            </a:r>
            <a:endParaRPr b="1" sz="1700">
              <a:solidFill>
                <a:srgbClr val="434343"/>
              </a:solidFill>
            </a:endParaRPr>
          </a:p>
          <a:p>
            <a:pPr indent="-336550" lvl="1" marL="914400" rtl="0" algn="l">
              <a:spcBef>
                <a:spcPts val="0"/>
              </a:spcBef>
              <a:spcAft>
                <a:spcPts val="0"/>
              </a:spcAft>
              <a:buClr>
                <a:srgbClr val="434343"/>
              </a:buClr>
              <a:buSzPts val="1700"/>
              <a:buChar char="○"/>
            </a:pPr>
            <a:r>
              <a:rPr lang="en" sz="1700">
                <a:solidFill>
                  <a:srgbClr val="434343"/>
                </a:solidFill>
              </a:rPr>
              <a:t>Images that have lots of shingles in common have similar 5 by 5 pixels blocks, even if the blocks appears in different order</a:t>
            </a:r>
            <a:endParaRPr sz="1700">
              <a:solidFill>
                <a:srgbClr val="434343"/>
              </a:solidFill>
            </a:endParaRPr>
          </a:p>
          <a:p>
            <a:pPr indent="-336550" lvl="2" marL="1371600" rtl="0" algn="l">
              <a:spcBef>
                <a:spcPts val="0"/>
              </a:spcBef>
              <a:spcAft>
                <a:spcPts val="0"/>
              </a:spcAft>
              <a:buClr>
                <a:srgbClr val="434343"/>
              </a:buClr>
              <a:buSzPts val="1700"/>
              <a:buChar char="■"/>
            </a:pPr>
            <a:r>
              <a:rPr lang="en" sz="1700">
                <a:solidFill>
                  <a:srgbClr val="434343"/>
                </a:solidFill>
              </a:rPr>
              <a:t>K = 5, 5 by 5 pixels block</a:t>
            </a:r>
            <a:endParaRPr sz="1700">
              <a:solidFill>
                <a:srgbClr val="434343"/>
              </a:solidFill>
            </a:endParaRPr>
          </a:p>
          <a:p>
            <a:pPr indent="-336550" lvl="3" marL="1828800" rtl="0" algn="l">
              <a:spcBef>
                <a:spcPts val="0"/>
              </a:spcBef>
              <a:spcAft>
                <a:spcPts val="0"/>
              </a:spcAft>
              <a:buClr>
                <a:srgbClr val="434343"/>
              </a:buClr>
              <a:buSzPts val="1700"/>
              <a:buChar char="●"/>
            </a:pPr>
            <a:r>
              <a:rPr lang="en" sz="1700">
                <a:solidFill>
                  <a:srgbClr val="434343"/>
                </a:solidFill>
              </a:rPr>
              <a:t>Every time, move 1 pixel to obtain a new shingle</a:t>
            </a:r>
            <a:endParaRPr sz="1700">
              <a:solidFill>
                <a:srgbClr val="434343"/>
              </a:solidFill>
            </a:endParaRPr>
          </a:p>
          <a:p>
            <a:pPr indent="-336550" lvl="3" marL="1828800" rtl="0" algn="l">
              <a:spcBef>
                <a:spcPts val="0"/>
              </a:spcBef>
              <a:spcAft>
                <a:spcPts val="0"/>
              </a:spcAft>
              <a:buClr>
                <a:srgbClr val="434343"/>
              </a:buClr>
              <a:buSzPts val="1700"/>
              <a:buChar char="●"/>
            </a:pPr>
            <a:r>
              <a:rPr lang="en" sz="1700">
                <a:solidFill>
                  <a:srgbClr val="434343"/>
                </a:solidFill>
              </a:rPr>
              <a:t>Image Resolution = 30 x 40, total shingles = 25 x 35 = 875</a:t>
            </a:r>
            <a:endParaRPr sz="1700">
              <a:solidFill>
                <a:srgbClr val="434343"/>
              </a:solidFill>
            </a:endParaRPr>
          </a:p>
          <a:p>
            <a:pPr indent="-336550" lvl="2" marL="1371600" rtl="0" algn="l">
              <a:spcBef>
                <a:spcPts val="0"/>
              </a:spcBef>
              <a:spcAft>
                <a:spcPts val="0"/>
              </a:spcAft>
              <a:buClr>
                <a:srgbClr val="434343"/>
              </a:buClr>
              <a:buSzPts val="1700"/>
              <a:buChar char="■"/>
            </a:pPr>
            <a:r>
              <a:rPr lang="en" sz="1700">
                <a:solidFill>
                  <a:srgbClr val="434343"/>
                </a:solidFill>
              </a:rPr>
              <a:t>Shingles will be stored as a 5 x 5 numpy matrix first, and then it will be flatten into a numpy array containing 25 elements </a:t>
            </a:r>
            <a:endParaRPr sz="1700">
              <a:solidFill>
                <a:srgbClr val="434343"/>
              </a:solidFill>
            </a:endParaRPr>
          </a:p>
          <a:p>
            <a:pPr indent="-336550" lvl="1" marL="914400" rtl="0" algn="l">
              <a:spcBef>
                <a:spcPts val="0"/>
              </a:spcBef>
              <a:spcAft>
                <a:spcPts val="0"/>
              </a:spcAft>
              <a:buClr>
                <a:srgbClr val="434343"/>
              </a:buClr>
              <a:buSzPts val="1700"/>
              <a:buChar char="○"/>
            </a:pPr>
            <a:r>
              <a:rPr lang="en" sz="1700">
                <a:solidFill>
                  <a:srgbClr val="434343"/>
                </a:solidFill>
              </a:rPr>
              <a:t>Create Boolean Matrices</a:t>
            </a:r>
            <a:endParaRPr sz="1700">
              <a:solidFill>
                <a:srgbClr val="434343"/>
              </a:solidFill>
            </a:endParaRPr>
          </a:p>
          <a:p>
            <a:pPr indent="-336550" lvl="0" marL="457200" rtl="0" algn="l">
              <a:spcBef>
                <a:spcPts val="0"/>
              </a:spcBef>
              <a:spcAft>
                <a:spcPts val="0"/>
              </a:spcAft>
              <a:buClr>
                <a:srgbClr val="434343"/>
              </a:buClr>
              <a:buSzPts val="1700"/>
              <a:buChar char="●"/>
            </a:pPr>
            <a:r>
              <a:rPr b="1" lang="en" sz="1700">
                <a:solidFill>
                  <a:srgbClr val="434343"/>
                </a:solidFill>
              </a:rPr>
              <a:t>Min-Hashing</a:t>
            </a:r>
            <a:endParaRPr b="1" sz="1700">
              <a:solidFill>
                <a:srgbClr val="434343"/>
              </a:solidFill>
            </a:endParaRPr>
          </a:p>
          <a:p>
            <a:pPr indent="-336550" lvl="0" marL="457200" rtl="0" algn="l">
              <a:spcBef>
                <a:spcPts val="0"/>
              </a:spcBef>
              <a:spcAft>
                <a:spcPts val="0"/>
              </a:spcAft>
              <a:buClr>
                <a:srgbClr val="434343"/>
              </a:buClr>
              <a:buSzPts val="1700"/>
              <a:buChar char="●"/>
            </a:pPr>
            <a:r>
              <a:rPr b="1" lang="en" sz="1700">
                <a:solidFill>
                  <a:srgbClr val="434343"/>
                </a:solidFill>
              </a:rPr>
              <a:t>Locality-Sensitive Hashing</a:t>
            </a:r>
            <a:endParaRPr b="1" sz="17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Example: Find Images With Similar Features</a:t>
            </a:r>
            <a:endParaRPr>
              <a:latin typeface="Oswald Medium"/>
              <a:ea typeface="Oswald Medium"/>
              <a:cs typeface="Oswald Medium"/>
              <a:sym typeface="Oswald Medium"/>
            </a:endParaRPr>
          </a:p>
          <a:p>
            <a:pPr indent="0" lvl="0" marL="0" rtl="0" algn="l">
              <a:spcBef>
                <a:spcPts val="0"/>
              </a:spcBef>
              <a:spcAft>
                <a:spcPts val="0"/>
              </a:spcAft>
              <a:buNone/>
            </a:pPr>
            <a:r>
              <a:t/>
            </a:r>
            <a:endParaRPr/>
          </a:p>
        </p:txBody>
      </p:sp>
      <p:sp>
        <p:nvSpPr>
          <p:cNvPr id="298" name="Google Shape;298;p37"/>
          <p:cNvSpPr txBox="1"/>
          <p:nvPr>
            <p:ph idx="1" type="body"/>
          </p:nvPr>
        </p:nvSpPr>
        <p:spPr>
          <a:xfrm>
            <a:off x="311700" y="1152475"/>
            <a:ext cx="8520600" cy="3766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b="1" lang="en" sz="1700"/>
              <a:t>Parallel Computing in the Algorithm</a:t>
            </a:r>
            <a:endParaRPr b="1" sz="1700"/>
          </a:p>
          <a:p>
            <a:pPr indent="-336550" lvl="1" marL="914400" rtl="0" algn="l">
              <a:spcBef>
                <a:spcPts val="0"/>
              </a:spcBef>
              <a:spcAft>
                <a:spcPts val="0"/>
              </a:spcAft>
              <a:buSzPts val="1700"/>
              <a:buChar char="○"/>
            </a:pPr>
            <a:r>
              <a:rPr b="1" lang="en" sz="1700"/>
              <a:t>Case 1: Find Images With Similar Features</a:t>
            </a:r>
            <a:endParaRPr b="1" sz="1700"/>
          </a:p>
          <a:p>
            <a:pPr indent="-336550" lvl="2" marL="1371600" rtl="0" algn="l">
              <a:spcBef>
                <a:spcPts val="0"/>
              </a:spcBef>
              <a:spcAft>
                <a:spcPts val="0"/>
              </a:spcAft>
              <a:buSzPts val="1700"/>
              <a:buChar char="■"/>
            </a:pPr>
            <a:r>
              <a:rPr b="1" lang="en" sz="1700"/>
              <a:t>Basic Idea</a:t>
            </a:r>
            <a:endParaRPr b="1" sz="1700"/>
          </a:p>
          <a:p>
            <a:pPr indent="-336550" lvl="3" marL="1828800" rtl="0" algn="l">
              <a:spcBef>
                <a:spcPts val="0"/>
              </a:spcBef>
              <a:spcAft>
                <a:spcPts val="0"/>
              </a:spcAft>
              <a:buSzPts val="1700"/>
              <a:buChar char="●"/>
            </a:pPr>
            <a:r>
              <a:rPr lang="en" sz="1700"/>
              <a:t>Each processor takes a portion of the images</a:t>
            </a:r>
            <a:endParaRPr sz="1700"/>
          </a:p>
          <a:p>
            <a:pPr indent="-336550" lvl="3" marL="1828800" rtl="0" algn="l">
              <a:spcBef>
                <a:spcPts val="0"/>
              </a:spcBef>
              <a:spcAft>
                <a:spcPts val="0"/>
              </a:spcAft>
              <a:buSzPts val="1700"/>
              <a:buChar char="●"/>
            </a:pPr>
            <a:r>
              <a:rPr lang="en" sz="1700"/>
              <a:t>First column represents the given image</a:t>
            </a:r>
            <a:endParaRPr sz="1700"/>
          </a:p>
          <a:p>
            <a:pPr indent="-336550" lvl="3" marL="1828800" rtl="0" algn="l">
              <a:spcBef>
                <a:spcPts val="0"/>
              </a:spcBef>
              <a:spcAft>
                <a:spcPts val="0"/>
              </a:spcAft>
              <a:buSzPts val="1700"/>
              <a:buChar char="●"/>
            </a:pPr>
            <a:r>
              <a:rPr lang="en" sz="1700"/>
              <a:t>Return a list of names of similar images for a given picture</a:t>
            </a:r>
            <a:endParaRPr sz="1700"/>
          </a:p>
          <a:p>
            <a:pPr indent="-336550" lvl="3" marL="1828800" rtl="0" algn="l">
              <a:spcBef>
                <a:spcPts val="0"/>
              </a:spcBef>
              <a:spcAft>
                <a:spcPts val="0"/>
              </a:spcAft>
              <a:buSzPts val="1700"/>
              <a:buChar char="●"/>
            </a:pPr>
            <a:r>
              <a:rPr lang="en" sz="1700"/>
              <a:t>Send the list to root node</a:t>
            </a:r>
            <a:endParaRPr sz="1700"/>
          </a:p>
          <a:p>
            <a:pPr indent="-336550" lvl="1" marL="914400" rtl="0" algn="l">
              <a:spcBef>
                <a:spcPts val="0"/>
              </a:spcBef>
              <a:spcAft>
                <a:spcPts val="0"/>
              </a:spcAft>
              <a:buSzPts val="1700"/>
              <a:buChar char="○"/>
            </a:pPr>
            <a:r>
              <a:rPr b="1" lang="en" sz="1700"/>
              <a:t>Case 2:  Group Images With Similar Features</a:t>
            </a:r>
            <a:endParaRPr b="1" sz="1700"/>
          </a:p>
          <a:p>
            <a:pPr indent="-336550" lvl="2" marL="1371600" rtl="0" algn="l">
              <a:spcBef>
                <a:spcPts val="0"/>
              </a:spcBef>
              <a:spcAft>
                <a:spcPts val="0"/>
              </a:spcAft>
              <a:buSzPts val="1700"/>
              <a:buChar char="■"/>
            </a:pPr>
            <a:r>
              <a:rPr b="1" lang="en" sz="1700"/>
              <a:t>Basic Idea</a:t>
            </a:r>
            <a:endParaRPr b="1" sz="1700"/>
          </a:p>
          <a:p>
            <a:pPr indent="-336550" lvl="3" marL="1828800" rtl="0" algn="l">
              <a:spcBef>
                <a:spcPts val="0"/>
              </a:spcBef>
              <a:spcAft>
                <a:spcPts val="0"/>
              </a:spcAft>
              <a:buSzPts val="1700"/>
              <a:buChar char="●"/>
            </a:pPr>
            <a:r>
              <a:rPr lang="en" sz="1700"/>
              <a:t>Each processor takes a portion of the images</a:t>
            </a:r>
            <a:endParaRPr sz="1700"/>
          </a:p>
          <a:p>
            <a:pPr indent="-336550" lvl="3" marL="1828800" rtl="0" algn="l">
              <a:spcBef>
                <a:spcPts val="0"/>
              </a:spcBef>
              <a:spcAft>
                <a:spcPts val="0"/>
              </a:spcAft>
              <a:buSzPts val="1700"/>
              <a:buChar char="●"/>
            </a:pPr>
            <a:r>
              <a:rPr lang="en" sz="1700"/>
              <a:t>Return a list of tuples (image name, shingles)</a:t>
            </a:r>
            <a:endParaRPr sz="1700"/>
          </a:p>
          <a:p>
            <a:pPr indent="-336550" lvl="3" marL="1828800" rtl="0" algn="l">
              <a:spcBef>
                <a:spcPts val="0"/>
              </a:spcBef>
              <a:spcAft>
                <a:spcPts val="0"/>
              </a:spcAft>
              <a:buSzPts val="1700"/>
              <a:buChar char="●"/>
            </a:pPr>
            <a:r>
              <a:rPr lang="en" sz="1700"/>
              <a:t>Send the list to root node</a:t>
            </a:r>
            <a:endParaRPr sz="1700"/>
          </a:p>
          <a:p>
            <a:pPr indent="-336550" lvl="3" marL="1828800" rtl="0" algn="l">
              <a:spcBef>
                <a:spcPts val="0"/>
              </a:spcBef>
              <a:spcAft>
                <a:spcPts val="0"/>
              </a:spcAft>
              <a:buSzPts val="1700"/>
              <a:buChar char="●"/>
            </a:pPr>
            <a:r>
              <a:rPr lang="en" sz="1700"/>
              <a:t>Root node run the algorithm (Min-Hashing, LSH) to group images</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latin typeface="Oswald Medium"/>
                <a:ea typeface="Oswald Medium"/>
                <a:cs typeface="Oswald Medium"/>
                <a:sym typeface="Oswald Medium"/>
              </a:rPr>
              <a:t>Implementation with mpi4py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Min-Hashing</a:t>
            </a:r>
            <a:endParaRPr/>
          </a:p>
        </p:txBody>
      </p:sp>
      <p:sp>
        <p:nvSpPr>
          <p:cNvPr id="309" name="Google Shape;309;p3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39"/>
          <p:cNvPicPr preferRelativeResize="0"/>
          <p:nvPr/>
        </p:nvPicPr>
        <p:blipFill>
          <a:blip r:embed="rId3">
            <a:alphaModFix/>
          </a:blip>
          <a:stretch>
            <a:fillRect/>
          </a:stretch>
        </p:blipFill>
        <p:spPr>
          <a:xfrm>
            <a:off x="3986125" y="426575"/>
            <a:ext cx="4612800" cy="4290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Locality-Sensitive Hashing</a:t>
            </a:r>
            <a:endParaRPr/>
          </a:p>
        </p:txBody>
      </p:sp>
      <p:sp>
        <p:nvSpPr>
          <p:cNvPr id="316" name="Google Shape;316;p4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40"/>
          <p:cNvPicPr preferRelativeResize="0"/>
          <p:nvPr/>
        </p:nvPicPr>
        <p:blipFill>
          <a:blip r:embed="rId3">
            <a:alphaModFix/>
          </a:blip>
          <a:stretch>
            <a:fillRect/>
          </a:stretch>
        </p:blipFill>
        <p:spPr>
          <a:xfrm>
            <a:off x="3430750" y="1405713"/>
            <a:ext cx="5454675" cy="2332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Example: Find Images With Similar Features</a:t>
            </a:r>
            <a:endParaRPr/>
          </a:p>
        </p:txBody>
      </p:sp>
      <p:sp>
        <p:nvSpPr>
          <p:cNvPr id="323" name="Google Shape;323;p41"/>
          <p:cNvSpPr txBox="1"/>
          <p:nvPr>
            <p:ph idx="1" type="body"/>
          </p:nvPr>
        </p:nvSpPr>
        <p:spPr>
          <a:xfrm>
            <a:off x="311700" y="1152475"/>
            <a:ext cx="8520600" cy="3713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Given Image</a:t>
            </a:r>
            <a:endParaRPr b="1"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b="1" sz="1700"/>
          </a:p>
          <a:p>
            <a:pPr indent="-336550" lvl="0" marL="457200" rtl="0" algn="l">
              <a:spcBef>
                <a:spcPts val="1200"/>
              </a:spcBef>
              <a:spcAft>
                <a:spcPts val="0"/>
              </a:spcAft>
              <a:buSzPts val="1700"/>
              <a:buChar char="●"/>
            </a:pPr>
            <a:r>
              <a:rPr b="1" lang="en" sz="1700"/>
              <a:t>Images With Similar Features</a:t>
            </a:r>
            <a:endParaRPr b="1" sz="1700"/>
          </a:p>
          <a:p>
            <a:pPr indent="-336550" lvl="1" marL="914400" rtl="0" algn="l">
              <a:spcBef>
                <a:spcPts val="0"/>
              </a:spcBef>
              <a:spcAft>
                <a:spcPts val="0"/>
              </a:spcAft>
              <a:buSzPts val="1700"/>
              <a:buChar char="○"/>
            </a:pPr>
            <a:r>
              <a:rPr lang="en" sz="1700"/>
              <a:t># of images found: 185</a:t>
            </a:r>
            <a:endParaRPr sz="1700"/>
          </a:p>
          <a:p>
            <a:pPr indent="-336550" lvl="2" marL="1371600" rtl="0" algn="l">
              <a:spcBef>
                <a:spcPts val="0"/>
              </a:spcBef>
              <a:spcAft>
                <a:spcPts val="0"/>
              </a:spcAft>
              <a:buSzPts val="1700"/>
              <a:buChar char="■"/>
            </a:pPr>
            <a:r>
              <a:rPr lang="en" sz="1700"/>
              <a:t># of shoes images: 133</a:t>
            </a:r>
            <a:endParaRPr sz="1700"/>
          </a:p>
          <a:p>
            <a:pPr indent="-336550" lvl="2" marL="1371600" rtl="0" algn="l">
              <a:spcBef>
                <a:spcPts val="0"/>
              </a:spcBef>
              <a:spcAft>
                <a:spcPts val="0"/>
              </a:spcAft>
              <a:buSzPts val="1700"/>
              <a:buChar char="■"/>
            </a:pPr>
            <a:r>
              <a:rPr lang="en" sz="1700"/>
              <a:t># of other images: 52</a:t>
            </a:r>
            <a:endParaRPr sz="1700"/>
          </a:p>
          <a:p>
            <a:pPr indent="-336550" lvl="1" marL="914400" rtl="0" algn="l">
              <a:spcBef>
                <a:spcPts val="0"/>
              </a:spcBef>
              <a:spcAft>
                <a:spcPts val="0"/>
              </a:spcAft>
              <a:buSzPts val="1700"/>
              <a:buChar char="○"/>
            </a:pPr>
            <a:r>
              <a:rPr lang="en" sz="1700"/>
              <a:t>Accuracy: 133 / 185 = 72%</a:t>
            </a:r>
            <a:endParaRPr sz="1700"/>
          </a:p>
        </p:txBody>
      </p:sp>
      <p:pic>
        <p:nvPicPr>
          <p:cNvPr id="324" name="Google Shape;324;p41"/>
          <p:cNvPicPr preferRelativeResize="0"/>
          <p:nvPr/>
        </p:nvPicPr>
        <p:blipFill>
          <a:blip r:embed="rId3">
            <a:alphaModFix/>
          </a:blip>
          <a:stretch>
            <a:fillRect/>
          </a:stretch>
        </p:blipFill>
        <p:spPr>
          <a:xfrm>
            <a:off x="3020825" y="1256801"/>
            <a:ext cx="731900" cy="980375"/>
          </a:xfrm>
          <a:prstGeom prst="rect">
            <a:avLst/>
          </a:prstGeom>
          <a:noFill/>
          <a:ln cap="flat" cmpd="sng" w="9525">
            <a:solidFill>
              <a:schemeClr val="dk2"/>
            </a:solidFill>
            <a:prstDash val="solid"/>
            <a:round/>
            <a:headEnd len="sm" w="sm" type="none"/>
            <a:tailEnd len="sm" w="sm" type="none"/>
          </a:ln>
        </p:spPr>
      </p:pic>
      <p:pic>
        <p:nvPicPr>
          <p:cNvPr id="325" name="Google Shape;325;p41"/>
          <p:cNvPicPr preferRelativeResize="0"/>
          <p:nvPr/>
        </p:nvPicPr>
        <p:blipFill>
          <a:blip r:embed="rId4">
            <a:alphaModFix/>
          </a:blip>
          <a:stretch>
            <a:fillRect/>
          </a:stretch>
        </p:blipFill>
        <p:spPr>
          <a:xfrm>
            <a:off x="4206043" y="1253744"/>
            <a:ext cx="731900" cy="986474"/>
          </a:xfrm>
          <a:prstGeom prst="rect">
            <a:avLst/>
          </a:prstGeom>
          <a:noFill/>
          <a:ln cap="flat" cmpd="sng" w="9525">
            <a:solidFill>
              <a:schemeClr val="dk2"/>
            </a:solidFill>
            <a:prstDash val="solid"/>
            <a:round/>
            <a:headEnd len="sm" w="sm" type="none"/>
            <a:tailEnd len="sm" w="sm" type="none"/>
          </a:ln>
        </p:spPr>
      </p:pic>
      <p:pic>
        <p:nvPicPr>
          <p:cNvPr id="326" name="Google Shape;326;p41"/>
          <p:cNvPicPr preferRelativeResize="0"/>
          <p:nvPr/>
        </p:nvPicPr>
        <p:blipFill>
          <a:blip r:embed="rId5">
            <a:alphaModFix/>
          </a:blip>
          <a:stretch>
            <a:fillRect/>
          </a:stretch>
        </p:blipFill>
        <p:spPr>
          <a:xfrm>
            <a:off x="5391275" y="1256799"/>
            <a:ext cx="731900" cy="980387"/>
          </a:xfrm>
          <a:prstGeom prst="rect">
            <a:avLst/>
          </a:prstGeom>
          <a:noFill/>
          <a:ln cap="flat" cmpd="sng" w="9525">
            <a:solidFill>
              <a:schemeClr val="dk2"/>
            </a:solidFill>
            <a:prstDash val="solid"/>
            <a:round/>
            <a:headEnd len="sm" w="sm" type="none"/>
            <a:tailEnd len="sm" w="sm" type="none"/>
          </a:ln>
        </p:spPr>
      </p:pic>
      <p:pic>
        <p:nvPicPr>
          <p:cNvPr id="327" name="Google Shape;327;p41"/>
          <p:cNvPicPr preferRelativeResize="0"/>
          <p:nvPr/>
        </p:nvPicPr>
        <p:blipFill>
          <a:blip r:embed="rId6">
            <a:alphaModFix/>
          </a:blip>
          <a:stretch>
            <a:fillRect/>
          </a:stretch>
        </p:blipFill>
        <p:spPr>
          <a:xfrm>
            <a:off x="5391275" y="3751025"/>
            <a:ext cx="731900" cy="975867"/>
          </a:xfrm>
          <a:prstGeom prst="rect">
            <a:avLst/>
          </a:prstGeom>
          <a:noFill/>
          <a:ln cap="flat" cmpd="sng" w="9525">
            <a:solidFill>
              <a:schemeClr val="dk2"/>
            </a:solidFill>
            <a:prstDash val="solid"/>
            <a:round/>
            <a:headEnd len="sm" w="sm" type="none"/>
            <a:tailEnd len="sm" w="sm" type="none"/>
          </a:ln>
        </p:spPr>
      </p:pic>
      <p:pic>
        <p:nvPicPr>
          <p:cNvPr id="328" name="Google Shape;328;p41"/>
          <p:cNvPicPr preferRelativeResize="0"/>
          <p:nvPr/>
        </p:nvPicPr>
        <p:blipFill>
          <a:blip r:embed="rId7">
            <a:alphaModFix/>
          </a:blip>
          <a:stretch>
            <a:fillRect/>
          </a:stretch>
        </p:blipFill>
        <p:spPr>
          <a:xfrm>
            <a:off x="6576500" y="2571750"/>
            <a:ext cx="731900" cy="975867"/>
          </a:xfrm>
          <a:prstGeom prst="rect">
            <a:avLst/>
          </a:prstGeom>
          <a:noFill/>
          <a:ln cap="flat" cmpd="sng" w="9525">
            <a:solidFill>
              <a:schemeClr val="dk2"/>
            </a:solidFill>
            <a:prstDash val="solid"/>
            <a:round/>
            <a:headEnd len="sm" w="sm" type="none"/>
            <a:tailEnd len="sm" w="sm" type="none"/>
          </a:ln>
        </p:spPr>
      </p:pic>
      <p:pic>
        <p:nvPicPr>
          <p:cNvPr id="329" name="Google Shape;329;p41"/>
          <p:cNvPicPr preferRelativeResize="0"/>
          <p:nvPr/>
        </p:nvPicPr>
        <p:blipFill>
          <a:blip r:embed="rId8">
            <a:alphaModFix/>
          </a:blip>
          <a:stretch>
            <a:fillRect/>
          </a:stretch>
        </p:blipFill>
        <p:spPr>
          <a:xfrm>
            <a:off x="5391275" y="2571750"/>
            <a:ext cx="731900" cy="975867"/>
          </a:xfrm>
          <a:prstGeom prst="rect">
            <a:avLst/>
          </a:prstGeom>
          <a:noFill/>
          <a:ln cap="flat" cmpd="sng" w="9525">
            <a:solidFill>
              <a:schemeClr val="dk2"/>
            </a:solidFill>
            <a:prstDash val="solid"/>
            <a:round/>
            <a:headEnd len="sm" w="sm" type="none"/>
            <a:tailEnd len="sm" w="sm" type="none"/>
          </a:ln>
        </p:spPr>
      </p:pic>
      <p:pic>
        <p:nvPicPr>
          <p:cNvPr id="330" name="Google Shape;330;p41"/>
          <p:cNvPicPr preferRelativeResize="0"/>
          <p:nvPr/>
        </p:nvPicPr>
        <p:blipFill>
          <a:blip r:embed="rId9">
            <a:alphaModFix/>
          </a:blip>
          <a:stretch>
            <a:fillRect/>
          </a:stretch>
        </p:blipFill>
        <p:spPr>
          <a:xfrm>
            <a:off x="6576500" y="3751025"/>
            <a:ext cx="731900" cy="975867"/>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15"/>
          <p:cNvGrpSpPr/>
          <p:nvPr/>
        </p:nvGrpSpPr>
        <p:grpSpPr>
          <a:xfrm>
            <a:off x="4279200" y="2186671"/>
            <a:ext cx="196200" cy="701400"/>
            <a:chOff x="648675" y="2262871"/>
            <a:chExt cx="196200" cy="701400"/>
          </a:xfrm>
        </p:grpSpPr>
        <p:sp>
          <p:nvSpPr>
            <p:cNvPr id="67" name="Google Shape;67;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5"/>
            <p:cNvCxnSpPr>
              <a:stCxn id="67" idx="0"/>
            </p:cNvCxnSpPr>
            <p:nvPr/>
          </p:nvCxnSpPr>
          <p:spPr>
            <a:xfrm rot="10800000">
              <a:off x="743775" y="2262871"/>
              <a:ext cx="3000" cy="505500"/>
            </a:xfrm>
            <a:prstGeom prst="straightConnector1">
              <a:avLst/>
            </a:prstGeom>
            <a:noFill/>
            <a:ln cap="flat" cmpd="sng" w="19050">
              <a:solidFill>
                <a:schemeClr val="accent5"/>
              </a:solidFill>
              <a:prstDash val="solid"/>
              <a:round/>
              <a:headEnd len="sm" w="sm" type="none"/>
              <a:tailEnd len="med" w="med" type="oval"/>
            </a:ln>
          </p:spPr>
        </p:cxnSp>
      </p:gr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Medium"/>
                <a:ea typeface="Oswald Medium"/>
                <a:cs typeface="Oswald Medium"/>
                <a:sym typeface="Oswald Medium"/>
              </a:rPr>
              <a:t>Key Ideas</a:t>
            </a:r>
            <a:endParaRPr>
              <a:latin typeface="Oswald Medium"/>
              <a:ea typeface="Oswald Medium"/>
              <a:cs typeface="Oswald Medium"/>
              <a:sym typeface="Oswald Medium"/>
            </a:endParaRPr>
          </a:p>
        </p:txBody>
      </p:sp>
      <p:cxnSp>
        <p:nvCxnSpPr>
          <p:cNvPr id="70" name="Google Shape;70;p15"/>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71" name="Google Shape;71;p15"/>
          <p:cNvGrpSpPr/>
          <p:nvPr/>
        </p:nvGrpSpPr>
        <p:grpSpPr>
          <a:xfrm>
            <a:off x="648675" y="2186671"/>
            <a:ext cx="196200" cy="701400"/>
            <a:chOff x="648675" y="2262871"/>
            <a:chExt cx="196200" cy="701400"/>
          </a:xfrm>
        </p:grpSpPr>
        <p:sp>
          <p:nvSpPr>
            <p:cNvPr id="72" name="Google Shape;72;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5"/>
            <p:cNvCxnSpPr>
              <a:stCxn id="72" idx="0"/>
            </p:cNvCxnSpPr>
            <p:nvPr/>
          </p:nvCxnSpPr>
          <p:spPr>
            <a:xfrm rot="10800000">
              <a:off x="743775" y="2262871"/>
              <a:ext cx="3000" cy="505500"/>
            </a:xfrm>
            <a:prstGeom prst="straightConnector1">
              <a:avLst/>
            </a:prstGeom>
            <a:noFill/>
            <a:ln cap="flat" cmpd="sng" w="19050">
              <a:solidFill>
                <a:schemeClr val="accent5"/>
              </a:solidFill>
              <a:prstDash val="solid"/>
              <a:round/>
              <a:headEnd len="sm" w="sm" type="none"/>
              <a:tailEnd len="med" w="med" type="oval"/>
            </a:ln>
          </p:spPr>
        </p:cxnSp>
      </p:grpSp>
      <p:grpSp>
        <p:nvGrpSpPr>
          <p:cNvPr id="74" name="Google Shape;74;p15"/>
          <p:cNvGrpSpPr/>
          <p:nvPr/>
        </p:nvGrpSpPr>
        <p:grpSpPr>
          <a:xfrm rot="10800000">
            <a:off x="2512922" y="2692166"/>
            <a:ext cx="196200" cy="701400"/>
            <a:chOff x="648675" y="2262871"/>
            <a:chExt cx="196200" cy="701400"/>
          </a:xfrm>
        </p:grpSpPr>
        <p:sp>
          <p:nvSpPr>
            <p:cNvPr id="75" name="Google Shape;75;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5"/>
            <p:cNvCxnSpPr>
              <a:stCxn id="75" idx="0"/>
            </p:cNvCxnSpPr>
            <p:nvPr/>
          </p:nvCxnSpPr>
          <p:spPr>
            <a:xfrm rot="10800000">
              <a:off x="743775" y="2262871"/>
              <a:ext cx="3000" cy="505500"/>
            </a:xfrm>
            <a:prstGeom prst="straightConnector1">
              <a:avLst/>
            </a:prstGeom>
            <a:noFill/>
            <a:ln cap="flat" cmpd="sng" w="19050">
              <a:solidFill>
                <a:schemeClr val="accent5"/>
              </a:solidFill>
              <a:prstDash val="solid"/>
              <a:round/>
              <a:headEnd len="sm" w="sm" type="none"/>
              <a:tailEnd len="med" w="med" type="oval"/>
            </a:ln>
          </p:spPr>
        </p:cxnSp>
      </p:grpSp>
      <p:grpSp>
        <p:nvGrpSpPr>
          <p:cNvPr id="77" name="Google Shape;77;p15"/>
          <p:cNvGrpSpPr/>
          <p:nvPr/>
        </p:nvGrpSpPr>
        <p:grpSpPr>
          <a:xfrm rot="10800000">
            <a:off x="6045472" y="2692166"/>
            <a:ext cx="196200" cy="701400"/>
            <a:chOff x="648675" y="2262871"/>
            <a:chExt cx="196200" cy="701400"/>
          </a:xfrm>
        </p:grpSpPr>
        <p:sp>
          <p:nvSpPr>
            <p:cNvPr id="78" name="Google Shape;78;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5"/>
            <p:cNvCxnSpPr>
              <a:stCxn id="78" idx="0"/>
            </p:cNvCxnSpPr>
            <p:nvPr/>
          </p:nvCxnSpPr>
          <p:spPr>
            <a:xfrm rot="10800000">
              <a:off x="743775" y="2262871"/>
              <a:ext cx="3000" cy="505500"/>
            </a:xfrm>
            <a:prstGeom prst="straightConnector1">
              <a:avLst/>
            </a:prstGeom>
            <a:noFill/>
            <a:ln cap="flat" cmpd="sng" w="19050">
              <a:solidFill>
                <a:schemeClr val="accent5"/>
              </a:solidFill>
              <a:prstDash val="solid"/>
              <a:round/>
              <a:headEnd len="sm" w="sm" type="none"/>
              <a:tailEnd len="med" w="med" type="oval"/>
            </a:ln>
          </p:spPr>
        </p:cxnSp>
      </p:grpSp>
      <p:grpSp>
        <p:nvGrpSpPr>
          <p:cNvPr id="80" name="Google Shape;80;p15"/>
          <p:cNvGrpSpPr/>
          <p:nvPr/>
        </p:nvGrpSpPr>
        <p:grpSpPr>
          <a:xfrm>
            <a:off x="7811750" y="2186671"/>
            <a:ext cx="196200" cy="701400"/>
            <a:chOff x="648675" y="2262871"/>
            <a:chExt cx="196200" cy="701400"/>
          </a:xfrm>
        </p:grpSpPr>
        <p:sp>
          <p:nvSpPr>
            <p:cNvPr id="81" name="Google Shape;81;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5"/>
            <p:cNvCxnSpPr>
              <a:stCxn id="81" idx="0"/>
            </p:cNvCxnSpPr>
            <p:nvPr/>
          </p:nvCxnSpPr>
          <p:spPr>
            <a:xfrm rot="10800000">
              <a:off x="743775" y="2262871"/>
              <a:ext cx="3000" cy="505500"/>
            </a:xfrm>
            <a:prstGeom prst="straightConnector1">
              <a:avLst/>
            </a:prstGeom>
            <a:noFill/>
            <a:ln cap="flat" cmpd="sng" w="19050">
              <a:solidFill>
                <a:schemeClr val="accent5"/>
              </a:solidFill>
              <a:prstDash val="solid"/>
              <a:round/>
              <a:headEnd len="sm" w="sm" type="none"/>
              <a:tailEnd len="med" w="med" type="oval"/>
            </a:ln>
          </p:spPr>
        </p:cxnSp>
      </p:grpSp>
      <p:sp>
        <p:nvSpPr>
          <p:cNvPr id="83" name="Google Shape;83;p15"/>
          <p:cNvSpPr txBox="1"/>
          <p:nvPr/>
        </p:nvSpPr>
        <p:spPr>
          <a:xfrm>
            <a:off x="178425" y="1786475"/>
            <a:ext cx="113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Items</a:t>
            </a:r>
            <a:endParaRPr>
              <a:latin typeface="Lato"/>
              <a:ea typeface="Lato"/>
              <a:cs typeface="Lato"/>
              <a:sym typeface="Lato"/>
            </a:endParaRPr>
          </a:p>
        </p:txBody>
      </p:sp>
      <p:sp>
        <p:nvSpPr>
          <p:cNvPr id="84" name="Google Shape;84;p15"/>
          <p:cNvSpPr txBox="1"/>
          <p:nvPr/>
        </p:nvSpPr>
        <p:spPr>
          <a:xfrm>
            <a:off x="1801625" y="3393575"/>
            <a:ext cx="16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Jaccard Similarity</a:t>
            </a:r>
            <a:endParaRPr>
              <a:latin typeface="Lato"/>
              <a:ea typeface="Lato"/>
              <a:cs typeface="Lato"/>
              <a:sym typeface="Lato"/>
            </a:endParaRPr>
          </a:p>
        </p:txBody>
      </p:sp>
      <p:sp>
        <p:nvSpPr>
          <p:cNvPr id="85" name="Google Shape;85;p15"/>
          <p:cNvSpPr txBox="1"/>
          <p:nvPr/>
        </p:nvSpPr>
        <p:spPr>
          <a:xfrm>
            <a:off x="3250352" y="1786475"/>
            <a:ext cx="225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Shingling</a:t>
            </a:r>
            <a:endParaRPr>
              <a:solidFill>
                <a:schemeClr val="dk1"/>
              </a:solidFill>
              <a:latin typeface="Lato"/>
              <a:ea typeface="Lato"/>
              <a:cs typeface="Lato"/>
              <a:sym typeface="Lato"/>
            </a:endParaRPr>
          </a:p>
        </p:txBody>
      </p:sp>
      <p:sp>
        <p:nvSpPr>
          <p:cNvPr id="86" name="Google Shape;86;p15"/>
          <p:cNvSpPr txBox="1"/>
          <p:nvPr/>
        </p:nvSpPr>
        <p:spPr>
          <a:xfrm>
            <a:off x="5395975" y="3393575"/>
            <a:ext cx="149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MinHashing</a:t>
            </a:r>
            <a:endParaRPr>
              <a:solidFill>
                <a:schemeClr val="dk1"/>
              </a:solidFill>
              <a:latin typeface="Lato"/>
              <a:ea typeface="Lato"/>
              <a:cs typeface="Lato"/>
              <a:sym typeface="Lato"/>
            </a:endParaRPr>
          </a:p>
        </p:txBody>
      </p:sp>
      <p:sp>
        <p:nvSpPr>
          <p:cNvPr id="87" name="Google Shape;87;p15"/>
          <p:cNvSpPr txBox="1"/>
          <p:nvPr/>
        </p:nvSpPr>
        <p:spPr>
          <a:xfrm>
            <a:off x="6635750" y="1786475"/>
            <a:ext cx="254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Locality-Sensitive Hashing</a:t>
            </a:r>
            <a:endParaRPr>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Example: Find Images With Similar Features</a:t>
            </a:r>
            <a:endParaRPr/>
          </a:p>
          <a:p>
            <a:pPr indent="0" lvl="0" marL="0" rtl="0" algn="l">
              <a:spcBef>
                <a:spcPts val="0"/>
              </a:spcBef>
              <a:spcAft>
                <a:spcPts val="0"/>
              </a:spcAft>
              <a:buNone/>
            </a:pPr>
            <a:r>
              <a:t/>
            </a:r>
            <a:endParaRPr/>
          </a:p>
        </p:txBody>
      </p:sp>
      <p:sp>
        <p:nvSpPr>
          <p:cNvPr id="336" name="Google Shape;336;p42"/>
          <p:cNvSpPr txBox="1"/>
          <p:nvPr>
            <p:ph idx="1" type="body"/>
          </p:nvPr>
        </p:nvSpPr>
        <p:spPr>
          <a:xfrm>
            <a:off x="311700" y="1152475"/>
            <a:ext cx="8520600" cy="38427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b="1" lang="en" sz="1700"/>
              <a:t>D</a:t>
            </a:r>
            <a:r>
              <a:rPr b="1" lang="en" sz="1700"/>
              <a:t>eficiency</a:t>
            </a:r>
            <a:endParaRPr b="1" sz="1700"/>
          </a:p>
          <a:p>
            <a:pPr indent="-336550" lvl="1" marL="914400" rtl="0" algn="l">
              <a:spcBef>
                <a:spcPts val="0"/>
              </a:spcBef>
              <a:spcAft>
                <a:spcPts val="0"/>
              </a:spcAft>
              <a:buSzPts val="1700"/>
              <a:buChar char="○"/>
            </a:pPr>
            <a:r>
              <a:rPr lang="en" sz="1700"/>
              <a:t>Using np.round() to eliminate the background in the image may </a:t>
            </a:r>
            <a:r>
              <a:rPr lang="en" sz="1700"/>
              <a:t>also remove light colored pixels (e.g. white skin will be removed)</a:t>
            </a:r>
            <a:endParaRPr sz="1700"/>
          </a:p>
          <a:p>
            <a:pPr indent="-336550" lvl="1" marL="914400" rtl="0" algn="l">
              <a:spcBef>
                <a:spcPts val="0"/>
              </a:spcBef>
              <a:spcAft>
                <a:spcPts val="0"/>
              </a:spcAft>
              <a:buSzPts val="1700"/>
              <a:buChar char="○"/>
            </a:pPr>
            <a:r>
              <a:rPr lang="en" sz="1700"/>
              <a:t>Some products contains white will be affected by the algorithm (e.g white shoes, white clothes)</a:t>
            </a:r>
            <a:endParaRPr sz="1700"/>
          </a:p>
          <a:p>
            <a:pPr indent="-336550" lvl="1" marL="914400" rtl="0" algn="l">
              <a:spcBef>
                <a:spcPts val="0"/>
              </a:spcBef>
              <a:spcAft>
                <a:spcPts val="0"/>
              </a:spcAft>
              <a:buSzPts val="1700"/>
              <a:buChar char="○"/>
            </a:pPr>
            <a:r>
              <a:rPr lang="en" sz="1700"/>
              <a:t>Decrease the resolution of the image quality to raise computing speed</a:t>
            </a:r>
            <a:endParaRPr sz="1700"/>
          </a:p>
          <a:p>
            <a:pPr indent="-336550" lvl="1" marL="914400" rtl="0" algn="l">
              <a:spcBef>
                <a:spcPts val="0"/>
              </a:spcBef>
              <a:spcAft>
                <a:spcPts val="0"/>
              </a:spcAft>
              <a:buSzPts val="1700"/>
              <a:buChar char="○"/>
            </a:pPr>
            <a:r>
              <a:rPr lang="en" sz="1700"/>
              <a:t>Two different products may have close patterns (e.g bag &amp; bottle)</a:t>
            </a:r>
            <a:endParaRPr sz="1700"/>
          </a:p>
          <a:p>
            <a:pPr indent="-336550" lvl="1" marL="914400" rtl="0" algn="l">
              <a:spcBef>
                <a:spcPts val="0"/>
              </a:spcBef>
              <a:spcAft>
                <a:spcPts val="0"/>
              </a:spcAft>
              <a:buSzPts val="1700"/>
              <a:buChar char="○"/>
            </a:pPr>
            <a:r>
              <a:rPr lang="en" sz="1700"/>
              <a:t>Algorithm may miss comparing some parts of images (permutations maybe not enough)</a:t>
            </a:r>
            <a:endParaRPr sz="1700"/>
          </a:p>
          <a:p>
            <a:pPr indent="-336550" lvl="0" marL="457200" rtl="0" algn="l">
              <a:spcBef>
                <a:spcPts val="0"/>
              </a:spcBef>
              <a:spcAft>
                <a:spcPts val="0"/>
              </a:spcAft>
              <a:buSzPts val="1700"/>
              <a:buChar char="●"/>
            </a:pPr>
            <a:r>
              <a:rPr b="1" lang="en" sz="1700"/>
              <a:t>Improvement</a:t>
            </a:r>
            <a:endParaRPr b="1" sz="1700"/>
          </a:p>
          <a:p>
            <a:pPr indent="-336550" lvl="1" marL="914400" rtl="0" algn="l">
              <a:spcBef>
                <a:spcPts val="0"/>
              </a:spcBef>
              <a:spcAft>
                <a:spcPts val="0"/>
              </a:spcAft>
              <a:buSzPts val="1700"/>
              <a:buChar char="○"/>
            </a:pPr>
            <a:r>
              <a:rPr lang="en" sz="1700"/>
              <a:t>Consider colors in the algorithm</a:t>
            </a:r>
            <a:endParaRPr sz="1700"/>
          </a:p>
          <a:p>
            <a:pPr indent="-336550" lvl="1" marL="914400" rtl="0" algn="l">
              <a:spcBef>
                <a:spcPts val="0"/>
              </a:spcBef>
              <a:spcAft>
                <a:spcPts val="0"/>
              </a:spcAft>
              <a:buSzPts val="1700"/>
              <a:buChar char="○"/>
            </a:pPr>
            <a:r>
              <a:rPr lang="en" sz="1700"/>
              <a:t>Increase the resolution of images</a:t>
            </a:r>
            <a:endParaRPr sz="1700"/>
          </a:p>
          <a:p>
            <a:pPr indent="-336550" lvl="1" marL="914400" rtl="0" algn="l">
              <a:spcBef>
                <a:spcPts val="0"/>
              </a:spcBef>
              <a:spcAft>
                <a:spcPts val="0"/>
              </a:spcAft>
              <a:buSzPts val="1700"/>
              <a:buChar char="○"/>
            </a:pPr>
            <a:r>
              <a:rPr lang="en" sz="1700"/>
              <a:t>Use </a:t>
            </a:r>
            <a:r>
              <a:rPr lang="en" sz="1700"/>
              <a:t>better</a:t>
            </a:r>
            <a:r>
              <a:rPr lang="en" sz="1700"/>
              <a:t> </a:t>
            </a:r>
            <a:r>
              <a:rPr lang="en" sz="1700"/>
              <a:t>hashing</a:t>
            </a:r>
            <a:r>
              <a:rPr lang="en" sz="1700"/>
              <a:t> method (e.g. perceptual hash, usually used in fingerprint recognition)</a:t>
            </a:r>
            <a:endParaRPr sz="1700"/>
          </a:p>
        </p:txBody>
      </p:sp>
      <p:pic>
        <p:nvPicPr>
          <p:cNvPr id="337" name="Google Shape;337;p42"/>
          <p:cNvPicPr preferRelativeResize="0"/>
          <p:nvPr/>
        </p:nvPicPr>
        <p:blipFill rotWithShape="1">
          <a:blip r:embed="rId3">
            <a:alphaModFix/>
          </a:blip>
          <a:srcRect b="2286" l="0" r="0" t="0"/>
          <a:stretch/>
        </p:blipFill>
        <p:spPr>
          <a:xfrm>
            <a:off x="676388" y="1457563"/>
            <a:ext cx="1158395" cy="1554025"/>
          </a:xfrm>
          <a:prstGeom prst="rect">
            <a:avLst/>
          </a:prstGeom>
          <a:noFill/>
          <a:ln cap="flat" cmpd="sng" w="9525">
            <a:solidFill>
              <a:schemeClr val="dk2"/>
            </a:solidFill>
            <a:prstDash val="solid"/>
            <a:round/>
            <a:headEnd len="sm" w="sm" type="none"/>
            <a:tailEnd len="sm" w="sm" type="none"/>
          </a:ln>
        </p:spPr>
      </p:pic>
      <p:pic>
        <p:nvPicPr>
          <p:cNvPr id="338" name="Google Shape;338;p42"/>
          <p:cNvPicPr preferRelativeResize="0"/>
          <p:nvPr/>
        </p:nvPicPr>
        <p:blipFill rotWithShape="1">
          <a:blip r:embed="rId4">
            <a:alphaModFix/>
          </a:blip>
          <a:srcRect b="0" l="0" r="5704" t="0"/>
          <a:stretch/>
        </p:blipFill>
        <p:spPr>
          <a:xfrm>
            <a:off x="2321363" y="1457587"/>
            <a:ext cx="1158400" cy="1554025"/>
          </a:xfrm>
          <a:prstGeom prst="rect">
            <a:avLst/>
          </a:prstGeom>
          <a:noFill/>
          <a:ln cap="flat" cmpd="sng" w="9525">
            <a:solidFill>
              <a:schemeClr val="dk2"/>
            </a:solidFill>
            <a:prstDash val="solid"/>
            <a:round/>
            <a:headEnd len="sm" w="sm" type="none"/>
            <a:tailEnd len="sm" w="sm" type="none"/>
          </a:ln>
        </p:spPr>
      </p:pic>
      <p:pic>
        <p:nvPicPr>
          <p:cNvPr id="339" name="Google Shape;339;p42"/>
          <p:cNvPicPr preferRelativeResize="0"/>
          <p:nvPr/>
        </p:nvPicPr>
        <p:blipFill>
          <a:blip r:embed="rId5">
            <a:alphaModFix/>
          </a:blip>
          <a:stretch>
            <a:fillRect/>
          </a:stretch>
        </p:blipFill>
        <p:spPr>
          <a:xfrm>
            <a:off x="3966347" y="1459913"/>
            <a:ext cx="1158400" cy="1549360"/>
          </a:xfrm>
          <a:prstGeom prst="rect">
            <a:avLst/>
          </a:prstGeom>
          <a:noFill/>
          <a:ln cap="flat" cmpd="sng" w="9525">
            <a:solidFill>
              <a:schemeClr val="dk2"/>
            </a:solidFill>
            <a:prstDash val="solid"/>
            <a:round/>
            <a:headEnd len="sm" w="sm" type="none"/>
            <a:tailEnd len="sm" w="sm" type="none"/>
          </a:ln>
        </p:spPr>
      </p:pic>
      <p:pic>
        <p:nvPicPr>
          <p:cNvPr id="340" name="Google Shape;340;p42"/>
          <p:cNvPicPr preferRelativeResize="0"/>
          <p:nvPr/>
        </p:nvPicPr>
        <p:blipFill>
          <a:blip r:embed="rId6">
            <a:alphaModFix/>
          </a:blip>
          <a:stretch>
            <a:fillRect/>
          </a:stretch>
        </p:blipFill>
        <p:spPr>
          <a:xfrm>
            <a:off x="5611313" y="1429863"/>
            <a:ext cx="1211325" cy="1615100"/>
          </a:xfrm>
          <a:prstGeom prst="rect">
            <a:avLst/>
          </a:prstGeom>
          <a:noFill/>
          <a:ln cap="flat" cmpd="sng" w="9525">
            <a:solidFill>
              <a:schemeClr val="dk2"/>
            </a:solidFill>
            <a:prstDash val="solid"/>
            <a:round/>
            <a:headEnd len="sm" w="sm" type="none"/>
            <a:tailEnd len="sm" w="sm" type="none"/>
          </a:ln>
        </p:spPr>
      </p:pic>
      <p:pic>
        <p:nvPicPr>
          <p:cNvPr id="341" name="Google Shape;341;p42"/>
          <p:cNvPicPr preferRelativeResize="0"/>
          <p:nvPr/>
        </p:nvPicPr>
        <p:blipFill>
          <a:blip r:embed="rId7">
            <a:alphaModFix/>
          </a:blip>
          <a:stretch>
            <a:fillRect/>
          </a:stretch>
        </p:blipFill>
        <p:spPr>
          <a:xfrm>
            <a:off x="7309213" y="1459122"/>
            <a:ext cx="1158400" cy="15566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7"/>
                                        </p:tgtEl>
                                      </p:cBhvr>
                                    </p:animEffect>
                                    <p:set>
                                      <p:cBhvr>
                                        <p:cTn dur="1" fill="hold">
                                          <p:stCondLst>
                                            <p:cond delay="1000"/>
                                          </p:stCondLst>
                                        </p:cTn>
                                        <p:tgtEl>
                                          <p:spTgt spid="3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8"/>
                                        </p:tgtEl>
                                      </p:cBhvr>
                                    </p:animEffect>
                                    <p:set>
                                      <p:cBhvr>
                                        <p:cTn dur="1" fill="hold">
                                          <p:stCondLst>
                                            <p:cond delay="100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9"/>
                                        </p:tgtEl>
                                      </p:cBhvr>
                                    </p:animEffect>
                                    <p:set>
                                      <p:cBhvr>
                                        <p:cTn dur="1" fill="hold">
                                          <p:stCondLst>
                                            <p:cond delay="1000"/>
                                          </p:stCondLst>
                                        </p:cTn>
                                        <p:tgtEl>
                                          <p:spTgt spid="3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0"/>
                                        </p:tgtEl>
                                      </p:cBhvr>
                                    </p:animEffect>
                                    <p:set>
                                      <p:cBhvr>
                                        <p:cTn dur="1" fill="hold">
                                          <p:stCondLst>
                                            <p:cond delay="100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Oswald Medium"/>
                <a:ea typeface="Oswald Medium"/>
                <a:cs typeface="Oswald Medium"/>
                <a:sym typeface="Oswald Medium"/>
              </a:rPr>
              <a:t>Another Application</a:t>
            </a:r>
            <a:r>
              <a:rPr lang="en">
                <a:latin typeface="Oswald Medium"/>
                <a:ea typeface="Oswald Medium"/>
                <a:cs typeface="Oswald Medium"/>
                <a:sym typeface="Oswald Medium"/>
              </a:rPr>
              <a:t>: Find ‘Near Duplicate’ Documents</a:t>
            </a:r>
            <a:endParaRPr/>
          </a:p>
          <a:p>
            <a:pPr indent="0" lvl="0" marL="0" rtl="0" algn="l">
              <a:spcBef>
                <a:spcPts val="0"/>
              </a:spcBef>
              <a:spcAft>
                <a:spcPts val="0"/>
              </a:spcAft>
              <a:buNone/>
            </a:pPr>
            <a:r>
              <a:t/>
            </a:r>
            <a:endParaRPr/>
          </a:p>
        </p:txBody>
      </p:sp>
      <p:sp>
        <p:nvSpPr>
          <p:cNvPr id="347" name="Google Shape;3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Shingling</a:t>
            </a:r>
            <a:endParaRPr b="1" sz="1700"/>
          </a:p>
          <a:p>
            <a:pPr indent="-336550" lvl="1" marL="914400" rtl="0" algn="l">
              <a:spcBef>
                <a:spcPts val="0"/>
              </a:spcBef>
              <a:spcAft>
                <a:spcPts val="0"/>
              </a:spcAft>
              <a:buSzPts val="1700"/>
              <a:buChar char="○"/>
            </a:pPr>
            <a:r>
              <a:rPr lang="en" sz="1700"/>
              <a:t>For example, K = 2; Document D1 = abcab</a:t>
            </a:r>
            <a:endParaRPr sz="1700"/>
          </a:p>
          <a:p>
            <a:pPr indent="-336550" lvl="2" marL="1371600" rtl="0" algn="l">
              <a:spcBef>
                <a:spcPts val="0"/>
              </a:spcBef>
              <a:spcAft>
                <a:spcPts val="0"/>
              </a:spcAft>
              <a:buSzPts val="1700"/>
              <a:buChar char="■"/>
            </a:pPr>
            <a:r>
              <a:rPr lang="en" sz="1700"/>
              <a:t>Set of 2-shingles: S(D1) = {ab, bc, ca}</a:t>
            </a:r>
            <a:endParaRPr sz="1700"/>
          </a:p>
          <a:p>
            <a:pPr indent="-336550" lvl="1" marL="914400" rtl="0" algn="l">
              <a:spcBef>
                <a:spcPts val="0"/>
              </a:spcBef>
              <a:spcAft>
                <a:spcPts val="0"/>
              </a:spcAft>
              <a:buSzPts val="1700"/>
              <a:buChar char="○"/>
            </a:pPr>
            <a:r>
              <a:rPr lang="en" sz="1700"/>
              <a:t>Documents that have lots of shingles in common have similar text, even if the text appears in different order</a:t>
            </a:r>
            <a:endParaRPr sz="1700"/>
          </a:p>
          <a:p>
            <a:pPr indent="-336550" lvl="0" marL="457200" rtl="0" algn="l">
              <a:spcBef>
                <a:spcPts val="0"/>
              </a:spcBef>
              <a:spcAft>
                <a:spcPts val="0"/>
              </a:spcAft>
              <a:buSzPts val="1700"/>
              <a:buChar char="●"/>
            </a:pPr>
            <a:r>
              <a:rPr b="1" lang="en" sz="1700"/>
              <a:t>Min-Hashing</a:t>
            </a:r>
            <a:endParaRPr b="1" sz="1700"/>
          </a:p>
          <a:p>
            <a:pPr indent="-336550" lvl="0" marL="457200" rtl="0" algn="l">
              <a:spcBef>
                <a:spcPts val="0"/>
              </a:spcBef>
              <a:spcAft>
                <a:spcPts val="0"/>
              </a:spcAft>
              <a:buSzPts val="1700"/>
              <a:buChar char="●"/>
            </a:pPr>
            <a:r>
              <a:rPr b="1" lang="en" sz="1700"/>
              <a:t>Locality-Sensitive Hashing</a:t>
            </a:r>
            <a:endParaRPr b="1"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latin typeface="Oswald Medium"/>
                <a:ea typeface="Oswald Medium"/>
                <a:cs typeface="Oswald Medium"/>
                <a:sym typeface="Oswald Medium"/>
              </a:rPr>
              <a:t>Question?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latin typeface="Oswald Medium"/>
                <a:ea typeface="Oswald Medium"/>
                <a:cs typeface="Oswald Medium"/>
                <a:sym typeface="Oswald Medium"/>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8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Jaccard Similarity</a:t>
            </a:r>
            <a:endParaRPr>
              <a:latin typeface="Oswald Medium"/>
              <a:ea typeface="Oswald Medium"/>
              <a:cs typeface="Oswald Medium"/>
              <a:sym typeface="Oswald Medium"/>
            </a:endParaRPr>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latin typeface="Lato"/>
                <a:ea typeface="Lato"/>
                <a:cs typeface="Lato"/>
                <a:sym typeface="Lato"/>
              </a:rPr>
              <a:t>Metric used to calculate how similar two sets are</a:t>
            </a:r>
            <a:endParaRPr sz="1700">
              <a:latin typeface="Lato"/>
              <a:ea typeface="Lato"/>
              <a:cs typeface="Lato"/>
              <a:sym typeface="Lato"/>
            </a:endParaRPr>
          </a:p>
          <a:p>
            <a:pPr indent="0" lvl="0" marL="0" rtl="0" algn="l">
              <a:lnSpc>
                <a:spcPct val="100000"/>
              </a:lnSpc>
              <a:spcBef>
                <a:spcPts val="1500"/>
              </a:spcBef>
              <a:spcAft>
                <a:spcPts val="0"/>
              </a:spcAft>
              <a:buNone/>
            </a:pPr>
            <a:r>
              <a:rPr lang="en" sz="1700">
                <a:latin typeface="Lato"/>
                <a:ea typeface="Lato"/>
                <a:cs typeface="Lato"/>
                <a:sym typeface="Lato"/>
              </a:rPr>
              <a:t>Given sets X and Y, the Jaccard </a:t>
            </a:r>
            <a:r>
              <a:rPr lang="en" sz="1700">
                <a:latin typeface="Lato"/>
                <a:ea typeface="Lato"/>
                <a:cs typeface="Lato"/>
                <a:sym typeface="Lato"/>
              </a:rPr>
              <a:t>Similarity and Distance respectively are:</a:t>
            </a:r>
            <a:endParaRPr sz="1700">
              <a:latin typeface="Lato"/>
              <a:ea typeface="Lato"/>
              <a:cs typeface="Lato"/>
              <a:sym typeface="Lato"/>
            </a:endParaRPr>
          </a:p>
          <a:p>
            <a:pPr indent="0" lvl="0" marL="0" rtl="0" algn="ctr">
              <a:lnSpc>
                <a:spcPct val="100000"/>
              </a:lnSpc>
              <a:spcBef>
                <a:spcPts val="1500"/>
              </a:spcBef>
              <a:spcAft>
                <a:spcPts val="0"/>
              </a:spcAft>
              <a:buNone/>
            </a:pPr>
            <a:r>
              <a:rPr lang="en" sz="2200">
                <a:latin typeface="Lato"/>
                <a:ea typeface="Lato"/>
                <a:cs typeface="Lato"/>
                <a:sym typeface="Lato"/>
              </a:rPr>
              <a:t>sim(X,Y) = </a:t>
            </a:r>
            <a:r>
              <a:rPr lang="en" sz="2200">
                <a:latin typeface="Lato"/>
                <a:ea typeface="Lato"/>
                <a:cs typeface="Lato"/>
                <a:sym typeface="Lato"/>
              </a:rPr>
              <a:t>|X ∩ Y|/|X ∪ Y|                            </a:t>
            </a:r>
            <a:r>
              <a:rPr lang="en" sz="2200">
                <a:latin typeface="Lato"/>
                <a:ea typeface="Lato"/>
                <a:cs typeface="Lato"/>
                <a:sym typeface="Lato"/>
              </a:rPr>
              <a:t>d(X,Y) =  1 - sim(X,Y)</a:t>
            </a:r>
            <a:endParaRPr sz="2200">
              <a:latin typeface="Lato"/>
              <a:ea typeface="Lato"/>
              <a:cs typeface="Lato"/>
              <a:sym typeface="Lato"/>
            </a:endParaRPr>
          </a:p>
          <a:p>
            <a:pPr indent="0" lvl="0" marL="0" rtl="0" algn="ctr">
              <a:lnSpc>
                <a:spcPct val="100000"/>
              </a:lnSpc>
              <a:spcBef>
                <a:spcPts val="1200"/>
              </a:spcBef>
              <a:spcAft>
                <a:spcPts val="0"/>
              </a:spcAft>
              <a:buNone/>
            </a:pPr>
            <a:r>
              <a:t/>
            </a:r>
            <a:endParaRPr sz="2200">
              <a:latin typeface="Lato"/>
              <a:ea typeface="Lato"/>
              <a:cs typeface="Lato"/>
              <a:sym typeface="Lato"/>
            </a:endParaRPr>
          </a:p>
          <a:p>
            <a:pPr indent="0" lvl="0" marL="0" rtl="0" algn="ctr">
              <a:lnSpc>
                <a:spcPct val="100000"/>
              </a:lnSpc>
              <a:spcBef>
                <a:spcPts val="1200"/>
              </a:spcBef>
              <a:spcAft>
                <a:spcPts val="0"/>
              </a:spcAft>
              <a:buClr>
                <a:schemeClr val="dk1"/>
              </a:buClr>
              <a:buSzPts val="1100"/>
              <a:buFont typeface="Arial"/>
              <a:buNone/>
            </a:pPr>
            <a:r>
              <a:t/>
            </a:r>
            <a:endParaRPr sz="2200">
              <a:latin typeface="Lato"/>
              <a:ea typeface="Lato"/>
              <a:cs typeface="Lato"/>
              <a:sym typeface="Lato"/>
            </a:endParaRPr>
          </a:p>
          <a:p>
            <a:pPr indent="0" lvl="0" marL="0" rtl="0" algn="l">
              <a:spcBef>
                <a:spcPts val="1200"/>
              </a:spcBef>
              <a:spcAft>
                <a:spcPts val="0"/>
              </a:spcAft>
              <a:buNone/>
            </a:pPr>
            <a:r>
              <a:t/>
            </a:r>
            <a:endParaRPr sz="1700">
              <a:latin typeface="Lato"/>
              <a:ea typeface="Lato"/>
              <a:cs typeface="Lato"/>
              <a:sym typeface="Lato"/>
            </a:endParaRPr>
          </a:p>
          <a:p>
            <a:pPr indent="0" lvl="0" marL="457200" rtl="0" algn="l">
              <a:spcBef>
                <a:spcPts val="1500"/>
              </a:spcBef>
              <a:spcAft>
                <a:spcPts val="1200"/>
              </a:spcAft>
              <a:buNone/>
            </a:pPr>
            <a:r>
              <a:t/>
            </a:r>
            <a:endParaRPr/>
          </a:p>
        </p:txBody>
      </p:sp>
      <p:grpSp>
        <p:nvGrpSpPr>
          <p:cNvPr id="94" name="Google Shape;94;p16"/>
          <p:cNvGrpSpPr/>
          <p:nvPr/>
        </p:nvGrpSpPr>
        <p:grpSpPr>
          <a:xfrm>
            <a:off x="3008475" y="2733675"/>
            <a:ext cx="3127050" cy="1743900"/>
            <a:chOff x="1611225" y="2629300"/>
            <a:chExt cx="3127050" cy="1743900"/>
          </a:xfrm>
        </p:grpSpPr>
        <p:sp>
          <p:nvSpPr>
            <p:cNvPr id="95" name="Google Shape;95;p16"/>
            <p:cNvSpPr/>
            <p:nvPr/>
          </p:nvSpPr>
          <p:spPr>
            <a:xfrm>
              <a:off x="1611225" y="2629300"/>
              <a:ext cx="1983000" cy="1743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755275" y="2629300"/>
              <a:ext cx="1983000" cy="1743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p:nvPr/>
        </p:nvSpPr>
        <p:spPr>
          <a:xfrm>
            <a:off x="4526250" y="3035525"/>
            <a:ext cx="91500" cy="91500"/>
          </a:xfrm>
          <a:prstGeom prst="flowChartConnector">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438900" y="3035525"/>
            <a:ext cx="91500" cy="915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6"/>
          <p:cNvSpPr/>
          <p:nvPr/>
        </p:nvSpPr>
        <p:spPr>
          <a:xfrm>
            <a:off x="4301125" y="3281875"/>
            <a:ext cx="91500" cy="91500"/>
          </a:xfrm>
          <a:prstGeom prst="flowChartConnector">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16"/>
          <p:cNvSpPr/>
          <p:nvPr/>
        </p:nvSpPr>
        <p:spPr>
          <a:xfrm>
            <a:off x="4453525" y="3434275"/>
            <a:ext cx="91500" cy="91500"/>
          </a:xfrm>
          <a:prstGeom prst="flowChartConnector">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16"/>
          <p:cNvSpPr/>
          <p:nvPr/>
        </p:nvSpPr>
        <p:spPr>
          <a:xfrm>
            <a:off x="4605925" y="3586675"/>
            <a:ext cx="91500" cy="91500"/>
          </a:xfrm>
          <a:prstGeom prst="flowChartConnector">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 name="Google Shape;102;p16"/>
          <p:cNvSpPr/>
          <p:nvPr/>
        </p:nvSpPr>
        <p:spPr>
          <a:xfrm>
            <a:off x="3591300" y="3187925"/>
            <a:ext cx="91500" cy="915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 name="Google Shape;103;p16"/>
          <p:cNvSpPr/>
          <p:nvPr/>
        </p:nvSpPr>
        <p:spPr>
          <a:xfrm>
            <a:off x="3896100" y="2944025"/>
            <a:ext cx="91500" cy="915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896100" y="3492725"/>
            <a:ext cx="91500" cy="915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16"/>
          <p:cNvSpPr/>
          <p:nvPr/>
        </p:nvSpPr>
        <p:spPr>
          <a:xfrm>
            <a:off x="3591300" y="3979150"/>
            <a:ext cx="91500" cy="915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 name="Google Shape;106;p16"/>
          <p:cNvSpPr/>
          <p:nvPr/>
        </p:nvSpPr>
        <p:spPr>
          <a:xfrm>
            <a:off x="4526250" y="3979150"/>
            <a:ext cx="91500" cy="91500"/>
          </a:xfrm>
          <a:prstGeom prst="flowChartConnector">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16"/>
          <p:cNvSpPr/>
          <p:nvPr/>
        </p:nvSpPr>
        <p:spPr>
          <a:xfrm>
            <a:off x="5182125" y="4027175"/>
            <a:ext cx="91500" cy="915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 name="Google Shape;108;p16"/>
          <p:cNvSpPr/>
          <p:nvPr/>
        </p:nvSpPr>
        <p:spPr>
          <a:xfrm>
            <a:off x="5365125" y="3434275"/>
            <a:ext cx="91500" cy="915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 name="Google Shape;109;p16"/>
          <p:cNvSpPr/>
          <p:nvPr/>
        </p:nvSpPr>
        <p:spPr>
          <a:xfrm>
            <a:off x="5660550" y="3820475"/>
            <a:ext cx="91500" cy="915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 name="Google Shape;110;p16"/>
          <p:cNvSpPr/>
          <p:nvPr/>
        </p:nvSpPr>
        <p:spPr>
          <a:xfrm>
            <a:off x="5273625" y="3127025"/>
            <a:ext cx="91500" cy="915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563675" y="2682650"/>
            <a:ext cx="2192100" cy="5232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Clr>
                <a:schemeClr val="dk1"/>
              </a:buClr>
              <a:buSzPts val="1100"/>
              <a:buFont typeface="Arial"/>
              <a:buNone/>
            </a:pPr>
            <a:r>
              <a:rPr lang="en" sz="2200">
                <a:solidFill>
                  <a:schemeClr val="dk2"/>
                </a:solidFill>
                <a:latin typeface="Lato"/>
                <a:ea typeface="Lato"/>
                <a:cs typeface="Lato"/>
                <a:sym typeface="Lato"/>
              </a:rPr>
              <a:t>|X ∩ Y| = 5</a:t>
            </a:r>
            <a:endParaRPr/>
          </a:p>
        </p:txBody>
      </p:sp>
      <p:sp>
        <p:nvSpPr>
          <p:cNvPr id="112" name="Google Shape;112;p16"/>
          <p:cNvSpPr txBox="1"/>
          <p:nvPr/>
        </p:nvSpPr>
        <p:spPr>
          <a:xfrm>
            <a:off x="563675" y="3370825"/>
            <a:ext cx="2192100" cy="5232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lang="en" sz="2200">
                <a:solidFill>
                  <a:schemeClr val="dk2"/>
                </a:solidFill>
                <a:latin typeface="Lato"/>
                <a:ea typeface="Lato"/>
                <a:cs typeface="Lato"/>
                <a:sym typeface="Lato"/>
              </a:rPr>
              <a:t>    </a:t>
            </a:r>
            <a:r>
              <a:rPr lang="en" sz="2200">
                <a:solidFill>
                  <a:schemeClr val="dk2"/>
                </a:solidFill>
                <a:latin typeface="Lato"/>
                <a:ea typeface="Lato"/>
                <a:cs typeface="Lato"/>
                <a:sym typeface="Lato"/>
              </a:rPr>
              <a:t>|X ∪ Y| = 15</a:t>
            </a:r>
            <a:endParaRPr/>
          </a:p>
        </p:txBody>
      </p:sp>
      <p:sp>
        <p:nvSpPr>
          <p:cNvPr id="113" name="Google Shape;113;p16"/>
          <p:cNvSpPr txBox="1"/>
          <p:nvPr/>
        </p:nvSpPr>
        <p:spPr>
          <a:xfrm>
            <a:off x="563675" y="4059000"/>
            <a:ext cx="2192100" cy="5232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lang="en" sz="2200">
                <a:solidFill>
                  <a:schemeClr val="dk2"/>
                </a:solidFill>
                <a:latin typeface="Lato"/>
                <a:ea typeface="Lato"/>
                <a:cs typeface="Lato"/>
                <a:sym typeface="Lato"/>
              </a:rPr>
              <a:t>  sim(X,Y) = 1/3</a:t>
            </a:r>
            <a:endParaRPr/>
          </a:p>
        </p:txBody>
      </p:sp>
      <p:sp>
        <p:nvSpPr>
          <p:cNvPr id="114" name="Google Shape;114;p16"/>
          <p:cNvSpPr/>
          <p:nvPr/>
        </p:nvSpPr>
        <p:spPr>
          <a:xfrm>
            <a:off x="5904450" y="3525775"/>
            <a:ext cx="91500" cy="915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45025"/>
            <a:ext cx="8520600" cy="8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Shingling</a:t>
            </a:r>
            <a:endParaRPr>
              <a:latin typeface="Oswald Medium"/>
              <a:ea typeface="Oswald Medium"/>
              <a:cs typeface="Oswald Medium"/>
              <a:sym typeface="Oswald Medium"/>
            </a:endParaRPr>
          </a:p>
        </p:txBody>
      </p:sp>
      <p:sp>
        <p:nvSpPr>
          <p:cNvPr id="120" name="Google Shape;12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0"/>
              </a:spcBef>
              <a:spcAft>
                <a:spcPts val="0"/>
              </a:spcAft>
              <a:buSzPct val="100000"/>
              <a:buChar char="●"/>
            </a:pPr>
            <a:r>
              <a:rPr lang="en" sz="1700">
                <a:latin typeface="Lato"/>
                <a:ea typeface="Lato"/>
                <a:cs typeface="Lato"/>
                <a:sym typeface="Lato"/>
              </a:rPr>
              <a:t>Shingling is the process of </a:t>
            </a:r>
            <a:r>
              <a:rPr lang="en" sz="1700">
                <a:latin typeface="Lato"/>
                <a:ea typeface="Lato"/>
                <a:cs typeface="Lato"/>
                <a:sym typeface="Lato"/>
              </a:rPr>
              <a:t>converting</a:t>
            </a:r>
            <a:r>
              <a:rPr lang="en" sz="1700">
                <a:latin typeface="Lato"/>
                <a:ea typeface="Lato"/>
                <a:cs typeface="Lato"/>
                <a:sym typeface="Lato"/>
              </a:rPr>
              <a:t> documents into sets</a:t>
            </a:r>
            <a:endParaRPr sz="1700">
              <a:latin typeface="Lato"/>
              <a:ea typeface="Lato"/>
              <a:cs typeface="Lato"/>
              <a:sym typeface="Lato"/>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A k-shingle is a sequence of k characters that appear in the document</a:t>
            </a:r>
            <a:endParaRPr sz="1700">
              <a:latin typeface="Lato"/>
              <a:ea typeface="Lato"/>
              <a:cs typeface="Lato"/>
              <a:sym typeface="Lato"/>
            </a:endParaRPr>
          </a:p>
          <a:p>
            <a:pPr indent="0" lvl="0" marL="0" rtl="0" algn="ctr">
              <a:spcBef>
                <a:spcPts val="1500"/>
              </a:spcBef>
              <a:spcAft>
                <a:spcPts val="0"/>
              </a:spcAft>
              <a:buNone/>
            </a:pPr>
            <a:r>
              <a:rPr b="1" lang="en" sz="1700">
                <a:latin typeface="Lato"/>
                <a:ea typeface="Lato"/>
                <a:cs typeface="Lato"/>
                <a:sym typeface="Lato"/>
              </a:rPr>
              <a:t>Example:</a:t>
            </a:r>
            <a:endParaRPr b="1" sz="1700">
              <a:latin typeface="Lato"/>
              <a:ea typeface="Lato"/>
              <a:cs typeface="Lato"/>
              <a:sym typeface="Lato"/>
            </a:endParaRPr>
          </a:p>
          <a:p>
            <a:pPr indent="0" lvl="0" marL="0" rtl="0" algn="ctr">
              <a:spcBef>
                <a:spcPts val="1500"/>
              </a:spcBef>
              <a:spcAft>
                <a:spcPts val="0"/>
              </a:spcAft>
              <a:buNone/>
            </a:pPr>
            <a:r>
              <a:rPr b="1" lang="en" sz="1700">
                <a:latin typeface="Lato"/>
                <a:ea typeface="Lato"/>
                <a:cs typeface="Lato"/>
                <a:sym typeface="Lato"/>
              </a:rPr>
              <a:t>Document = “This is AMS 598”, k = 2</a:t>
            </a:r>
            <a:endParaRPr b="1" sz="1700">
              <a:latin typeface="Lato"/>
              <a:ea typeface="Lato"/>
              <a:cs typeface="Lato"/>
              <a:sym typeface="Lato"/>
            </a:endParaRPr>
          </a:p>
          <a:p>
            <a:pPr indent="0" lvl="0" marL="0" rtl="0" algn="ctr">
              <a:spcBef>
                <a:spcPts val="1500"/>
              </a:spcBef>
              <a:spcAft>
                <a:spcPts val="0"/>
              </a:spcAft>
              <a:buNone/>
            </a:pPr>
            <a:r>
              <a:rPr b="1" lang="en" sz="1700">
                <a:latin typeface="Lato"/>
                <a:ea typeface="Lato"/>
                <a:cs typeface="Lato"/>
                <a:sym typeface="Lato"/>
              </a:rPr>
              <a:t>Set = {Th, hi, is, s_, _i, _A, AM, MS, S_, _5, 59, 98}</a:t>
            </a:r>
            <a:endParaRPr b="1" sz="1700">
              <a:latin typeface="Lato"/>
              <a:ea typeface="Lato"/>
              <a:cs typeface="Lato"/>
              <a:sym typeface="Lato"/>
            </a:endParaRPr>
          </a:p>
          <a:p>
            <a:pPr indent="-328453" lvl="0" marL="457200" rtl="0" algn="l">
              <a:spcBef>
                <a:spcPts val="1500"/>
              </a:spcBef>
              <a:spcAft>
                <a:spcPts val="0"/>
              </a:spcAft>
              <a:buSzPct val="100000"/>
              <a:buFont typeface="Lato"/>
              <a:buChar char="●"/>
            </a:pPr>
            <a:r>
              <a:rPr lang="en" sz="1700">
                <a:latin typeface="Lato"/>
                <a:ea typeface="Lato"/>
                <a:cs typeface="Lato"/>
                <a:sym typeface="Lato"/>
              </a:rPr>
              <a:t>“_” denote a space in a string</a:t>
            </a:r>
            <a:endParaRPr sz="1700">
              <a:latin typeface="Lato"/>
              <a:ea typeface="Lato"/>
              <a:cs typeface="Lato"/>
              <a:sym typeface="Lato"/>
            </a:endParaRPr>
          </a:p>
          <a:p>
            <a:pPr indent="-328453" lvl="0" marL="457200" rtl="0" algn="l">
              <a:spcBef>
                <a:spcPts val="0"/>
              </a:spcBef>
              <a:spcAft>
                <a:spcPts val="0"/>
              </a:spcAft>
              <a:buSzPct val="100000"/>
              <a:buFont typeface="Lato"/>
              <a:buChar char="●"/>
            </a:pPr>
            <a:r>
              <a:rPr lang="en" sz="1700">
                <a:latin typeface="Lato"/>
                <a:ea typeface="Lato"/>
                <a:cs typeface="Lato"/>
                <a:sym typeface="Lato"/>
              </a:rPr>
              <a:t>Notice elements “is” and “s_” only appear once as sets do no contain duplicates</a:t>
            </a:r>
            <a:endParaRPr sz="1700">
              <a:latin typeface="Lato"/>
              <a:ea typeface="Lato"/>
              <a:cs typeface="Lato"/>
              <a:sym typeface="Lato"/>
            </a:endParaRPr>
          </a:p>
          <a:p>
            <a:pPr indent="0" lvl="0" marL="0" rtl="0" algn="l">
              <a:spcBef>
                <a:spcPts val="1500"/>
              </a:spcBef>
              <a:spcAft>
                <a:spcPts val="0"/>
              </a:spcAft>
              <a:buNone/>
            </a:pPr>
            <a:r>
              <a:t/>
            </a:r>
            <a:endParaRPr sz="1700">
              <a:latin typeface="Lato"/>
              <a:ea typeface="Lato"/>
              <a:cs typeface="Lato"/>
              <a:sym typeface="Lato"/>
            </a:endParaRPr>
          </a:p>
          <a:p>
            <a:pPr indent="0" lvl="0" marL="45720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8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Sets as a Boolean Matrix</a:t>
            </a:r>
            <a:endParaRPr>
              <a:latin typeface="Oswald Medium"/>
              <a:ea typeface="Oswald Medium"/>
              <a:cs typeface="Oswald Medium"/>
              <a:sym typeface="Oswald Medium"/>
            </a:endParaRPr>
          </a:p>
        </p:txBody>
      </p:sp>
      <p:sp>
        <p:nvSpPr>
          <p:cNvPr id="126" name="Google Shape;12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latin typeface="Lato"/>
                <a:ea typeface="Lato"/>
                <a:cs typeface="Lato"/>
                <a:sym typeface="Lato"/>
              </a:rPr>
              <a:t>We can </a:t>
            </a:r>
            <a:r>
              <a:rPr lang="en" sz="1700">
                <a:latin typeface="Lato"/>
                <a:ea typeface="Lato"/>
                <a:cs typeface="Lato"/>
                <a:sym typeface="Lato"/>
              </a:rPr>
              <a:t>determine</a:t>
            </a:r>
            <a:r>
              <a:rPr lang="en" sz="1700">
                <a:latin typeface="Lato"/>
                <a:ea typeface="Lato"/>
                <a:cs typeface="Lato"/>
                <a:sym typeface="Lato"/>
              </a:rPr>
              <a:t> the </a:t>
            </a:r>
            <a:r>
              <a:rPr lang="en" sz="1700">
                <a:latin typeface="Lato"/>
                <a:ea typeface="Lato"/>
                <a:cs typeface="Lato"/>
                <a:sym typeface="Lato"/>
              </a:rPr>
              <a:t>similarities</a:t>
            </a:r>
            <a:r>
              <a:rPr lang="en" sz="1700">
                <a:latin typeface="Lato"/>
                <a:ea typeface="Lato"/>
                <a:cs typeface="Lato"/>
                <a:sym typeface="Lato"/>
              </a:rPr>
              <a:t> between sets by creating a matrix in which:</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Rows are the universal set of elements</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Columns each represent a set</a:t>
            </a:r>
            <a:endParaRPr sz="1700">
              <a:latin typeface="Lato"/>
              <a:ea typeface="Lato"/>
              <a:cs typeface="Lato"/>
              <a:sym typeface="Lato"/>
            </a:endParaRPr>
          </a:p>
          <a:p>
            <a:pPr indent="0" lvl="0" marL="0" rtl="0" algn="l">
              <a:spcBef>
                <a:spcPts val="1500"/>
              </a:spcBef>
              <a:spcAft>
                <a:spcPts val="0"/>
              </a:spcAft>
              <a:buNone/>
            </a:pPr>
            <a:r>
              <a:t/>
            </a:r>
            <a:endParaRPr sz="1700">
              <a:latin typeface="Lato"/>
              <a:ea typeface="Lato"/>
              <a:cs typeface="Lato"/>
              <a:sym typeface="Lato"/>
            </a:endParaRPr>
          </a:p>
          <a:p>
            <a:pPr indent="0" lvl="0" marL="0" rtl="0" algn="l">
              <a:spcBef>
                <a:spcPts val="1500"/>
              </a:spcBef>
              <a:spcAft>
                <a:spcPts val="0"/>
              </a:spcAft>
              <a:buNone/>
            </a:pPr>
            <a:r>
              <a:t/>
            </a:r>
            <a:endParaRPr sz="1700">
              <a:latin typeface="Lato"/>
              <a:ea typeface="Lato"/>
              <a:cs typeface="Lato"/>
              <a:sym typeface="Lato"/>
            </a:endParaRPr>
          </a:p>
          <a:p>
            <a:pPr indent="0" lvl="0" marL="457200" rtl="0" algn="l">
              <a:spcBef>
                <a:spcPts val="1500"/>
              </a:spcBef>
              <a:spcAft>
                <a:spcPts val="1200"/>
              </a:spcAft>
              <a:buNone/>
            </a:pPr>
            <a:r>
              <a:t/>
            </a:r>
            <a:endParaRPr/>
          </a:p>
        </p:txBody>
      </p:sp>
      <p:graphicFrame>
        <p:nvGraphicFramePr>
          <p:cNvPr id="127" name="Google Shape;127;p18"/>
          <p:cNvGraphicFramePr/>
          <p:nvPr/>
        </p:nvGraphicFramePr>
        <p:xfrm>
          <a:off x="1693925" y="2888200"/>
          <a:ext cx="3000000" cy="3000000"/>
        </p:xfrm>
        <a:graphic>
          <a:graphicData uri="http://schemas.openxmlformats.org/drawingml/2006/table">
            <a:tbl>
              <a:tblPr>
                <a:noFill/>
                <a:tableStyleId>{6F49F81F-DEE9-40C2-B56E-14E6582E2DB0}</a:tableStyleId>
              </a:tblPr>
              <a:tblGrid>
                <a:gridCol w="2878075"/>
                <a:gridCol w="2878075"/>
              </a:tblGrid>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962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bl>
          </a:graphicData>
        </a:graphic>
      </p:graphicFrame>
      <p:sp>
        <p:nvSpPr>
          <p:cNvPr id="128" name="Google Shape;128;p18"/>
          <p:cNvSpPr txBox="1"/>
          <p:nvPr/>
        </p:nvSpPr>
        <p:spPr>
          <a:xfrm>
            <a:off x="2599150" y="2369500"/>
            <a:ext cx="10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 A</a:t>
            </a:r>
            <a:endParaRPr/>
          </a:p>
        </p:txBody>
      </p:sp>
      <p:sp>
        <p:nvSpPr>
          <p:cNvPr id="129" name="Google Shape;129;p18"/>
          <p:cNvSpPr txBox="1"/>
          <p:nvPr/>
        </p:nvSpPr>
        <p:spPr>
          <a:xfrm>
            <a:off x="5434225" y="2371650"/>
            <a:ext cx="10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 B</a:t>
            </a:r>
            <a:endParaRPr/>
          </a:p>
        </p:txBody>
      </p:sp>
      <p:sp>
        <p:nvSpPr>
          <p:cNvPr id="130" name="Google Shape;130;p18"/>
          <p:cNvSpPr txBox="1"/>
          <p:nvPr/>
        </p:nvSpPr>
        <p:spPr>
          <a:xfrm>
            <a:off x="1012525" y="2888200"/>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a:t>
            </a:r>
            <a:endParaRPr/>
          </a:p>
        </p:txBody>
      </p:sp>
      <p:sp>
        <p:nvSpPr>
          <p:cNvPr id="131" name="Google Shape;131;p18"/>
          <p:cNvSpPr txBox="1"/>
          <p:nvPr/>
        </p:nvSpPr>
        <p:spPr>
          <a:xfrm>
            <a:off x="1012525" y="3284400"/>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a:t>
            </a:r>
            <a:endParaRPr/>
          </a:p>
        </p:txBody>
      </p:sp>
      <p:sp>
        <p:nvSpPr>
          <p:cNvPr id="132" name="Google Shape;132;p18"/>
          <p:cNvSpPr txBox="1"/>
          <p:nvPr/>
        </p:nvSpPr>
        <p:spPr>
          <a:xfrm>
            <a:off x="1012525" y="3680625"/>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t>
            </a:r>
            <a:endParaRPr/>
          </a:p>
        </p:txBody>
      </p:sp>
      <p:sp>
        <p:nvSpPr>
          <p:cNvPr id="133" name="Google Shape;133;p18"/>
          <p:cNvSpPr txBox="1"/>
          <p:nvPr/>
        </p:nvSpPr>
        <p:spPr>
          <a:xfrm>
            <a:off x="1012525" y="4061625"/>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45025"/>
            <a:ext cx="8520600" cy="8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Revisiting</a:t>
            </a:r>
            <a:r>
              <a:rPr lang="en">
                <a:latin typeface="Oswald Medium"/>
                <a:ea typeface="Oswald Medium"/>
                <a:cs typeface="Oswald Medium"/>
                <a:sym typeface="Oswald Medium"/>
              </a:rPr>
              <a:t> Jaccard Similarity</a:t>
            </a:r>
            <a:endParaRPr>
              <a:latin typeface="Oswald Medium"/>
              <a:ea typeface="Oswald Medium"/>
              <a:cs typeface="Oswald Medium"/>
              <a:sym typeface="Oswald Medium"/>
            </a:endParaRPr>
          </a:p>
        </p:txBody>
      </p:sp>
      <p:sp>
        <p:nvSpPr>
          <p:cNvPr id="139" name="Google Shape;13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latin typeface="Lato"/>
                <a:ea typeface="Lato"/>
                <a:cs typeface="Lato"/>
                <a:sym typeface="Lato"/>
              </a:rPr>
              <a:t>We can alternatively define Jaccard Similarity as sim(col A, col B) = a / (a + b + c)</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Rows of type </a:t>
            </a:r>
            <a:r>
              <a:rPr b="1" lang="en" sz="1700">
                <a:latin typeface="Lato"/>
                <a:ea typeface="Lato"/>
                <a:cs typeface="Lato"/>
                <a:sym typeface="Lato"/>
              </a:rPr>
              <a:t>a</a:t>
            </a:r>
            <a:r>
              <a:rPr lang="en" sz="1700">
                <a:latin typeface="Lato"/>
                <a:ea typeface="Lato"/>
                <a:cs typeface="Lato"/>
                <a:sym typeface="Lato"/>
              </a:rPr>
              <a:t> indicate the element is a member of both sets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Rows of type </a:t>
            </a:r>
            <a:r>
              <a:rPr b="1" lang="en" sz="1700">
                <a:latin typeface="Lato"/>
                <a:ea typeface="Lato"/>
                <a:cs typeface="Lato"/>
                <a:sym typeface="Lato"/>
              </a:rPr>
              <a:t>b</a:t>
            </a:r>
            <a:r>
              <a:rPr lang="en" sz="1700">
                <a:latin typeface="Lato"/>
                <a:ea typeface="Lato"/>
                <a:cs typeface="Lato"/>
                <a:sym typeface="Lato"/>
              </a:rPr>
              <a:t> or </a:t>
            </a:r>
            <a:r>
              <a:rPr b="1" lang="en" sz="1700">
                <a:latin typeface="Lato"/>
                <a:ea typeface="Lato"/>
                <a:cs typeface="Lato"/>
                <a:sym typeface="Lato"/>
              </a:rPr>
              <a:t>c</a:t>
            </a:r>
            <a:r>
              <a:rPr lang="en" sz="1700">
                <a:latin typeface="Lato"/>
                <a:ea typeface="Lato"/>
                <a:cs typeface="Lato"/>
                <a:sym typeface="Lato"/>
              </a:rPr>
              <a:t> indicate the element is only a member of one set</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Rows of type </a:t>
            </a:r>
            <a:r>
              <a:rPr b="1" lang="en" sz="1700">
                <a:latin typeface="Lato"/>
                <a:ea typeface="Lato"/>
                <a:cs typeface="Lato"/>
                <a:sym typeface="Lato"/>
              </a:rPr>
              <a:t>d</a:t>
            </a:r>
            <a:r>
              <a:rPr lang="en" sz="1700">
                <a:latin typeface="Lato"/>
                <a:ea typeface="Lato"/>
                <a:cs typeface="Lato"/>
                <a:sym typeface="Lato"/>
              </a:rPr>
              <a:t> indicate the element is a member of neither</a:t>
            </a:r>
            <a:endParaRPr sz="1700">
              <a:latin typeface="Lato"/>
              <a:ea typeface="Lato"/>
              <a:cs typeface="Lato"/>
              <a:sym typeface="Lato"/>
            </a:endParaRPr>
          </a:p>
          <a:p>
            <a:pPr indent="0" lvl="0" marL="0" rtl="0" algn="l">
              <a:spcBef>
                <a:spcPts val="1500"/>
              </a:spcBef>
              <a:spcAft>
                <a:spcPts val="0"/>
              </a:spcAft>
              <a:buNone/>
            </a:pPr>
            <a:r>
              <a:t/>
            </a:r>
            <a:endParaRPr sz="1700">
              <a:latin typeface="Lato"/>
              <a:ea typeface="Lato"/>
              <a:cs typeface="Lato"/>
              <a:sym typeface="Lato"/>
            </a:endParaRPr>
          </a:p>
          <a:p>
            <a:pPr indent="0" lvl="0" marL="0" rtl="0" algn="l">
              <a:spcBef>
                <a:spcPts val="1500"/>
              </a:spcBef>
              <a:spcAft>
                <a:spcPts val="0"/>
              </a:spcAft>
              <a:buNone/>
            </a:pPr>
            <a:r>
              <a:t/>
            </a:r>
            <a:endParaRPr sz="1700">
              <a:latin typeface="Lato"/>
              <a:ea typeface="Lato"/>
              <a:cs typeface="Lato"/>
              <a:sym typeface="Lato"/>
            </a:endParaRPr>
          </a:p>
          <a:p>
            <a:pPr indent="0" lvl="0" marL="457200" rtl="0" algn="l">
              <a:spcBef>
                <a:spcPts val="1500"/>
              </a:spcBef>
              <a:spcAft>
                <a:spcPts val="1200"/>
              </a:spcAft>
              <a:buNone/>
            </a:pPr>
            <a:r>
              <a:t/>
            </a:r>
            <a:endParaRPr/>
          </a:p>
        </p:txBody>
      </p:sp>
      <p:graphicFrame>
        <p:nvGraphicFramePr>
          <p:cNvPr id="140" name="Google Shape;140;p19"/>
          <p:cNvGraphicFramePr/>
          <p:nvPr/>
        </p:nvGraphicFramePr>
        <p:xfrm>
          <a:off x="1693925" y="2888200"/>
          <a:ext cx="3000000" cy="3000000"/>
        </p:xfrm>
        <a:graphic>
          <a:graphicData uri="http://schemas.openxmlformats.org/drawingml/2006/table">
            <a:tbl>
              <a:tblPr>
                <a:noFill/>
                <a:tableStyleId>{6F49F81F-DEE9-40C2-B56E-14E6582E2DB0}</a:tableStyleId>
              </a:tblPr>
              <a:tblGrid>
                <a:gridCol w="2878075"/>
                <a:gridCol w="2878075"/>
              </a:tblGrid>
              <a:tr h="3810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r>
              <a:tr h="3962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3810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r>
              <a:tr h="3810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141" name="Google Shape;141;p19"/>
          <p:cNvSpPr txBox="1"/>
          <p:nvPr/>
        </p:nvSpPr>
        <p:spPr>
          <a:xfrm>
            <a:off x="2599150" y="2369500"/>
            <a:ext cx="10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 A</a:t>
            </a:r>
            <a:endParaRPr/>
          </a:p>
        </p:txBody>
      </p:sp>
      <p:sp>
        <p:nvSpPr>
          <p:cNvPr id="142" name="Google Shape;142;p19"/>
          <p:cNvSpPr txBox="1"/>
          <p:nvPr/>
        </p:nvSpPr>
        <p:spPr>
          <a:xfrm>
            <a:off x="5434225" y="2371650"/>
            <a:ext cx="10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 B</a:t>
            </a:r>
            <a:endParaRPr/>
          </a:p>
        </p:txBody>
      </p:sp>
      <p:sp>
        <p:nvSpPr>
          <p:cNvPr id="143" name="Google Shape;143;p19"/>
          <p:cNvSpPr txBox="1"/>
          <p:nvPr/>
        </p:nvSpPr>
        <p:spPr>
          <a:xfrm>
            <a:off x="1012525" y="2888200"/>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a:t>
            </a:r>
            <a:endParaRPr/>
          </a:p>
        </p:txBody>
      </p:sp>
      <p:sp>
        <p:nvSpPr>
          <p:cNvPr id="144" name="Google Shape;144;p19"/>
          <p:cNvSpPr txBox="1"/>
          <p:nvPr/>
        </p:nvSpPr>
        <p:spPr>
          <a:xfrm>
            <a:off x="1012525" y="3284400"/>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a:t>
            </a:r>
            <a:endParaRPr/>
          </a:p>
        </p:txBody>
      </p:sp>
      <p:sp>
        <p:nvSpPr>
          <p:cNvPr id="145" name="Google Shape;145;p19"/>
          <p:cNvSpPr txBox="1"/>
          <p:nvPr/>
        </p:nvSpPr>
        <p:spPr>
          <a:xfrm>
            <a:off x="1012525" y="3680625"/>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t>
            </a:r>
            <a:endParaRPr/>
          </a:p>
        </p:txBody>
      </p:sp>
      <p:sp>
        <p:nvSpPr>
          <p:cNvPr id="146" name="Google Shape;146;p19"/>
          <p:cNvSpPr txBox="1"/>
          <p:nvPr/>
        </p:nvSpPr>
        <p:spPr>
          <a:xfrm>
            <a:off x="1012525" y="4061625"/>
            <a:ext cx="4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45025"/>
            <a:ext cx="8520600" cy="8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MinHashing</a:t>
            </a:r>
            <a:endParaRPr>
              <a:latin typeface="Oswald Medium"/>
              <a:ea typeface="Oswald Medium"/>
              <a:cs typeface="Oswald Medium"/>
              <a:sym typeface="Oswald Medium"/>
            </a:endParaRPr>
          </a:p>
        </p:txBody>
      </p:sp>
      <p:sp>
        <p:nvSpPr>
          <p:cNvPr id="152" name="Google Shape;15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latin typeface="Lato"/>
                <a:ea typeface="Lato"/>
                <a:cs typeface="Lato"/>
                <a:sym typeface="Lato"/>
              </a:rPr>
              <a:t>Signatures take up much less space than sets, allowing for work to be done in main memory instead of with disk</a:t>
            </a:r>
            <a:endParaRPr sz="1700">
              <a:latin typeface="Lato"/>
              <a:ea typeface="Lato"/>
              <a:cs typeface="Lato"/>
              <a:sym typeface="Lato"/>
            </a:endParaRPr>
          </a:p>
          <a:p>
            <a:pPr indent="0" lvl="0" marL="0" rtl="0" algn="l">
              <a:spcBef>
                <a:spcPts val="1500"/>
              </a:spcBef>
              <a:spcAft>
                <a:spcPts val="0"/>
              </a:spcAft>
              <a:buNone/>
            </a:pPr>
            <a:r>
              <a:rPr lang="en" sz="1700">
                <a:latin typeface="Lato"/>
                <a:ea typeface="Lato"/>
                <a:cs typeface="Lato"/>
                <a:sym typeface="Lato"/>
              </a:rPr>
              <a:t>Steps:</a:t>
            </a:r>
            <a:endParaRPr sz="1700">
              <a:latin typeface="Lato"/>
              <a:ea typeface="Lato"/>
              <a:cs typeface="Lato"/>
              <a:sym typeface="Lato"/>
            </a:endParaRPr>
          </a:p>
          <a:p>
            <a:pPr indent="-336550" lvl="0" marL="457200" rtl="0" algn="l">
              <a:spcBef>
                <a:spcPts val="1500"/>
              </a:spcBef>
              <a:spcAft>
                <a:spcPts val="0"/>
              </a:spcAft>
              <a:buSzPts val="1700"/>
              <a:buFont typeface="Lato"/>
              <a:buAutoNum type="arabicPeriod"/>
            </a:pPr>
            <a:r>
              <a:rPr lang="en" sz="1700">
                <a:latin typeface="Lato"/>
                <a:ea typeface="Lato"/>
                <a:cs typeface="Lato"/>
                <a:sym typeface="Lato"/>
              </a:rPr>
              <a:t>Permute</a:t>
            </a:r>
            <a:r>
              <a:rPr lang="en" sz="1700">
                <a:latin typeface="Lato"/>
                <a:ea typeface="Lato"/>
                <a:cs typeface="Lato"/>
                <a:sym typeface="Lato"/>
              </a:rPr>
              <a:t> the rows randomly </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Define a minhash function h(column) = number of the first row in which the column has a 1 in permuted order</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Repeat</a:t>
            </a:r>
            <a:r>
              <a:rPr lang="en" sz="1700">
                <a:latin typeface="Lato"/>
                <a:ea typeface="Lato"/>
                <a:cs typeface="Lato"/>
                <a:sym typeface="Lato"/>
              </a:rPr>
              <a:t> the permutation and minhash function creation upwards of 100 times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These create a signature which in turn can be used to create its own matrix</a:t>
            </a:r>
            <a:endParaRPr sz="1700">
              <a:latin typeface="Lato"/>
              <a:ea typeface="Lato"/>
              <a:cs typeface="Lato"/>
              <a:sym typeface="Lato"/>
            </a:endParaRPr>
          </a:p>
          <a:p>
            <a:pPr indent="0" lvl="0" marL="45720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45025"/>
            <a:ext cx="8520600" cy="8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Signature Matrix </a:t>
            </a:r>
            <a:endParaRPr>
              <a:latin typeface="Oswald Medium"/>
              <a:ea typeface="Oswald Medium"/>
              <a:cs typeface="Oswald Medium"/>
              <a:sym typeface="Oswald Medium"/>
            </a:endParaRPr>
          </a:p>
        </p:txBody>
      </p:sp>
      <p:graphicFrame>
        <p:nvGraphicFramePr>
          <p:cNvPr id="158" name="Google Shape;158;p21"/>
          <p:cNvGraphicFramePr/>
          <p:nvPr/>
        </p:nvGraphicFramePr>
        <p:xfrm>
          <a:off x="1488900" y="1613050"/>
          <a:ext cx="3000000" cy="3000000"/>
        </p:xfrm>
        <a:graphic>
          <a:graphicData uri="http://schemas.openxmlformats.org/drawingml/2006/table">
            <a:tbl>
              <a:tblPr>
                <a:noFill/>
                <a:tableStyleId>{6F49F81F-DEE9-40C2-B56E-14E6582E2DB0}</a:tableStyleId>
              </a:tblPr>
              <a:tblGrid>
                <a:gridCol w="1064425"/>
                <a:gridCol w="1064425"/>
                <a:gridCol w="1064425"/>
              </a:tblGrid>
              <a:tr h="5101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r>
              <a:tr h="5101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530475">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5101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5101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159" name="Google Shape;159;p21"/>
          <p:cNvSpPr txBox="1"/>
          <p:nvPr/>
        </p:nvSpPr>
        <p:spPr>
          <a:xfrm>
            <a:off x="1488913" y="121595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Col A</a:t>
            </a:r>
            <a:endParaRPr/>
          </a:p>
        </p:txBody>
      </p:sp>
      <p:sp>
        <p:nvSpPr>
          <p:cNvPr id="160" name="Google Shape;160;p21"/>
          <p:cNvSpPr txBox="1"/>
          <p:nvPr/>
        </p:nvSpPr>
        <p:spPr>
          <a:xfrm>
            <a:off x="2553350" y="121595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Col B</a:t>
            </a:r>
            <a:endParaRPr/>
          </a:p>
        </p:txBody>
      </p:sp>
      <p:sp>
        <p:nvSpPr>
          <p:cNvPr id="161" name="Google Shape;161;p21"/>
          <p:cNvSpPr txBox="1"/>
          <p:nvPr/>
        </p:nvSpPr>
        <p:spPr>
          <a:xfrm>
            <a:off x="3617750" y="122215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Col C</a:t>
            </a:r>
            <a:endParaRPr/>
          </a:p>
        </p:txBody>
      </p:sp>
      <p:sp>
        <p:nvSpPr>
          <p:cNvPr id="162" name="Google Shape;162;p21"/>
          <p:cNvSpPr txBox="1"/>
          <p:nvPr/>
        </p:nvSpPr>
        <p:spPr>
          <a:xfrm>
            <a:off x="5" y="1219050"/>
            <a:ext cx="14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Permutation</a:t>
            </a:r>
            <a:endParaRPr/>
          </a:p>
        </p:txBody>
      </p:sp>
      <p:sp>
        <p:nvSpPr>
          <p:cNvPr id="163" name="Google Shape;163;p21"/>
          <p:cNvSpPr txBox="1"/>
          <p:nvPr/>
        </p:nvSpPr>
        <p:spPr>
          <a:xfrm>
            <a:off x="1062350" y="16223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64" name="Google Shape;164;p21"/>
          <p:cNvSpPr txBox="1"/>
          <p:nvPr/>
        </p:nvSpPr>
        <p:spPr>
          <a:xfrm>
            <a:off x="637550" y="16223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65" name="Google Shape;165;p21"/>
          <p:cNvSpPr txBox="1"/>
          <p:nvPr/>
        </p:nvSpPr>
        <p:spPr>
          <a:xfrm>
            <a:off x="212750" y="16223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66" name="Google Shape;166;p21"/>
          <p:cNvSpPr txBox="1"/>
          <p:nvPr/>
        </p:nvSpPr>
        <p:spPr>
          <a:xfrm>
            <a:off x="1062350" y="21230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67" name="Google Shape;167;p21"/>
          <p:cNvSpPr txBox="1"/>
          <p:nvPr/>
        </p:nvSpPr>
        <p:spPr>
          <a:xfrm>
            <a:off x="637550" y="21230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68" name="Google Shape;168;p21"/>
          <p:cNvSpPr txBox="1"/>
          <p:nvPr/>
        </p:nvSpPr>
        <p:spPr>
          <a:xfrm>
            <a:off x="212750" y="21230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9" name="Google Shape;169;p21"/>
          <p:cNvSpPr txBox="1"/>
          <p:nvPr/>
        </p:nvSpPr>
        <p:spPr>
          <a:xfrm>
            <a:off x="1062350" y="26237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0" name="Google Shape;170;p21"/>
          <p:cNvSpPr txBox="1"/>
          <p:nvPr/>
        </p:nvSpPr>
        <p:spPr>
          <a:xfrm>
            <a:off x="637550" y="26237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1" name="Google Shape;171;p21"/>
          <p:cNvSpPr txBox="1"/>
          <p:nvPr/>
        </p:nvSpPr>
        <p:spPr>
          <a:xfrm>
            <a:off x="212750" y="26237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2" name="Google Shape;172;p21"/>
          <p:cNvSpPr txBox="1"/>
          <p:nvPr/>
        </p:nvSpPr>
        <p:spPr>
          <a:xfrm>
            <a:off x="1062350" y="3163725"/>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3" name="Google Shape;173;p21"/>
          <p:cNvSpPr txBox="1"/>
          <p:nvPr/>
        </p:nvSpPr>
        <p:spPr>
          <a:xfrm>
            <a:off x="637550" y="3163725"/>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4" name="Google Shape;174;p21"/>
          <p:cNvSpPr txBox="1"/>
          <p:nvPr/>
        </p:nvSpPr>
        <p:spPr>
          <a:xfrm>
            <a:off x="212750" y="3163725"/>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75" name="Google Shape;175;p21"/>
          <p:cNvSpPr txBox="1"/>
          <p:nvPr/>
        </p:nvSpPr>
        <p:spPr>
          <a:xfrm>
            <a:off x="1062350" y="36251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6" name="Google Shape;176;p21"/>
          <p:cNvSpPr txBox="1"/>
          <p:nvPr/>
        </p:nvSpPr>
        <p:spPr>
          <a:xfrm>
            <a:off x="637550" y="36251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7" name="Google Shape;177;p21"/>
          <p:cNvSpPr txBox="1"/>
          <p:nvPr/>
        </p:nvSpPr>
        <p:spPr>
          <a:xfrm>
            <a:off x="212750" y="3625150"/>
            <a:ext cx="424800" cy="50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8" name="Google Shape;178;p21"/>
          <p:cNvSpPr/>
          <p:nvPr/>
        </p:nvSpPr>
        <p:spPr>
          <a:xfrm>
            <a:off x="4788350" y="2016538"/>
            <a:ext cx="903000" cy="40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9" name="Google Shape;179;p21"/>
          <p:cNvGraphicFramePr/>
          <p:nvPr/>
        </p:nvGraphicFramePr>
        <p:xfrm>
          <a:off x="5745500" y="1622350"/>
          <a:ext cx="3000000" cy="3000000"/>
        </p:xfrm>
        <a:graphic>
          <a:graphicData uri="http://schemas.openxmlformats.org/drawingml/2006/table">
            <a:tbl>
              <a:tblPr>
                <a:noFill/>
                <a:tableStyleId>{6F49F81F-DEE9-40C2-B56E-14E6582E2DB0}</a:tableStyleId>
              </a:tblPr>
              <a:tblGrid>
                <a:gridCol w="1064425"/>
                <a:gridCol w="1064425"/>
                <a:gridCol w="1064425"/>
              </a:tblGrid>
              <a:tr h="3810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bl>
          </a:graphicData>
        </a:graphic>
      </p:graphicFrame>
      <p:graphicFrame>
        <p:nvGraphicFramePr>
          <p:cNvPr id="180" name="Google Shape;180;p21"/>
          <p:cNvGraphicFramePr/>
          <p:nvPr/>
        </p:nvGraphicFramePr>
        <p:xfrm>
          <a:off x="5745500" y="2018550"/>
          <a:ext cx="3000000" cy="3000000"/>
        </p:xfrm>
        <a:graphic>
          <a:graphicData uri="http://schemas.openxmlformats.org/drawingml/2006/table">
            <a:tbl>
              <a:tblPr>
                <a:noFill/>
                <a:tableStyleId>{6F49F81F-DEE9-40C2-B56E-14E6582E2DB0}</a:tableStyleId>
              </a:tblPr>
              <a:tblGrid>
                <a:gridCol w="1064425"/>
                <a:gridCol w="1064425"/>
                <a:gridCol w="1064425"/>
              </a:tblGrid>
              <a:tr h="3810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r>
            </a:tbl>
          </a:graphicData>
        </a:graphic>
      </p:graphicFrame>
      <p:graphicFrame>
        <p:nvGraphicFramePr>
          <p:cNvPr id="181" name="Google Shape;181;p21"/>
          <p:cNvGraphicFramePr/>
          <p:nvPr/>
        </p:nvGraphicFramePr>
        <p:xfrm>
          <a:off x="5745500" y="2414750"/>
          <a:ext cx="3000000" cy="3000000"/>
        </p:xfrm>
        <a:graphic>
          <a:graphicData uri="http://schemas.openxmlformats.org/drawingml/2006/table">
            <a:tbl>
              <a:tblPr>
                <a:noFill/>
                <a:tableStyleId>{6F49F81F-DEE9-40C2-B56E-14E6582E2DB0}</a:tableStyleId>
              </a:tblPr>
              <a:tblGrid>
                <a:gridCol w="1064425"/>
                <a:gridCol w="1064425"/>
                <a:gridCol w="1064425"/>
              </a:tblGrid>
              <a:tr h="3810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bl>
          </a:graphicData>
        </a:graphic>
      </p:graphicFrame>
      <p:graphicFrame>
        <p:nvGraphicFramePr>
          <p:cNvPr id="182" name="Google Shape;182;p21"/>
          <p:cNvGraphicFramePr/>
          <p:nvPr/>
        </p:nvGraphicFramePr>
        <p:xfrm>
          <a:off x="5745500" y="3494500"/>
          <a:ext cx="3000000" cy="3000000"/>
        </p:xfrm>
        <a:graphic>
          <a:graphicData uri="http://schemas.openxmlformats.org/drawingml/2006/table">
            <a:tbl>
              <a:tblPr>
                <a:noFill/>
                <a:tableStyleId>{6F49F81F-DEE9-40C2-B56E-14E6582E2DB0}</a:tableStyleId>
              </a:tblPr>
              <a:tblGrid>
                <a:gridCol w="1064425"/>
                <a:gridCol w="1064425"/>
                <a:gridCol w="1064425"/>
              </a:tblGrid>
              <a:tr h="381000">
                <a:tc>
                  <a:txBody>
                    <a:bodyPr/>
                    <a:lstStyle/>
                    <a:p>
                      <a:pPr indent="0" lvl="0" marL="0" rtl="0" algn="ctr">
                        <a:spcBef>
                          <a:spcPts val="0"/>
                        </a:spcBef>
                        <a:spcAft>
                          <a:spcPts val="0"/>
                        </a:spcAft>
                        <a:buNone/>
                      </a:pPr>
                      <a:r>
                        <a:rPr lang="en"/>
                        <a:t>1/3</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381000">
                <a:tc>
                  <a:txBody>
                    <a:bodyPr/>
                    <a:lstStyle/>
                    <a:p>
                      <a:pPr indent="0" lvl="0" marL="0" rtl="0" algn="ctr">
                        <a:spcBef>
                          <a:spcPts val="0"/>
                        </a:spcBef>
                        <a:spcAft>
                          <a:spcPts val="0"/>
                        </a:spcAft>
                        <a:buNone/>
                      </a:pPr>
                      <a:r>
                        <a:rPr lang="en"/>
                        <a:t>1/3</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183" name="Google Shape;183;p21"/>
          <p:cNvSpPr txBox="1"/>
          <p:nvPr/>
        </p:nvSpPr>
        <p:spPr>
          <a:xfrm>
            <a:off x="4707650" y="3875500"/>
            <a:ext cx="10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Sig matrix</a:t>
            </a:r>
            <a:endParaRPr/>
          </a:p>
        </p:txBody>
      </p:sp>
      <p:sp>
        <p:nvSpPr>
          <p:cNvPr id="184" name="Google Shape;184;p21"/>
          <p:cNvSpPr txBox="1"/>
          <p:nvPr/>
        </p:nvSpPr>
        <p:spPr>
          <a:xfrm>
            <a:off x="4683925" y="3494500"/>
            <a:ext cx="10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Full</a:t>
            </a:r>
            <a:r>
              <a:rPr lang="en"/>
              <a:t> matrix</a:t>
            </a:r>
            <a:endParaRPr/>
          </a:p>
        </p:txBody>
      </p:sp>
      <p:sp>
        <p:nvSpPr>
          <p:cNvPr id="185" name="Google Shape;185;p21"/>
          <p:cNvSpPr txBox="1"/>
          <p:nvPr/>
        </p:nvSpPr>
        <p:spPr>
          <a:xfrm>
            <a:off x="5745500" y="309860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A-C</a:t>
            </a:r>
            <a:endParaRPr/>
          </a:p>
        </p:txBody>
      </p:sp>
      <p:sp>
        <p:nvSpPr>
          <p:cNvPr id="186" name="Google Shape;186;p21"/>
          <p:cNvSpPr txBox="1"/>
          <p:nvPr/>
        </p:nvSpPr>
        <p:spPr>
          <a:xfrm>
            <a:off x="6809938" y="309860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a:t>
            </a:r>
            <a:r>
              <a:rPr lang="en"/>
              <a:t>-B</a:t>
            </a:r>
            <a:endParaRPr/>
          </a:p>
        </p:txBody>
      </p:sp>
      <p:sp>
        <p:nvSpPr>
          <p:cNvPr id="187" name="Google Shape;187;p21"/>
          <p:cNvSpPr txBox="1"/>
          <p:nvPr/>
        </p:nvSpPr>
        <p:spPr>
          <a:xfrm>
            <a:off x="7873213" y="3098600"/>
            <a:ext cx="10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B-C</a:t>
            </a:r>
            <a:endParaRPr/>
          </a:p>
        </p:txBody>
      </p:sp>
      <p:sp>
        <p:nvSpPr>
          <p:cNvPr id="188" name="Google Shape;188;p21"/>
          <p:cNvSpPr/>
          <p:nvPr/>
        </p:nvSpPr>
        <p:spPr>
          <a:xfrm rot="5400000">
            <a:off x="7226525" y="2818675"/>
            <a:ext cx="230100" cy="400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