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4" r:id="rId4"/>
    <p:sldId id="265" r:id="rId5"/>
    <p:sldId id="269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217" autoAdjust="0"/>
  </p:normalViewPr>
  <p:slideViewPr>
    <p:cSldViewPr snapToGrid="0">
      <p:cViewPr varScale="1">
        <p:scale>
          <a:sx n="80" d="100"/>
          <a:sy n="80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b="1"/>
              <a:t>Relation</a:t>
            </a:r>
            <a:r>
              <a:rPr lang="en-GB" sz="2400" b="1" baseline="0"/>
              <a:t> bond length and bond energy</a:t>
            </a:r>
            <a:endParaRPr lang="en-GB" sz="24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v>Bonding energy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Blad2!$A$2:$A$7</c:f>
              <c:strCache>
                <c:ptCount val="6"/>
                <c:pt idx="0">
                  <c:v>BCO6</c:v>
                </c:pt>
                <c:pt idx="1">
                  <c:v>AlCO6</c:v>
                </c:pt>
                <c:pt idx="2">
                  <c:v>GaCO6</c:v>
                </c:pt>
                <c:pt idx="3">
                  <c:v>InCO6</c:v>
                </c:pt>
                <c:pt idx="4">
                  <c:v>TiCO6</c:v>
                </c:pt>
                <c:pt idx="5">
                  <c:v>ScCO6</c:v>
                </c:pt>
              </c:strCache>
            </c:strRef>
          </c:cat>
          <c:val>
            <c:numRef>
              <c:f>Blad2!$F$2:$F$7</c:f>
              <c:numCache>
                <c:formatCode>0.00</c:formatCode>
                <c:ptCount val="6"/>
                <c:pt idx="0" formatCode="General">
                  <c:v>-35.75</c:v>
                </c:pt>
                <c:pt idx="1">
                  <c:v>-43.9</c:v>
                </c:pt>
                <c:pt idx="2" formatCode="General">
                  <c:v>-40.18</c:v>
                </c:pt>
                <c:pt idx="3" formatCode="General">
                  <c:v>-37.56</c:v>
                </c:pt>
                <c:pt idx="4">
                  <c:v>-38.700000000000003</c:v>
                </c:pt>
                <c:pt idx="5" formatCode="General">
                  <c:v>-38.619999999999997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2D-404C-AB2F-036EE985A0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5974272"/>
        <c:axId val="665975256"/>
      </c:barChart>
      <c:lineChart>
        <c:grouping val="standard"/>
        <c:varyColors val="0"/>
        <c:ser>
          <c:idx val="0"/>
          <c:order val="0"/>
          <c:tx>
            <c:v>M-C bond length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Blad2!$A$2:$A$7</c:f>
              <c:strCache>
                <c:ptCount val="6"/>
                <c:pt idx="0">
                  <c:v>BCO6</c:v>
                </c:pt>
                <c:pt idx="1">
                  <c:v>AlCO6</c:v>
                </c:pt>
                <c:pt idx="2">
                  <c:v>GaCO6</c:v>
                </c:pt>
                <c:pt idx="3">
                  <c:v>InCO6</c:v>
                </c:pt>
                <c:pt idx="4">
                  <c:v>TiCO6</c:v>
                </c:pt>
                <c:pt idx="5">
                  <c:v>ScCO6</c:v>
                </c:pt>
              </c:strCache>
            </c:strRef>
          </c:cat>
          <c:val>
            <c:numRef>
              <c:f>Blad2!$G$2:$G$7</c:f>
              <c:numCache>
                <c:formatCode>General</c:formatCode>
                <c:ptCount val="6"/>
                <c:pt idx="0">
                  <c:v>1.94757329</c:v>
                </c:pt>
                <c:pt idx="1">
                  <c:v>2.2259986999999999</c:v>
                </c:pt>
                <c:pt idx="2">
                  <c:v>2.2897074599999998</c:v>
                </c:pt>
                <c:pt idx="3">
                  <c:v>2.4901610717999998</c:v>
                </c:pt>
                <c:pt idx="4">
                  <c:v>2.5424128653000002</c:v>
                </c:pt>
                <c:pt idx="5">
                  <c:v>2.4984262899999998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2D-404C-AB2F-036EE985A0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7614536"/>
        <c:axId val="577611584"/>
      </c:lineChart>
      <c:catAx>
        <c:axId val="577614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611584"/>
        <c:crosses val="autoZero"/>
        <c:auto val="1"/>
        <c:lblAlgn val="ctr"/>
        <c:lblOffset val="100"/>
        <c:tickLblSkip val="1"/>
        <c:noMultiLvlLbl val="0"/>
      </c:catAx>
      <c:valAx>
        <c:axId val="577611584"/>
        <c:scaling>
          <c:orientation val="minMax"/>
          <c:min val="1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>
                    <a:solidFill>
                      <a:schemeClr val="accent1">
                        <a:lumMod val="75000"/>
                      </a:schemeClr>
                    </a:solidFill>
                  </a:rPr>
                  <a:t>Bondlength (A)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614536"/>
        <c:crosses val="autoZero"/>
        <c:crossBetween val="between"/>
      </c:valAx>
      <c:valAx>
        <c:axId val="665975256"/>
        <c:scaling>
          <c:orientation val="minMax"/>
          <c:max val="-35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>
                    <a:solidFill>
                      <a:schemeClr val="accent2">
                        <a:lumMod val="75000"/>
                      </a:schemeClr>
                    </a:solidFill>
                  </a:rPr>
                  <a:t>Bond energy (kCal/mol)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accent2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974272"/>
        <c:crosses val="max"/>
        <c:crossBetween val="between"/>
      </c:valAx>
      <c:catAx>
        <c:axId val="6659742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65975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/>
              <a:t>Energy Decomposition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'EDA, synergy'!$D$1</c:f>
              <c:strCache>
                <c:ptCount val="1"/>
                <c:pt idx="0">
                  <c:v>ΔEpauli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'EDA, synergy'!$A$2:$A$7</c:f>
              <c:strCache>
                <c:ptCount val="6"/>
                <c:pt idx="0">
                  <c:v>BCO6</c:v>
                </c:pt>
                <c:pt idx="1">
                  <c:v>AlCO6</c:v>
                </c:pt>
                <c:pt idx="2">
                  <c:v>GaCO6</c:v>
                </c:pt>
                <c:pt idx="3">
                  <c:v>InCO6</c:v>
                </c:pt>
                <c:pt idx="4">
                  <c:v>TiCO6</c:v>
                </c:pt>
                <c:pt idx="5">
                  <c:v>ScCO6</c:v>
                </c:pt>
              </c:strCache>
            </c:strRef>
          </c:cat>
          <c:val>
            <c:numRef>
              <c:f>'EDA, synergy'!$D$2:$D$7</c:f>
              <c:numCache>
                <c:formatCode>General</c:formatCode>
                <c:ptCount val="6"/>
                <c:pt idx="0">
                  <c:v>92.67</c:v>
                </c:pt>
                <c:pt idx="1">
                  <c:v>39.93</c:v>
                </c:pt>
                <c:pt idx="2">
                  <c:v>45.58</c:v>
                </c:pt>
                <c:pt idx="3">
                  <c:v>32.83</c:v>
                </c:pt>
                <c:pt idx="4">
                  <c:v>34.1</c:v>
                </c:pt>
                <c:pt idx="5">
                  <c:v>20.329999999999998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68-4D8A-9A93-FE192CC8E106}"/>
            </c:ext>
          </c:extLst>
        </c:ser>
        <c:ser>
          <c:idx val="1"/>
          <c:order val="1"/>
          <c:tx>
            <c:strRef>
              <c:f>'EDA, synergy'!$E$1</c:f>
              <c:strCache>
                <c:ptCount val="1"/>
                <c:pt idx="0">
                  <c:v>ΔVelstat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'EDA, synergy'!$E$2:$E$7</c:f>
              <c:numCache>
                <c:formatCode>General</c:formatCode>
                <c:ptCount val="6"/>
                <c:pt idx="0">
                  <c:v>-42.45</c:v>
                </c:pt>
                <c:pt idx="1">
                  <c:v>-30.39</c:v>
                </c:pt>
                <c:pt idx="2">
                  <c:v>-32.18</c:v>
                </c:pt>
                <c:pt idx="3">
                  <c:v>-27.65</c:v>
                </c:pt>
                <c:pt idx="4">
                  <c:v>-28.92</c:v>
                </c:pt>
                <c:pt idx="5">
                  <c:v>-22.15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68-4D8A-9A93-FE192CC8E106}"/>
            </c:ext>
          </c:extLst>
        </c:ser>
        <c:ser>
          <c:idx val="2"/>
          <c:order val="2"/>
          <c:tx>
            <c:strRef>
              <c:f>'EDA, synergy'!$B$1</c:f>
              <c:strCache>
                <c:ptCount val="1"/>
                <c:pt idx="0">
                  <c:v>ΔEoi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'EDA, synergy'!$B$2:$B$7</c:f>
              <c:numCache>
                <c:formatCode>General</c:formatCode>
                <c:ptCount val="6"/>
                <c:pt idx="0">
                  <c:v>-85.97</c:v>
                </c:pt>
                <c:pt idx="1">
                  <c:v>-53.44</c:v>
                </c:pt>
                <c:pt idx="2">
                  <c:v>-53.57</c:v>
                </c:pt>
                <c:pt idx="3">
                  <c:v>-42.75</c:v>
                </c:pt>
                <c:pt idx="4">
                  <c:v>-43.88</c:v>
                </c:pt>
                <c:pt idx="5" formatCode="0.00">
                  <c:v>-36.799999999999997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68-4D8A-9A93-FE192CC8E106}"/>
            </c:ext>
          </c:extLst>
        </c:ser>
        <c:ser>
          <c:idx val="3"/>
          <c:order val="3"/>
          <c:tx>
            <c:strRef>
              <c:f>'EDA, synergy'!$C$1</c:f>
              <c:strCache>
                <c:ptCount val="1"/>
                <c:pt idx="0">
                  <c:v>total_steric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val>
            <c:numRef>
              <c:f>'EDA, synergy'!$C$2:$C$7</c:f>
              <c:numCache>
                <c:formatCode>0.00</c:formatCode>
                <c:ptCount val="6"/>
                <c:pt idx="0" formatCode="0.000">
                  <c:v>50.22</c:v>
                </c:pt>
                <c:pt idx="1">
                  <c:v>9.5399999999999991</c:v>
                </c:pt>
                <c:pt idx="2" formatCode="0.000">
                  <c:v>13.399999999999999</c:v>
                </c:pt>
                <c:pt idx="3" formatCode="0.000">
                  <c:v>5.18</c:v>
                </c:pt>
                <c:pt idx="4" formatCode="0.000">
                  <c:v>5.18</c:v>
                </c:pt>
                <c:pt idx="5" formatCode="0.000">
                  <c:v>-1.8200000000000003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68-4D8A-9A93-FE192CC8E106}"/>
            </c:ext>
          </c:extLst>
        </c:ser>
        <c:ser>
          <c:idx val="4"/>
          <c:order val="4"/>
          <c:tx>
            <c:strRef>
              <c:f>'EDA, synergy'!$H$1</c:f>
              <c:strCache>
                <c:ptCount val="1"/>
                <c:pt idx="0">
                  <c:v>ΔEint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val>
            <c:numRef>
              <c:f>'EDA, synergy'!$H$2:$H$7</c:f>
              <c:numCache>
                <c:formatCode>General</c:formatCode>
                <c:ptCount val="6"/>
                <c:pt idx="0">
                  <c:v>-35.750000000000014</c:v>
                </c:pt>
                <c:pt idx="1">
                  <c:v>-43.9</c:v>
                </c:pt>
                <c:pt idx="2">
                  <c:v>-40.17</c:v>
                </c:pt>
                <c:pt idx="3">
                  <c:v>-37.570000000000007</c:v>
                </c:pt>
                <c:pt idx="4">
                  <c:v>-38.70000000000001</c:v>
                </c:pt>
                <c:pt idx="5">
                  <c:v>-38.619999999999997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68-4D8A-9A93-FE192CC8E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870032"/>
        <c:axId val="726875608"/>
      </c:lineChart>
      <c:catAx>
        <c:axId val="726870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875608"/>
        <c:crosses val="autoZero"/>
        <c:auto val="1"/>
        <c:lblAlgn val="ctr"/>
        <c:lblOffset val="100"/>
        <c:noMultiLvlLbl val="0"/>
      </c:catAx>
      <c:valAx>
        <c:axId val="726875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Energy (kCal/mol)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87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7AAED158-AD91-4FEB-B4DC-5751B96AE7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510832D-B4E1-4D8A-A1E6-1550884C35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F060C-FDA8-47B6-BBA8-4DF109F1BF03}" type="datetimeFigureOut">
              <a:rPr lang="nl-NL" smtClean="0"/>
              <a:t>24-5-2019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F3FC556-FCE0-4B18-B389-72B3D3B182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7030FC-9EB3-4935-81A4-8886241299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88F60-8469-400A-AB0D-182F86B2FB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9634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57D6F-06F8-4EBB-9DF6-293BEE38337C}" type="datetimeFigureOut">
              <a:rPr lang="nl-NL" noProof="0" smtClean="0"/>
              <a:t>24-5-2019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dirty="0"/>
              <a:t>Tekststijlen van het model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461CC-63C0-4AEC-901C-97F42DC28D5C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2779247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461CC-63C0-4AEC-901C-97F42DC28D5C}" type="slidenum">
              <a:rPr lang="nl-NL" noProof="0" smtClean="0"/>
              <a:t>1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27466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461CC-63C0-4AEC-901C-97F42DC28D5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6202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461CC-63C0-4AEC-901C-97F42DC28D5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579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461CC-63C0-4AEC-901C-97F42DC28D5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6368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461CC-63C0-4AEC-901C-97F42DC28D5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6779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461CC-63C0-4AEC-901C-97F42DC28D5C}" type="slidenum">
              <a:rPr lang="nl-NL" noProof="0" smtClean="0"/>
              <a:t>14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52382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461CC-63C0-4AEC-901C-97F42DC28D5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994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461CC-63C0-4AEC-901C-97F42DC28D5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1794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461CC-63C0-4AEC-901C-97F42DC28D5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327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461CC-63C0-4AEC-901C-97F42DC28D5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9038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461CC-63C0-4AEC-901C-97F42DC28D5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0336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461CC-63C0-4AEC-901C-97F42DC28D5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5089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461CC-63C0-4AEC-901C-97F42DC28D5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9647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461CC-63C0-4AEC-901C-97F42DC28D5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476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FC6A62-61D4-4AF0-8DE6-8E58FF1AE7E7}" type="datetime1">
              <a:rPr lang="nl-NL" noProof="0" smtClean="0"/>
              <a:t>24-5-2019</a:t>
            </a:fld>
            <a:endParaRPr lang="nl-NL" noProof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49FF9F-03C1-4B79-8DBB-B93419F7E4CD}" type="datetime1">
              <a:rPr lang="nl-NL" noProof="0" smtClean="0"/>
              <a:t>24-5-2019</a:t>
            </a:fld>
            <a:endParaRPr lang="nl-NL" noProof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ACCCAF-E909-457B-A361-D12AFD3ACB94}" type="datetime1">
              <a:rPr lang="nl-NL" noProof="0" smtClean="0"/>
              <a:t>24-5-2019</a:t>
            </a:fld>
            <a:endParaRPr lang="nl-NL" noProof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78705F-8157-4257-B787-539900B211ED}" type="datetime1">
              <a:rPr lang="nl-NL" noProof="0" smtClean="0"/>
              <a:t>24-5-2019</a:t>
            </a:fld>
            <a:endParaRPr lang="nl-NL" noProof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954178-AD05-4C1B-B337-0BC68B902006}" type="datetime1">
              <a:rPr lang="nl-NL" noProof="0" smtClean="0"/>
              <a:t>24-5-2019</a:t>
            </a:fld>
            <a:endParaRPr lang="nl-NL" noProof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408134-DDB8-4B14-899B-6810A4689FD4}" type="datetime1">
              <a:rPr lang="nl-NL" noProof="0" smtClean="0"/>
              <a:t>24-5-2019</a:t>
            </a:fld>
            <a:endParaRPr lang="nl-NL" noProof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F8D4A-D11D-4F08-84D2-9EAA961DB986}" type="datetime1">
              <a:rPr lang="nl-NL" noProof="0" smtClean="0"/>
              <a:t>24-5-2019</a:t>
            </a:fld>
            <a:endParaRPr lang="nl-NL" noProof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BF013-1B50-444D-A2F6-7FE597BFC9CA}" type="datetime1">
              <a:rPr lang="nl-NL" noProof="0" smtClean="0"/>
              <a:t>24-5-2019</a:t>
            </a:fld>
            <a:endParaRPr lang="nl-NL" noProof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D7B1ED-9F4F-430A-96D1-AE582B3E9D6F}" type="datetime1">
              <a:rPr lang="nl-NL" noProof="0" smtClean="0"/>
              <a:t>24-5-2019</a:t>
            </a:fld>
            <a:endParaRPr lang="nl-NL" noProof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510F71-4E33-4BDE-8262-A00817A309EB}" type="datetime1">
              <a:rPr lang="nl-NL" noProof="0" smtClean="0"/>
              <a:t>24-5-2019</a:t>
            </a:fld>
            <a:endParaRPr lang="nl-NL" noProof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A79E6-1C56-4A2E-8C32-6FE55D20DE76}" type="datetime1">
              <a:rPr lang="nl-NL" noProof="0" smtClean="0"/>
              <a:t>24-5-2019</a:t>
            </a:fld>
            <a:endParaRPr lang="nl-NL" noProof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6E10AF7-85F4-47E4-9104-22305D6A828E}" type="datetime1">
              <a:rPr lang="nl-NL" noProof="0" smtClean="0"/>
              <a:t>24-5-2019</a:t>
            </a:fld>
            <a:endParaRPr lang="nl-NL" noProof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 descr="Klembo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682252" y="4862254"/>
            <a:ext cx="2485711" cy="248571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8321653" cy="2387600"/>
          </a:xfrm>
        </p:spPr>
        <p:txBody>
          <a:bodyPr rtlCol="0">
            <a:normAutofit/>
          </a:bodyPr>
          <a:lstStyle/>
          <a:p>
            <a:pPr rtl="0"/>
            <a:r>
              <a:rPr lang="en-GB" sz="5000" dirty="0">
                <a:solidFill>
                  <a:schemeClr val="bg1"/>
                </a:solidFill>
                <a:latin typeface="Rockwell" panose="02060603020205020403" pitchFamily="18" charset="0"/>
              </a:rPr>
              <a:t>The role of d orbitals in metal ligand bonds</a:t>
            </a:r>
            <a:endParaRPr lang="nl" sz="5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Julian </a:t>
            </a:r>
            <a:r>
              <a:rPr lang="en-GB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Ruijter</a:t>
            </a:r>
            <a:r>
              <a:rPr lang="en-GB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11154128</a:t>
            </a:r>
          </a:p>
          <a:p>
            <a:pPr rtl="0"/>
            <a:r>
              <a:rPr lang="en-GB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Natasja Wezel, 11027649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578651" y="3278339"/>
            <a:ext cx="491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fbeelding 6" descr="Bekerglas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6933" r="20531"/>
          <a:stretch/>
        </p:blipFill>
        <p:spPr>
          <a:xfrm rot="1213697">
            <a:off x="-147125" y="2396318"/>
            <a:ext cx="1462652" cy="2338896"/>
          </a:xfrm>
          <a:prstGeom prst="rect">
            <a:avLst/>
          </a:prstGeom>
        </p:spPr>
      </p:pic>
      <p:pic>
        <p:nvPicPr>
          <p:cNvPr id="9" name="Afbeelding 8" descr="Toverbeker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451125">
            <a:off x="8852159" y="-175159"/>
            <a:ext cx="2587237" cy="2587237"/>
          </a:xfrm>
          <a:prstGeom prst="rect">
            <a:avLst/>
          </a:prstGeom>
        </p:spPr>
      </p:pic>
      <p:pic>
        <p:nvPicPr>
          <p:cNvPr id="13" name="Afbeelding 12" descr="Testbuisj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1078969">
            <a:off x="1979194" y="5131352"/>
            <a:ext cx="2060060" cy="2060060"/>
          </a:xfrm>
          <a:prstGeom prst="rect">
            <a:avLst/>
          </a:prstGeom>
        </p:spPr>
      </p:pic>
      <p:pic>
        <p:nvPicPr>
          <p:cNvPr id="19" name="Afbeelding 18" descr="Liniaal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89495">
            <a:off x="10295364" y="92898"/>
            <a:ext cx="1574403" cy="1574403"/>
          </a:xfrm>
          <a:prstGeom prst="rect">
            <a:avLst/>
          </a:prstGeom>
        </p:spPr>
      </p:pic>
      <p:pic>
        <p:nvPicPr>
          <p:cNvPr id="21" name="Afbeelding 20" descr="Potlood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C2986B7B-F47C-4041-90BF-565991193C7E}"/>
              </a:ext>
            </a:extLst>
          </p:cNvPr>
          <p:cNvSpPr txBox="1"/>
          <p:nvPr/>
        </p:nvSpPr>
        <p:spPr>
          <a:xfrm>
            <a:off x="8104491" y="6242447"/>
            <a:ext cx="43514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700" dirty="0">
                <a:solidFill>
                  <a:schemeClr val="bg1"/>
                </a:solidFill>
              </a:rPr>
              <a:t>Advanced </a:t>
            </a:r>
            <a:r>
              <a:rPr lang="nl-NL" sz="1700" dirty="0" err="1">
                <a:solidFill>
                  <a:schemeClr val="bg1"/>
                </a:solidFill>
              </a:rPr>
              <a:t>Computational</a:t>
            </a:r>
            <a:r>
              <a:rPr lang="nl-NL" sz="1700" dirty="0">
                <a:solidFill>
                  <a:schemeClr val="bg1"/>
                </a:solidFill>
              </a:rPr>
              <a:t> Chemistry 2019</a:t>
            </a:r>
          </a:p>
          <a:p>
            <a:r>
              <a:rPr lang="nl-NL" sz="1700" dirty="0">
                <a:solidFill>
                  <a:schemeClr val="bg1"/>
                </a:solidFill>
              </a:rPr>
              <a:t>Célia </a:t>
            </a:r>
            <a:r>
              <a:rPr lang="nl-NL" sz="1700" dirty="0" err="1">
                <a:solidFill>
                  <a:schemeClr val="bg1"/>
                </a:solidFill>
              </a:rPr>
              <a:t>Fonseca</a:t>
            </a:r>
            <a:r>
              <a:rPr lang="nl-NL" sz="1700" dirty="0">
                <a:solidFill>
                  <a:schemeClr val="bg1"/>
                </a:solidFill>
              </a:rPr>
              <a:t> Guerra, Matthias </a:t>
            </a:r>
            <a:r>
              <a:rPr lang="nl-NL" sz="1700" dirty="0" err="1">
                <a:solidFill>
                  <a:schemeClr val="bg1"/>
                </a:solidFill>
              </a:rPr>
              <a:t>Bickelhaupt</a:t>
            </a:r>
            <a:endParaRPr lang="nl-NL" sz="1700" dirty="0">
              <a:solidFill>
                <a:schemeClr val="bg1"/>
              </a:solidFill>
            </a:endParaRPr>
          </a:p>
        </p:txBody>
      </p:sp>
      <p:pic>
        <p:nvPicPr>
          <p:cNvPr id="6" name="Afbeelding 5" descr="Afbeelding met persoon, binnen, venster, muur&#10;&#10;Automatisch gegenereerde beschrijving">
            <a:extLst>
              <a:ext uri="{FF2B5EF4-FFF2-40B4-BE49-F238E27FC236}">
                <a16:creationId xmlns:a16="http://schemas.microsoft.com/office/drawing/2014/main" id="{E67E0CBE-C98F-4C39-9A6A-E2D616EFF4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209" y="3671448"/>
            <a:ext cx="3318669" cy="2489002"/>
          </a:xfrm>
          <a:prstGeom prst="rect">
            <a:avLst/>
          </a:prstGeom>
        </p:spPr>
      </p:pic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714117C6-3033-4698-B162-8C2E874B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nl-NL" noProof="0" smtClean="0"/>
              <a:t>1</a:t>
            </a:fld>
            <a:endParaRPr lang="nl-NL" noProof="0"/>
          </a:p>
        </p:txBody>
      </p:sp>
      <p:pic>
        <p:nvPicPr>
          <p:cNvPr id="2050" name="Picture 2" descr="Afbeeldingsresultaat voor laptop vector">
            <a:extLst>
              <a:ext uri="{FF2B5EF4-FFF2-40B4-BE49-F238E27FC236}">
                <a16:creationId xmlns:a16="http://schemas.microsoft.com/office/drawing/2014/main" id="{0FED58CC-0186-41DB-ABD0-3E7391713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8836">
            <a:off x="21244" y="4510267"/>
            <a:ext cx="2302392" cy="230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/>
          <a:lstStyle/>
          <a:p>
            <a:pPr rtl="0"/>
            <a:r>
              <a:rPr lang="nl-NL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Bond energy </a:t>
            </a:r>
            <a:r>
              <a:rPr lang="nl-NL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and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bond </a:t>
            </a:r>
            <a:r>
              <a:rPr lang="nl-NL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lengths</a:t>
            </a:r>
            <a:endParaRPr lang="nl-NL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90" y="1772359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Als B opnieuw is gedaan nieuwe grafiek</a:t>
            </a:r>
          </a:p>
          <a:p>
            <a:endParaRPr lang="nl-NL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108942" y="5703"/>
            <a:ext cx="3136324" cy="6858000"/>
            <a:chOff x="9055676" y="0"/>
            <a:chExt cx="3136324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</p:grp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FB2D89C2-6445-4086-B0F1-BC5C86AD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nl-NL" noProof="0" smtClean="0"/>
              <a:t>10</a:t>
            </a:fld>
            <a:endParaRPr lang="nl-NL" noProof="0"/>
          </a:p>
        </p:txBody>
      </p:sp>
      <p:graphicFrame>
        <p:nvGraphicFramePr>
          <p:cNvPr id="18" name="Grafiek 17">
            <a:extLst>
              <a:ext uri="{FF2B5EF4-FFF2-40B4-BE49-F238E27FC236}">
                <a16:creationId xmlns:a16="http://schemas.microsoft.com/office/drawing/2014/main" id="{9423D795-5F41-4B81-8C22-5CE8DFFFA2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815285"/>
              </p:ext>
            </p:extLst>
          </p:nvPr>
        </p:nvGraphicFramePr>
        <p:xfrm>
          <a:off x="438167" y="2410661"/>
          <a:ext cx="7434723" cy="4447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219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/>
          <a:lstStyle/>
          <a:p>
            <a:pPr rtl="0"/>
            <a:r>
              <a:rPr lang="nl-NL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EDA </a:t>
            </a:r>
            <a:r>
              <a:rPr lang="nl-NL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and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KS-MO analysis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Virtual </a:t>
            </a:r>
            <a:r>
              <a:rPr lang="el-G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σ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and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l-G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π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orbitals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108942" y="5703"/>
            <a:ext cx="3136324" cy="6858000"/>
            <a:chOff x="9055676" y="0"/>
            <a:chExt cx="3136324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</p:grp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FB2D89C2-6445-4086-B0F1-BC5C86AD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nl-NL" noProof="0" smtClean="0"/>
              <a:t>11</a:t>
            </a:fld>
            <a:endParaRPr lang="nl-NL" noProof="0"/>
          </a:p>
        </p:txBody>
      </p:sp>
      <p:graphicFrame>
        <p:nvGraphicFramePr>
          <p:cNvPr id="17" name="Grafiek 16">
            <a:extLst>
              <a:ext uri="{FF2B5EF4-FFF2-40B4-BE49-F238E27FC236}">
                <a16:creationId xmlns:a16="http://schemas.microsoft.com/office/drawing/2014/main" id="{A06D41CD-CCB7-4E1D-828A-EB77D8E846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8518894"/>
              </p:ext>
            </p:extLst>
          </p:nvPr>
        </p:nvGraphicFramePr>
        <p:xfrm>
          <a:off x="838200" y="2103437"/>
          <a:ext cx="7817128" cy="4435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696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/>
          <a:lstStyle/>
          <a:p>
            <a:r>
              <a:rPr lang="nl-NL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Synergy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nl-NL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between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l-GR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σ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and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l-GR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π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Virtual </a:t>
            </a:r>
            <a:r>
              <a:rPr lang="el-G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σ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and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l-G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π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orbitals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108942" y="5703"/>
            <a:ext cx="3136324" cy="6858000"/>
            <a:chOff x="9055676" y="0"/>
            <a:chExt cx="3136324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</p:grp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A19777B0-C9F0-43B7-974B-F8DB9C366D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00" t="20007" r="32462" b="12561"/>
          <a:stretch/>
        </p:blipFill>
        <p:spPr>
          <a:xfrm>
            <a:off x="4432269" y="2675669"/>
            <a:ext cx="3769125" cy="3582648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7F88E2D6-F37C-4C5A-9491-C372EC8EF9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00" t="20007" r="32462" b="12561"/>
          <a:stretch/>
        </p:blipFill>
        <p:spPr>
          <a:xfrm>
            <a:off x="592214" y="2675669"/>
            <a:ext cx="3769126" cy="3582650"/>
          </a:xfrm>
          <a:prstGeom prst="rect">
            <a:avLst/>
          </a:prstGeom>
        </p:spPr>
      </p:pic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FB2D89C2-6445-4086-B0F1-BC5C86AD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nl-NL" noProof="0" smtClean="0"/>
              <a:t>12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768701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/>
          <a:lstStyle/>
          <a:p>
            <a:r>
              <a:rPr lang="nl-NL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Conclusions</a:t>
            </a:r>
            <a:endParaRPr lang="nl-NL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Virtual </a:t>
            </a:r>
            <a:r>
              <a:rPr lang="el-G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σ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and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l-G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π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orbitals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108942" y="5703"/>
            <a:ext cx="3136324" cy="6858000"/>
            <a:chOff x="9055676" y="0"/>
            <a:chExt cx="3136324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</p:grp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A19777B0-C9F0-43B7-974B-F8DB9C366D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00" t="20007" r="32462" b="12561"/>
          <a:stretch/>
        </p:blipFill>
        <p:spPr>
          <a:xfrm>
            <a:off x="4432269" y="2675669"/>
            <a:ext cx="3769125" cy="3582648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7F88E2D6-F37C-4C5A-9491-C372EC8EF9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00" t="20007" r="32462" b="12561"/>
          <a:stretch/>
        </p:blipFill>
        <p:spPr>
          <a:xfrm>
            <a:off x="592214" y="2675669"/>
            <a:ext cx="3769126" cy="3582650"/>
          </a:xfrm>
          <a:prstGeom prst="rect">
            <a:avLst/>
          </a:prstGeom>
        </p:spPr>
      </p:pic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FB2D89C2-6445-4086-B0F1-BC5C86AD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nl-NL" noProof="0" smtClean="0"/>
              <a:t>13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1016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 descr="Klembo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682252" y="4862254"/>
            <a:ext cx="2485711" cy="2485711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578651" y="3278339"/>
            <a:ext cx="491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fbeelding 6" descr="Bekerglas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6933" r="20531"/>
          <a:stretch/>
        </p:blipFill>
        <p:spPr>
          <a:xfrm rot="1213697">
            <a:off x="-147125" y="2396318"/>
            <a:ext cx="1462652" cy="2338896"/>
          </a:xfrm>
          <a:prstGeom prst="rect">
            <a:avLst/>
          </a:prstGeom>
        </p:spPr>
      </p:pic>
      <p:pic>
        <p:nvPicPr>
          <p:cNvPr id="9" name="Afbeelding 8" descr="Toverbeker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451125">
            <a:off x="8852159" y="-175159"/>
            <a:ext cx="2587237" cy="2587237"/>
          </a:xfrm>
          <a:prstGeom prst="rect">
            <a:avLst/>
          </a:prstGeom>
        </p:spPr>
      </p:pic>
      <p:pic>
        <p:nvPicPr>
          <p:cNvPr id="13" name="Afbeelding 12" descr="Testbuisj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1078969">
            <a:off x="1979194" y="5131352"/>
            <a:ext cx="2060060" cy="2060060"/>
          </a:xfrm>
          <a:prstGeom prst="rect">
            <a:avLst/>
          </a:prstGeom>
        </p:spPr>
      </p:pic>
      <p:pic>
        <p:nvPicPr>
          <p:cNvPr id="19" name="Afbeelding 18" descr="Liniaal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89495">
            <a:off x="10295364" y="92898"/>
            <a:ext cx="1574403" cy="1574403"/>
          </a:xfrm>
          <a:prstGeom prst="rect">
            <a:avLst/>
          </a:prstGeom>
        </p:spPr>
      </p:pic>
      <p:pic>
        <p:nvPicPr>
          <p:cNvPr id="21" name="Afbeelding 20" descr="Potlood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C2986B7B-F47C-4041-90BF-565991193C7E}"/>
              </a:ext>
            </a:extLst>
          </p:cNvPr>
          <p:cNvSpPr txBox="1"/>
          <p:nvPr/>
        </p:nvSpPr>
        <p:spPr>
          <a:xfrm>
            <a:off x="8104491" y="6242447"/>
            <a:ext cx="43514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700" dirty="0">
                <a:solidFill>
                  <a:schemeClr val="bg1"/>
                </a:solidFill>
              </a:rPr>
              <a:t>Advanced </a:t>
            </a:r>
            <a:r>
              <a:rPr lang="nl-NL" sz="1700" dirty="0" err="1">
                <a:solidFill>
                  <a:schemeClr val="bg1"/>
                </a:solidFill>
              </a:rPr>
              <a:t>Computational</a:t>
            </a:r>
            <a:r>
              <a:rPr lang="nl-NL" sz="1700" dirty="0">
                <a:solidFill>
                  <a:schemeClr val="bg1"/>
                </a:solidFill>
              </a:rPr>
              <a:t> Chemistry 2019</a:t>
            </a:r>
          </a:p>
          <a:p>
            <a:r>
              <a:rPr lang="nl-NL" sz="1700" dirty="0">
                <a:solidFill>
                  <a:schemeClr val="bg1"/>
                </a:solidFill>
              </a:rPr>
              <a:t>Célia </a:t>
            </a:r>
            <a:r>
              <a:rPr lang="nl-NL" sz="1700" dirty="0" err="1">
                <a:solidFill>
                  <a:schemeClr val="bg1"/>
                </a:solidFill>
              </a:rPr>
              <a:t>Fonseca</a:t>
            </a:r>
            <a:r>
              <a:rPr lang="nl-NL" sz="1700" dirty="0">
                <a:solidFill>
                  <a:schemeClr val="bg1"/>
                </a:solidFill>
              </a:rPr>
              <a:t> Guerra, Matthias </a:t>
            </a:r>
            <a:r>
              <a:rPr lang="nl-NL" sz="1700" dirty="0" err="1">
                <a:solidFill>
                  <a:schemeClr val="bg1"/>
                </a:solidFill>
              </a:rPr>
              <a:t>Bickelhaupt</a:t>
            </a:r>
            <a:endParaRPr lang="nl-NL" sz="1700" dirty="0">
              <a:solidFill>
                <a:schemeClr val="bg1"/>
              </a:solidFill>
            </a:endParaRPr>
          </a:p>
        </p:txBody>
      </p:sp>
      <p:pic>
        <p:nvPicPr>
          <p:cNvPr id="6" name="Afbeelding 5" descr="Afbeelding met persoon, binnen, venster, muur&#10;&#10;Automatisch gegenereerde beschrijving">
            <a:extLst>
              <a:ext uri="{FF2B5EF4-FFF2-40B4-BE49-F238E27FC236}">
                <a16:creationId xmlns:a16="http://schemas.microsoft.com/office/drawing/2014/main" id="{E67E0CBE-C98F-4C39-9A6A-E2D616EFF4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209" y="3671448"/>
            <a:ext cx="3318669" cy="2489002"/>
          </a:xfrm>
          <a:prstGeom prst="rect">
            <a:avLst/>
          </a:prstGeom>
        </p:spPr>
      </p:pic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714117C6-3033-4698-B162-8C2E874B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nl-NL" noProof="0" smtClean="0"/>
              <a:t>14</a:t>
            </a:fld>
            <a:endParaRPr lang="nl-NL" noProof="0"/>
          </a:p>
        </p:txBody>
      </p:sp>
      <p:pic>
        <p:nvPicPr>
          <p:cNvPr id="2050" name="Picture 2" descr="Afbeeldingsresultaat voor laptop vector">
            <a:extLst>
              <a:ext uri="{FF2B5EF4-FFF2-40B4-BE49-F238E27FC236}">
                <a16:creationId xmlns:a16="http://schemas.microsoft.com/office/drawing/2014/main" id="{0FED58CC-0186-41DB-ABD0-3E7391713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8836">
            <a:off x="21244" y="4510267"/>
            <a:ext cx="2302392" cy="230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ubtitel 2">
            <a:extLst>
              <a:ext uri="{FF2B5EF4-FFF2-40B4-BE49-F238E27FC236}">
                <a16:creationId xmlns:a16="http://schemas.microsoft.com/office/drawing/2014/main" id="{3862D04F-BD62-4FEF-BED8-61E09D6C8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nl-NL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lang="nl-NL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</a:t>
            </a:r>
            <a:r>
              <a:rPr lang="nl-NL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</a:t>
            </a:r>
            <a:r>
              <a:rPr lang="nl-NL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r>
              <a:rPr lang="nl-NL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A7471C0A-64AD-4485-9E91-045F8F47B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8178736" cy="2387600"/>
          </a:xfrm>
        </p:spPr>
        <p:txBody>
          <a:bodyPr rtlCol="0">
            <a:noAutofit/>
          </a:bodyPr>
          <a:lstStyle/>
          <a:p>
            <a:pPr rtl="0"/>
            <a:r>
              <a:rPr lang="nl-NL" dirty="0" err="1">
                <a:solidFill>
                  <a:schemeClr val="bg1"/>
                </a:solidFill>
                <a:latin typeface="Rockwell" panose="02060603020205020403" pitchFamily="18" charset="0"/>
              </a:rPr>
              <a:t>Thanks</a:t>
            </a:r>
            <a:r>
              <a:rPr lang="nl-NL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Rockwell" panose="02060603020205020403" pitchFamily="18" charset="0"/>
              </a:rPr>
              <a:t>you</a:t>
            </a:r>
            <a:r>
              <a:rPr lang="nl-NL" dirty="0">
                <a:solidFill>
                  <a:schemeClr val="bg1"/>
                </a:solidFill>
                <a:latin typeface="Rockwell" panose="02060603020205020403" pitchFamily="18" charset="0"/>
              </a:rPr>
              <a:t> for </a:t>
            </a:r>
            <a:r>
              <a:rPr lang="nl-NL" dirty="0" err="1">
                <a:solidFill>
                  <a:schemeClr val="bg1"/>
                </a:solidFill>
                <a:latin typeface="Rockwell" panose="02060603020205020403" pitchFamily="18" charset="0"/>
              </a:rPr>
              <a:t>your</a:t>
            </a:r>
            <a:r>
              <a:rPr lang="nl-NL" dirty="0">
                <a:solidFill>
                  <a:schemeClr val="bg1"/>
                </a:solidFill>
                <a:latin typeface="Rockwell" panose="02060603020205020403" pitchFamily="18" charset="0"/>
              </a:rPr>
              <a:t> attention!</a:t>
            </a:r>
          </a:p>
        </p:txBody>
      </p:sp>
    </p:spTree>
    <p:extLst>
      <p:ext uri="{BB962C8B-B14F-4D97-AF65-F5344CB8AC3E}">
        <p14:creationId xmlns:p14="http://schemas.microsoft.com/office/powerpoint/2010/main" val="245383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/>
          <a:lstStyle/>
          <a:p>
            <a:pPr rtl="0"/>
            <a:r>
              <a:rPr lang="nl-NL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Outline</a:t>
            </a:r>
            <a:endParaRPr lang="nl-NL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Introduction</a:t>
            </a:r>
            <a:endParaRPr lang="nl-NL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rtl="0"/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Our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systems</a:t>
            </a:r>
          </a:p>
          <a:p>
            <a:pPr rtl="0"/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Information </a:t>
            </a:r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about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the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level of </a:t>
            </a:r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theory</a:t>
            </a:r>
            <a:endParaRPr lang="nl-NL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rtl="0"/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Methods</a:t>
            </a:r>
            <a:endParaRPr lang="nl-NL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rtl="0"/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Energies</a:t>
            </a:r>
            <a:endParaRPr lang="nl-NL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rtl="0"/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Conclusions</a:t>
            </a:r>
            <a:endParaRPr lang="nl-NL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108942" y="5703"/>
            <a:ext cx="3136324" cy="6858000"/>
            <a:chOff x="9055676" y="0"/>
            <a:chExt cx="3136324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</p:grp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8FFE4236-28AB-4BDF-BB61-7F67A376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nl-NL" noProof="0" smtClean="0"/>
              <a:t>2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/>
          <a:lstStyle/>
          <a:p>
            <a:pPr rtl="0"/>
            <a:r>
              <a:rPr lang="nl-NL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Goals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Interaction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mechanism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of </a:t>
            </a:r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each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coordination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complex</a:t>
            </a:r>
          </a:p>
          <a:p>
            <a:pPr lvl="1"/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Ni, Fe, Cr</a:t>
            </a:r>
          </a:p>
          <a:p>
            <a:pPr marL="457200" lvl="1" indent="0">
              <a:buNone/>
            </a:pPr>
            <a:endParaRPr lang="nl-NL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rtl="0"/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Analysis </a:t>
            </a:r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with</a:t>
            </a:r>
            <a:endParaRPr lang="nl-NL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Kohn-Sham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Molcular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Orbital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theory</a:t>
            </a:r>
            <a:endParaRPr lang="nl-NL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Energy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Decomposition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Analysis</a:t>
            </a:r>
          </a:p>
          <a:p>
            <a:pPr lvl="1"/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Voronoi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Deformation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Density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analysis</a:t>
            </a:r>
          </a:p>
          <a:p>
            <a:pPr lvl="1"/>
            <a:endParaRPr lang="nl-NL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Metal-ligand </a:t>
            </a:r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bonds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with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and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without d orbitals</a:t>
            </a:r>
          </a:p>
          <a:p>
            <a:pPr lvl="1"/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Group 13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elements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(no d orbitals)</a:t>
            </a:r>
          </a:p>
          <a:p>
            <a:pPr lvl="1"/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Sc (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Transition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Metal, d orbitals present)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108942" y="5703"/>
            <a:ext cx="3136324" cy="6858000"/>
            <a:chOff x="9055676" y="0"/>
            <a:chExt cx="3136324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</p:grp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EA2CC11D-BD4C-4CE9-83A1-C344E7DE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nl-NL" noProof="0" smtClean="0"/>
              <a:t>3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52014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/>
          <a:lstStyle/>
          <a:p>
            <a:pPr rtl="0"/>
            <a:r>
              <a:rPr lang="nl-NL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 </a:t>
            </a:r>
            <a:r>
              <a:rPr lang="nl-NL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Role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of d Orbitals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What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is </a:t>
            </a:r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synergy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?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108942" y="5703"/>
            <a:ext cx="3136324" cy="6858000"/>
            <a:chOff x="9055676" y="0"/>
            <a:chExt cx="3136324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</p:grp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A4A0EA6-819F-4B62-8B7B-336B9AEC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nl-NL" noProof="0" smtClean="0"/>
              <a:t>4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4740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/>
          <a:lstStyle/>
          <a:p>
            <a:pPr rtl="0"/>
            <a:r>
              <a:rPr lang="nl-NL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Synergetic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bonding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825625"/>
            <a:ext cx="426701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Common consensus for TM-CO bonding</a:t>
            </a:r>
          </a:p>
          <a:p>
            <a:pPr lvl="1"/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CO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donates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l-GR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σ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electrons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into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empty TM </a:t>
            </a:r>
            <a:r>
              <a:rPr lang="nl-NL" sz="2000" i="1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orbitals</a:t>
            </a:r>
          </a:p>
          <a:p>
            <a:pPr lvl="1"/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Backdonation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from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metal center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into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l-GR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π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* orbitals of CO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ligands</a:t>
            </a:r>
            <a:endParaRPr lang="nl-NL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endParaRPr lang="nl-NL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Mitigated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by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M-C </a:t>
            </a:r>
            <a:r>
              <a:rPr lang="el-GR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π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bonds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due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to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large overlap of TM </a:t>
            </a:r>
            <a:r>
              <a:rPr lang="nl-NL" sz="2000" i="1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and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CO </a:t>
            </a:r>
            <a:r>
              <a:rPr lang="el-GR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π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* 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108942" y="5703"/>
            <a:ext cx="3136324" cy="6858000"/>
            <a:chOff x="9055676" y="0"/>
            <a:chExt cx="3136324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</p:grpSp>
      <p:pic>
        <p:nvPicPr>
          <p:cNvPr id="1028" name="Picture 4" descr="ÏâBack bonding between metal and CO group. Â ">
            <a:extLst>
              <a:ext uri="{FF2B5EF4-FFF2-40B4-BE49-F238E27FC236}">
                <a16:creationId xmlns:a16="http://schemas.microsoft.com/office/drawing/2014/main" id="{18A1BBCC-CE0F-447C-9A6E-6FBBBC31B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3" b="26453"/>
          <a:stretch/>
        </p:blipFill>
        <p:spPr bwMode="auto">
          <a:xfrm>
            <a:off x="5383346" y="2050862"/>
            <a:ext cx="3418825" cy="187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ÏâBack bonding between metal and CO group. Â ">
            <a:extLst>
              <a:ext uri="{FF2B5EF4-FFF2-40B4-BE49-F238E27FC236}">
                <a16:creationId xmlns:a16="http://schemas.microsoft.com/office/drawing/2014/main" id="{260FD61C-B80B-43FA-B0AC-95928D29E9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5" r="50000" b="41916"/>
          <a:stretch/>
        </p:blipFill>
        <p:spPr bwMode="auto">
          <a:xfrm>
            <a:off x="5494888" y="3885629"/>
            <a:ext cx="3587235" cy="117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C4B69764-D93D-4D61-BC56-E5AC3188B260}"/>
              </a:ext>
            </a:extLst>
          </p:cNvPr>
          <p:cNvSpPr txBox="1"/>
          <p:nvPr/>
        </p:nvSpPr>
        <p:spPr>
          <a:xfrm>
            <a:off x="2745351" y="6537137"/>
            <a:ext cx="7191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Figure</a:t>
            </a:r>
            <a:r>
              <a:rPr lang="nl-NL" sz="1200" dirty="0"/>
              <a:t> </a:t>
            </a:r>
            <a:r>
              <a:rPr lang="nl-NL" sz="1200" dirty="0" err="1"/>
              <a:t>adapted</a:t>
            </a:r>
            <a:r>
              <a:rPr lang="nl-NL" sz="1200" dirty="0"/>
              <a:t> </a:t>
            </a:r>
            <a:r>
              <a:rPr lang="nl-NL" sz="1200" dirty="0" err="1"/>
              <a:t>from</a:t>
            </a:r>
            <a:r>
              <a:rPr lang="nl-NL" sz="1200" dirty="0"/>
              <a:t>: </a:t>
            </a:r>
            <a:r>
              <a:rPr lang="nl-NL" sz="1200" dirty="0" err="1"/>
              <a:t>Kaushik</a:t>
            </a:r>
            <a:r>
              <a:rPr lang="nl-NL" sz="1200" dirty="0"/>
              <a:t>, </a:t>
            </a:r>
            <a:r>
              <a:rPr lang="nl-NL" sz="1200" dirty="0" err="1"/>
              <a:t>Manish</a:t>
            </a:r>
            <a:r>
              <a:rPr lang="nl-NL" sz="1200" dirty="0"/>
              <a:t> &amp; </a:t>
            </a:r>
            <a:r>
              <a:rPr lang="nl-NL" sz="1200" dirty="0" err="1"/>
              <a:t>Singh</a:t>
            </a:r>
            <a:r>
              <a:rPr lang="nl-NL" sz="1200" dirty="0"/>
              <a:t>, </a:t>
            </a:r>
            <a:r>
              <a:rPr lang="nl-NL" sz="1200" dirty="0" err="1"/>
              <a:t>Ayodhya</a:t>
            </a:r>
            <a:r>
              <a:rPr lang="nl-NL" sz="1200" dirty="0"/>
              <a:t> &amp; </a:t>
            </a:r>
            <a:r>
              <a:rPr lang="nl-NL" sz="1200" dirty="0" err="1"/>
              <a:t>Kumar</a:t>
            </a:r>
            <a:r>
              <a:rPr lang="nl-NL" sz="1200" dirty="0"/>
              <a:t>, </a:t>
            </a:r>
            <a:r>
              <a:rPr lang="nl-NL" sz="1200" dirty="0" err="1"/>
              <a:t>Munesh</a:t>
            </a:r>
            <a:r>
              <a:rPr lang="nl-NL" sz="1200" dirty="0"/>
              <a:t>. (2016). 604-4481-2-PB. 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109D119-EEA4-40EC-AD40-25A5FAEC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nl-NL" noProof="0" smtClean="0"/>
              <a:t>5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97135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/>
          <a:lstStyle/>
          <a:p>
            <a:pPr rtl="0"/>
            <a:r>
              <a:rPr lang="nl-NL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Studied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nl-NL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complexes</a:t>
            </a:r>
            <a:endParaRPr lang="nl-NL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Metal-ligand </a:t>
            </a:r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bonds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in </a:t>
            </a:r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Transition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Metal </a:t>
            </a:r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Complexes</a:t>
            </a:r>
            <a:endParaRPr lang="nl-NL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NiCO</a:t>
            </a:r>
            <a:r>
              <a:rPr lang="nl-NL" sz="2000" baseline="-25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4</a:t>
            </a:r>
          </a:p>
          <a:p>
            <a:pPr lvl="1"/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FeCO</a:t>
            </a:r>
            <a:r>
              <a:rPr lang="nl-NL" sz="2000" baseline="-25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5</a:t>
            </a:r>
          </a:p>
          <a:p>
            <a:pPr lvl="1"/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CrCO</a:t>
            </a:r>
            <a:r>
              <a:rPr lang="nl-NL" sz="2000" baseline="-25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6</a:t>
            </a:r>
          </a:p>
          <a:p>
            <a:pPr lvl="1"/>
            <a:endParaRPr lang="nl-NL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Metal-ligand </a:t>
            </a:r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bonds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in Group 13 Metal </a:t>
            </a:r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Complexes</a:t>
            </a:r>
            <a:endParaRPr lang="nl-NL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4"/>
            <a:r>
              <a:rPr lang="nl-NL" sz="1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Empty </a:t>
            </a:r>
            <a:r>
              <a:rPr lang="nl-NL" sz="1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Valence</a:t>
            </a:r>
            <a:r>
              <a:rPr lang="nl-NL" sz="1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Shell</a:t>
            </a:r>
          </a:p>
          <a:p>
            <a:pPr lvl="1"/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BCO</a:t>
            </a:r>
            <a:r>
              <a:rPr lang="nl-NL" sz="2000" baseline="-25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6</a:t>
            </a:r>
            <a:r>
              <a:rPr lang="nl-NL" sz="2000" baseline="30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3+</a:t>
            </a:r>
          </a:p>
          <a:p>
            <a:pPr lvl="1"/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AlCO</a:t>
            </a:r>
            <a:r>
              <a:rPr lang="nl-NL" sz="2000" baseline="-25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6</a:t>
            </a:r>
            <a:r>
              <a:rPr lang="nl-NL" sz="2000" baseline="30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3+</a:t>
            </a:r>
          </a:p>
          <a:p>
            <a:pPr lvl="1"/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GaCO</a:t>
            </a:r>
            <a:r>
              <a:rPr lang="nl-NL" sz="2000" baseline="-25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6</a:t>
            </a:r>
            <a:r>
              <a:rPr lang="nl-NL" sz="2000" baseline="30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3+</a:t>
            </a:r>
          </a:p>
          <a:p>
            <a:pPr lvl="1"/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InCO</a:t>
            </a:r>
            <a:r>
              <a:rPr lang="nl-NL" sz="2000" baseline="-25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6</a:t>
            </a:r>
            <a:r>
              <a:rPr lang="nl-NL" sz="2000" baseline="30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3+</a:t>
            </a:r>
          </a:p>
          <a:p>
            <a:pPr lvl="1"/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TlCO</a:t>
            </a:r>
            <a:r>
              <a:rPr lang="nl-NL" sz="2000" baseline="-25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6</a:t>
            </a:r>
            <a:r>
              <a:rPr lang="nl-NL" sz="2000" baseline="30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3+</a:t>
            </a:r>
          </a:p>
          <a:p>
            <a:pPr lvl="1"/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ScCO</a:t>
            </a:r>
            <a:r>
              <a:rPr lang="nl-NL" sz="2000" baseline="-25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6</a:t>
            </a:r>
            <a:r>
              <a:rPr lang="nl-NL" sz="2000" baseline="30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3+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108942" y="5703"/>
            <a:ext cx="3136324" cy="6858000"/>
            <a:chOff x="9055676" y="0"/>
            <a:chExt cx="3136324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</p:grp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C486E5D8-E01A-408D-A3CC-2BA6B671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nl-NL" noProof="0" smtClean="0"/>
              <a:t>6</a:t>
            </a:fld>
            <a:endParaRPr lang="nl-NL" noProof="0"/>
          </a:p>
        </p:txBody>
      </p:sp>
      <p:grpSp>
        <p:nvGrpSpPr>
          <p:cNvPr id="17" name="Groep 16">
            <a:extLst>
              <a:ext uri="{FF2B5EF4-FFF2-40B4-BE49-F238E27FC236}">
                <a16:creationId xmlns:a16="http://schemas.microsoft.com/office/drawing/2014/main" id="{17157E20-A640-488B-B977-8A281FB20A4F}"/>
              </a:ext>
            </a:extLst>
          </p:cNvPr>
          <p:cNvGrpSpPr/>
          <p:nvPr/>
        </p:nvGrpSpPr>
        <p:grpSpPr>
          <a:xfrm>
            <a:off x="2981326" y="4332288"/>
            <a:ext cx="5918488" cy="1844675"/>
            <a:chOff x="3457576" y="4371328"/>
            <a:chExt cx="6788527" cy="1985022"/>
          </a:xfrm>
        </p:grpSpPr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257B37A4-D830-412B-8099-9D242EF4C62E}"/>
                </a:ext>
              </a:extLst>
            </p:cNvPr>
            <p:cNvGrpSpPr/>
            <p:nvPr/>
          </p:nvGrpSpPr>
          <p:grpSpPr>
            <a:xfrm>
              <a:off x="3457576" y="4371328"/>
              <a:ext cx="6788527" cy="1985022"/>
              <a:chOff x="3581401" y="4371328"/>
              <a:chExt cx="6788527" cy="1985022"/>
            </a:xfrm>
          </p:grpSpPr>
          <p:pic>
            <p:nvPicPr>
              <p:cNvPr id="12" name="Afbeelding 11">
                <a:extLst>
                  <a:ext uri="{FF2B5EF4-FFF2-40B4-BE49-F238E27FC236}">
                    <a16:creationId xmlns:a16="http://schemas.microsoft.com/office/drawing/2014/main" id="{554A5907-11CC-4BE7-AAE3-3C492857E9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938" t="32639" r="40665" b="50000"/>
              <a:stretch/>
            </p:blipFill>
            <p:spPr>
              <a:xfrm>
                <a:off x="3581401" y="4371328"/>
                <a:ext cx="6788527" cy="1985022"/>
              </a:xfrm>
              <a:prstGeom prst="rect">
                <a:avLst/>
              </a:prstGeom>
            </p:spPr>
          </p:pic>
          <p:sp>
            <p:nvSpPr>
              <p:cNvPr id="13" name="Tekstvak 12">
                <a:extLst>
                  <a:ext uri="{FF2B5EF4-FFF2-40B4-BE49-F238E27FC236}">
                    <a16:creationId xmlns:a16="http://schemas.microsoft.com/office/drawing/2014/main" id="{BEA9F4CE-5A08-4A7F-88A7-AD1C21C51620}"/>
                  </a:ext>
                </a:extLst>
              </p:cNvPr>
              <p:cNvSpPr txBox="1"/>
              <p:nvPr/>
            </p:nvSpPr>
            <p:spPr>
              <a:xfrm>
                <a:off x="8134350" y="5429250"/>
                <a:ext cx="2181225" cy="8826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</p:txBody>
          </p:sp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CBE84BB8-63FE-4D2E-8322-55E25ECEF5A3}"/>
                  </a:ext>
                </a:extLst>
              </p:cNvPr>
              <p:cNvSpPr txBox="1"/>
              <p:nvPr/>
            </p:nvSpPr>
            <p:spPr>
              <a:xfrm>
                <a:off x="9177150" y="5051425"/>
                <a:ext cx="1192778" cy="8826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EBE7A118-7F28-412A-BBE1-BB5AD8739D79}"/>
                </a:ext>
              </a:extLst>
            </p:cNvPr>
            <p:cNvSpPr txBox="1"/>
            <p:nvPr/>
          </p:nvSpPr>
          <p:spPr>
            <a:xfrm>
              <a:off x="3585087" y="6056313"/>
              <a:ext cx="1192778" cy="288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6667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/>
          <a:lstStyle/>
          <a:p>
            <a:pPr rtl="0"/>
            <a:r>
              <a:rPr lang="nl-NL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Fragments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nl-NL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and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nl-NL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their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nl-NL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symmetry</a:t>
            </a:r>
            <a:endParaRPr lang="nl-NL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Complex</a:t>
            </a:r>
          </a:p>
          <a:p>
            <a:pPr lvl="1"/>
            <a:r>
              <a:rPr lang="nl-NL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MCO</a:t>
            </a:r>
            <a:r>
              <a:rPr lang="nl-NL" sz="1600" baseline="-25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6</a:t>
            </a:r>
            <a:r>
              <a:rPr lang="nl-NL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		Oh</a:t>
            </a:r>
          </a:p>
          <a:p>
            <a:pPr lvl="1"/>
            <a:r>
              <a:rPr lang="nl-NL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MCO</a:t>
            </a:r>
            <a:r>
              <a:rPr lang="nl-NL" sz="1600" baseline="-25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5</a:t>
            </a:r>
            <a:r>
              <a:rPr lang="nl-NL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		D3h</a:t>
            </a:r>
          </a:p>
          <a:p>
            <a:pPr lvl="1"/>
            <a:r>
              <a:rPr lang="nl-NL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MCO</a:t>
            </a:r>
            <a:r>
              <a:rPr lang="nl-NL" sz="1600" baseline="-25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4</a:t>
            </a:r>
            <a:r>
              <a:rPr lang="nl-NL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		</a:t>
            </a:r>
            <a:r>
              <a:rPr lang="nl-NL" sz="16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Td</a:t>
            </a:r>
            <a:endParaRPr lang="nl-NL" sz="16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endParaRPr lang="nl-NL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rtl="0"/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Ligand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cage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same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symmetry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as complex</a:t>
            </a:r>
          </a:p>
          <a:p>
            <a:pPr rtl="0"/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Metal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atom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corresponding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symmetry</a:t>
            </a:r>
            <a:endParaRPr lang="nl-NL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rtl="0"/>
            <a:endParaRPr lang="nl-NL" sz="16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One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CO as fragment</a:t>
            </a:r>
          </a:p>
          <a:p>
            <a:pPr lvl="1"/>
            <a:r>
              <a:rPr lang="nl-NL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MCO</a:t>
            </a:r>
            <a:r>
              <a:rPr lang="nl-NL" sz="1600" baseline="-25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5</a:t>
            </a:r>
            <a:r>
              <a:rPr lang="nl-NL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		C4v</a:t>
            </a:r>
          </a:p>
          <a:p>
            <a:pPr lvl="1"/>
            <a:r>
              <a:rPr lang="nl-NL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MCO</a:t>
            </a:r>
            <a:r>
              <a:rPr lang="nl-NL" sz="1600" baseline="-25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4</a:t>
            </a:r>
            <a:r>
              <a:rPr lang="nl-NL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		C4v</a:t>
            </a:r>
          </a:p>
          <a:p>
            <a:pPr lvl="1"/>
            <a:r>
              <a:rPr lang="nl-NL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MCO</a:t>
            </a:r>
            <a:r>
              <a:rPr lang="nl-NL" sz="1600" baseline="-25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3</a:t>
            </a:r>
            <a:r>
              <a:rPr lang="nl-NL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		C3v</a:t>
            </a:r>
          </a:p>
          <a:p>
            <a:endParaRPr lang="nl-NL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CO fragment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corresponding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symmetry</a:t>
            </a:r>
            <a:endParaRPr lang="nl-NL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108942" y="5703"/>
            <a:ext cx="3136324" cy="6858000"/>
            <a:chOff x="9055676" y="0"/>
            <a:chExt cx="3136324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</p:grp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A135AD2-E849-4133-884F-CCDFDC46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nl-NL" noProof="0" smtClean="0"/>
              <a:t>7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36465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49083"/>
            <a:ext cx="8378529" cy="1325563"/>
          </a:xfrm>
        </p:spPr>
        <p:txBody>
          <a:bodyPr rtlCol="0"/>
          <a:lstStyle/>
          <a:p>
            <a:pPr rtl="0"/>
            <a:r>
              <a:rPr lang="nl-NL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Level of </a:t>
            </a:r>
            <a:r>
              <a:rPr lang="nl-NL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Theory</a:t>
            </a:r>
            <a:endParaRPr lang="nl-NL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Functional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: 	BLYP</a:t>
            </a:r>
          </a:p>
          <a:p>
            <a:pPr rtl="0"/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Basis set:	TZ2P</a:t>
            </a:r>
          </a:p>
          <a:p>
            <a:pPr rtl="0"/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Frozen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core</a:t>
            </a:r>
            <a:r>
              <a:rPr lang="nl-NL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:	None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108942" y="5703"/>
            <a:ext cx="3136324" cy="6858000"/>
            <a:chOff x="9055676" y="0"/>
            <a:chExt cx="3136324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</p:grp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BECABE5-4949-437E-AFE6-EFB50D69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nl-NL" noProof="0" smtClean="0"/>
              <a:t>8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7737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/>
          <a:lstStyle/>
          <a:p>
            <a:pPr rtl="0"/>
            <a:r>
              <a:rPr lang="nl-NL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Method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Virtual </a:t>
            </a:r>
            <a:r>
              <a:rPr lang="el-G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σ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nl-NL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and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l-G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π</a:t>
            </a:r>
            <a:r>
              <a:rPr lang="nl-NL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orbitals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108942" y="5703"/>
            <a:ext cx="3136324" cy="6858000"/>
            <a:chOff x="9055676" y="0"/>
            <a:chExt cx="3136324" cy="68580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</p:grp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A19777B0-C9F0-43B7-974B-F8DB9C366D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00" t="20007" r="32462" b="12561"/>
          <a:stretch/>
        </p:blipFill>
        <p:spPr>
          <a:xfrm>
            <a:off x="4432269" y="2675669"/>
            <a:ext cx="3769125" cy="3582648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7F88E2D6-F37C-4C5A-9491-C372EC8EF9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00" t="20007" r="32462" b="12561"/>
          <a:stretch/>
        </p:blipFill>
        <p:spPr>
          <a:xfrm>
            <a:off x="592214" y="2675669"/>
            <a:ext cx="3769126" cy="3582650"/>
          </a:xfrm>
          <a:prstGeom prst="rect">
            <a:avLst/>
          </a:prstGeom>
        </p:spPr>
      </p:pic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FB2D89C2-6445-4086-B0F1-BC5C86AD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nl-NL" noProof="0" smtClean="0"/>
              <a:t>9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68805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089_TF33787325" id="{F653AF60-F6B2-489D-BB3E-F9C8F9AD70BF}" vid="{93EDF229-0AE9-41BF-B6CD-CC94C9EFFE54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Laboratoriumveiligheid</Template>
  <TotalTime>0</TotalTime>
  <Words>324</Words>
  <Application>Microsoft Office PowerPoint</Application>
  <PresentationFormat>Breedbeeld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Rockwell</vt:lpstr>
      <vt:lpstr>Tahoma</vt:lpstr>
      <vt:lpstr>Office-thema</vt:lpstr>
      <vt:lpstr>The role of d orbitals in metal ligand bonds</vt:lpstr>
      <vt:lpstr>Outline</vt:lpstr>
      <vt:lpstr>Goals</vt:lpstr>
      <vt:lpstr>The Role of d Orbitals</vt:lpstr>
      <vt:lpstr>Synergetic bonding</vt:lpstr>
      <vt:lpstr>Studied complexes</vt:lpstr>
      <vt:lpstr>Fragments and their symmetry</vt:lpstr>
      <vt:lpstr>Level of Theory</vt:lpstr>
      <vt:lpstr>Method</vt:lpstr>
      <vt:lpstr>Bond energy and bond lengths</vt:lpstr>
      <vt:lpstr>EDA and KS-MO analysis</vt:lpstr>
      <vt:lpstr>Synergy between σ and π </vt:lpstr>
      <vt:lpstr>Conclusions</vt:lpstr>
      <vt:lpstr>Thanks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2019-05-24T11:21:05Z</dcterms:created>
  <dcterms:modified xsi:type="dcterms:W3CDTF">2019-05-24T18:12:08Z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2018-08-20T20:18:53.6769504Z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