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81" r:id="rId5"/>
    <p:sldId id="291" r:id="rId6"/>
    <p:sldId id="277" r:id="rId7"/>
    <p:sldId id="278" r:id="rId8"/>
    <p:sldId id="279" r:id="rId9"/>
    <p:sldId id="282" r:id="rId10"/>
    <p:sldId id="257" r:id="rId11"/>
    <p:sldId id="280" r:id="rId12"/>
    <p:sldId id="293" r:id="rId13"/>
    <p:sldId id="284" r:id="rId14"/>
    <p:sldId id="283" r:id="rId15"/>
    <p:sldId id="286" r:id="rId16"/>
    <p:sldId id="289" r:id="rId17"/>
    <p:sldId id="290" r:id="rId18"/>
    <p:sldId id="287" r:id="rId19"/>
    <p:sldId id="292" r:id="rId20"/>
    <p:sldId id="294" r:id="rId21"/>
    <p:sldId id="295" r:id="rId22"/>
    <p:sldId id="285" r:id="rId23"/>
    <p:sldId id="297" r:id="rId24"/>
    <p:sldId id="298" r:id="rId25"/>
    <p:sldId id="300" r:id="rId26"/>
    <p:sldId id="301" r:id="rId27"/>
    <p:sldId id="302" r:id="rId28"/>
    <p:sldId id="296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03" r:id="rId40"/>
    <p:sldId id="315" r:id="rId41"/>
    <p:sldId id="316" r:id="rId42"/>
    <p:sldId id="317" r:id="rId43"/>
    <p:sldId id="318" r:id="rId44"/>
    <p:sldId id="319" r:id="rId45"/>
    <p:sldId id="320" r:id="rId46"/>
    <p:sldId id="322" r:id="rId47"/>
    <p:sldId id="321" r:id="rId48"/>
    <p:sldId id="314" r:id="rId49"/>
    <p:sldId id="263" r:id="rId50"/>
    <p:sldId id="324" r:id="rId51"/>
    <p:sldId id="325" r:id="rId52"/>
    <p:sldId id="326" r:id="rId53"/>
    <p:sldId id="328" r:id="rId54"/>
    <p:sldId id="338" r:id="rId55"/>
    <p:sldId id="336" r:id="rId56"/>
    <p:sldId id="329" r:id="rId57"/>
    <p:sldId id="331" r:id="rId58"/>
    <p:sldId id="332" r:id="rId59"/>
    <p:sldId id="333" r:id="rId60"/>
    <p:sldId id="335" r:id="rId61"/>
    <p:sldId id="330" r:id="rId62"/>
    <p:sldId id="327" r:id="rId63"/>
    <p:sldId id="264" r:id="rId64"/>
    <p:sldId id="269" r:id="rId65"/>
    <p:sldId id="265" r:id="rId66"/>
    <p:sldId id="266" r:id="rId67"/>
    <p:sldId id="267" r:id="rId68"/>
    <p:sldId id="268" r:id="rId69"/>
    <p:sldId id="337" r:id="rId70"/>
    <p:sldId id="270" r:id="rId71"/>
    <p:sldId id="271" r:id="rId72"/>
    <p:sldId id="339" r:id="rId73"/>
    <p:sldId id="340" r:id="rId74"/>
    <p:sldId id="341" r:id="rId75"/>
    <p:sldId id="272" r:id="rId7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1E5FE9-3981-450C-BA2F-99C2793F3BA4}">
          <p14:sldIdLst>
            <p14:sldId id="256"/>
            <p14:sldId id="275"/>
            <p14:sldId id="276"/>
            <p14:sldId id="281"/>
            <p14:sldId id="291"/>
            <p14:sldId id="277"/>
            <p14:sldId id="278"/>
            <p14:sldId id="279"/>
            <p14:sldId id="282"/>
            <p14:sldId id="257"/>
            <p14:sldId id="280"/>
            <p14:sldId id="293"/>
            <p14:sldId id="284"/>
            <p14:sldId id="283"/>
            <p14:sldId id="286"/>
            <p14:sldId id="289"/>
            <p14:sldId id="290"/>
            <p14:sldId id="287"/>
            <p14:sldId id="292"/>
            <p14:sldId id="294"/>
            <p14:sldId id="295"/>
            <p14:sldId id="285"/>
            <p14:sldId id="297"/>
            <p14:sldId id="298"/>
            <p14:sldId id="300"/>
            <p14:sldId id="301"/>
            <p14:sldId id="302"/>
            <p14:sldId id="296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03"/>
            <p14:sldId id="315"/>
            <p14:sldId id="316"/>
            <p14:sldId id="317"/>
            <p14:sldId id="318"/>
            <p14:sldId id="319"/>
            <p14:sldId id="320"/>
            <p14:sldId id="322"/>
            <p14:sldId id="321"/>
            <p14:sldId id="314"/>
            <p14:sldId id="263"/>
            <p14:sldId id="324"/>
            <p14:sldId id="325"/>
            <p14:sldId id="326"/>
            <p14:sldId id="328"/>
            <p14:sldId id="338"/>
            <p14:sldId id="336"/>
            <p14:sldId id="329"/>
            <p14:sldId id="331"/>
            <p14:sldId id="332"/>
            <p14:sldId id="333"/>
            <p14:sldId id="335"/>
            <p14:sldId id="330"/>
            <p14:sldId id="327"/>
            <p14:sldId id="264"/>
            <p14:sldId id="269"/>
            <p14:sldId id="265"/>
            <p14:sldId id="266"/>
            <p14:sldId id="267"/>
            <p14:sldId id="268"/>
            <p14:sldId id="337"/>
            <p14:sldId id="270"/>
            <p14:sldId id="271"/>
            <p14:sldId id="339"/>
            <p14:sldId id="340"/>
            <p14:sldId id="341"/>
            <p14:sldId id="272"/>
          </p14:sldIdLst>
        </p14:section>
        <p14:section name="Untitled Section" id="{F28D43E5-21B0-436C-8683-D9E66F91D7A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69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09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902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873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76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2017. 03. 27.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112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2017. 03. 27.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244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4855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816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28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514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72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0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2017. 03. 27.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1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2017. 03. 27.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6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2017. 03. 27.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89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86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9AA5B5-5AC6-4B5D-A2F6-075E82429DD2}" type="datetimeFigureOut">
              <a:rPr lang="hu-HU" smtClean="0"/>
              <a:t>2017. 03. 27.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9825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DATABASES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Structured query language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44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Structured Query Language (SQL)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OK, we have the relational database management system</a:t>
            </a:r>
          </a:p>
          <a:p>
            <a:r>
              <a:rPr lang="hu-HU" dirty="0" smtClean="0"/>
              <a:t>But how to manipulate the data?</a:t>
            </a:r>
          </a:p>
          <a:p>
            <a:r>
              <a:rPr lang="hu-HU" b="1" dirty="0" smtClean="0"/>
              <a:t>SQL</a:t>
            </a:r>
            <a:r>
              <a:rPr lang="hu-HU" dirty="0" smtClean="0"/>
              <a:t> is the language to manipulate data in a relational database management system</a:t>
            </a:r>
          </a:p>
          <a:p>
            <a:r>
              <a:rPr lang="hu-HU" dirty="0" smtClean="0"/>
              <a:t>The result of an </a:t>
            </a:r>
            <a:r>
              <a:rPr lang="hu-HU" b="1" dirty="0" smtClean="0"/>
              <a:t>SQL</a:t>
            </a:r>
            <a:r>
              <a:rPr lang="hu-HU" dirty="0" smtClean="0"/>
              <a:t> query is a table (result set)</a:t>
            </a:r>
          </a:p>
          <a:p>
            <a:r>
              <a:rPr lang="hu-HU" b="1" dirty="0" smtClean="0"/>
              <a:t>SQL</a:t>
            </a:r>
            <a:r>
              <a:rPr lang="hu-HU" dirty="0" smtClean="0"/>
              <a:t> is a non-procedural language</a:t>
            </a:r>
          </a:p>
        </p:txBody>
      </p:sp>
    </p:spTree>
    <p:extLst>
      <p:ext uri="{BB962C8B-B14F-4D97-AF65-F5344CB8AC3E}">
        <p14:creationId xmlns:p14="http://schemas.microsoft.com/office/powerpoint/2010/main" val="2294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8909" y="434110"/>
            <a:ext cx="10065576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Procedural language</a:t>
            </a:r>
            <a:r>
              <a:rPr lang="hu-HU" dirty="0" smtClean="0"/>
              <a:t>: </a:t>
            </a:r>
            <a:r>
              <a:rPr lang="hu-HU" b="1" dirty="0" smtClean="0">
                <a:solidFill>
                  <a:srgbClr val="FFFF00"/>
                </a:solidFill>
              </a:rPr>
              <a:t>Java, C, C++</a:t>
            </a:r>
          </a:p>
          <a:p>
            <a:endParaRPr lang="hu-HU" dirty="0"/>
          </a:p>
          <a:p>
            <a:r>
              <a:rPr lang="hu-HU" dirty="0" smtClean="0"/>
              <a:t>	- there are variables</a:t>
            </a:r>
          </a:p>
          <a:p>
            <a:r>
              <a:rPr lang="hu-HU" dirty="0"/>
              <a:t>	</a:t>
            </a:r>
            <a:r>
              <a:rPr lang="hu-HU" dirty="0" smtClean="0"/>
              <a:t>- there are conditional logic + loops</a:t>
            </a:r>
          </a:p>
          <a:p>
            <a:r>
              <a:rPr lang="hu-HU" dirty="0" smtClean="0"/>
              <a:t>      We can control the program itself !!!</a:t>
            </a:r>
          </a:p>
          <a:p>
            <a:r>
              <a:rPr lang="hu-HU" dirty="0"/>
              <a:t>	</a:t>
            </a:r>
            <a:r>
              <a:rPr lang="hu-HU" dirty="0" smtClean="0"/>
              <a:t>Procedural languages define the results and the entire mechanism</a:t>
            </a:r>
          </a:p>
          <a:p>
            <a:r>
              <a:rPr lang="hu-HU" dirty="0"/>
              <a:t>	</a:t>
            </a:r>
            <a:r>
              <a:rPr lang="hu-HU" dirty="0" smtClean="0"/>
              <a:t>	of an application</a:t>
            </a:r>
          </a:p>
          <a:p>
            <a:endParaRPr lang="hu-HU" dirty="0"/>
          </a:p>
          <a:p>
            <a:r>
              <a:rPr lang="hu-HU" b="1" u="sng" dirty="0" smtClean="0"/>
              <a:t>Non-procedural language</a:t>
            </a:r>
            <a:r>
              <a:rPr lang="hu-HU" dirty="0" smtClean="0"/>
              <a:t>: </a:t>
            </a:r>
            <a:r>
              <a:rPr lang="hu-HU" b="1" dirty="0" smtClean="0">
                <a:solidFill>
                  <a:srgbClr val="FFFF00"/>
                </a:solidFill>
              </a:rPr>
              <a:t>SQL</a:t>
            </a:r>
          </a:p>
          <a:p>
            <a:endParaRPr lang="hu-HU" dirty="0"/>
          </a:p>
          <a:p>
            <a:r>
              <a:rPr lang="hu-HU" dirty="0" smtClean="0"/>
              <a:t>	There is no control such as for </a:t>
            </a:r>
            <a:r>
              <a:rPr lang="hu-HU" b="1" dirty="0" smtClean="0"/>
              <a:t>Java</a:t>
            </a:r>
            <a:r>
              <a:rPr lang="hu-HU" dirty="0" smtClean="0"/>
              <a:t>, </a:t>
            </a:r>
            <a:r>
              <a:rPr lang="hu-HU" b="1" dirty="0" smtClean="0"/>
              <a:t>C</a:t>
            </a:r>
            <a:r>
              <a:rPr lang="hu-HU" dirty="0" smtClean="0"/>
              <a:t> and </a:t>
            </a:r>
            <a:r>
              <a:rPr lang="hu-HU" b="1" dirty="0" smtClean="0"/>
              <a:t>C++</a:t>
            </a:r>
          </a:p>
          <a:p>
            <a:r>
              <a:rPr lang="hu-HU" dirty="0"/>
              <a:t>	</a:t>
            </a:r>
            <a:r>
              <a:rPr lang="hu-HU" dirty="0" smtClean="0"/>
              <a:t>	For SQL: we define the query, but the database engine will</a:t>
            </a:r>
          </a:p>
          <a:p>
            <a:r>
              <a:rPr lang="hu-HU" dirty="0"/>
              <a:t>	</a:t>
            </a:r>
            <a:r>
              <a:rPr lang="hu-HU" dirty="0" smtClean="0"/>
              <a:t>		do the entire mechanism </a:t>
            </a:r>
          </a:p>
          <a:p>
            <a:endParaRPr lang="hu-HU" dirty="0"/>
          </a:p>
          <a:p>
            <a:r>
              <a:rPr lang="hu-HU" dirty="0" smtClean="0"/>
              <a:t>		Database engine = optimizer</a:t>
            </a:r>
          </a:p>
          <a:p>
            <a:r>
              <a:rPr lang="hu-HU" dirty="0"/>
              <a:t>	</a:t>
            </a:r>
            <a:r>
              <a:rPr lang="hu-HU" dirty="0" smtClean="0"/>
              <a:t>		It is going to take the SQL statement and decide</a:t>
            </a:r>
          </a:p>
          <a:p>
            <a:r>
              <a:rPr lang="hu-HU" dirty="0"/>
              <a:t>	</a:t>
            </a:r>
            <a:r>
              <a:rPr lang="hu-HU" dirty="0" smtClean="0"/>
              <a:t>			what will be the most efficient execution</a:t>
            </a:r>
          </a:p>
          <a:p>
            <a:endParaRPr lang="hu-HU" dirty="0"/>
          </a:p>
          <a:p>
            <a:r>
              <a:rPr lang="hu-HU" dirty="0" smtClean="0"/>
              <a:t>	Some database vendors will enable us to write complete scripts: </a:t>
            </a:r>
            <a:r>
              <a:rPr lang="hu-HU" b="1" dirty="0" smtClean="0"/>
              <a:t>PL/SQL</a:t>
            </a:r>
            <a:r>
              <a:rPr lang="hu-HU" dirty="0" smtClean="0"/>
              <a:t> or </a:t>
            </a:r>
            <a:r>
              <a:rPr lang="hu-HU" b="1" dirty="0" smtClean="0"/>
              <a:t>T-SQL</a:t>
            </a:r>
          </a:p>
          <a:p>
            <a:r>
              <a:rPr lang="hu-HU" dirty="0"/>
              <a:t>	</a:t>
            </a:r>
            <a:r>
              <a:rPr lang="hu-HU" dirty="0" smtClean="0"/>
              <a:t>	or </a:t>
            </a:r>
            <a:r>
              <a:rPr lang="hu-HU" b="1" dirty="0" smtClean="0"/>
              <a:t>MySQL</a:t>
            </a:r>
            <a:r>
              <a:rPr lang="hu-HU" dirty="0" smtClean="0"/>
              <a:t> stored procedures !!! ~ like procedural commands</a:t>
            </a:r>
          </a:p>
          <a:p>
            <a:endParaRPr lang="hu-HU" dirty="0"/>
          </a:p>
          <a:p>
            <a:r>
              <a:rPr lang="hu-HU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8642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4090" y="434120"/>
            <a:ext cx="3232727" cy="8497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SQL query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60696" y="2350676"/>
            <a:ext cx="2466109" cy="68648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smtClean="0">
                <a:solidFill>
                  <a:schemeClr val="bg1"/>
                </a:solidFill>
              </a:rPr>
              <a:t>Query language processor</a:t>
            </a:r>
            <a:endParaRPr lang="hu-HU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0719" y="2432307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+</a:t>
            </a:r>
            <a:endParaRPr lang="hu-HU" sz="28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30455" y="1560956"/>
            <a:ext cx="0" cy="48952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34101" y="2350676"/>
            <a:ext cx="2466109" cy="68648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smtClean="0">
                <a:solidFill>
                  <a:schemeClr val="bg1"/>
                </a:solidFill>
              </a:rPr>
              <a:t>OPTIMIZER</a:t>
            </a:r>
            <a:endParaRPr lang="hu-HU" sz="14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60696" y="4054787"/>
            <a:ext cx="2466109" cy="68648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smtClean="0">
                <a:solidFill>
                  <a:schemeClr val="bg1"/>
                </a:solidFill>
              </a:rPr>
              <a:t>DBMS engine</a:t>
            </a:r>
            <a:endParaRPr lang="hu-HU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0719" y="413641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+</a:t>
            </a:r>
            <a:endParaRPr lang="hu-HU" sz="28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30455" y="3265066"/>
            <a:ext cx="0" cy="48952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34101" y="4054787"/>
            <a:ext cx="2466109" cy="68648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smtClean="0">
                <a:solidFill>
                  <a:schemeClr val="bg1"/>
                </a:solidFill>
              </a:rPr>
              <a:t>Transaction manager</a:t>
            </a:r>
            <a:endParaRPr lang="hu-HU" sz="1400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30453" y="4987650"/>
            <a:ext cx="0" cy="48952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60696" y="5694243"/>
            <a:ext cx="5539514" cy="64654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Physical database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8909" y="434110"/>
            <a:ext cx="89787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Structured Query Language (SQL)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There are several relational database systems available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- Oracle Database</a:t>
            </a:r>
          </a:p>
          <a:p>
            <a:r>
              <a:rPr lang="hu-HU" dirty="0"/>
              <a:t>	</a:t>
            </a:r>
            <a:r>
              <a:rPr lang="hu-HU" dirty="0" smtClean="0"/>
              <a:t>	- SQL server from Microsoft</a:t>
            </a:r>
          </a:p>
          <a:p>
            <a:r>
              <a:rPr lang="hu-HU" dirty="0"/>
              <a:t>	</a:t>
            </a:r>
            <a:r>
              <a:rPr lang="hu-HU" dirty="0" smtClean="0"/>
              <a:t>	- MySQL database</a:t>
            </a:r>
          </a:p>
          <a:p>
            <a:endParaRPr lang="hu-HU" dirty="0"/>
          </a:p>
          <a:p>
            <a:r>
              <a:rPr lang="hu-HU" dirty="0" smtClean="0"/>
              <a:t>	All of them are capable of running SQL statements in the main</a:t>
            </a:r>
          </a:p>
          <a:p>
            <a:r>
              <a:rPr lang="hu-HU" dirty="0"/>
              <a:t>	</a:t>
            </a:r>
            <a:r>
              <a:rPr lang="hu-HU" dirty="0" smtClean="0"/>
              <a:t>	What is the difference?</a:t>
            </a:r>
          </a:p>
          <a:p>
            <a:r>
              <a:rPr lang="hu-HU" dirty="0"/>
              <a:t>	</a:t>
            </a:r>
            <a:r>
              <a:rPr lang="hu-HU" dirty="0" smtClean="0"/>
              <a:t>		Some of them are better at handle huge datasets,</a:t>
            </a:r>
          </a:p>
          <a:p>
            <a:r>
              <a:rPr lang="hu-HU" dirty="0"/>
              <a:t>	</a:t>
            </a:r>
            <a:r>
              <a:rPr lang="hu-HU" dirty="0" smtClean="0"/>
              <a:t>			some of them are better at handling objects...</a:t>
            </a:r>
          </a:p>
          <a:p>
            <a:endParaRPr lang="hu-HU" dirty="0"/>
          </a:p>
          <a:p>
            <a:r>
              <a:rPr lang="hu-HU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636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87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B-tree data structure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1971: Rudolf Bayer and Ed McCreight</a:t>
            </a:r>
          </a:p>
          <a:p>
            <a:r>
              <a:rPr lang="hu-HU" b="1" dirty="0"/>
              <a:t>B-trees</a:t>
            </a:r>
            <a:r>
              <a:rPr lang="hu-HU" dirty="0"/>
              <a:t> are self balancing tree like data structures</a:t>
            </a:r>
          </a:p>
          <a:p>
            <a:r>
              <a:rPr lang="hu-HU" dirty="0"/>
              <a:t>Operations: insertion, deletion, sequential access and searching</a:t>
            </a:r>
          </a:p>
          <a:p>
            <a:r>
              <a:rPr lang="hu-HU" b="1" dirty="0"/>
              <a:t>O(logN)</a:t>
            </a:r>
            <a:r>
              <a:rPr lang="hu-HU" dirty="0"/>
              <a:t> time complexity </a:t>
            </a:r>
          </a:p>
          <a:p>
            <a:r>
              <a:rPr lang="hu-HU" dirty="0"/>
              <a:t>Nodes </a:t>
            </a:r>
            <a:r>
              <a:rPr lang="hu-HU" dirty="0">
                <a:sym typeface="Wingdings" panose="05000000000000000000" pitchFamily="2" charset="2"/>
              </a:rPr>
              <a:t> can have more than 2 children</a:t>
            </a:r>
          </a:p>
          <a:p>
            <a:r>
              <a:rPr lang="en-US" b="1" dirty="0"/>
              <a:t>B-tree</a:t>
            </a:r>
            <a:r>
              <a:rPr lang="en-US" dirty="0"/>
              <a:t> is optimized for systems that read and write large blocks of data</a:t>
            </a:r>
            <a:endParaRPr lang="hu-HU" dirty="0"/>
          </a:p>
          <a:p>
            <a:r>
              <a:rPr lang="en-US" b="1" dirty="0"/>
              <a:t>B-trees</a:t>
            </a:r>
            <a:r>
              <a:rPr lang="en-US" dirty="0"/>
              <a:t> are a good example of a data structure for external memory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en-US" dirty="0"/>
              <a:t> </a:t>
            </a:r>
            <a:r>
              <a:rPr lang="hu-HU" dirty="0"/>
              <a:t>i</a:t>
            </a:r>
            <a:r>
              <a:rPr lang="en-US" dirty="0"/>
              <a:t>t is commonly used in databases and</a:t>
            </a:r>
            <a:r>
              <a:rPr lang="hu-HU" dirty="0"/>
              <a:t> </a:t>
            </a:r>
            <a:r>
              <a:rPr lang="en-US" dirty="0" smtClean="0"/>
              <a:t>filesystems</a:t>
            </a:r>
            <a:r>
              <a:rPr lang="hu-HU" dirty="0" smtClean="0"/>
              <a:t> !!!</a:t>
            </a:r>
          </a:p>
          <a:p>
            <a:pPr marL="457200" lvl="1" indent="0">
              <a:buNone/>
            </a:pPr>
            <a:r>
              <a:rPr lang="hu-HU" dirty="0"/>
              <a:t>	</a:t>
            </a:r>
            <a:r>
              <a:rPr lang="hu-HU" dirty="0" smtClean="0"/>
              <a:t>// SQLite is an in-memory database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51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27724" y="8466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58789" y="84661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89854" y="84661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9673" y="21581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0738" y="215811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11803" y="215811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777906" y="215811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8971" y="215811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40036" y="215811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73013" y="215811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04078" y="215811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35143" y="215811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2596271" y="1477682"/>
            <a:ext cx="2131453" cy="6804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0"/>
          </p:cNvCxnSpPr>
          <p:nvPr/>
        </p:nvCxnSpPr>
        <p:spPr>
          <a:xfrm flipH="1">
            <a:off x="4724504" y="1471509"/>
            <a:ext cx="634285" cy="68660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8" idx="0"/>
          </p:cNvCxnSpPr>
          <p:nvPr/>
        </p:nvCxnSpPr>
        <p:spPr>
          <a:xfrm>
            <a:off x="5989854" y="1471508"/>
            <a:ext cx="788832" cy="6866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832088" y="215811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63153" y="215811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94218" y="215811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2" name="Straight Arrow Connector 31"/>
          <p:cNvCxnSpPr>
            <a:endCxn id="16" idx="0"/>
          </p:cNvCxnSpPr>
          <p:nvPr/>
        </p:nvCxnSpPr>
        <p:spPr>
          <a:xfrm>
            <a:off x="6646677" y="1471509"/>
            <a:ext cx="2372934" cy="68660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83014" y="3332240"/>
            <a:ext cx="9102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/>
              <a:t>nodes can have more than </a:t>
            </a:r>
            <a:r>
              <a:rPr lang="hu-HU" b="1" dirty="0" smtClean="0"/>
              <a:t>2</a:t>
            </a:r>
            <a:r>
              <a:rPr lang="hu-HU" dirty="0" smtClean="0"/>
              <a:t> children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each nodes contains multiple keys</a:t>
            </a:r>
          </a:p>
          <a:p>
            <a:pPr marL="285750" indent="-285750">
              <a:buFontTx/>
              <a:buChar char="-"/>
            </a:pPr>
            <a:r>
              <a:rPr lang="hu-HU" dirty="0"/>
              <a:t>t</a:t>
            </a:r>
            <a:r>
              <a:rPr lang="hu-HU" dirty="0" smtClean="0"/>
              <a:t>he basic principle is true: left subtree smaller + right subtree greater !!!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do</a:t>
            </a:r>
            <a:r>
              <a:rPr lang="hu-HU" dirty="0" smtClean="0"/>
              <a:t>es</a:t>
            </a:r>
            <a:r>
              <a:rPr lang="en-US" dirty="0" smtClean="0"/>
              <a:t> </a:t>
            </a:r>
            <a:r>
              <a:rPr lang="en-US" dirty="0"/>
              <a:t>not need </a:t>
            </a:r>
            <a:r>
              <a:rPr lang="en-US" dirty="0" smtClean="0"/>
              <a:t>rebalancing </a:t>
            </a:r>
            <a:r>
              <a:rPr lang="en-US" dirty="0"/>
              <a:t>as frequently as other self-balancing search </a:t>
            </a:r>
            <a:r>
              <a:rPr lang="en-US" dirty="0" smtClean="0"/>
              <a:t>trees</a:t>
            </a:r>
            <a:endParaRPr lang="hu-HU" dirty="0" smtClean="0"/>
          </a:p>
          <a:p>
            <a:r>
              <a:rPr lang="hu-HU" dirty="0"/>
              <a:t>	</a:t>
            </a:r>
            <a:r>
              <a:rPr lang="en-US" dirty="0" smtClean="0"/>
              <a:t> </a:t>
            </a:r>
            <a:r>
              <a:rPr lang="en-US" dirty="0"/>
              <a:t>but may waste some </a:t>
            </a:r>
            <a:r>
              <a:rPr lang="en-US" dirty="0" smtClean="0"/>
              <a:t>space</a:t>
            </a:r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nodes are not entirely </a:t>
            </a:r>
            <a:r>
              <a:rPr lang="en-US" dirty="0" smtClean="0"/>
              <a:t>full</a:t>
            </a:r>
            <a:r>
              <a:rPr lang="hu-HU" dirty="0" smtClean="0"/>
              <a:t> !!!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2442687" y="5167961"/>
            <a:ext cx="594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Usually</a:t>
            </a:r>
            <a:r>
              <a:rPr lang="hu-HU" dirty="0" smtClean="0"/>
              <a:t>: node has </a:t>
            </a:r>
            <a:r>
              <a:rPr lang="hu-HU" b="1" dirty="0" smtClean="0">
                <a:solidFill>
                  <a:schemeClr val="tx2"/>
                </a:solidFill>
              </a:rPr>
              <a:t>m</a:t>
            </a:r>
            <a:r>
              <a:rPr lang="hu-HU" dirty="0" smtClean="0"/>
              <a:t> keys </a:t>
            </a:r>
            <a:r>
              <a:rPr lang="hu-HU" dirty="0" smtClean="0">
                <a:sym typeface="Wingdings" panose="05000000000000000000" pitchFamily="2" charset="2"/>
              </a:rPr>
              <a:t> branching factor is </a:t>
            </a:r>
            <a:r>
              <a:rPr lang="hu-HU" b="1" dirty="0" smtClean="0">
                <a:sym typeface="Wingdings" panose="05000000000000000000" pitchFamily="2" charset="2"/>
              </a:rPr>
              <a:t>m+1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8164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7118" y="858728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8774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9839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171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3236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49839" y="1489793"/>
            <a:ext cx="2627279" cy="45038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63236" y="2594377"/>
            <a:ext cx="855539" cy="1590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08183" y="1489793"/>
            <a:ext cx="3088855" cy="4619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65973" y="1951747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7038" y="1951746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2964" y="2582811"/>
            <a:ext cx="929021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5765" y="401392"/>
            <a:ext cx="399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2-3 B tree:</a:t>
            </a:r>
            <a:r>
              <a:rPr lang="hu-HU" dirty="0" smtClean="0"/>
              <a:t> the most popular B-tree</a:t>
            </a:r>
            <a:endParaRPr lang="hu-HU" b="1" u="sng" dirty="0"/>
          </a:p>
        </p:txBody>
      </p:sp>
      <p:sp>
        <p:nvSpPr>
          <p:cNvPr id="30" name="Rectangle 29"/>
          <p:cNvSpPr/>
          <p:nvPr/>
        </p:nvSpPr>
        <p:spPr>
          <a:xfrm>
            <a:off x="6841899" y="418508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2964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628104" y="2594375"/>
            <a:ext cx="1073309" cy="1590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49808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80873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46052" y="4185085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77117" y="4185084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49684" y="4171653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0749" y="417165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70348" y="4185082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01413" y="4185081"/>
            <a:ext cx="631065" cy="6310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649839" y="2582811"/>
            <a:ext cx="36748" cy="15888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269986" y="2594377"/>
            <a:ext cx="892770" cy="157727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026386" y="2596243"/>
            <a:ext cx="54363" cy="1588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51347" y="5052818"/>
            <a:ext cx="9312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every</a:t>
            </a:r>
            <a:r>
              <a:rPr lang="en-US" dirty="0"/>
              <a:t> node with children </a:t>
            </a:r>
            <a:r>
              <a:rPr lang="en-US" dirty="0" smtClean="0"/>
              <a:t>has </a:t>
            </a:r>
            <a:r>
              <a:rPr lang="en-US" dirty="0"/>
              <a:t>either two </a:t>
            </a:r>
            <a:r>
              <a:rPr lang="en-US" dirty="0" smtClean="0"/>
              <a:t>children </a:t>
            </a:r>
            <a:r>
              <a:rPr lang="en-US" dirty="0"/>
              <a:t>and one data </a:t>
            </a:r>
            <a:r>
              <a:rPr lang="en-US" dirty="0" smtClean="0"/>
              <a:t>element</a:t>
            </a:r>
            <a:r>
              <a:rPr lang="hu-HU" dirty="0" smtClean="0"/>
              <a:t> ( key )</a:t>
            </a:r>
            <a:r>
              <a:rPr lang="en-US" dirty="0"/>
              <a:t> </a:t>
            </a:r>
            <a:endParaRPr lang="hu-HU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or </a:t>
            </a:r>
            <a:r>
              <a:rPr lang="en-US" dirty="0"/>
              <a:t>three </a:t>
            </a:r>
            <a:r>
              <a:rPr lang="en-US" dirty="0" smtClean="0"/>
              <a:t>children </a:t>
            </a:r>
            <a:r>
              <a:rPr lang="en-US" dirty="0"/>
              <a:t>and two data </a:t>
            </a:r>
            <a:r>
              <a:rPr lang="en-US" dirty="0" smtClean="0"/>
              <a:t>elements</a:t>
            </a:r>
            <a:r>
              <a:rPr lang="hu-HU" dirty="0" smtClean="0"/>
              <a:t> ( keys )</a:t>
            </a:r>
          </a:p>
          <a:p>
            <a:pPr marL="285750" indent="-285750">
              <a:buFontTx/>
              <a:buChar char="-"/>
            </a:pPr>
            <a:r>
              <a:rPr lang="hu-HU" dirty="0"/>
              <a:t>a</a:t>
            </a:r>
            <a:r>
              <a:rPr lang="en-US" dirty="0" err="1" smtClean="0"/>
              <a:t>ll</a:t>
            </a:r>
            <a:r>
              <a:rPr lang="en-US" dirty="0" smtClean="0"/>
              <a:t> </a:t>
            </a:r>
            <a:r>
              <a:rPr lang="en-US" dirty="0"/>
              <a:t>leaves are at the same </a:t>
            </a:r>
            <a:r>
              <a:rPr lang="en-US" dirty="0" smtClean="0"/>
              <a:t>level</a:t>
            </a:r>
            <a:endParaRPr lang="hu-HU" dirty="0" smtClean="0"/>
          </a:p>
          <a:p>
            <a:pPr marL="285750" indent="-285750">
              <a:buFontTx/>
              <a:buChar char="-"/>
            </a:pPr>
            <a:r>
              <a:rPr lang="hu-HU" dirty="0"/>
              <a:t>a</a:t>
            </a:r>
            <a:r>
              <a:rPr lang="en-US" dirty="0" err="1" smtClean="0"/>
              <a:t>ll</a:t>
            </a:r>
            <a:r>
              <a:rPr lang="en-US" dirty="0" smtClean="0"/>
              <a:t> </a:t>
            </a:r>
            <a:r>
              <a:rPr lang="en-US" dirty="0"/>
              <a:t>data is kept in sorted order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14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92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SQL variants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SQL is a computer language for manipulating data stored in a relational database</a:t>
            </a:r>
          </a:p>
          <a:p>
            <a:r>
              <a:rPr lang="hu-HU" dirty="0" smtClean="0"/>
              <a:t>SQL is a standard language for relational database systems</a:t>
            </a:r>
          </a:p>
          <a:p>
            <a:r>
              <a:rPr lang="hu-HU" dirty="0" smtClean="0"/>
              <a:t>All the relational database systems use SQL as a standard language</a:t>
            </a:r>
          </a:p>
        </p:txBody>
      </p:sp>
    </p:spTree>
    <p:extLst>
      <p:ext uri="{BB962C8B-B14F-4D97-AF65-F5344CB8AC3E}">
        <p14:creationId xmlns:p14="http://schemas.microsoft.com/office/powerpoint/2010/main" val="4042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Non-relational database management systems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145278"/>
            <a:ext cx="8946541" cy="4195481"/>
          </a:xfrm>
        </p:spPr>
        <p:txBody>
          <a:bodyPr/>
          <a:lstStyle/>
          <a:p>
            <a:r>
              <a:rPr lang="hu-HU" dirty="0" smtClean="0"/>
              <a:t>A database is a set of related information</a:t>
            </a:r>
          </a:p>
          <a:p>
            <a:r>
              <a:rPr lang="hu-HU" dirty="0" smtClean="0"/>
              <a:t>For example: telephone book</a:t>
            </a:r>
          </a:p>
          <a:p>
            <a:r>
              <a:rPr lang="hu-HU" dirty="0" smtClean="0"/>
              <a:t>Of course data can be strored and can be represented in many ways</a:t>
            </a:r>
          </a:p>
          <a:p>
            <a:r>
              <a:rPr lang="hu-HU" dirty="0" smtClean="0"/>
              <a:t>Non-relational database system </a:t>
            </a:r>
            <a:r>
              <a:rPr lang="hu-HU" dirty="0" smtClean="0">
                <a:sym typeface="Wingdings" panose="05000000000000000000" pitchFamily="2" charset="2"/>
              </a:rPr>
              <a:t> tree like structure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Or other solution can be the network representation 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10361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9127" y="868218"/>
            <a:ext cx="94051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PL/SQL</a:t>
            </a:r>
            <a:r>
              <a:rPr lang="hu-HU" dirty="0" smtClean="0"/>
              <a:t>: Oracle server uses this language</a:t>
            </a:r>
          </a:p>
          <a:p>
            <a:r>
              <a:rPr lang="hu-HU" dirty="0"/>
              <a:t>	</a:t>
            </a:r>
            <a:r>
              <a:rPr lang="hu-HU" dirty="0" smtClean="0"/>
              <a:t>There are several advantages for PL/SQL</a:t>
            </a:r>
          </a:p>
          <a:p>
            <a:r>
              <a:rPr lang="hu-HU" dirty="0"/>
              <a:t>	</a:t>
            </a:r>
            <a:r>
              <a:rPr lang="hu-HU" dirty="0" smtClean="0"/>
              <a:t>	- procedural language capability: loops or conditional statements</a:t>
            </a:r>
          </a:p>
          <a:p>
            <a:r>
              <a:rPr lang="hu-HU" dirty="0"/>
              <a:t>	</a:t>
            </a:r>
            <a:r>
              <a:rPr lang="hu-HU" dirty="0" smtClean="0"/>
              <a:t>	- better performance: quite fast</a:t>
            </a:r>
          </a:p>
          <a:p>
            <a:r>
              <a:rPr lang="hu-HU" dirty="0"/>
              <a:t>	</a:t>
            </a:r>
            <a:r>
              <a:rPr lang="hu-HU" dirty="0" smtClean="0"/>
              <a:t>	- error handling: PL/SQL handles errors and exceptions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099127" y="2858654"/>
            <a:ext cx="7201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T-SQL</a:t>
            </a:r>
            <a:r>
              <a:rPr lang="hu-HU" dirty="0" smtClean="0"/>
              <a:t>: MS SQL server uses this language</a:t>
            </a:r>
          </a:p>
          <a:p>
            <a:r>
              <a:rPr lang="hu-HU" dirty="0"/>
              <a:t>	</a:t>
            </a:r>
            <a:r>
              <a:rPr lang="hu-HU" dirty="0" smtClean="0"/>
              <a:t>It has transaction control feature + exception handling</a:t>
            </a:r>
          </a:p>
          <a:p>
            <a:r>
              <a:rPr lang="hu-HU" dirty="0"/>
              <a:t>	</a:t>
            </a:r>
            <a:r>
              <a:rPr lang="hu-HU" dirty="0" smtClean="0"/>
              <a:t>	+ can handle variables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99127" y="4211782"/>
            <a:ext cx="92223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NoSQL</a:t>
            </a:r>
            <a:r>
              <a:rPr lang="hu-HU" b="1" dirty="0" smtClean="0"/>
              <a:t>: </a:t>
            </a:r>
            <a:r>
              <a:rPr lang="hu-HU" dirty="0" smtClean="0"/>
              <a:t>No stands for „non relational” // such as MongoDB or Apache Cassandra</a:t>
            </a:r>
          </a:p>
          <a:p>
            <a:r>
              <a:rPr lang="hu-HU" dirty="0"/>
              <a:t>	</a:t>
            </a:r>
            <a:r>
              <a:rPr lang="hu-HU" dirty="0" smtClean="0"/>
              <a:t>It is a non-relational database system</a:t>
            </a:r>
          </a:p>
          <a:p>
            <a:r>
              <a:rPr lang="hu-HU" dirty="0"/>
              <a:t>	</a:t>
            </a:r>
            <a:r>
              <a:rPr lang="hu-HU" dirty="0" smtClean="0"/>
              <a:t>     Scaling a relational database is not trivial </a:t>
            </a:r>
            <a:r>
              <a:rPr lang="hu-HU" dirty="0" smtClean="0">
                <a:sym typeface="Wingdings" panose="05000000000000000000" pitchFamily="2" charset="2"/>
              </a:rPr>
              <a:t> it is build into NoSQL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- it can handle large amount of data (BigData)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- very efficient and scale-out architecture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40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9127" y="868218"/>
            <a:ext cx="89739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MySQL</a:t>
            </a:r>
            <a:r>
              <a:rPr lang="hu-HU" dirty="0" smtClean="0"/>
              <a:t>: it is an open-source relational database management system (RDBMS)</a:t>
            </a:r>
          </a:p>
          <a:p>
            <a:endParaRPr lang="hu-HU" dirty="0"/>
          </a:p>
          <a:p>
            <a:r>
              <a:rPr lang="hu-HU" dirty="0" smtClean="0"/>
              <a:t>	- MySQL is an implementation of a SQL database</a:t>
            </a:r>
          </a:p>
          <a:p>
            <a:r>
              <a:rPr lang="hu-HU" dirty="0"/>
              <a:t>	</a:t>
            </a:r>
            <a:r>
              <a:rPr lang="hu-HU" dirty="0" smtClean="0"/>
              <a:t>- it is suited for small to medium webpages</a:t>
            </a:r>
          </a:p>
          <a:p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b="1" dirty="0" smtClean="0"/>
              <a:t>IT IS OPEN SOURCE !!!</a:t>
            </a:r>
          </a:p>
          <a:p>
            <a:r>
              <a:rPr lang="hu-HU" b="1" dirty="0"/>
              <a:t>	</a:t>
            </a:r>
            <a:r>
              <a:rPr lang="hu-HU" dirty="0" smtClean="0"/>
              <a:t>- of course several disadvantages as well</a:t>
            </a:r>
          </a:p>
          <a:p>
            <a:r>
              <a:rPr lang="hu-HU" dirty="0"/>
              <a:t>	</a:t>
            </a:r>
            <a:r>
              <a:rPr lang="hu-HU" dirty="0" smtClean="0"/>
              <a:t>	Can not handle huge databases efficiently</a:t>
            </a:r>
          </a:p>
          <a:p>
            <a:r>
              <a:rPr lang="hu-HU" dirty="0"/>
              <a:t>	</a:t>
            </a:r>
            <a:r>
              <a:rPr lang="hu-HU" dirty="0" smtClean="0"/>
              <a:t>	   + transactions are not handled efficiently</a:t>
            </a:r>
          </a:p>
          <a:p>
            <a:r>
              <a:rPr lang="hu-HU" dirty="0"/>
              <a:t>	</a:t>
            </a:r>
            <a:r>
              <a:rPr lang="hu-HU" dirty="0" smtClean="0"/>
              <a:t>	   + poor performance scaling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233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16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4264"/>
          </a:xfrm>
        </p:spPr>
        <p:txBody>
          <a:bodyPr/>
          <a:lstStyle/>
          <a:p>
            <a:r>
              <a:rPr lang="hu-HU" b="1" u="sng" dirty="0" smtClean="0"/>
              <a:t>Data types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45673" y="1653309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1.) </a:t>
            </a:r>
            <a:r>
              <a:rPr lang="hu-HU" b="1" dirty="0" smtClean="0"/>
              <a:t>CHARACTER DATA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21527" y="2161309"/>
            <a:ext cx="78598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Characters can be stored as fixed-length or variable-length strings</a:t>
            </a:r>
          </a:p>
          <a:p>
            <a:r>
              <a:rPr lang="hu-HU" dirty="0"/>
              <a:t>	</a:t>
            </a:r>
            <a:r>
              <a:rPr lang="hu-HU" dirty="0" smtClean="0"/>
              <a:t>Fixed-length: always consume the same number of bytes</a:t>
            </a:r>
          </a:p>
          <a:p>
            <a:r>
              <a:rPr lang="hu-HU" dirty="0"/>
              <a:t>	</a:t>
            </a:r>
            <a:r>
              <a:rPr lang="hu-HU" dirty="0" smtClean="0"/>
              <a:t>Variable-length: the number of bytes can change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b="1" dirty="0" smtClean="0"/>
              <a:t>char(20)</a:t>
            </a:r>
            <a:r>
              <a:rPr lang="hu-HU" dirty="0" smtClean="0"/>
              <a:t>   	fixed-length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varchar(20)</a:t>
            </a:r>
            <a:r>
              <a:rPr lang="hu-HU" dirty="0" smtClean="0"/>
              <a:t>	variable-length</a:t>
            </a:r>
          </a:p>
          <a:p>
            <a:endParaRPr lang="hu-HU" dirty="0"/>
          </a:p>
          <a:p>
            <a:r>
              <a:rPr lang="hu-HU" dirty="0" smtClean="0"/>
              <a:t>	Maximum length for char </a:t>
            </a:r>
            <a:r>
              <a:rPr lang="hu-HU" dirty="0" smtClean="0">
                <a:sym typeface="Wingdings" panose="05000000000000000000" pitchFamily="2" charset="2"/>
              </a:rPr>
              <a:t> 255 bytes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Maximum length for varchar  65 535 bytes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// country codes: char(3) is a good choice  (HUN, USA, GER, ARG ... )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// names: varchar() is a good choice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56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4264"/>
          </a:xfrm>
        </p:spPr>
        <p:txBody>
          <a:bodyPr/>
          <a:lstStyle/>
          <a:p>
            <a:r>
              <a:rPr lang="hu-HU" b="1" u="sng" dirty="0" smtClean="0"/>
              <a:t>Data types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45673" y="1653309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2.) </a:t>
            </a:r>
            <a:r>
              <a:rPr lang="hu-HU" b="1" dirty="0" smtClean="0"/>
              <a:t>TEXT DATA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21527" y="2161309"/>
            <a:ext cx="786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want to store data that exceed </a:t>
            </a:r>
            <a:r>
              <a:rPr lang="hu-HU" b="1" dirty="0" smtClean="0"/>
              <a:t>64</a:t>
            </a:r>
            <a:r>
              <a:rPr lang="hu-HU" dirty="0" smtClean="0"/>
              <a:t> kB limit </a:t>
            </a:r>
            <a:r>
              <a:rPr lang="hu-HU" dirty="0" smtClean="0">
                <a:sym typeface="Wingdings" panose="05000000000000000000" pitchFamily="2" charset="2"/>
              </a:rPr>
              <a:t> we should use text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9797"/>
              </p:ext>
            </p:extLst>
          </p:nvPr>
        </p:nvGraphicFramePr>
        <p:xfrm>
          <a:off x="2389853" y="3065703"/>
          <a:ext cx="8128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TEXT TYPE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MAXIMUM NUMBER OF BYTES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tinytext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255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text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65 535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mediumtext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16 777 215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longtext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4 294 967 295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30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4264"/>
          </a:xfrm>
        </p:spPr>
        <p:txBody>
          <a:bodyPr/>
          <a:lstStyle/>
          <a:p>
            <a:r>
              <a:rPr lang="hu-HU" b="1" u="sng" dirty="0" smtClean="0"/>
              <a:t>Data types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45673" y="1653309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3.) </a:t>
            </a:r>
            <a:r>
              <a:rPr lang="hu-HU" b="1" dirty="0" smtClean="0"/>
              <a:t>NUMERICAL DATA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21527" y="2161309"/>
            <a:ext cx="7588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There are several different numerical data types</a:t>
            </a:r>
          </a:p>
          <a:p>
            <a:r>
              <a:rPr lang="hu-HU" dirty="0" smtClean="0"/>
              <a:t>	We can have unsigned data </a:t>
            </a:r>
            <a:r>
              <a:rPr lang="hu-HU" dirty="0" smtClean="0">
                <a:sym typeface="Wingdings" panose="05000000000000000000" pitchFamily="2" charset="2"/>
              </a:rPr>
              <a:t> greater than or equal to</a:t>
            </a:r>
            <a:r>
              <a:rPr lang="hu-HU" b="1" dirty="0" smtClean="0">
                <a:sym typeface="Wingdings" panose="05000000000000000000" pitchFamily="2" charset="2"/>
              </a:rPr>
              <a:t> 0</a:t>
            </a:r>
            <a:endParaRPr lang="hu-HU" b="1" dirty="0"/>
          </a:p>
          <a:p>
            <a:r>
              <a:rPr lang="hu-HU" dirty="0" smtClean="0"/>
              <a:t>	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95765"/>
              </p:ext>
            </p:extLst>
          </p:nvPr>
        </p:nvGraphicFramePr>
        <p:xfrm>
          <a:off x="544515" y="3102805"/>
          <a:ext cx="11111346" cy="282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28083"/>
                <a:gridCol w="4379481"/>
                <a:gridCol w="3703782"/>
              </a:tblGrid>
              <a:tr h="437712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TYPE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SIGNED RANGE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UNSIGNED</a:t>
                      </a:r>
                      <a:r>
                        <a:rPr lang="hu-HU" baseline="0" dirty="0" smtClean="0"/>
                        <a:t> RANGE</a:t>
                      </a:r>
                      <a:endParaRPr lang="hu-HU" dirty="0"/>
                    </a:p>
                  </a:txBody>
                  <a:tcPr/>
                </a:tc>
              </a:tr>
              <a:tr h="437712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Tinyint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-127</a:t>
                      </a:r>
                      <a:r>
                        <a:rPr lang="hu-HU" b="1" baseline="0" dirty="0" smtClean="0"/>
                        <a:t> to 127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 to 255</a:t>
                      </a:r>
                      <a:endParaRPr lang="hu-HU" b="1" dirty="0"/>
                    </a:p>
                  </a:txBody>
                  <a:tcPr/>
                </a:tc>
              </a:tr>
              <a:tr h="437712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Smallint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-32 768</a:t>
                      </a:r>
                      <a:r>
                        <a:rPr lang="hu-HU" b="1" baseline="0" dirty="0" smtClean="0"/>
                        <a:t> to 32 767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 to 65 535</a:t>
                      </a:r>
                      <a:endParaRPr lang="hu-HU" b="1" dirty="0"/>
                    </a:p>
                  </a:txBody>
                  <a:tcPr/>
                </a:tc>
              </a:tr>
              <a:tr h="437712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Mediumint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-8 388 608 to -8 388 607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 to 16 777 215</a:t>
                      </a:r>
                      <a:endParaRPr lang="hu-HU" b="1" dirty="0"/>
                    </a:p>
                  </a:txBody>
                  <a:tcPr/>
                </a:tc>
              </a:tr>
              <a:tr h="437712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Int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-2 147 483 648 to 2 147 483 647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 to 4 294 967 295</a:t>
                      </a:r>
                      <a:endParaRPr lang="hu-HU" b="1" dirty="0"/>
                    </a:p>
                  </a:txBody>
                  <a:tcPr/>
                </a:tc>
              </a:tr>
              <a:tr h="610672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Bigint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b="1" dirty="0" smtClean="0"/>
                        <a:t>- 9 223 372 036 854 775 808 to 9 223 372 036 854 775 807</a:t>
                      </a:r>
                      <a:endParaRPr lang="hu-H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dirty="0" smtClean="0"/>
                        <a:t>0 to 18 446 744 073 709 551 615</a:t>
                      </a:r>
                    </a:p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6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4264"/>
          </a:xfrm>
        </p:spPr>
        <p:txBody>
          <a:bodyPr/>
          <a:lstStyle/>
          <a:p>
            <a:r>
              <a:rPr lang="hu-HU" b="1" u="sng" dirty="0" smtClean="0"/>
              <a:t>Data types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45673" y="1653309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3.) </a:t>
            </a:r>
            <a:r>
              <a:rPr lang="hu-HU" b="1" dirty="0" smtClean="0"/>
              <a:t>NUMERICAL DATA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21527" y="2161309"/>
            <a:ext cx="83968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using floating point numbers </a:t>
            </a:r>
            <a:r>
              <a:rPr lang="hu-HU" dirty="0" smtClean="0">
                <a:sym typeface="Wingdings" panose="05000000000000000000" pitchFamily="2" charset="2"/>
              </a:rPr>
              <a:t> we have </a:t>
            </a:r>
            <a:r>
              <a:rPr lang="hu-HU" b="1" dirty="0" smtClean="0">
                <a:sym typeface="Wingdings" panose="05000000000000000000" pitchFamily="2" charset="2"/>
              </a:rPr>
              <a:t>Float(p,s)</a:t>
            </a:r>
            <a:r>
              <a:rPr lang="hu-HU" dirty="0" smtClean="0">
                <a:sym typeface="Wingdings" panose="05000000000000000000" pitchFamily="2" charset="2"/>
              </a:rPr>
              <a:t> and </a:t>
            </a:r>
            <a:r>
              <a:rPr lang="hu-HU" b="1" dirty="0" smtClean="0">
                <a:sym typeface="Wingdings" panose="05000000000000000000" pitchFamily="2" charset="2"/>
              </a:rPr>
              <a:t>Double(p,s)</a:t>
            </a:r>
            <a:endParaRPr lang="hu-HU" b="1" dirty="0"/>
          </a:p>
          <a:p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2.71828</a:t>
            </a:r>
          </a:p>
          <a:p>
            <a:endParaRPr lang="hu-HU" dirty="0" smtClean="0"/>
          </a:p>
          <a:p>
            <a:r>
              <a:rPr lang="hu-HU" dirty="0" smtClean="0"/>
              <a:t>Float is a single-precision while double is a double-precision number</a:t>
            </a:r>
          </a:p>
          <a:p>
            <a:r>
              <a:rPr lang="hu-HU" dirty="0"/>
              <a:t>	</a:t>
            </a:r>
            <a:r>
              <a:rPr lang="hu-HU" dirty="0" smtClean="0"/>
              <a:t>Float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b="1" dirty="0" smtClean="0">
                <a:sym typeface="Wingdings" panose="05000000000000000000" pitchFamily="2" charset="2"/>
              </a:rPr>
              <a:t>4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b="1" dirty="0" smtClean="0">
                <a:sym typeface="Wingdings" panose="05000000000000000000" pitchFamily="2" charset="2"/>
              </a:rPr>
              <a:t>bytes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Double  </a:t>
            </a:r>
            <a:r>
              <a:rPr lang="hu-HU" b="1" dirty="0" smtClean="0">
                <a:sym typeface="Wingdings" panose="05000000000000000000" pitchFamily="2" charset="2"/>
              </a:rPr>
              <a:t>8 bytes</a:t>
            </a:r>
            <a:r>
              <a:rPr lang="hu-HU" dirty="0"/>
              <a:t>	</a:t>
            </a:r>
            <a:endParaRPr lang="hu-HU" dirty="0" smtClean="0"/>
          </a:p>
          <a:p>
            <a:endParaRPr lang="hu-HU" dirty="0" smtClean="0"/>
          </a:p>
          <a:p>
            <a:r>
              <a:rPr lang="hu-HU" b="1" dirty="0" smtClean="0"/>
              <a:t>p</a:t>
            </a:r>
            <a:r>
              <a:rPr lang="hu-HU" dirty="0" smtClean="0"/>
              <a:t>: precision </a:t>
            </a:r>
            <a:r>
              <a:rPr lang="hu-HU" dirty="0" smtClean="0">
                <a:sym typeface="Wingdings" panose="05000000000000000000" pitchFamily="2" charset="2"/>
              </a:rPr>
              <a:t> total number of allowable digits both to the left and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to the right of the decimal point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s</a:t>
            </a:r>
            <a:r>
              <a:rPr lang="hu-HU" dirty="0" smtClean="0">
                <a:sym typeface="Wingdings" panose="05000000000000000000" pitchFamily="2" charset="2"/>
              </a:rPr>
              <a:t>: scale  the number of allowable digits to the right of the decimal point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52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4264"/>
          </a:xfrm>
        </p:spPr>
        <p:txBody>
          <a:bodyPr/>
          <a:lstStyle/>
          <a:p>
            <a:r>
              <a:rPr lang="hu-HU" b="1" u="sng" dirty="0" smtClean="0"/>
              <a:t>Data types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45673" y="1653309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4.) </a:t>
            </a:r>
            <a:r>
              <a:rPr lang="hu-HU" b="1" dirty="0" smtClean="0"/>
              <a:t>TEMPORAL DATA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21527" y="2161309"/>
            <a:ext cx="4031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When we deal with date and time</a:t>
            </a:r>
          </a:p>
          <a:p>
            <a:endParaRPr lang="hu-HU" dirty="0"/>
          </a:p>
          <a:p>
            <a:endParaRPr lang="hu-H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63092"/>
              </p:ext>
            </p:extLst>
          </p:nvPr>
        </p:nvGraphicFramePr>
        <p:xfrm>
          <a:off x="572223" y="2908849"/>
          <a:ext cx="11111346" cy="311648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5486"/>
                <a:gridCol w="3472873"/>
                <a:gridCol w="5642987"/>
              </a:tblGrid>
              <a:tr h="418867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TYPE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DEFAULT</a:t>
                      </a:r>
                      <a:r>
                        <a:rPr lang="hu-HU" baseline="0" dirty="0" smtClean="0"/>
                        <a:t> FORMAT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VALUES</a:t>
                      </a:r>
                      <a:endParaRPr lang="hu-HU" dirty="0"/>
                    </a:p>
                  </a:txBody>
                  <a:tcPr/>
                </a:tc>
              </a:tr>
              <a:tr h="505375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Date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YYYY-MM-DD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1000-01-01 to 9999-12-31</a:t>
                      </a:r>
                      <a:endParaRPr lang="hu-HU" b="1" dirty="0"/>
                    </a:p>
                  </a:txBody>
                  <a:tcPr/>
                </a:tc>
              </a:tr>
              <a:tr h="511381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Datetime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YYYY-MM-DD HH:MI:SS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1000-01-01 00:00:00 to 9999-12-31 23:59:59</a:t>
                      </a:r>
                      <a:endParaRPr lang="hu-HU" b="1" dirty="0"/>
                    </a:p>
                  </a:txBody>
                  <a:tcPr/>
                </a:tc>
              </a:tr>
              <a:tr h="517386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Timestamp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YYYY-MM-DD HH:MI:SS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1970-01-01 00:00:00 to 2037-12-31 23:59:59</a:t>
                      </a:r>
                      <a:endParaRPr lang="hu-HU" b="1" dirty="0"/>
                    </a:p>
                  </a:txBody>
                  <a:tcPr/>
                </a:tc>
              </a:tr>
              <a:tr h="523392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Year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YYYY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1901 to 2155</a:t>
                      </a:r>
                      <a:endParaRPr lang="hu-HU" b="1" dirty="0"/>
                    </a:p>
                  </a:txBody>
                  <a:tcPr/>
                </a:tc>
              </a:tr>
              <a:tr h="612523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Time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1" dirty="0" smtClean="0"/>
                        <a:t>HHH:MI:SS</a:t>
                      </a:r>
                      <a:endParaRPr lang="hu-H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dirty="0" smtClean="0"/>
                        <a:t>-838:59:59 to 838:59:59</a:t>
                      </a:r>
                    </a:p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6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2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JOIN types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b="1" dirty="0" smtClean="0"/>
              <a:t>SQL JOIN </a:t>
            </a:r>
            <a:r>
              <a:rPr lang="hu-HU" dirty="0" smtClean="0"/>
              <a:t>clause is used to combine records from two or more database tables in the database</a:t>
            </a:r>
          </a:p>
          <a:p>
            <a:r>
              <a:rPr lang="hu-HU" dirty="0" smtClean="0"/>
              <a:t>There are several types of joins</a:t>
            </a:r>
          </a:p>
          <a:p>
            <a:pPr lvl="1"/>
            <a:r>
              <a:rPr lang="hu-HU" dirty="0" smtClean="0"/>
              <a:t>Inner join</a:t>
            </a:r>
          </a:p>
          <a:p>
            <a:pPr lvl="1"/>
            <a:r>
              <a:rPr lang="hu-HU" dirty="0" smtClean="0"/>
              <a:t>Left join</a:t>
            </a:r>
          </a:p>
          <a:p>
            <a:pPr lvl="1"/>
            <a:r>
              <a:rPr lang="hu-HU" dirty="0" smtClean="0"/>
              <a:t>Right join</a:t>
            </a:r>
          </a:p>
          <a:p>
            <a:pPr lvl="1"/>
            <a:r>
              <a:rPr lang="hu-HU" dirty="0" smtClean="0"/>
              <a:t>Full join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76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9329" y="790832"/>
            <a:ext cx="8171935" cy="1351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1639329" y="2566085"/>
            <a:ext cx="8171935" cy="1351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639328" y="4341338"/>
            <a:ext cx="8171935" cy="1837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1639328" y="790832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1"/>
                </a:solidFill>
              </a:rPr>
              <a:t>CUSTOMER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9328" y="2579127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1"/>
                </a:solidFill>
              </a:rPr>
              <a:t>PRODUCT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9327" y="434133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1"/>
                </a:solidFill>
              </a:rPr>
              <a:t>TRANSACTION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6607" y="128166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1"/>
                </a:solidFill>
              </a:rPr>
              <a:t>Joe Smith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14" idx="0"/>
          </p:cNvCxnSpPr>
          <p:nvPr/>
        </p:nvCxnSpPr>
        <p:spPr>
          <a:xfrm flipH="1">
            <a:off x="4259458" y="1651001"/>
            <a:ext cx="1386488" cy="149585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4996" y="314685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1"/>
                </a:solidFill>
              </a:rPr>
              <a:t>Book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50833" y="314685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1"/>
                </a:solidFill>
              </a:rPr>
              <a:t>Car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3919" y="3127285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1"/>
                </a:solidFill>
              </a:rPr>
              <a:t>Washing machine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1" idx="2"/>
            <a:endCxn id="15" idx="0"/>
          </p:cNvCxnSpPr>
          <p:nvPr/>
        </p:nvCxnSpPr>
        <p:spPr>
          <a:xfrm>
            <a:off x="5645946" y="1651001"/>
            <a:ext cx="0" cy="149585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6" idx="0"/>
          </p:cNvCxnSpPr>
          <p:nvPr/>
        </p:nvCxnSpPr>
        <p:spPr>
          <a:xfrm>
            <a:off x="5645946" y="1651001"/>
            <a:ext cx="2132985" cy="147628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20051" y="4986804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1"/>
                </a:solidFill>
              </a:rPr>
              <a:t>Credit of $1000</a:t>
            </a:r>
          </a:p>
          <a:p>
            <a:r>
              <a:rPr lang="hu-HU" b="1" dirty="0">
                <a:solidFill>
                  <a:schemeClr val="bg1"/>
                </a:solidFill>
              </a:rPr>
              <a:t>o</a:t>
            </a:r>
            <a:r>
              <a:rPr lang="hu-HU" b="1" dirty="0" smtClean="0">
                <a:solidFill>
                  <a:schemeClr val="bg1"/>
                </a:solidFill>
              </a:rPr>
              <a:t>n 2014-05-11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stCxn id="15" idx="2"/>
            <a:endCxn id="28" idx="0"/>
          </p:cNvCxnSpPr>
          <p:nvPr/>
        </p:nvCxnSpPr>
        <p:spPr>
          <a:xfrm>
            <a:off x="5645946" y="3516185"/>
            <a:ext cx="0" cy="147061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90570" y="4986804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1"/>
                </a:solidFill>
              </a:rPr>
              <a:t>Credit of $12</a:t>
            </a:r>
          </a:p>
          <a:p>
            <a:r>
              <a:rPr lang="hu-HU" b="1" dirty="0">
                <a:solidFill>
                  <a:schemeClr val="bg1"/>
                </a:solidFill>
              </a:rPr>
              <a:t>o</a:t>
            </a:r>
            <a:r>
              <a:rPr lang="hu-HU" b="1" dirty="0" smtClean="0">
                <a:solidFill>
                  <a:schemeClr val="bg1"/>
                </a:solidFill>
              </a:rPr>
              <a:t>n 2015-07-19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5" idx="0"/>
          </p:cNvCxnSpPr>
          <p:nvPr/>
        </p:nvCxnSpPr>
        <p:spPr>
          <a:xfrm flipH="1">
            <a:off x="3473184" y="3516185"/>
            <a:ext cx="786274" cy="147061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61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INNER JOIN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45276" y="1499286"/>
            <a:ext cx="784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Inner join selects records that have matching values in both tables !!!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3789405" y="2397211"/>
            <a:ext cx="1894703" cy="135924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95101" y="2381841"/>
            <a:ext cx="1894703" cy="135924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Freeform 8"/>
          <p:cNvSpPr/>
          <p:nvPr/>
        </p:nvSpPr>
        <p:spPr>
          <a:xfrm>
            <a:off x="5093235" y="2600478"/>
            <a:ext cx="592371" cy="959150"/>
          </a:xfrm>
          <a:custGeom>
            <a:avLst/>
            <a:gdLst>
              <a:gd name="connsiteX0" fmla="*/ 127414 w 554702"/>
              <a:gd name="connsiteY0" fmla="*/ 127549 h 935005"/>
              <a:gd name="connsiteX1" fmla="*/ 167895 w 554702"/>
              <a:gd name="connsiteY1" fmla="*/ 82306 h 935005"/>
              <a:gd name="connsiteX2" fmla="*/ 215520 w 554702"/>
              <a:gd name="connsiteY2" fmla="*/ 44206 h 935005"/>
              <a:gd name="connsiteX3" fmla="*/ 241714 w 554702"/>
              <a:gd name="connsiteY3" fmla="*/ 25156 h 935005"/>
              <a:gd name="connsiteX4" fmla="*/ 256002 w 554702"/>
              <a:gd name="connsiteY4" fmla="*/ 10868 h 935005"/>
              <a:gd name="connsiteX5" fmla="*/ 263145 w 554702"/>
              <a:gd name="connsiteY5" fmla="*/ 1343 h 935005"/>
              <a:gd name="connsiteX6" fmla="*/ 267908 w 554702"/>
              <a:gd name="connsiteY6" fmla="*/ 1343 h 935005"/>
              <a:gd name="connsiteX7" fmla="*/ 272670 w 554702"/>
              <a:gd name="connsiteY7" fmla="*/ 13249 h 935005"/>
              <a:gd name="connsiteX8" fmla="*/ 286958 w 554702"/>
              <a:gd name="connsiteY8" fmla="*/ 18012 h 935005"/>
              <a:gd name="connsiteX9" fmla="*/ 310770 w 554702"/>
              <a:gd name="connsiteY9" fmla="*/ 34681 h 935005"/>
              <a:gd name="connsiteX10" fmla="*/ 327439 w 554702"/>
              <a:gd name="connsiteY10" fmla="*/ 48968 h 935005"/>
              <a:gd name="connsiteX11" fmla="*/ 341727 w 554702"/>
              <a:gd name="connsiteY11" fmla="*/ 68018 h 935005"/>
              <a:gd name="connsiteX12" fmla="*/ 365539 w 554702"/>
              <a:gd name="connsiteY12" fmla="*/ 91831 h 935005"/>
              <a:gd name="connsiteX13" fmla="*/ 396495 w 554702"/>
              <a:gd name="connsiteY13" fmla="*/ 110881 h 935005"/>
              <a:gd name="connsiteX14" fmla="*/ 422689 w 554702"/>
              <a:gd name="connsiteY14" fmla="*/ 141837 h 935005"/>
              <a:gd name="connsiteX15" fmla="*/ 441739 w 554702"/>
              <a:gd name="connsiteY15" fmla="*/ 170412 h 935005"/>
              <a:gd name="connsiteX16" fmla="*/ 470314 w 554702"/>
              <a:gd name="connsiteY16" fmla="*/ 215656 h 935005"/>
              <a:gd name="connsiteX17" fmla="*/ 486983 w 554702"/>
              <a:gd name="connsiteY17" fmla="*/ 244231 h 935005"/>
              <a:gd name="connsiteX18" fmla="*/ 520320 w 554702"/>
              <a:gd name="connsiteY18" fmla="*/ 308524 h 935005"/>
              <a:gd name="connsiteX19" fmla="*/ 551277 w 554702"/>
              <a:gd name="connsiteY19" fmla="*/ 429968 h 935005"/>
              <a:gd name="connsiteX20" fmla="*/ 553658 w 554702"/>
              <a:gd name="connsiteY20" fmla="*/ 465687 h 935005"/>
              <a:gd name="connsiteX21" fmla="*/ 548895 w 554702"/>
              <a:gd name="connsiteY21" fmla="*/ 539506 h 935005"/>
              <a:gd name="connsiteX22" fmla="*/ 522702 w 554702"/>
              <a:gd name="connsiteY22" fmla="*/ 622849 h 935005"/>
              <a:gd name="connsiteX23" fmla="*/ 517939 w 554702"/>
              <a:gd name="connsiteY23" fmla="*/ 656187 h 935005"/>
              <a:gd name="connsiteX24" fmla="*/ 501270 w 554702"/>
              <a:gd name="connsiteY24" fmla="*/ 691906 h 935005"/>
              <a:gd name="connsiteX25" fmla="*/ 484602 w 554702"/>
              <a:gd name="connsiteY25" fmla="*/ 727624 h 935005"/>
              <a:gd name="connsiteX26" fmla="*/ 453645 w 554702"/>
              <a:gd name="connsiteY26" fmla="*/ 763343 h 935005"/>
              <a:gd name="connsiteX27" fmla="*/ 422689 w 554702"/>
              <a:gd name="connsiteY27" fmla="*/ 803824 h 935005"/>
              <a:gd name="connsiteX28" fmla="*/ 386970 w 554702"/>
              <a:gd name="connsiteY28" fmla="*/ 851449 h 935005"/>
              <a:gd name="connsiteX29" fmla="*/ 336964 w 554702"/>
              <a:gd name="connsiteY29" fmla="*/ 884787 h 935005"/>
              <a:gd name="connsiteX30" fmla="*/ 294102 w 554702"/>
              <a:gd name="connsiteY30" fmla="*/ 920506 h 935005"/>
              <a:gd name="connsiteX31" fmla="*/ 294102 w 554702"/>
              <a:gd name="connsiteY31" fmla="*/ 934793 h 935005"/>
              <a:gd name="connsiteX32" fmla="*/ 244095 w 554702"/>
              <a:gd name="connsiteY32" fmla="*/ 910981 h 935005"/>
              <a:gd name="connsiteX33" fmla="*/ 222664 w 554702"/>
              <a:gd name="connsiteY33" fmla="*/ 875262 h 935005"/>
              <a:gd name="connsiteX34" fmla="*/ 198852 w 554702"/>
              <a:gd name="connsiteY34" fmla="*/ 860974 h 935005"/>
              <a:gd name="connsiteX35" fmla="*/ 165514 w 554702"/>
              <a:gd name="connsiteY35" fmla="*/ 832399 h 935005"/>
              <a:gd name="connsiteX36" fmla="*/ 141702 w 554702"/>
              <a:gd name="connsiteY36" fmla="*/ 799062 h 935005"/>
              <a:gd name="connsiteX37" fmla="*/ 115508 w 554702"/>
              <a:gd name="connsiteY37" fmla="*/ 768106 h 935005"/>
              <a:gd name="connsiteX38" fmla="*/ 96458 w 554702"/>
              <a:gd name="connsiteY38" fmla="*/ 746674 h 935005"/>
              <a:gd name="connsiteX39" fmla="*/ 77408 w 554702"/>
              <a:gd name="connsiteY39" fmla="*/ 718099 h 935005"/>
              <a:gd name="connsiteX40" fmla="*/ 60739 w 554702"/>
              <a:gd name="connsiteY40" fmla="*/ 687143 h 935005"/>
              <a:gd name="connsiteX41" fmla="*/ 46452 w 554702"/>
              <a:gd name="connsiteY41" fmla="*/ 656187 h 935005"/>
              <a:gd name="connsiteX42" fmla="*/ 34545 w 554702"/>
              <a:gd name="connsiteY42" fmla="*/ 622849 h 935005"/>
              <a:gd name="connsiteX43" fmla="*/ 22639 w 554702"/>
              <a:gd name="connsiteY43" fmla="*/ 587131 h 935005"/>
              <a:gd name="connsiteX44" fmla="*/ 13114 w 554702"/>
              <a:gd name="connsiteY44" fmla="*/ 549031 h 935005"/>
              <a:gd name="connsiteX45" fmla="*/ 8352 w 554702"/>
              <a:gd name="connsiteY45" fmla="*/ 515693 h 935005"/>
              <a:gd name="connsiteX46" fmla="*/ 1208 w 554702"/>
              <a:gd name="connsiteY46" fmla="*/ 479974 h 935005"/>
              <a:gd name="connsiteX47" fmla="*/ 1208 w 554702"/>
              <a:gd name="connsiteY47" fmla="*/ 437112 h 935005"/>
              <a:gd name="connsiteX48" fmla="*/ 13114 w 554702"/>
              <a:gd name="connsiteY48" fmla="*/ 384724 h 935005"/>
              <a:gd name="connsiteX49" fmla="*/ 15495 w 554702"/>
              <a:gd name="connsiteY49" fmla="*/ 358531 h 935005"/>
              <a:gd name="connsiteX50" fmla="*/ 25020 w 554702"/>
              <a:gd name="connsiteY50" fmla="*/ 315668 h 935005"/>
              <a:gd name="connsiteX51" fmla="*/ 46452 w 554702"/>
              <a:gd name="connsiteY51" fmla="*/ 265662 h 935005"/>
              <a:gd name="connsiteX52" fmla="*/ 63120 w 554702"/>
              <a:gd name="connsiteY52" fmla="*/ 227562 h 935005"/>
              <a:gd name="connsiteX53" fmla="*/ 84552 w 554702"/>
              <a:gd name="connsiteY53" fmla="*/ 196606 h 935005"/>
              <a:gd name="connsiteX54" fmla="*/ 98839 w 554702"/>
              <a:gd name="connsiteY54" fmla="*/ 172793 h 935005"/>
              <a:gd name="connsiteX55" fmla="*/ 127414 w 554702"/>
              <a:gd name="connsiteY55" fmla="*/ 127549 h 93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54702" h="935005">
                <a:moveTo>
                  <a:pt x="127414" y="127549"/>
                </a:moveTo>
                <a:cubicBezTo>
                  <a:pt x="138923" y="112468"/>
                  <a:pt x="153211" y="96196"/>
                  <a:pt x="167895" y="82306"/>
                </a:cubicBezTo>
                <a:cubicBezTo>
                  <a:pt x="182579" y="68415"/>
                  <a:pt x="203217" y="53731"/>
                  <a:pt x="215520" y="44206"/>
                </a:cubicBezTo>
                <a:cubicBezTo>
                  <a:pt x="227823" y="34681"/>
                  <a:pt x="234967" y="30712"/>
                  <a:pt x="241714" y="25156"/>
                </a:cubicBezTo>
                <a:cubicBezTo>
                  <a:pt x="248461" y="19600"/>
                  <a:pt x="252430" y="14837"/>
                  <a:pt x="256002" y="10868"/>
                </a:cubicBezTo>
                <a:cubicBezTo>
                  <a:pt x="259574" y="6899"/>
                  <a:pt x="261161" y="2930"/>
                  <a:pt x="263145" y="1343"/>
                </a:cubicBezTo>
                <a:cubicBezTo>
                  <a:pt x="265129" y="-245"/>
                  <a:pt x="266321" y="-641"/>
                  <a:pt x="267908" y="1343"/>
                </a:cubicBezTo>
                <a:cubicBezTo>
                  <a:pt x="269496" y="3327"/>
                  <a:pt x="269495" y="10471"/>
                  <a:pt x="272670" y="13249"/>
                </a:cubicBezTo>
                <a:cubicBezTo>
                  <a:pt x="275845" y="16027"/>
                  <a:pt x="280608" y="14440"/>
                  <a:pt x="286958" y="18012"/>
                </a:cubicBezTo>
                <a:cubicBezTo>
                  <a:pt x="293308" y="21584"/>
                  <a:pt x="304023" y="29522"/>
                  <a:pt x="310770" y="34681"/>
                </a:cubicBezTo>
                <a:cubicBezTo>
                  <a:pt x="317517" y="39840"/>
                  <a:pt x="322280" y="43412"/>
                  <a:pt x="327439" y="48968"/>
                </a:cubicBezTo>
                <a:cubicBezTo>
                  <a:pt x="332598" y="54524"/>
                  <a:pt x="335377" y="60874"/>
                  <a:pt x="341727" y="68018"/>
                </a:cubicBezTo>
                <a:cubicBezTo>
                  <a:pt x="348077" y="75162"/>
                  <a:pt x="356411" y="84687"/>
                  <a:pt x="365539" y="91831"/>
                </a:cubicBezTo>
                <a:cubicBezTo>
                  <a:pt x="374667" y="98975"/>
                  <a:pt x="386970" y="102547"/>
                  <a:pt x="396495" y="110881"/>
                </a:cubicBezTo>
                <a:cubicBezTo>
                  <a:pt x="406020" y="119215"/>
                  <a:pt x="415148" y="131915"/>
                  <a:pt x="422689" y="141837"/>
                </a:cubicBezTo>
                <a:cubicBezTo>
                  <a:pt x="430230" y="151759"/>
                  <a:pt x="433802" y="158109"/>
                  <a:pt x="441739" y="170412"/>
                </a:cubicBezTo>
                <a:cubicBezTo>
                  <a:pt x="449676" y="182715"/>
                  <a:pt x="462773" y="203353"/>
                  <a:pt x="470314" y="215656"/>
                </a:cubicBezTo>
                <a:cubicBezTo>
                  <a:pt x="477855" y="227959"/>
                  <a:pt x="478649" y="228753"/>
                  <a:pt x="486983" y="244231"/>
                </a:cubicBezTo>
                <a:cubicBezTo>
                  <a:pt x="495317" y="259709"/>
                  <a:pt x="509604" y="277568"/>
                  <a:pt x="520320" y="308524"/>
                </a:cubicBezTo>
                <a:cubicBezTo>
                  <a:pt x="531036" y="339480"/>
                  <a:pt x="545721" y="403774"/>
                  <a:pt x="551277" y="429968"/>
                </a:cubicBezTo>
                <a:cubicBezTo>
                  <a:pt x="556833" y="456162"/>
                  <a:pt x="554055" y="447431"/>
                  <a:pt x="553658" y="465687"/>
                </a:cubicBezTo>
                <a:cubicBezTo>
                  <a:pt x="553261" y="483943"/>
                  <a:pt x="554054" y="513312"/>
                  <a:pt x="548895" y="539506"/>
                </a:cubicBezTo>
                <a:cubicBezTo>
                  <a:pt x="543736" y="565700"/>
                  <a:pt x="527861" y="603402"/>
                  <a:pt x="522702" y="622849"/>
                </a:cubicBezTo>
                <a:cubicBezTo>
                  <a:pt x="517543" y="642296"/>
                  <a:pt x="521511" y="644678"/>
                  <a:pt x="517939" y="656187"/>
                </a:cubicBezTo>
                <a:cubicBezTo>
                  <a:pt x="514367" y="667697"/>
                  <a:pt x="501270" y="691906"/>
                  <a:pt x="501270" y="691906"/>
                </a:cubicBezTo>
                <a:cubicBezTo>
                  <a:pt x="495714" y="703812"/>
                  <a:pt x="492539" y="715718"/>
                  <a:pt x="484602" y="727624"/>
                </a:cubicBezTo>
                <a:cubicBezTo>
                  <a:pt x="476665" y="739530"/>
                  <a:pt x="463964" y="750643"/>
                  <a:pt x="453645" y="763343"/>
                </a:cubicBezTo>
                <a:cubicBezTo>
                  <a:pt x="443326" y="776043"/>
                  <a:pt x="433802" y="789140"/>
                  <a:pt x="422689" y="803824"/>
                </a:cubicBezTo>
                <a:cubicBezTo>
                  <a:pt x="411577" y="818508"/>
                  <a:pt x="401257" y="837955"/>
                  <a:pt x="386970" y="851449"/>
                </a:cubicBezTo>
                <a:cubicBezTo>
                  <a:pt x="372683" y="864943"/>
                  <a:pt x="352442" y="873278"/>
                  <a:pt x="336964" y="884787"/>
                </a:cubicBezTo>
                <a:cubicBezTo>
                  <a:pt x="321486" y="896296"/>
                  <a:pt x="301246" y="912172"/>
                  <a:pt x="294102" y="920506"/>
                </a:cubicBezTo>
                <a:cubicBezTo>
                  <a:pt x="286958" y="928840"/>
                  <a:pt x="302436" y="936380"/>
                  <a:pt x="294102" y="934793"/>
                </a:cubicBezTo>
                <a:cubicBezTo>
                  <a:pt x="285768" y="933206"/>
                  <a:pt x="256001" y="920903"/>
                  <a:pt x="244095" y="910981"/>
                </a:cubicBezTo>
                <a:cubicBezTo>
                  <a:pt x="232189" y="901059"/>
                  <a:pt x="230205" y="883597"/>
                  <a:pt x="222664" y="875262"/>
                </a:cubicBezTo>
                <a:cubicBezTo>
                  <a:pt x="215124" y="866928"/>
                  <a:pt x="208377" y="868118"/>
                  <a:pt x="198852" y="860974"/>
                </a:cubicBezTo>
                <a:cubicBezTo>
                  <a:pt x="189327" y="853830"/>
                  <a:pt x="175039" y="842718"/>
                  <a:pt x="165514" y="832399"/>
                </a:cubicBezTo>
                <a:cubicBezTo>
                  <a:pt x="155989" y="822080"/>
                  <a:pt x="150036" y="809777"/>
                  <a:pt x="141702" y="799062"/>
                </a:cubicBezTo>
                <a:cubicBezTo>
                  <a:pt x="133368" y="788347"/>
                  <a:pt x="123049" y="776837"/>
                  <a:pt x="115508" y="768106"/>
                </a:cubicBezTo>
                <a:cubicBezTo>
                  <a:pt x="107967" y="759375"/>
                  <a:pt x="102808" y="755008"/>
                  <a:pt x="96458" y="746674"/>
                </a:cubicBezTo>
                <a:cubicBezTo>
                  <a:pt x="90108" y="738340"/>
                  <a:pt x="83361" y="728021"/>
                  <a:pt x="77408" y="718099"/>
                </a:cubicBezTo>
                <a:cubicBezTo>
                  <a:pt x="71455" y="708177"/>
                  <a:pt x="65898" y="697462"/>
                  <a:pt x="60739" y="687143"/>
                </a:cubicBezTo>
                <a:cubicBezTo>
                  <a:pt x="55580" y="676824"/>
                  <a:pt x="50818" y="666903"/>
                  <a:pt x="46452" y="656187"/>
                </a:cubicBezTo>
                <a:cubicBezTo>
                  <a:pt x="42086" y="645471"/>
                  <a:pt x="38514" y="634358"/>
                  <a:pt x="34545" y="622849"/>
                </a:cubicBezTo>
                <a:cubicBezTo>
                  <a:pt x="30576" y="611340"/>
                  <a:pt x="26211" y="599434"/>
                  <a:pt x="22639" y="587131"/>
                </a:cubicBezTo>
                <a:cubicBezTo>
                  <a:pt x="19067" y="574828"/>
                  <a:pt x="15495" y="560937"/>
                  <a:pt x="13114" y="549031"/>
                </a:cubicBezTo>
                <a:cubicBezTo>
                  <a:pt x="10733" y="537125"/>
                  <a:pt x="10336" y="527202"/>
                  <a:pt x="8352" y="515693"/>
                </a:cubicBezTo>
                <a:cubicBezTo>
                  <a:pt x="6368" y="504184"/>
                  <a:pt x="2399" y="493071"/>
                  <a:pt x="1208" y="479974"/>
                </a:cubicBezTo>
                <a:cubicBezTo>
                  <a:pt x="17" y="466877"/>
                  <a:pt x="-776" y="452987"/>
                  <a:pt x="1208" y="437112"/>
                </a:cubicBezTo>
                <a:cubicBezTo>
                  <a:pt x="3192" y="421237"/>
                  <a:pt x="10733" y="397821"/>
                  <a:pt x="13114" y="384724"/>
                </a:cubicBezTo>
                <a:cubicBezTo>
                  <a:pt x="15495" y="371627"/>
                  <a:pt x="13511" y="370040"/>
                  <a:pt x="15495" y="358531"/>
                </a:cubicBezTo>
                <a:cubicBezTo>
                  <a:pt x="17479" y="347022"/>
                  <a:pt x="19861" y="331146"/>
                  <a:pt x="25020" y="315668"/>
                </a:cubicBezTo>
                <a:cubicBezTo>
                  <a:pt x="30179" y="300190"/>
                  <a:pt x="40102" y="280346"/>
                  <a:pt x="46452" y="265662"/>
                </a:cubicBezTo>
                <a:cubicBezTo>
                  <a:pt x="52802" y="250978"/>
                  <a:pt x="56770" y="239071"/>
                  <a:pt x="63120" y="227562"/>
                </a:cubicBezTo>
                <a:cubicBezTo>
                  <a:pt x="69470" y="216053"/>
                  <a:pt x="78599" y="205734"/>
                  <a:pt x="84552" y="196606"/>
                </a:cubicBezTo>
                <a:cubicBezTo>
                  <a:pt x="90505" y="187478"/>
                  <a:pt x="94076" y="182318"/>
                  <a:pt x="98839" y="172793"/>
                </a:cubicBezTo>
                <a:cubicBezTo>
                  <a:pt x="103602" y="163268"/>
                  <a:pt x="115905" y="142630"/>
                  <a:pt x="127414" y="127549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4010025" y="287679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TABLE 1</a:t>
            </a:r>
            <a:endParaRPr lang="hu-H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57105" y="2889252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TABLE 2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0053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INNER JOIN</a:t>
            </a:r>
            <a:endParaRPr lang="hu-HU" b="1" u="sn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788927"/>
              </p:ext>
            </p:extLst>
          </p:nvPr>
        </p:nvGraphicFramePr>
        <p:xfrm>
          <a:off x="1922834" y="1367366"/>
          <a:ext cx="8128000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hu-HU" dirty="0" smtClean="0"/>
                        <a:t>PERSON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F0"/>
                          </a:solidFill>
                        </a:rPr>
                        <a:t>person_id</a:t>
                      </a:r>
                      <a:endParaRPr lang="hu-HU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F0"/>
                          </a:solidFill>
                        </a:rPr>
                        <a:t>person_name</a:t>
                      </a:r>
                      <a:endParaRPr lang="hu-HU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F0"/>
                          </a:solidFill>
                        </a:rPr>
                        <a:t>person_age</a:t>
                      </a:r>
                      <a:endParaRPr lang="hu-HU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F0"/>
                          </a:solidFill>
                        </a:rPr>
                        <a:t>university</a:t>
                      </a:r>
                      <a:endParaRPr lang="hu-HU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Kevin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19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NULL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Joe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NULL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Anna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Adam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29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Daniel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Ariana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NULL 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Michelle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67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NULL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78765"/>
              </p:ext>
            </p:extLst>
          </p:nvPr>
        </p:nvGraphicFramePr>
        <p:xfrm>
          <a:off x="1922834" y="4896944"/>
          <a:ext cx="8128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/>
                <a:gridCol w="4064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hu-HU" dirty="0" smtClean="0"/>
                        <a:t>UNIVERSITY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F0"/>
                          </a:solidFill>
                        </a:rPr>
                        <a:t>university_id</a:t>
                      </a:r>
                      <a:endParaRPr lang="hu-HU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F0"/>
                          </a:solidFill>
                        </a:rPr>
                        <a:t>university_name</a:t>
                      </a:r>
                      <a:endParaRPr lang="hu-HU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MIT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Harvard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0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INNER JOIN</a:t>
            </a:r>
            <a:endParaRPr lang="hu-HU" b="1" u="sn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89210"/>
              </p:ext>
            </p:extLst>
          </p:nvPr>
        </p:nvGraphicFramePr>
        <p:xfrm>
          <a:off x="1682138" y="3020519"/>
          <a:ext cx="8128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/>
                <a:gridCol w="4064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hu-HU" dirty="0" smtClean="0"/>
                        <a:t>RESULT SET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F0"/>
                          </a:solidFill>
                        </a:rPr>
                        <a:t>person_name</a:t>
                      </a:r>
                      <a:endParaRPr lang="hu-HU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F0"/>
                          </a:solidFill>
                        </a:rPr>
                        <a:t>university_name</a:t>
                      </a:r>
                      <a:endParaRPr lang="hu-HU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Anna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MIT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Adam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MIT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Daniel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Harvard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8338" y="1682482"/>
            <a:ext cx="8324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 </a:t>
            </a:r>
            <a:r>
              <a:rPr lang="en-US" b="1" dirty="0" err="1"/>
              <a:t>PERSON.person_name</a:t>
            </a:r>
            <a:r>
              <a:rPr lang="en-US" b="1" dirty="0"/>
              <a:t>, </a:t>
            </a:r>
            <a:r>
              <a:rPr lang="en-US" b="1" dirty="0" err="1"/>
              <a:t>UNIVERSITY.university_name</a:t>
            </a:r>
            <a:r>
              <a:rPr lang="en-US" b="1" dirty="0"/>
              <a:t> FROM </a:t>
            </a:r>
            <a:r>
              <a:rPr lang="en-US" b="1" dirty="0" smtClean="0"/>
              <a:t>PERSON</a:t>
            </a:r>
            <a:endParaRPr lang="hu-HU" b="1" dirty="0" smtClean="0"/>
          </a:p>
          <a:p>
            <a:r>
              <a:rPr lang="en-US" b="1" dirty="0" smtClean="0"/>
              <a:t>INNER </a:t>
            </a:r>
            <a:r>
              <a:rPr lang="en-US" b="1" dirty="0"/>
              <a:t>JOIN UNIVERSITY ON </a:t>
            </a:r>
            <a:r>
              <a:rPr lang="en-US" b="1" dirty="0" err="1"/>
              <a:t>PERSON.university</a:t>
            </a:r>
            <a:r>
              <a:rPr lang="en-US" b="1" dirty="0"/>
              <a:t> = </a:t>
            </a:r>
            <a:r>
              <a:rPr lang="en-US" b="1" dirty="0" err="1"/>
              <a:t>UNIVERSITY.university_id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1562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LEFT JOIN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378551" y="1349193"/>
            <a:ext cx="8989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LEFT JOIN </a:t>
            </a:r>
            <a:r>
              <a:rPr lang="hu-HU" dirty="0" smtClean="0"/>
              <a:t>returns all records from left table (</a:t>
            </a:r>
            <a:r>
              <a:rPr lang="hu-HU" b="1" dirty="0" smtClean="0"/>
              <a:t>TABLE 1</a:t>
            </a:r>
            <a:r>
              <a:rPr lang="hu-HU" dirty="0" smtClean="0"/>
              <a:t>) and the matched</a:t>
            </a:r>
          </a:p>
          <a:p>
            <a:r>
              <a:rPr lang="hu-HU" dirty="0" smtClean="0"/>
              <a:t>records from the right table (</a:t>
            </a:r>
            <a:r>
              <a:rPr lang="hu-HU" b="1" dirty="0" smtClean="0"/>
              <a:t>TABLE 2</a:t>
            </a:r>
            <a:r>
              <a:rPr lang="hu-HU" dirty="0" smtClean="0"/>
              <a:t>) !!!</a:t>
            </a:r>
          </a:p>
          <a:p>
            <a:r>
              <a:rPr lang="hu-HU" dirty="0"/>
              <a:t>	</a:t>
            </a:r>
            <a:r>
              <a:rPr lang="hu-HU" dirty="0" smtClean="0"/>
              <a:t>~ note that if there is no match from the right side </a:t>
            </a:r>
            <a:r>
              <a:rPr lang="hu-HU" dirty="0" smtClean="0">
                <a:sym typeface="Wingdings" panose="05000000000000000000" pitchFamily="2" charset="2"/>
              </a:rPr>
              <a:t> the result is </a:t>
            </a:r>
            <a:r>
              <a:rPr lang="hu-HU" b="1" dirty="0" smtClean="0">
                <a:sym typeface="Wingdings" panose="05000000000000000000" pitchFamily="2" charset="2"/>
              </a:rPr>
              <a:t>NULL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3786556" y="2733691"/>
            <a:ext cx="1894703" cy="1359243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92252" y="2718321"/>
            <a:ext cx="1894703" cy="135924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4073851" y="321327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1"/>
                </a:solidFill>
              </a:rPr>
              <a:t>TABLE 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54256" y="3225732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TABLE 2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599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LEFT JOIN</a:t>
            </a:r>
            <a:endParaRPr lang="hu-HU" b="1" u="sn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22834" y="1367366"/>
          <a:ext cx="8128000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hu-HU" dirty="0" smtClean="0"/>
                        <a:t>PERSON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F0"/>
                          </a:solidFill>
                        </a:rPr>
                        <a:t>person_id</a:t>
                      </a:r>
                      <a:endParaRPr lang="hu-HU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F0"/>
                          </a:solidFill>
                        </a:rPr>
                        <a:t>person_name</a:t>
                      </a:r>
                      <a:endParaRPr lang="hu-HU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F0"/>
                          </a:solidFill>
                        </a:rPr>
                        <a:t>person_age</a:t>
                      </a:r>
                      <a:endParaRPr lang="hu-HU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F0"/>
                          </a:solidFill>
                        </a:rPr>
                        <a:t>university</a:t>
                      </a:r>
                      <a:endParaRPr lang="hu-HU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Kevin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19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NULL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Joe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NULL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Anna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Adam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29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Daniel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Ariana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NULL 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Michelle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67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NULL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22834" y="4896944"/>
          <a:ext cx="8128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/>
                <a:gridCol w="4064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hu-HU" dirty="0" smtClean="0"/>
                        <a:t>UNIVERSITY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F0"/>
                          </a:solidFill>
                        </a:rPr>
                        <a:t>university_id</a:t>
                      </a:r>
                      <a:endParaRPr lang="hu-HU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F0"/>
                          </a:solidFill>
                        </a:rPr>
                        <a:t>university_name</a:t>
                      </a:r>
                      <a:endParaRPr lang="hu-HU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MIT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Harvard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2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LEFT JOIN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758338" y="1682482"/>
            <a:ext cx="8324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 </a:t>
            </a:r>
            <a:r>
              <a:rPr lang="en-US" b="1" dirty="0" err="1"/>
              <a:t>PERSON.person_name</a:t>
            </a:r>
            <a:r>
              <a:rPr lang="en-US" b="1" dirty="0"/>
              <a:t>, </a:t>
            </a:r>
            <a:r>
              <a:rPr lang="en-US" b="1" dirty="0" err="1"/>
              <a:t>UNIVERSITY.university_name</a:t>
            </a:r>
            <a:r>
              <a:rPr lang="en-US" b="1" dirty="0"/>
              <a:t> FROM </a:t>
            </a:r>
            <a:r>
              <a:rPr lang="en-US" b="1" dirty="0" smtClean="0"/>
              <a:t>PERSON</a:t>
            </a:r>
            <a:endParaRPr lang="hu-HU" b="1" dirty="0" smtClean="0"/>
          </a:p>
          <a:p>
            <a:r>
              <a:rPr lang="hu-HU" b="1" dirty="0" smtClean="0"/>
              <a:t>LEFT </a:t>
            </a:r>
            <a:r>
              <a:rPr lang="en-US" b="1" dirty="0" smtClean="0"/>
              <a:t>JOIN </a:t>
            </a:r>
            <a:r>
              <a:rPr lang="en-US" b="1" dirty="0"/>
              <a:t>UNIVERSITY ON </a:t>
            </a:r>
            <a:r>
              <a:rPr lang="en-US" b="1" dirty="0" err="1"/>
              <a:t>PERSON.university</a:t>
            </a:r>
            <a:r>
              <a:rPr lang="en-US" b="1" dirty="0"/>
              <a:t> = </a:t>
            </a:r>
            <a:r>
              <a:rPr lang="en-US" b="1" dirty="0" err="1"/>
              <a:t>UNIVERSITY.university_id</a:t>
            </a:r>
            <a:endParaRPr lang="hu-HU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93338"/>
              </p:ext>
            </p:extLst>
          </p:nvPr>
        </p:nvGraphicFramePr>
        <p:xfrm>
          <a:off x="2751509" y="2691341"/>
          <a:ext cx="6630616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6391"/>
                <a:gridCol w="332422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hu-HU" dirty="0" smtClean="0"/>
                        <a:t>RESULT SET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F0"/>
                          </a:solidFill>
                        </a:rPr>
                        <a:t>person_name</a:t>
                      </a:r>
                      <a:endParaRPr lang="hu-HU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F0"/>
                          </a:solidFill>
                        </a:rPr>
                        <a:t>university_name</a:t>
                      </a:r>
                      <a:endParaRPr lang="hu-HU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Kevin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NULL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Joe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NULL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Anna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MIT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Adam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MIT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Daniel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Harvard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Ariana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NULL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Michelle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NULL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79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RIGHT JOIN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378551" y="1349193"/>
            <a:ext cx="8964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RIGHT JOIN </a:t>
            </a:r>
            <a:r>
              <a:rPr lang="hu-HU" dirty="0" smtClean="0"/>
              <a:t>returns all records from right table (</a:t>
            </a:r>
            <a:r>
              <a:rPr lang="hu-HU" b="1" dirty="0" smtClean="0"/>
              <a:t>TABLE 2</a:t>
            </a:r>
            <a:r>
              <a:rPr lang="hu-HU" dirty="0" smtClean="0"/>
              <a:t>) and the matched</a:t>
            </a:r>
          </a:p>
          <a:p>
            <a:r>
              <a:rPr lang="hu-HU" dirty="0" smtClean="0"/>
              <a:t>records from the left table (</a:t>
            </a:r>
            <a:r>
              <a:rPr lang="hu-HU" b="1" dirty="0" smtClean="0"/>
              <a:t>TABLE 1</a:t>
            </a:r>
            <a:r>
              <a:rPr lang="hu-HU" dirty="0" smtClean="0"/>
              <a:t>) !!!</a:t>
            </a:r>
          </a:p>
          <a:p>
            <a:r>
              <a:rPr lang="hu-HU" dirty="0"/>
              <a:t>	</a:t>
            </a:r>
            <a:r>
              <a:rPr lang="hu-HU" dirty="0" smtClean="0"/>
              <a:t>~ note that if there is no match from the left side </a:t>
            </a:r>
            <a:r>
              <a:rPr lang="hu-HU" dirty="0" smtClean="0">
                <a:sym typeface="Wingdings" panose="05000000000000000000" pitchFamily="2" charset="2"/>
              </a:rPr>
              <a:t> the result is </a:t>
            </a:r>
            <a:r>
              <a:rPr lang="hu-HU" b="1" dirty="0" smtClean="0">
                <a:sym typeface="Wingdings" panose="05000000000000000000" pitchFamily="2" charset="2"/>
              </a:rPr>
              <a:t>NULL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3786556" y="2733691"/>
            <a:ext cx="1894703" cy="135924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5092252" y="2718321"/>
            <a:ext cx="1894703" cy="1359243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4073851" y="321327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1"/>
                </a:solidFill>
              </a:rPr>
              <a:t>TABLE 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9006" y="3225732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1"/>
                </a:solidFill>
              </a:rPr>
              <a:t>TABLE 2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29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RIGHT JOIN</a:t>
            </a:r>
            <a:endParaRPr lang="hu-HU" b="1" u="sn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4063"/>
              </p:ext>
            </p:extLst>
          </p:nvPr>
        </p:nvGraphicFramePr>
        <p:xfrm>
          <a:off x="1922834" y="1291166"/>
          <a:ext cx="8128000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40948">
                <a:tc gridSpan="4">
                  <a:txBody>
                    <a:bodyPr/>
                    <a:lstStyle/>
                    <a:p>
                      <a:r>
                        <a:rPr lang="hu-HU" dirty="0" smtClean="0"/>
                        <a:t>PERSON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34094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F0"/>
                          </a:solidFill>
                        </a:rPr>
                        <a:t>person_id</a:t>
                      </a:r>
                      <a:endParaRPr lang="hu-HU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F0"/>
                          </a:solidFill>
                        </a:rPr>
                        <a:t>person_name</a:t>
                      </a:r>
                      <a:endParaRPr lang="hu-HU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F0"/>
                          </a:solidFill>
                        </a:rPr>
                        <a:t>person_age</a:t>
                      </a:r>
                      <a:endParaRPr lang="hu-HU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F0"/>
                          </a:solidFill>
                        </a:rPr>
                        <a:t>university</a:t>
                      </a:r>
                      <a:endParaRPr lang="hu-HU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4094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Kevin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19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NULL</a:t>
                      </a:r>
                      <a:endParaRPr lang="hu-HU" b="1" dirty="0"/>
                    </a:p>
                  </a:txBody>
                  <a:tcPr/>
                </a:tc>
              </a:tr>
              <a:tr h="34094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Joe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NULL</a:t>
                      </a:r>
                      <a:endParaRPr lang="hu-HU" b="1" dirty="0"/>
                    </a:p>
                  </a:txBody>
                  <a:tcPr/>
                </a:tc>
              </a:tr>
              <a:tr h="34094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Anna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4094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Adam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29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4094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Daniel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25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4094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Ariana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NULL </a:t>
                      </a:r>
                      <a:endParaRPr lang="hu-HU" b="1" dirty="0"/>
                    </a:p>
                  </a:txBody>
                  <a:tcPr/>
                </a:tc>
              </a:tr>
              <a:tr h="34094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Michelle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67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NULL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01850"/>
              </p:ext>
            </p:extLst>
          </p:nvPr>
        </p:nvGraphicFramePr>
        <p:xfrm>
          <a:off x="1922834" y="4789947"/>
          <a:ext cx="8128000" cy="14811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/>
                <a:gridCol w="4064000"/>
              </a:tblGrid>
              <a:tr h="383857">
                <a:tc gridSpan="2">
                  <a:txBody>
                    <a:bodyPr/>
                    <a:lstStyle/>
                    <a:p>
                      <a:r>
                        <a:rPr lang="hu-HU" dirty="0" smtClean="0"/>
                        <a:t>UNIVERSITY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39284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F0"/>
                          </a:solidFill>
                        </a:rPr>
                        <a:t>university_id</a:t>
                      </a:r>
                      <a:endParaRPr lang="hu-HU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F0"/>
                          </a:solidFill>
                        </a:rPr>
                        <a:t>university_name</a:t>
                      </a:r>
                      <a:endParaRPr lang="hu-HU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39284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MIT</a:t>
                      </a:r>
                      <a:endParaRPr lang="hu-HU" b="1" dirty="0"/>
                    </a:p>
                  </a:txBody>
                  <a:tcPr/>
                </a:tc>
              </a:tr>
              <a:tr h="339284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Harvard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44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RIGHT JOIN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758338" y="1682482"/>
            <a:ext cx="8324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 </a:t>
            </a:r>
            <a:r>
              <a:rPr lang="en-US" b="1" dirty="0" err="1"/>
              <a:t>PERSON.person_name</a:t>
            </a:r>
            <a:r>
              <a:rPr lang="en-US" b="1" dirty="0"/>
              <a:t>, </a:t>
            </a:r>
            <a:r>
              <a:rPr lang="en-US" b="1" dirty="0" err="1"/>
              <a:t>UNIVERSITY.university_name</a:t>
            </a:r>
            <a:r>
              <a:rPr lang="en-US" b="1" dirty="0"/>
              <a:t> FROM </a:t>
            </a:r>
            <a:r>
              <a:rPr lang="en-US" b="1" dirty="0" smtClean="0"/>
              <a:t>PERSON</a:t>
            </a:r>
            <a:endParaRPr lang="hu-HU" b="1" dirty="0" smtClean="0"/>
          </a:p>
          <a:p>
            <a:r>
              <a:rPr lang="hu-HU" b="1" dirty="0" smtClean="0"/>
              <a:t>RIGHT </a:t>
            </a:r>
            <a:r>
              <a:rPr lang="en-US" b="1" dirty="0" smtClean="0"/>
              <a:t>JOIN </a:t>
            </a:r>
            <a:r>
              <a:rPr lang="en-US" b="1" dirty="0"/>
              <a:t>UNIVERSITY ON </a:t>
            </a:r>
            <a:r>
              <a:rPr lang="en-US" b="1" dirty="0" err="1"/>
              <a:t>PERSON.university</a:t>
            </a:r>
            <a:r>
              <a:rPr lang="en-US" b="1" dirty="0"/>
              <a:t> = </a:t>
            </a:r>
            <a:r>
              <a:rPr lang="en-US" b="1" dirty="0" err="1"/>
              <a:t>UNIVERSITY.university_id</a:t>
            </a:r>
            <a:endParaRPr lang="hu-HU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52062"/>
              </p:ext>
            </p:extLst>
          </p:nvPr>
        </p:nvGraphicFramePr>
        <p:xfrm>
          <a:off x="2751509" y="2691341"/>
          <a:ext cx="6630616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6391"/>
                <a:gridCol w="332422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hu-HU" dirty="0" smtClean="0"/>
                        <a:t>RESULT SET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F0"/>
                          </a:solidFill>
                        </a:rPr>
                        <a:t>person_name</a:t>
                      </a:r>
                      <a:endParaRPr lang="hu-HU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F0"/>
                          </a:solidFill>
                        </a:rPr>
                        <a:t>university_name</a:t>
                      </a:r>
                      <a:endParaRPr lang="hu-HU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Anna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MIT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Adam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MIT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Daniel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Harvard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4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49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9329" y="790832"/>
            <a:ext cx="8171935" cy="1351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1639327" y="2566085"/>
            <a:ext cx="8171935" cy="1351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639328" y="4341338"/>
            <a:ext cx="8171935" cy="1837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1639328" y="790832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1"/>
                </a:solidFill>
              </a:rPr>
              <a:t>CUSTOMER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9328" y="2579127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1"/>
                </a:solidFill>
              </a:rPr>
              <a:t>PRODUCT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9327" y="434133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1"/>
                </a:solidFill>
              </a:rPr>
              <a:t>TRANSACTION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797" y="1272433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1"/>
                </a:solidFill>
              </a:rPr>
              <a:t>Joe Smith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14" idx="0"/>
          </p:cNvCxnSpPr>
          <p:nvPr/>
        </p:nvCxnSpPr>
        <p:spPr>
          <a:xfrm flipH="1">
            <a:off x="3704619" y="1641765"/>
            <a:ext cx="1280517" cy="150508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30157" y="314685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1"/>
                </a:solidFill>
              </a:rPr>
              <a:t>Book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1965" y="313861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1"/>
                </a:solidFill>
              </a:rPr>
              <a:t>Car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9598" y="3144106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1"/>
                </a:solidFill>
              </a:rPr>
              <a:t>Washing machine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1" idx="2"/>
            <a:endCxn id="15" idx="0"/>
          </p:cNvCxnSpPr>
          <p:nvPr/>
        </p:nvCxnSpPr>
        <p:spPr>
          <a:xfrm flipH="1">
            <a:off x="4707078" y="1641765"/>
            <a:ext cx="278058" cy="149684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6" idx="0"/>
          </p:cNvCxnSpPr>
          <p:nvPr/>
        </p:nvCxnSpPr>
        <p:spPr>
          <a:xfrm>
            <a:off x="4985136" y="1641765"/>
            <a:ext cx="1469474" cy="15023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20051" y="4986804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1"/>
                </a:solidFill>
              </a:rPr>
              <a:t>Credit of $1000</a:t>
            </a:r>
          </a:p>
          <a:p>
            <a:r>
              <a:rPr lang="hu-HU" b="1" dirty="0">
                <a:solidFill>
                  <a:schemeClr val="bg1"/>
                </a:solidFill>
              </a:rPr>
              <a:t>o</a:t>
            </a:r>
            <a:r>
              <a:rPr lang="hu-HU" b="1" dirty="0" smtClean="0">
                <a:solidFill>
                  <a:schemeClr val="bg1"/>
                </a:solidFill>
              </a:rPr>
              <a:t>n 2014-05-11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stCxn id="15" idx="2"/>
            <a:endCxn id="28" idx="0"/>
          </p:cNvCxnSpPr>
          <p:nvPr/>
        </p:nvCxnSpPr>
        <p:spPr>
          <a:xfrm>
            <a:off x="4707078" y="3507944"/>
            <a:ext cx="938868" cy="14788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90570" y="4986804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1"/>
                </a:solidFill>
              </a:rPr>
              <a:t>Credit of $12</a:t>
            </a:r>
          </a:p>
          <a:p>
            <a:r>
              <a:rPr lang="hu-HU" b="1" dirty="0">
                <a:solidFill>
                  <a:schemeClr val="bg1"/>
                </a:solidFill>
              </a:rPr>
              <a:t>o</a:t>
            </a:r>
            <a:r>
              <a:rPr lang="hu-HU" b="1" dirty="0" smtClean="0">
                <a:solidFill>
                  <a:schemeClr val="bg1"/>
                </a:solidFill>
              </a:rPr>
              <a:t>n 2015-07-19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stCxn id="14" idx="2"/>
            <a:endCxn id="35" idx="0"/>
          </p:cNvCxnSpPr>
          <p:nvPr/>
        </p:nvCxnSpPr>
        <p:spPr>
          <a:xfrm flipH="1">
            <a:off x="3473184" y="3516185"/>
            <a:ext cx="231435" cy="147061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57931" y="127243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1"/>
                </a:solidFill>
              </a:rPr>
              <a:t>Kevin Hart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32" idx="2"/>
            <a:endCxn id="34" idx="0"/>
          </p:cNvCxnSpPr>
          <p:nvPr/>
        </p:nvCxnSpPr>
        <p:spPr>
          <a:xfrm flipH="1">
            <a:off x="8082472" y="1641765"/>
            <a:ext cx="532851" cy="149509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08010" y="313686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1"/>
                </a:solidFill>
              </a:rPr>
              <a:t>Book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94457" y="313861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1"/>
                </a:solidFill>
              </a:rPr>
              <a:t>Car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>
            <a:stCxn id="32" idx="2"/>
            <a:endCxn id="37" idx="0"/>
          </p:cNvCxnSpPr>
          <p:nvPr/>
        </p:nvCxnSpPr>
        <p:spPr>
          <a:xfrm>
            <a:off x="8615323" y="1641765"/>
            <a:ext cx="774247" cy="149684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Subqueries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257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Subqueries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538007"/>
          </a:xfrm>
        </p:spPr>
        <p:txBody>
          <a:bodyPr/>
          <a:lstStyle/>
          <a:p>
            <a:r>
              <a:rPr lang="hu-HU" dirty="0" smtClean="0"/>
              <a:t>A subquery is a </a:t>
            </a:r>
            <a:r>
              <a:rPr lang="hu-HU" b="1" dirty="0" smtClean="0"/>
              <a:t>SQL</a:t>
            </a:r>
            <a:r>
              <a:rPr lang="hu-HU" dirty="0" smtClean="0"/>
              <a:t> query contained within another </a:t>
            </a:r>
            <a:r>
              <a:rPr lang="hu-HU" b="1" dirty="0" smtClean="0"/>
              <a:t>SQL</a:t>
            </a:r>
            <a:r>
              <a:rPr lang="hu-HU" dirty="0" smtClean="0"/>
              <a:t> statement</a:t>
            </a:r>
          </a:p>
          <a:p>
            <a:r>
              <a:rPr lang="hu-HU" dirty="0" smtClean="0"/>
              <a:t>It is always enclosed within parentheses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0" y="3177304"/>
            <a:ext cx="730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SELECT name FROM city WHERE id = (SELECT MAX(id) FROM city);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03312" y="3816672"/>
            <a:ext cx="43957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There are 2 </a:t>
            </a:r>
            <a:r>
              <a:rPr lang="hu-HU" u="sng" dirty="0" smtClean="0"/>
              <a:t>types of subqueries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>
                <a:solidFill>
                  <a:srgbClr val="FFFF00"/>
                </a:solidFill>
              </a:rPr>
              <a:t>1.) </a:t>
            </a:r>
            <a:r>
              <a:rPr lang="hu-HU" dirty="0" smtClean="0"/>
              <a:t>non-correlated subqueries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 smtClean="0">
                <a:solidFill>
                  <a:srgbClr val="FFFF00"/>
                </a:solidFill>
              </a:rPr>
              <a:t>2.) </a:t>
            </a:r>
            <a:r>
              <a:rPr lang="hu-HU" dirty="0" smtClean="0"/>
              <a:t>correlated subqueries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88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rgbClr val="FFFF00"/>
                </a:solidFill>
              </a:rPr>
              <a:t>1.) </a:t>
            </a:r>
            <a:r>
              <a:rPr lang="hu-HU" b="1" u="sng" dirty="0" smtClean="0"/>
              <a:t>non-correlated subqueries</a:t>
            </a:r>
            <a:endParaRPr lang="hu-HU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114550" y="1581150"/>
            <a:ext cx="8193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These subqueries are totally self-contained</a:t>
            </a:r>
          </a:p>
          <a:p>
            <a:r>
              <a:rPr lang="hu-HU" dirty="0"/>
              <a:t>	</a:t>
            </a:r>
            <a:r>
              <a:rPr lang="hu-HU" dirty="0" smtClean="0"/>
              <a:t>~ it does not reference anything from the containing statement</a:t>
            </a:r>
          </a:p>
          <a:p>
            <a:endParaRPr lang="hu-HU" dirty="0"/>
          </a:p>
          <a:p>
            <a:r>
              <a:rPr lang="hu-HU" b="1" dirty="0" smtClean="0"/>
              <a:t>		INNER QUERY DOES NOT DEPEND ON OUTER QUERY !!!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62163" y="3382541"/>
            <a:ext cx="6898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/* select every row from city table except for the last one</a:t>
            </a:r>
          </a:p>
          <a:p>
            <a:r>
              <a:rPr lang="en-US" b="1" dirty="0" smtClean="0"/>
              <a:t>SELECT </a:t>
            </a:r>
            <a:r>
              <a:rPr lang="en-US" b="1" dirty="0"/>
              <a:t>* FROM city WHERE id &lt;&gt; (SELECT MAX(id) FROM city);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14550" y="4525159"/>
            <a:ext cx="8100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also called a </a:t>
            </a:r>
            <a:r>
              <a:rPr lang="hu-HU" i="1" dirty="0" smtClean="0"/>
              <a:t>scalar</a:t>
            </a:r>
            <a:r>
              <a:rPr lang="hu-HU" dirty="0" smtClean="0"/>
              <a:t> subquery </a:t>
            </a:r>
            <a:r>
              <a:rPr lang="hu-HU" dirty="0" smtClean="0">
                <a:sym typeface="Wingdings" panose="05000000000000000000" pitchFamily="2" charset="2"/>
              </a:rPr>
              <a:t> the subquery returns a single row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and single column ~ a single integer </a:t>
            </a:r>
            <a:r>
              <a:rPr lang="hu-HU" b="1" dirty="0" smtClean="0">
                <a:sym typeface="Wingdings" panose="05000000000000000000" pitchFamily="2" charset="2"/>
              </a:rPr>
              <a:t>ID</a:t>
            </a:r>
            <a:r>
              <a:rPr lang="hu-HU" dirty="0" smtClean="0">
                <a:sym typeface="Wingdings" panose="05000000000000000000" pitchFamily="2" charset="2"/>
              </a:rPr>
              <a:t> for example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59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rgbClr val="FFFF00"/>
                </a:solidFill>
              </a:rPr>
              <a:t>1.) </a:t>
            </a:r>
            <a:r>
              <a:rPr lang="hu-HU" b="1" u="sng" dirty="0" smtClean="0"/>
              <a:t>non-correlated subqueries</a:t>
            </a:r>
            <a:endParaRPr lang="hu-HU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114550" y="1581150"/>
            <a:ext cx="8193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These subqueries are totally self-contained</a:t>
            </a:r>
          </a:p>
          <a:p>
            <a:r>
              <a:rPr lang="hu-HU" dirty="0"/>
              <a:t>	</a:t>
            </a:r>
            <a:r>
              <a:rPr lang="hu-HU" dirty="0" smtClean="0"/>
              <a:t>~ it does not reference anything from the containing statement</a:t>
            </a:r>
          </a:p>
          <a:p>
            <a:endParaRPr lang="hu-HU" dirty="0"/>
          </a:p>
          <a:p>
            <a:r>
              <a:rPr lang="hu-HU" b="1" dirty="0" smtClean="0"/>
              <a:t>		INNER QUERY DOES NOT DEPEND ON OUTER QUERY !!!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21864" y="3374181"/>
            <a:ext cx="9685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/* select every row from city table except for the hungarian ones</a:t>
            </a:r>
          </a:p>
          <a:p>
            <a:r>
              <a:rPr lang="en-US" b="1" dirty="0" smtClean="0"/>
              <a:t>SELECT </a:t>
            </a:r>
            <a:r>
              <a:rPr lang="en-US" b="1" dirty="0"/>
              <a:t>* FROM city WHERE id &lt;&gt; (SELECT </a:t>
            </a:r>
            <a:r>
              <a:rPr lang="en-US" b="1" dirty="0" smtClean="0"/>
              <a:t>id </a:t>
            </a:r>
            <a:r>
              <a:rPr lang="en-US" b="1" dirty="0"/>
              <a:t>FROM </a:t>
            </a:r>
            <a:r>
              <a:rPr lang="en-US" b="1" dirty="0" smtClean="0"/>
              <a:t>city</a:t>
            </a:r>
            <a:r>
              <a:rPr lang="hu-HU" b="1" dirty="0" smtClean="0"/>
              <a:t> WHERE code = ‚HUN’</a:t>
            </a:r>
            <a:r>
              <a:rPr lang="en-US" b="1" dirty="0" smtClean="0"/>
              <a:t>);</a:t>
            </a:r>
            <a:r>
              <a:rPr lang="hu-HU" b="1" dirty="0" smtClean="0"/>
              <a:t>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ERROR !!!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14550" y="4525159"/>
            <a:ext cx="8943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subquery returns multiple rows </a:t>
            </a:r>
            <a:r>
              <a:rPr lang="hu-HU" dirty="0" smtClean="0">
                <a:sym typeface="Wingdings" panose="05000000000000000000" pitchFamily="2" charset="2"/>
              </a:rPr>
              <a:t> and we can not equate a single value to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a set of values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We can check whether a given value can be found within a set of values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and </a:t>
            </a:r>
            <a:r>
              <a:rPr lang="hu-HU" b="1" dirty="0" smtClean="0">
                <a:sym typeface="Wingdings" panose="05000000000000000000" pitchFamily="2" charset="2"/>
              </a:rPr>
              <a:t>NOT</a:t>
            </a:r>
            <a:r>
              <a:rPr lang="hu-HU" dirty="0" smtClean="0">
                <a:sym typeface="Wingdings" panose="05000000000000000000" pitchFamily="2" charset="2"/>
              </a:rPr>
              <a:t> in keywords are important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550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rgbClr val="FFFF00"/>
                </a:solidFill>
              </a:rPr>
              <a:t>1.) </a:t>
            </a:r>
            <a:r>
              <a:rPr lang="hu-HU" b="1" u="sng" dirty="0" smtClean="0"/>
              <a:t>non-correlated subqueries</a:t>
            </a:r>
            <a:endParaRPr lang="hu-HU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114550" y="1581150"/>
            <a:ext cx="8193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These subqueries are totally self-contained</a:t>
            </a:r>
          </a:p>
          <a:p>
            <a:r>
              <a:rPr lang="hu-HU" dirty="0"/>
              <a:t>	</a:t>
            </a:r>
            <a:r>
              <a:rPr lang="hu-HU" dirty="0" smtClean="0"/>
              <a:t>~ it does not reference anything from the containing statement</a:t>
            </a:r>
          </a:p>
          <a:p>
            <a:endParaRPr lang="hu-HU" dirty="0"/>
          </a:p>
          <a:p>
            <a:r>
              <a:rPr lang="hu-HU" b="1" dirty="0" smtClean="0"/>
              <a:t>		INNER QUERY DOES NOT DEPEND ON OUTER QUERY !!!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54051" y="4619981"/>
            <a:ext cx="10132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/* select every row from city table except for the hungarian ones</a:t>
            </a:r>
          </a:p>
          <a:p>
            <a:r>
              <a:rPr lang="en-US" b="1" dirty="0" smtClean="0"/>
              <a:t>SELECT </a:t>
            </a:r>
            <a:r>
              <a:rPr lang="en-US" b="1" dirty="0"/>
              <a:t>* FROM city WHERE id </a:t>
            </a:r>
            <a:r>
              <a:rPr lang="hu-HU" b="1" dirty="0" smtClean="0"/>
              <a:t>NOT IN</a:t>
            </a:r>
            <a:r>
              <a:rPr lang="en-US" b="1" dirty="0" smtClean="0"/>
              <a:t> </a:t>
            </a:r>
            <a:r>
              <a:rPr lang="en-US" b="1" dirty="0"/>
              <a:t>(SELECT </a:t>
            </a:r>
            <a:r>
              <a:rPr lang="en-US" b="1" dirty="0" smtClean="0"/>
              <a:t>id </a:t>
            </a:r>
            <a:r>
              <a:rPr lang="en-US" b="1" dirty="0"/>
              <a:t>FROM </a:t>
            </a:r>
            <a:r>
              <a:rPr lang="en-US" b="1" dirty="0" smtClean="0"/>
              <a:t>city</a:t>
            </a:r>
            <a:r>
              <a:rPr lang="hu-HU" b="1" dirty="0" smtClean="0"/>
              <a:t> WHERE code = ‚HUN’</a:t>
            </a:r>
            <a:r>
              <a:rPr lang="en-US" b="1" dirty="0" smtClean="0"/>
              <a:t>);</a:t>
            </a:r>
            <a:r>
              <a:rPr lang="hu-HU" b="1" dirty="0" smtClean="0"/>
              <a:t>   </a:t>
            </a:r>
            <a:r>
              <a:rPr lang="hu-HU" b="1" dirty="0" smtClean="0">
                <a:solidFill>
                  <a:srgbClr val="00B050"/>
                </a:solidFill>
              </a:rPr>
              <a:t>GOOD !!!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9446" y="3108925"/>
            <a:ext cx="8943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subquery returns multiple rows </a:t>
            </a:r>
            <a:r>
              <a:rPr lang="hu-HU" dirty="0" smtClean="0">
                <a:sym typeface="Wingdings" panose="05000000000000000000" pitchFamily="2" charset="2"/>
              </a:rPr>
              <a:t> and we can not equate a single value to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a set of values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We can check whether a given values can be found within a set of values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and </a:t>
            </a:r>
            <a:r>
              <a:rPr lang="hu-HU" b="1" dirty="0" smtClean="0">
                <a:sym typeface="Wingdings" panose="05000000000000000000" pitchFamily="2" charset="2"/>
              </a:rPr>
              <a:t>NOT</a:t>
            </a:r>
            <a:r>
              <a:rPr lang="hu-HU" dirty="0" smtClean="0">
                <a:sym typeface="Wingdings" panose="05000000000000000000" pitchFamily="2" charset="2"/>
              </a:rPr>
              <a:t> in keywords are important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855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rgbClr val="FFFF00"/>
                </a:solidFill>
              </a:rPr>
              <a:t>2.) </a:t>
            </a:r>
            <a:r>
              <a:rPr lang="hu-HU" b="1" u="sng" dirty="0" smtClean="0"/>
              <a:t>correlated subqueries</a:t>
            </a:r>
            <a:endParaRPr lang="hu-HU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114550" y="1581150"/>
            <a:ext cx="88184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These subqueries are </a:t>
            </a:r>
            <a:r>
              <a:rPr lang="hu-HU" b="1" dirty="0" smtClean="0"/>
              <a:t>NOT</a:t>
            </a:r>
            <a:r>
              <a:rPr lang="hu-HU" dirty="0" smtClean="0"/>
              <a:t> self-contained</a:t>
            </a:r>
          </a:p>
          <a:p>
            <a:r>
              <a:rPr lang="hu-HU" dirty="0"/>
              <a:t>	</a:t>
            </a:r>
            <a:r>
              <a:rPr lang="hu-HU" dirty="0" smtClean="0"/>
              <a:t>~ it does reference something from the containing statement</a:t>
            </a:r>
          </a:p>
          <a:p>
            <a:endParaRPr lang="hu-HU" dirty="0"/>
          </a:p>
          <a:p>
            <a:r>
              <a:rPr lang="hu-HU" b="1" dirty="0"/>
              <a:t>	</a:t>
            </a:r>
            <a:r>
              <a:rPr lang="hu-HU" b="1" dirty="0" smtClean="0"/>
              <a:t>	INNER QUERY REFERENCES OUTER QUERY !!!</a:t>
            </a:r>
          </a:p>
          <a:p>
            <a:r>
              <a:rPr lang="hu-HU" b="1" dirty="0"/>
              <a:t>	</a:t>
            </a:r>
            <a:r>
              <a:rPr lang="hu-HU" b="1" dirty="0" smtClean="0"/>
              <a:t>		</a:t>
            </a:r>
          </a:p>
          <a:p>
            <a:r>
              <a:rPr lang="hu-HU" dirty="0" smtClean="0"/>
              <a:t>Correlated subqueries are slower </a:t>
            </a:r>
            <a:r>
              <a:rPr lang="hu-HU" dirty="0" smtClean="0">
                <a:sym typeface="Wingdings" panose="05000000000000000000" pitchFamily="2" charset="2"/>
              </a:rPr>
              <a:t> should be avoided !!!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 They are not executed once prior the execution of the containing statement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Correlated subqueries are executed once for each candidate row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543050" y="4533900"/>
            <a:ext cx="874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/* select countries with exactly 22 cities</a:t>
            </a:r>
          </a:p>
          <a:p>
            <a:r>
              <a:rPr lang="en-US" b="1" dirty="0"/>
              <a:t>SELECT countryTable.name FROM country as </a:t>
            </a:r>
            <a:r>
              <a:rPr lang="en-US" b="1" dirty="0" err="1"/>
              <a:t>countryTable</a:t>
            </a:r>
            <a:r>
              <a:rPr lang="en-US" b="1" dirty="0"/>
              <a:t> </a:t>
            </a:r>
            <a:r>
              <a:rPr lang="en-US" b="1" dirty="0" smtClean="0"/>
              <a:t>WHERE</a:t>
            </a:r>
            <a:endParaRPr lang="hu-HU" b="1" dirty="0" smtClean="0"/>
          </a:p>
          <a:p>
            <a:r>
              <a:rPr lang="en-US" b="1" dirty="0" smtClean="0"/>
              <a:t>22 </a:t>
            </a:r>
            <a:r>
              <a:rPr lang="en-US" b="1" dirty="0"/>
              <a:t>= (select count(*) from city c where </a:t>
            </a:r>
            <a:r>
              <a:rPr lang="en-US" b="1" dirty="0" err="1"/>
              <a:t>c.country_code</a:t>
            </a:r>
            <a:r>
              <a:rPr lang="en-US" b="1" dirty="0"/>
              <a:t>=</a:t>
            </a:r>
            <a:r>
              <a:rPr lang="en-US" b="1" dirty="0" err="1"/>
              <a:t>countryTable.code</a:t>
            </a:r>
            <a:r>
              <a:rPr lang="en-US" b="1" dirty="0"/>
              <a:t>);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058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Performance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C</a:t>
            </a:r>
            <a:r>
              <a:rPr lang="en-US" b="1" dirty="0" err="1" smtClean="0"/>
              <a:t>orrelated</a:t>
            </a:r>
            <a:r>
              <a:rPr lang="en-US" b="1" dirty="0" smtClean="0"/>
              <a:t> </a:t>
            </a:r>
            <a:r>
              <a:rPr lang="en-US" b="1" dirty="0"/>
              <a:t>subquery</a:t>
            </a:r>
            <a:r>
              <a:rPr lang="en-US" dirty="0"/>
              <a:t> 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inner </a:t>
            </a:r>
            <a:r>
              <a:rPr lang="en-US" dirty="0"/>
              <a:t>query depends on outer </a:t>
            </a:r>
            <a:r>
              <a:rPr lang="en-US" dirty="0" smtClean="0"/>
              <a:t>query</a:t>
            </a:r>
            <a:endParaRPr lang="hu-HU" dirty="0" smtClean="0"/>
          </a:p>
          <a:p>
            <a:r>
              <a:rPr lang="hu-HU" b="1" dirty="0"/>
              <a:t>N</a:t>
            </a:r>
            <a:r>
              <a:rPr lang="en-US" b="1" dirty="0" smtClean="0"/>
              <a:t>on</a:t>
            </a:r>
            <a:r>
              <a:rPr lang="hu-HU" b="1" dirty="0" smtClean="0"/>
              <a:t>-</a:t>
            </a:r>
            <a:r>
              <a:rPr lang="en-US" b="1" dirty="0" smtClean="0"/>
              <a:t>correlated query</a:t>
            </a:r>
            <a:r>
              <a:rPr lang="hu-HU" b="1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inner </a:t>
            </a:r>
            <a:r>
              <a:rPr lang="en-US" dirty="0" smtClean="0"/>
              <a:t>query</a:t>
            </a:r>
            <a:r>
              <a:rPr lang="hu-HU" dirty="0"/>
              <a:t> </a:t>
            </a:r>
            <a:r>
              <a:rPr lang="hu-HU" dirty="0" smtClean="0"/>
              <a:t>/</a:t>
            </a:r>
            <a:r>
              <a:rPr lang="en-US" dirty="0" smtClean="0"/>
              <a:t> </a:t>
            </a:r>
            <a:r>
              <a:rPr lang="en-US" dirty="0"/>
              <a:t>subquery </a:t>
            </a:r>
            <a:r>
              <a:rPr lang="en-US" dirty="0" smtClean="0"/>
              <a:t>doe</a:t>
            </a:r>
            <a:r>
              <a:rPr lang="hu-HU" dirty="0" smtClean="0"/>
              <a:t>s not</a:t>
            </a:r>
            <a:r>
              <a:rPr lang="en-US" dirty="0" smtClean="0"/>
              <a:t> depend </a:t>
            </a:r>
            <a:r>
              <a:rPr lang="en-US" dirty="0"/>
              <a:t>on outer query and run by its </a:t>
            </a:r>
            <a:r>
              <a:rPr lang="en-US" dirty="0" smtClean="0"/>
              <a:t>own</a:t>
            </a:r>
            <a:endParaRPr lang="hu-HU" dirty="0" smtClean="0"/>
          </a:p>
          <a:p>
            <a:r>
              <a:rPr lang="en-US" dirty="0" smtClean="0"/>
              <a:t>In </a:t>
            </a:r>
            <a:r>
              <a:rPr lang="en-US" dirty="0"/>
              <a:t>case of correlated </a:t>
            </a:r>
            <a:r>
              <a:rPr lang="en-US" dirty="0" smtClean="0"/>
              <a:t>subquery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outer query executed before inner query </a:t>
            </a:r>
            <a:r>
              <a:rPr lang="hu-HU" dirty="0"/>
              <a:t>/</a:t>
            </a:r>
            <a:r>
              <a:rPr lang="en-US" dirty="0" smtClean="0"/>
              <a:t> </a:t>
            </a:r>
            <a:r>
              <a:rPr lang="en-US" dirty="0" err="1" smtClean="0"/>
              <a:t>subquer</a:t>
            </a:r>
            <a:r>
              <a:rPr lang="hu-HU" dirty="0" smtClean="0"/>
              <a:t>y</a:t>
            </a:r>
          </a:p>
          <a:p>
            <a:r>
              <a:rPr lang="hu-HU" dirty="0"/>
              <a:t>I</a:t>
            </a:r>
            <a:r>
              <a:rPr lang="en-US" dirty="0" smtClean="0"/>
              <a:t>n </a:t>
            </a:r>
            <a:r>
              <a:rPr lang="en-US" dirty="0"/>
              <a:t>case of </a:t>
            </a:r>
            <a:r>
              <a:rPr lang="hu-HU" dirty="0"/>
              <a:t>n</a:t>
            </a:r>
            <a:r>
              <a:rPr lang="en-US" dirty="0" smtClean="0"/>
              <a:t>on</a:t>
            </a:r>
            <a:r>
              <a:rPr lang="hu-HU" dirty="0" smtClean="0"/>
              <a:t>-</a:t>
            </a:r>
            <a:r>
              <a:rPr lang="hu-HU" dirty="0"/>
              <a:t>c</a:t>
            </a:r>
            <a:r>
              <a:rPr lang="en-US" dirty="0" err="1" smtClean="0"/>
              <a:t>orrelated</a:t>
            </a:r>
            <a:r>
              <a:rPr lang="en-US" dirty="0" smtClean="0"/>
              <a:t> </a:t>
            </a:r>
            <a:r>
              <a:rPr lang="en-US" dirty="0"/>
              <a:t>subquery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inner </a:t>
            </a:r>
            <a:r>
              <a:rPr lang="en-US" dirty="0"/>
              <a:t>query executes before outer </a:t>
            </a:r>
            <a:r>
              <a:rPr lang="en-US" dirty="0" smtClean="0"/>
              <a:t>query</a:t>
            </a:r>
            <a:endParaRPr lang="hu-HU" dirty="0" smtClean="0"/>
          </a:p>
          <a:p>
            <a:r>
              <a:rPr lang="hu-HU" dirty="0" smtClean="0"/>
              <a:t>Correlated subqueries are slower </a:t>
            </a:r>
            <a:r>
              <a:rPr lang="hu-HU" dirty="0" smtClean="0">
                <a:sym typeface="Wingdings" panose="05000000000000000000" pitchFamily="2" charset="2"/>
              </a:rPr>
              <a:t> so we should avoid them</a:t>
            </a:r>
          </a:p>
          <a:p>
            <a:r>
              <a:rPr lang="hu-HU" b="1" dirty="0" smtClean="0">
                <a:sym typeface="Wingdings" panose="05000000000000000000" pitchFamily="2" charset="2"/>
              </a:rPr>
              <a:t>WE COULD USE SQL JOIN INSTEAD !!!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77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JOIN and subquery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62125" y="1600200"/>
            <a:ext cx="7035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Every time we use subqueries </a:t>
            </a:r>
            <a:r>
              <a:rPr lang="hu-HU" dirty="0" smtClean="0">
                <a:sym typeface="Wingdings" panose="05000000000000000000" pitchFamily="2" charset="2"/>
              </a:rPr>
              <a:t> we could use </a:t>
            </a:r>
            <a:r>
              <a:rPr lang="hu-HU" b="1" dirty="0" smtClean="0">
                <a:sym typeface="Wingdings" panose="05000000000000000000" pitchFamily="2" charset="2"/>
              </a:rPr>
              <a:t>JOIN</a:t>
            </a:r>
            <a:r>
              <a:rPr lang="hu-HU" dirty="0" smtClean="0">
                <a:sym typeface="Wingdings" panose="05000000000000000000" pitchFamily="2" charset="2"/>
              </a:rPr>
              <a:t>s as well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Non-correlated subqueries may be more intuitive BUT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JOIN</a:t>
            </a:r>
            <a:r>
              <a:rPr lang="hu-HU" dirty="0" smtClean="0">
                <a:sym typeface="Wingdings" panose="05000000000000000000" pitchFamily="2" charset="2"/>
              </a:rPr>
              <a:t>s are more efficient 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603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8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DATABASES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TRANSACTIONS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541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67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Transactions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UPDATE, CREATE, SELECT ... are independent SQL statements</a:t>
            </a:r>
          </a:p>
          <a:p>
            <a:r>
              <a:rPr lang="hu-HU" dirty="0" smtClean="0"/>
              <a:t>BUT usually we have several SQL queries that need to be executed together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AS A </a:t>
            </a:r>
            <a:r>
              <a:rPr lang="hu-HU" b="1" dirty="0" smtClean="0">
                <a:sym typeface="Wingdings" panose="05000000000000000000" pitchFamily="2" charset="2"/>
              </a:rPr>
              <a:t>SINGLE LOGICAL UNIT OF WORK </a:t>
            </a:r>
            <a:r>
              <a:rPr lang="hu-HU" dirty="0" smtClean="0">
                <a:sym typeface="Wingdings" panose="05000000000000000000" pitchFamily="2" charset="2"/>
              </a:rPr>
              <a:t>!!!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Transactions help to execute multiple SQL statements concurrently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Multiple users can manipulate the same database table at the same time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We have to use locking to avoid inconsistencies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48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Locking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202724" y="1285103"/>
            <a:ext cx="1126462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database server uses locks to handle simultaneous use of data resources</a:t>
            </a:r>
          </a:p>
          <a:p>
            <a:r>
              <a:rPr lang="hu-HU" dirty="0"/>
              <a:t>	</a:t>
            </a:r>
            <a:r>
              <a:rPr lang="hu-HU" dirty="0" smtClean="0"/>
              <a:t>If the database is locked </a:t>
            </a:r>
            <a:r>
              <a:rPr lang="hu-HU" dirty="0" smtClean="0">
                <a:sym typeface="Wingdings" panose="05000000000000000000" pitchFamily="2" charset="2"/>
              </a:rPr>
              <a:t> any other users wishing to modify (update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or read) that data must wait until the lock has been released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There are </a:t>
            </a:r>
            <a:r>
              <a:rPr lang="hu-HU" u="sng" dirty="0" smtClean="0">
                <a:sym typeface="Wingdings" panose="05000000000000000000" pitchFamily="2" charset="2"/>
              </a:rPr>
              <a:t>two locking srategies</a:t>
            </a:r>
            <a:r>
              <a:rPr lang="hu-HU" dirty="0" smtClean="0">
                <a:sym typeface="Wingdings" panose="05000000000000000000" pitchFamily="2" charset="2"/>
              </a:rPr>
              <a:t>: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1.) </a:t>
            </a:r>
            <a:r>
              <a:rPr lang="hu-HU" dirty="0" smtClean="0">
                <a:sym typeface="Wingdings" panose="05000000000000000000" pitchFamily="2" charset="2"/>
              </a:rPr>
              <a:t>Database writers must request / receive a </a:t>
            </a:r>
            <a:r>
              <a:rPr lang="hu-HU" b="1" i="1" dirty="0" smtClean="0">
                <a:sym typeface="Wingdings" panose="05000000000000000000" pitchFamily="2" charset="2"/>
              </a:rPr>
              <a:t>write lock </a:t>
            </a:r>
            <a:r>
              <a:rPr lang="hu-HU" dirty="0" smtClean="0">
                <a:sym typeface="Wingdings" panose="05000000000000000000" pitchFamily="2" charset="2"/>
              </a:rPr>
              <a:t>from the server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to modify the data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ym typeface="Wingdings" panose="05000000000000000000" pitchFamily="2" charset="2"/>
              </a:rPr>
              <a:t>ONLY ONE WRITE LOCK IS GIVEN OUT AT A TIME FOR A GIVEN TABLE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     Database readers must request / receive a </a:t>
            </a:r>
            <a:r>
              <a:rPr lang="hu-HU" b="1" i="1" dirty="0" smtClean="0">
                <a:sym typeface="Wingdings" panose="05000000000000000000" pitchFamily="2" charset="2"/>
              </a:rPr>
              <a:t>read lock </a:t>
            </a:r>
            <a:r>
              <a:rPr lang="hu-HU" dirty="0" smtClean="0">
                <a:sym typeface="Wingdings" panose="05000000000000000000" pitchFamily="2" charset="2"/>
              </a:rPr>
              <a:t>from the server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to query data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ym typeface="Wingdings" panose="05000000000000000000" pitchFamily="2" charset="2"/>
              </a:rPr>
              <a:t>MULTIPLE USERS CAN READ DATA SIMULTANEOUSLY</a:t>
            </a: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		</a:t>
            </a:r>
            <a:r>
              <a:rPr lang="hu-HU" dirty="0" smtClean="0">
                <a:sym typeface="Wingdings" panose="05000000000000000000" pitchFamily="2" charset="2"/>
              </a:rPr>
              <a:t>+ </a:t>
            </a:r>
            <a:r>
              <a:rPr lang="hu-HU" dirty="0">
                <a:sym typeface="Wingdings" panose="05000000000000000000" pitchFamily="2" charset="2"/>
              </a:rPr>
              <a:t>read requests are blocked until the write lock is released</a:t>
            </a:r>
            <a:endParaRPr lang="hu-HU" dirty="0"/>
          </a:p>
          <a:p>
            <a:endParaRPr lang="hu-HU" b="1" dirty="0" smtClean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For example: Microsoft SQL server  problem is that it can lead to long wait times</a:t>
            </a:r>
            <a:r>
              <a:rPr lang="hu-HU" b="1" dirty="0" smtClean="0">
                <a:sym typeface="Wingdings" panose="05000000000000000000" pitchFamily="2" charset="2"/>
              </a:rPr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1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Locking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202724" y="1285103"/>
            <a:ext cx="966161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database server uses locks to handle simultaneous use of data resources</a:t>
            </a:r>
          </a:p>
          <a:p>
            <a:r>
              <a:rPr lang="hu-HU" dirty="0"/>
              <a:t>	</a:t>
            </a:r>
            <a:r>
              <a:rPr lang="hu-HU" dirty="0" smtClean="0"/>
              <a:t>If the database is locked </a:t>
            </a:r>
            <a:r>
              <a:rPr lang="hu-HU" dirty="0" smtClean="0">
                <a:sym typeface="Wingdings" panose="05000000000000000000" pitchFamily="2" charset="2"/>
              </a:rPr>
              <a:t> any other users wishing to modify (update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or read) that data must wait until the lock has been released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There are </a:t>
            </a:r>
            <a:r>
              <a:rPr lang="hu-HU" u="sng" dirty="0" smtClean="0">
                <a:sym typeface="Wingdings" panose="05000000000000000000" pitchFamily="2" charset="2"/>
              </a:rPr>
              <a:t>two locking srategies</a:t>
            </a:r>
            <a:r>
              <a:rPr lang="hu-HU" dirty="0" smtClean="0">
                <a:sym typeface="Wingdings" panose="05000000000000000000" pitchFamily="2" charset="2"/>
              </a:rPr>
              <a:t>: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2.) </a:t>
            </a:r>
            <a:r>
              <a:rPr lang="hu-HU" dirty="0" smtClean="0">
                <a:sym typeface="Wingdings" panose="05000000000000000000" pitchFamily="2" charset="2"/>
              </a:rPr>
              <a:t>Database writers must request / receive a </a:t>
            </a:r>
            <a:r>
              <a:rPr lang="hu-HU" b="1" i="1" dirty="0" smtClean="0">
                <a:sym typeface="Wingdings" panose="05000000000000000000" pitchFamily="2" charset="2"/>
              </a:rPr>
              <a:t>lock </a:t>
            </a:r>
            <a:r>
              <a:rPr lang="hu-HU" dirty="0" smtClean="0">
                <a:sym typeface="Wingdings" panose="05000000000000000000" pitchFamily="2" charset="2"/>
              </a:rPr>
              <a:t>from the server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	to modify the data BUT no request needed to query data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ym typeface="Wingdings" panose="05000000000000000000" pitchFamily="2" charset="2"/>
              </a:rPr>
              <a:t>THE SERVER ENSURES THAT DATA WILL BE CONSISTENT</a:t>
            </a: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		</a:t>
            </a:r>
            <a:r>
              <a:rPr lang="hu-HU" dirty="0" smtClean="0">
                <a:sym typeface="Wingdings" panose="05000000000000000000" pitchFamily="2" charset="2"/>
              </a:rPr>
              <a:t>This is called </a:t>
            </a:r>
            <a:r>
              <a:rPr lang="hu-HU" b="1" dirty="0" smtClean="0">
                <a:sym typeface="Wingdings" panose="05000000000000000000" pitchFamily="2" charset="2"/>
              </a:rPr>
              <a:t>„versioning”</a:t>
            </a: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For example: Oracle server  problem if there are long running queries while</a:t>
            </a: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			</a:t>
            </a:r>
            <a:r>
              <a:rPr lang="hu-HU" dirty="0" smtClean="0">
                <a:sym typeface="Wingdings" panose="05000000000000000000" pitchFamily="2" charset="2"/>
              </a:rPr>
              <a:t>data is being modified</a:t>
            </a:r>
            <a:r>
              <a:rPr lang="hu-HU" b="1" dirty="0" smtClean="0">
                <a:sym typeface="Wingdings" panose="05000000000000000000" pitchFamily="2" charset="2"/>
              </a:rPr>
              <a:t>	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MySQL  </a:t>
            </a:r>
            <a:r>
              <a:rPr lang="hu-HU" dirty="0" smtClean="0">
                <a:sym typeface="Wingdings" panose="05000000000000000000" pitchFamily="2" charset="2"/>
              </a:rPr>
              <a:t>uses both techinques !!!</a:t>
            </a:r>
            <a:r>
              <a:rPr lang="hu-HU" b="1" dirty="0" smtClean="0">
                <a:sym typeface="Wingdings" panose="05000000000000000000" pitchFamily="2" charset="2"/>
              </a:rPr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9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Locking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89903" y="1334530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How to use lock?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06595" y="1911178"/>
            <a:ext cx="782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t</a:t>
            </a:r>
            <a:r>
              <a:rPr lang="hu-HU" b="1" dirty="0" smtClean="0">
                <a:sym typeface="Wingdings" panose="05000000000000000000" pitchFamily="2" charset="2"/>
              </a:rPr>
              <a:t>able lock</a:t>
            </a:r>
            <a:r>
              <a:rPr lang="hu-HU" dirty="0" smtClean="0">
                <a:sym typeface="Wingdings" panose="05000000000000000000" pitchFamily="2" charset="2"/>
              </a:rPr>
              <a:t>: only a single user can manipulate a given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database table at a given time // 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SLOW BUT EASY TO IMPLEMENT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6595" y="2735060"/>
            <a:ext cx="6421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page lock</a:t>
            </a:r>
            <a:r>
              <a:rPr lang="hu-HU" dirty="0" smtClean="0">
                <a:sym typeface="Wingdings" panose="05000000000000000000" pitchFamily="2" charset="2"/>
              </a:rPr>
              <a:t>: only a single user can manipulate a given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p</a:t>
            </a:r>
            <a:r>
              <a:rPr lang="hu-HU" dirty="0" smtClean="0">
                <a:sym typeface="Wingdings" panose="05000000000000000000" pitchFamily="2" charset="2"/>
              </a:rPr>
              <a:t>age at a given time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// page is a segment of memory ~ </a:t>
            </a:r>
            <a:r>
              <a:rPr lang="hu-HU" b="1" dirty="0" smtClean="0">
                <a:sym typeface="Wingdings" panose="05000000000000000000" pitchFamily="2" charset="2"/>
              </a:rPr>
              <a:t>2-16 KB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6595" y="4217036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r</a:t>
            </a:r>
            <a:r>
              <a:rPr lang="hu-HU" b="1" dirty="0" smtClean="0">
                <a:sym typeface="Wingdings" panose="05000000000000000000" pitchFamily="2" charset="2"/>
              </a:rPr>
              <a:t>ow lock</a:t>
            </a:r>
            <a:r>
              <a:rPr lang="hu-HU" dirty="0" smtClean="0">
                <a:sym typeface="Wingdings" panose="05000000000000000000" pitchFamily="2" charset="2"/>
              </a:rPr>
              <a:t>: only a single user can manipulate a given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row at a given time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b="1" dirty="0" smtClean="0">
                <a:sym typeface="Wingdings" panose="05000000000000000000" pitchFamily="2" charset="2"/>
              </a:rPr>
              <a:t>// 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FAST BUT HAVE TO STORE SOME EXTRA INFORMATION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6595" y="5041557"/>
            <a:ext cx="5535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Microsoft server: uses all of the techiques above</a:t>
            </a:r>
          </a:p>
          <a:p>
            <a:r>
              <a:rPr lang="hu-HU" dirty="0" smtClean="0"/>
              <a:t>Oracle Database: uses row lock</a:t>
            </a:r>
          </a:p>
          <a:p>
            <a:r>
              <a:rPr lang="hu-HU" dirty="0" smtClean="0"/>
              <a:t>MySQL: uses all the tecniques above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868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Storage engine for MySQL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91049" y="1911179"/>
            <a:ext cx="940674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been discussing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b="1" dirty="0">
                <a:sym typeface="Wingdings" panose="05000000000000000000" pitchFamily="2" charset="2"/>
              </a:rPr>
              <a:t>MySQL</a:t>
            </a:r>
            <a:r>
              <a:rPr lang="hu-HU" dirty="0">
                <a:sym typeface="Wingdings" panose="05000000000000000000" pitchFamily="2" charset="2"/>
              </a:rPr>
              <a:t> supports </a:t>
            </a:r>
            <a:r>
              <a:rPr lang="hu-HU" dirty="0" smtClean="0">
                <a:sym typeface="Wingdings" panose="05000000000000000000" pitchFamily="2" charset="2"/>
              </a:rPr>
              <a:t>several locking </a:t>
            </a:r>
            <a:r>
              <a:rPr lang="hu-HU" dirty="0">
                <a:sym typeface="Wingdings" panose="05000000000000000000" pitchFamily="2" charset="2"/>
              </a:rPr>
              <a:t>strategies for example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~ we </a:t>
            </a:r>
            <a:r>
              <a:rPr lang="hu-HU" dirty="0">
                <a:sym typeface="Wingdings" panose="05000000000000000000" pitchFamily="2" charset="2"/>
              </a:rPr>
              <a:t>can specify what we want to </a:t>
            </a:r>
            <a:r>
              <a:rPr lang="hu-HU" dirty="0" smtClean="0">
                <a:sym typeface="Wingdings" panose="05000000000000000000" pitchFamily="2" charset="2"/>
              </a:rPr>
              <a:t>do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MyISAM: non-transactional engine with table locking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InnoDB: transactional engine with row-level locking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/* we can check a table storage engine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en-US" b="1" dirty="0">
                <a:sym typeface="Wingdings" panose="05000000000000000000" pitchFamily="2" charset="2"/>
              </a:rPr>
              <a:t>SHOW </a:t>
            </a:r>
            <a:r>
              <a:rPr lang="hu-HU" b="1" dirty="0" smtClean="0">
                <a:sym typeface="Wingdings" panose="05000000000000000000" pitchFamily="2" charset="2"/>
              </a:rPr>
              <a:t>TABLE STATUS WHERE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name = </a:t>
            </a:r>
            <a:r>
              <a:rPr lang="en-US" b="1" dirty="0" smtClean="0">
                <a:sym typeface="Wingdings" panose="05000000000000000000" pitchFamily="2" charset="2"/>
              </a:rPr>
              <a:t>'city‚</a:t>
            </a:r>
            <a:endParaRPr lang="hu-HU" b="1" dirty="0" smtClean="0">
              <a:sym typeface="Wingdings" panose="05000000000000000000" pitchFamily="2" charset="2"/>
            </a:endParaRP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/* </a:t>
            </a:r>
            <a:r>
              <a:rPr lang="hu-HU" dirty="0" smtClean="0">
                <a:sym typeface="Wingdings" panose="05000000000000000000" pitchFamily="2" charset="2"/>
              </a:rPr>
              <a:t>we can alter a given table engine</a:t>
            </a: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ALTER TABLE city ENGINE = INNODB;</a:t>
            </a:r>
            <a:endParaRPr lang="hu-HU" b="1" dirty="0">
              <a:sym typeface="Wingdings" panose="05000000000000000000" pitchFamily="2" charset="2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52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9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Transaction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can group multiple SQL statements such that either all or none of the statements succeed</a:t>
            </a:r>
          </a:p>
          <a:p>
            <a:r>
              <a:rPr lang="hu-HU" dirty="0" smtClean="0"/>
              <a:t>This is called </a:t>
            </a:r>
            <a:r>
              <a:rPr lang="hu-HU" b="1" dirty="0" smtClean="0"/>
              <a:t>atomicity</a:t>
            </a:r>
            <a:r>
              <a:rPr lang="hu-HU" dirty="0" smtClean="0"/>
              <a:t> principle</a:t>
            </a:r>
          </a:p>
          <a:p>
            <a:r>
              <a:rPr lang="hu-HU" dirty="0" smtClean="0"/>
              <a:t>It is crucial for banking applications</a:t>
            </a:r>
          </a:p>
          <a:p>
            <a:r>
              <a:rPr lang="hu-HU" dirty="0" smtClean="0"/>
              <a:t>For example: a given bank customer transfers money from a savings account to the current account</a:t>
            </a:r>
          </a:p>
        </p:txBody>
      </p:sp>
    </p:spTree>
    <p:extLst>
      <p:ext uri="{BB962C8B-B14F-4D97-AF65-F5344CB8AC3E}">
        <p14:creationId xmlns:p14="http://schemas.microsoft.com/office/powerpoint/2010/main" val="39273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Transaction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458097" y="2018270"/>
            <a:ext cx="907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/* customer wants to transfer $500 from the saving account</a:t>
            </a:r>
          </a:p>
          <a:p>
            <a:r>
              <a:rPr lang="hu-HU" b="1" dirty="0" smtClean="0"/>
              <a:t>UPDATE saving_account SET balance = balance – 500 WHERE account_id = 123;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58097" y="2969740"/>
            <a:ext cx="9339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/* customer wants to transfer $500 from the saving account to the current account</a:t>
            </a:r>
          </a:p>
          <a:p>
            <a:r>
              <a:rPr lang="hu-HU" b="1" dirty="0" smtClean="0"/>
              <a:t>UPDATE current_account SET balance = balance + 500 WHERE account_id = 55;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58097" y="3921210"/>
            <a:ext cx="6264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/* the bank wants to track everything</a:t>
            </a:r>
          </a:p>
          <a:p>
            <a:r>
              <a:rPr lang="hu-HU" b="1" dirty="0" smtClean="0"/>
              <a:t>INSERT INTO bank_log VALUES(‚2017-03-12’,500,123,55);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5720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Transaction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458097" y="2018270"/>
            <a:ext cx="907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/* customer wants to transfer $500 from the saving account</a:t>
            </a:r>
          </a:p>
          <a:p>
            <a:r>
              <a:rPr lang="hu-HU" b="1" dirty="0" smtClean="0"/>
              <a:t>UPDATE saving_account SET balance = balance – 500 WHERE account_id = 123;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58097" y="2969740"/>
            <a:ext cx="9339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/* customer wants to transfer $500 from the saving account to the current account</a:t>
            </a:r>
          </a:p>
          <a:p>
            <a:r>
              <a:rPr lang="hu-HU" b="1" dirty="0" smtClean="0"/>
              <a:t>UPDATE current_account SET balance = balance + 500 WHERE account_id = 55;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58097" y="3921210"/>
            <a:ext cx="6264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/* the bank wants to track everything</a:t>
            </a:r>
          </a:p>
          <a:p>
            <a:r>
              <a:rPr lang="hu-HU" b="1" dirty="0" smtClean="0"/>
              <a:t>INSERT INTO bank_log VALUES(‚2017-03-12’,500,123,55);</a:t>
            </a:r>
            <a:endParaRPr lang="hu-H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32238" y="5090984"/>
            <a:ext cx="8685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problem with these SQL statements? Here in this case we handle</a:t>
            </a:r>
          </a:p>
          <a:p>
            <a:r>
              <a:rPr lang="hu-HU" dirty="0"/>
              <a:t>	</a:t>
            </a:r>
            <a:r>
              <a:rPr lang="hu-HU" dirty="0" smtClean="0"/>
              <a:t>every single query independently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13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Transaction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458097" y="2018270"/>
            <a:ext cx="907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/* customer wants to transfer $500 from the saving account</a:t>
            </a:r>
          </a:p>
          <a:p>
            <a:r>
              <a:rPr lang="hu-HU" b="1" dirty="0" smtClean="0">
                <a:solidFill>
                  <a:srgbClr val="00B050"/>
                </a:solidFill>
              </a:rPr>
              <a:t>UPDATE saving_account SET balance = balance – 500 WHERE account_id = 123;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8097" y="2969740"/>
            <a:ext cx="9339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/* customer wants to transfer $500 from the saving account to the current account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UPDATE current_account SET balance = balance + 500 WHERE account_id = 55;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8097" y="3921210"/>
            <a:ext cx="6264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/* the bank wants to track everything</a:t>
            </a:r>
          </a:p>
          <a:p>
            <a:r>
              <a:rPr lang="hu-HU" b="1" dirty="0" smtClean="0"/>
              <a:t>INSERT INTO bank_log VALUES(‚2017-03-12’,500,123,55);</a:t>
            </a:r>
            <a:endParaRPr lang="hu-H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32238" y="5090984"/>
            <a:ext cx="8685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problem with these SQL statements? Here in this case we handle</a:t>
            </a:r>
          </a:p>
          <a:p>
            <a:r>
              <a:rPr lang="hu-HU" dirty="0"/>
              <a:t>	</a:t>
            </a:r>
            <a:r>
              <a:rPr lang="hu-HU" dirty="0" smtClean="0"/>
              <a:t>every single query independently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58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Relational database management systems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In 1970 Edgar F. Codd published an article </a:t>
            </a:r>
            <a:r>
              <a:rPr lang="hu-HU" dirty="0" smtClean="0">
                <a:sym typeface="Wingdings" panose="05000000000000000000" pitchFamily="2" charset="2"/>
              </a:rPr>
              <a:t> about the relational database model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Data should be represented as sets of tables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Redundant data can be stored more efficiently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53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Transaction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458097" y="2018270"/>
            <a:ext cx="907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/* customer wants to transfer $500 from the saving account</a:t>
            </a:r>
          </a:p>
          <a:p>
            <a:r>
              <a:rPr lang="hu-HU" b="1" dirty="0" smtClean="0"/>
              <a:t>UPDATE saving_account SET balance = balance – 500 WHERE account_id = 123;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58097" y="2969740"/>
            <a:ext cx="9339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/* customer wants to transfer $500 from the saving account to the current account</a:t>
            </a:r>
          </a:p>
          <a:p>
            <a:r>
              <a:rPr lang="hu-HU" b="1" dirty="0" smtClean="0"/>
              <a:t>UPDATE current_account SET balance = balance + 500 WHERE account_id = 55;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58097" y="3921210"/>
            <a:ext cx="6264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/* the bank wants to track everything</a:t>
            </a:r>
          </a:p>
          <a:p>
            <a:r>
              <a:rPr lang="hu-HU" b="1" dirty="0" smtClean="0"/>
              <a:t>INSERT INTO bank_log VALUES(‚2017-03-12’,500,123,55);</a:t>
            </a:r>
            <a:endParaRPr lang="hu-H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32238" y="5090984"/>
            <a:ext cx="9934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should include all of the SQL statements within a transaction: we want to make sure</a:t>
            </a:r>
          </a:p>
          <a:p>
            <a:r>
              <a:rPr lang="hu-HU" dirty="0"/>
              <a:t>	</a:t>
            </a:r>
            <a:r>
              <a:rPr lang="hu-HU" dirty="0" smtClean="0"/>
              <a:t>if one of the statements fail </a:t>
            </a:r>
            <a:r>
              <a:rPr lang="hu-HU" dirty="0" smtClean="0">
                <a:sym typeface="Wingdings" panose="05000000000000000000" pitchFamily="2" charset="2"/>
              </a:rPr>
              <a:t> we rollback and make no change at all !!!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WE WANT TO AVOID INCONSISTENT STATES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38891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Transaction control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COMMIT</a:t>
            </a:r>
            <a:r>
              <a:rPr lang="hu-HU" dirty="0" smtClean="0"/>
              <a:t>: in order to save changes</a:t>
            </a:r>
          </a:p>
          <a:p>
            <a:r>
              <a:rPr lang="hu-HU" b="1" dirty="0" smtClean="0"/>
              <a:t>ROLLBACK</a:t>
            </a:r>
            <a:r>
              <a:rPr lang="hu-HU" dirty="0" smtClean="0"/>
              <a:t>: to rollback changes</a:t>
            </a:r>
          </a:p>
          <a:p>
            <a:r>
              <a:rPr lang="hu-HU" b="1" dirty="0" smtClean="0"/>
              <a:t>SAVEPOINT</a:t>
            </a:r>
            <a:r>
              <a:rPr lang="hu-HU" dirty="0" smtClean="0"/>
              <a:t>: we can define points within groups of transactions in which to rollback</a:t>
            </a:r>
          </a:p>
          <a:p>
            <a:r>
              <a:rPr lang="hu-HU" b="1" dirty="0" smtClean="0"/>
              <a:t>START TRANSACTION</a:t>
            </a:r>
            <a:r>
              <a:rPr lang="hu-HU" dirty="0" smtClean="0"/>
              <a:t>: this is how we start a transaction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99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27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ACID principles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What is a transaction?</a:t>
            </a:r>
          </a:p>
          <a:p>
            <a:r>
              <a:rPr lang="hu-HU" dirty="0" smtClean="0"/>
              <a:t>It is a single logical operation on the data !!!</a:t>
            </a:r>
          </a:p>
          <a:p>
            <a:r>
              <a:rPr lang="hu-HU" dirty="0" smtClean="0"/>
              <a:t>For example: updating the name of a customer, withdraw money from credit card ...</a:t>
            </a:r>
          </a:p>
          <a:p>
            <a:r>
              <a:rPr lang="hu-HU" b="1" dirty="0" smtClean="0"/>
              <a:t>IMPORTANT</a:t>
            </a:r>
            <a:r>
              <a:rPr lang="hu-HU" dirty="0" smtClean="0"/>
              <a:t>: a single transaction may involve multiple changes</a:t>
            </a:r>
          </a:p>
          <a:p>
            <a:r>
              <a:rPr lang="hu-HU" dirty="0" smtClean="0"/>
              <a:t>For example: transfer money </a:t>
            </a:r>
            <a:r>
              <a:rPr lang="hu-HU" dirty="0" smtClean="0">
                <a:sym typeface="Wingdings" panose="05000000000000000000" pitchFamily="2" charset="2"/>
              </a:rPr>
              <a:t> balance decreases on one credit card BUT balance increases on another credit card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1970s: Jim Gray defined the </a:t>
            </a:r>
            <a:r>
              <a:rPr lang="hu-HU" b="1" dirty="0" smtClean="0">
                <a:sym typeface="Wingdings" panose="05000000000000000000" pitchFamily="2" charset="2"/>
              </a:rPr>
              <a:t>ACID</a:t>
            </a:r>
            <a:r>
              <a:rPr lang="hu-HU" dirty="0" smtClean="0">
                <a:sym typeface="Wingdings" panose="05000000000000000000" pitchFamily="2" charset="2"/>
              </a:rPr>
              <a:t> properties in order to make transactions reliable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7801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0378" y="2916194"/>
            <a:ext cx="6048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>
                <a:solidFill>
                  <a:srgbClr val="FFFF00"/>
                </a:solidFill>
              </a:rPr>
              <a:t>A		C		I		D</a:t>
            </a:r>
            <a:endParaRPr lang="hu-HU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0249" y="3562525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atomicity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4486442" y="356630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consistency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6400891" y="356252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isolation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8266941" y="356252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durability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53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rgbClr val="FFFF00"/>
                </a:solidFill>
              </a:rPr>
              <a:t>A</a:t>
            </a:r>
            <a:r>
              <a:rPr lang="hu-HU" b="1" dirty="0" smtClean="0"/>
              <a:t>tomicity</a:t>
            </a:r>
            <a:endParaRPr lang="hu-H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Atomicity requires that every single transaction can be „</a:t>
            </a:r>
            <a:r>
              <a:rPr lang="hu-HU" b="1" i="1" dirty="0" smtClean="0"/>
              <a:t>all or nothing</a:t>
            </a:r>
            <a:r>
              <a:rPr lang="hu-HU" dirty="0" smtClean="0"/>
              <a:t>”</a:t>
            </a:r>
          </a:p>
          <a:p>
            <a:r>
              <a:rPr lang="hu-HU" dirty="0" smtClean="0"/>
              <a:t>It means that if one part of the transaction fails </a:t>
            </a:r>
            <a:r>
              <a:rPr lang="hu-HU" dirty="0" smtClean="0">
                <a:sym typeface="Wingdings" panose="05000000000000000000" pitchFamily="2" charset="2"/>
              </a:rPr>
              <a:t> the entire transaction fails so database state is left unchanged „</a:t>
            </a:r>
            <a:r>
              <a:rPr lang="hu-HU" b="1" dirty="0" smtClean="0">
                <a:sym typeface="Wingdings" panose="05000000000000000000" pitchFamily="2" charset="2"/>
              </a:rPr>
              <a:t>rollback</a:t>
            </a:r>
            <a:r>
              <a:rPr lang="hu-HU" dirty="0" smtClean="0">
                <a:sym typeface="Wingdings" panose="05000000000000000000" pitchFamily="2" charset="2"/>
              </a:rPr>
              <a:t>”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So aborted transactions do not happen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An atomic system must guarantee atomicity in every situation: errors or power failures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8480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rgbClr val="FFFF00"/>
                </a:solidFill>
              </a:rPr>
              <a:t>C</a:t>
            </a:r>
            <a:r>
              <a:rPr lang="hu-HU" b="1" dirty="0" smtClean="0"/>
              <a:t>onsistency</a:t>
            </a:r>
            <a:endParaRPr lang="hu-H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Consistency property makes sure that any transaction will bring the database from one valid state to another</a:t>
            </a:r>
          </a:p>
          <a:p>
            <a:r>
              <a:rPr lang="hu-HU" dirty="0" smtClean="0"/>
              <a:t>The data inserted into the database must be valid</a:t>
            </a:r>
          </a:p>
          <a:p>
            <a:r>
              <a:rPr lang="hu-HU" dirty="0" smtClean="0"/>
              <a:t>Including constraints or cascades, triggers...</a:t>
            </a:r>
          </a:p>
        </p:txBody>
      </p:sp>
    </p:spTree>
    <p:extLst>
      <p:ext uri="{BB962C8B-B14F-4D97-AF65-F5344CB8AC3E}">
        <p14:creationId xmlns:p14="http://schemas.microsoft.com/office/powerpoint/2010/main" val="25312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rgbClr val="FFFF00"/>
                </a:solidFill>
              </a:rPr>
              <a:t>I</a:t>
            </a:r>
            <a:r>
              <a:rPr lang="hu-HU" b="1" dirty="0" smtClean="0"/>
              <a:t>solation</a:t>
            </a:r>
            <a:endParaRPr lang="hu-H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isolation property ensures that the concurrent execution of transactions results in a system state that would be obtained if transactions were executed </a:t>
            </a:r>
            <a:r>
              <a:rPr lang="en-US" dirty="0" smtClean="0"/>
              <a:t>serially</a:t>
            </a:r>
            <a:endParaRPr lang="hu-HU" dirty="0" smtClean="0"/>
          </a:p>
          <a:p>
            <a:r>
              <a:rPr lang="hu-HU" dirty="0" smtClean="0"/>
              <a:t>So </a:t>
            </a:r>
            <a:r>
              <a:rPr lang="hu-HU" dirty="0" smtClean="0">
                <a:sym typeface="Wingdings" panose="05000000000000000000" pitchFamily="2" charset="2"/>
              </a:rPr>
              <a:t> sequentially, one after the other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It is basically a concurrency control</a:t>
            </a:r>
          </a:p>
          <a:p>
            <a:r>
              <a:rPr lang="hu-HU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effects of an incomplete transaction might not even be visible to another transaction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0473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rgbClr val="FFFF00"/>
                </a:solidFill>
              </a:rPr>
              <a:t>D</a:t>
            </a:r>
            <a:r>
              <a:rPr lang="hu-HU" b="1" dirty="0" smtClean="0"/>
              <a:t>urability</a:t>
            </a:r>
            <a:endParaRPr lang="hu-H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durability property ensures that once a transaction has been </a:t>
            </a:r>
            <a:r>
              <a:rPr lang="en-US" dirty="0" smtClean="0"/>
              <a:t>committed</a:t>
            </a:r>
            <a:r>
              <a:rPr lang="hu-HU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will remain </a:t>
            </a:r>
            <a:r>
              <a:rPr lang="en-US" dirty="0" smtClean="0"/>
              <a:t>so</a:t>
            </a:r>
            <a:endParaRPr lang="hu-HU" dirty="0" smtClean="0"/>
          </a:p>
          <a:p>
            <a:r>
              <a:rPr lang="hu-HU" dirty="0" smtClean="0"/>
              <a:t>E</a:t>
            </a:r>
            <a:r>
              <a:rPr lang="en-US" dirty="0" err="1" smtClean="0"/>
              <a:t>ven</a:t>
            </a:r>
            <a:r>
              <a:rPr lang="en-US" dirty="0" smtClean="0"/>
              <a:t> </a:t>
            </a:r>
            <a:r>
              <a:rPr lang="en-US" dirty="0"/>
              <a:t>in the event of power </a:t>
            </a:r>
            <a:r>
              <a:rPr lang="en-US" dirty="0" smtClean="0"/>
              <a:t>loss </a:t>
            </a:r>
            <a:r>
              <a:rPr lang="en-US" dirty="0"/>
              <a:t>or </a:t>
            </a:r>
            <a:r>
              <a:rPr lang="en-US" dirty="0" smtClean="0"/>
              <a:t>errors</a:t>
            </a:r>
            <a:endParaRPr lang="hu-HU" dirty="0" smtClean="0"/>
          </a:p>
          <a:p>
            <a:r>
              <a:rPr lang="en-US" dirty="0"/>
              <a:t>To defend against power loss, </a:t>
            </a:r>
            <a:r>
              <a:rPr lang="en-US" dirty="0" smtClean="0"/>
              <a:t>transactions </a:t>
            </a:r>
            <a:r>
              <a:rPr lang="en-US" dirty="0"/>
              <a:t>must be recorded in a non-volatile </a:t>
            </a:r>
            <a:r>
              <a:rPr lang="en-US" dirty="0" smtClean="0"/>
              <a:t>memory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0338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7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638134"/>
              </p:ext>
            </p:extLst>
          </p:nvPr>
        </p:nvGraphicFramePr>
        <p:xfrm>
          <a:off x="1859005" y="521958"/>
          <a:ext cx="81280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/>
                <a:gridCol w="4064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hu-HU" dirty="0" smtClean="0"/>
                        <a:t>CUSTOMER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customer_id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customer_name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Joe</a:t>
                      </a:r>
                      <a:r>
                        <a:rPr lang="hu-HU" baseline="0" dirty="0" smtClean="0"/>
                        <a:t> Smith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590401"/>
              </p:ext>
            </p:extLst>
          </p:nvPr>
        </p:nvGraphicFramePr>
        <p:xfrm>
          <a:off x="1859005" y="2218952"/>
          <a:ext cx="812799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/>
                <a:gridCol w="2709333"/>
                <a:gridCol w="2709333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hu-HU" dirty="0" smtClean="0"/>
                        <a:t>PRODUCT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product_id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customer_id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product_name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book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car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washing machine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244841"/>
              </p:ext>
            </p:extLst>
          </p:nvPr>
        </p:nvGraphicFramePr>
        <p:xfrm>
          <a:off x="1859005" y="4657626"/>
          <a:ext cx="8127999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/>
                <a:gridCol w="2709333"/>
                <a:gridCol w="2709333"/>
              </a:tblGrid>
              <a:tr h="240761">
                <a:tc gridSpan="3">
                  <a:txBody>
                    <a:bodyPr/>
                    <a:lstStyle/>
                    <a:p>
                      <a:r>
                        <a:rPr lang="hu-HU" dirty="0" smtClean="0"/>
                        <a:t>TRANSACTION</a:t>
                      </a:r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transaction_id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product_id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transaction_date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2015-07-19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2014-05-11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6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DATABASES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VIEWS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4514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Views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is general in software engineering </a:t>
            </a:r>
            <a:r>
              <a:rPr lang="hu-HU" dirty="0" smtClean="0">
                <a:sym typeface="Wingdings" panose="05000000000000000000" pitchFamily="2" charset="2"/>
              </a:rPr>
              <a:t> applications should hide concrete implementation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Useds can use the application but know nothing about the implementation details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Database design should be the same !!!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We keep database tables private  users can access data only through a set of views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23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Views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What are views?</a:t>
            </a:r>
          </a:p>
          <a:p>
            <a:r>
              <a:rPr lang="hu-HU" dirty="0" smtClean="0"/>
              <a:t>Views are SQL statements that is stored in the database</a:t>
            </a:r>
          </a:p>
          <a:p>
            <a:r>
              <a:rPr lang="hu-HU" dirty="0" smtClean="0"/>
              <a:t>Views do not involve data storage </a:t>
            </a:r>
            <a:r>
              <a:rPr lang="hu-HU" dirty="0" smtClean="0">
                <a:sym typeface="Wingdings" panose="05000000000000000000" pitchFamily="2" charset="2"/>
              </a:rPr>
              <a:t> views do not consume disk space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We assign a name to a select  we store this given query for others to use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Users can use this view to access data just like querying tables directly</a:t>
            </a:r>
          </a:p>
          <a:p>
            <a:r>
              <a:rPr lang="hu-HU" dirty="0" smtClean="0"/>
              <a:t>We can use all the statements: </a:t>
            </a:r>
            <a:r>
              <a:rPr lang="hu-HU" b="1" dirty="0" smtClean="0"/>
              <a:t>SELECT</a:t>
            </a:r>
            <a:r>
              <a:rPr lang="hu-HU" dirty="0" smtClean="0"/>
              <a:t>, </a:t>
            </a:r>
            <a:r>
              <a:rPr lang="hu-HU" b="1" dirty="0" smtClean="0"/>
              <a:t>GROUP BY</a:t>
            </a:r>
            <a:r>
              <a:rPr lang="hu-HU" dirty="0" smtClean="0"/>
              <a:t>, </a:t>
            </a:r>
            <a:r>
              <a:rPr lang="hu-HU" b="1" dirty="0" smtClean="0"/>
              <a:t>ORDER BY</a:t>
            </a:r>
            <a:r>
              <a:rPr lang="hu-HU" dirty="0" smtClean="0"/>
              <a:t> ...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80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8487" y="3748217"/>
            <a:ext cx="1499286" cy="74964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USER</a:t>
            </a:r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243385" y="3748217"/>
            <a:ext cx="1499286" cy="74964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VIEW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7768283" y="3748217"/>
            <a:ext cx="1499286" cy="74964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TABLE</a:t>
            </a:r>
            <a:endParaRPr lang="hu-HU" dirty="0"/>
          </a:p>
        </p:txBody>
      </p:sp>
      <p:sp>
        <p:nvSpPr>
          <p:cNvPr id="7" name="Rectangle 6"/>
          <p:cNvSpPr/>
          <p:nvPr/>
        </p:nvSpPr>
        <p:spPr>
          <a:xfrm>
            <a:off x="3744099" y="2393092"/>
            <a:ext cx="1499286" cy="74964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USER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42671" y="2393092"/>
            <a:ext cx="1499286" cy="74964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TABLE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5243385" y="2767914"/>
            <a:ext cx="149928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4217773" y="4123039"/>
            <a:ext cx="102561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6742671" y="4123039"/>
            <a:ext cx="102561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Views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4002320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Views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342768" y="1433384"/>
            <a:ext cx="97481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exposing an entire bank-account may</a:t>
            </a:r>
          </a:p>
          <a:p>
            <a:r>
              <a:rPr lang="hu-HU" dirty="0"/>
              <a:t>	</a:t>
            </a:r>
            <a:r>
              <a:rPr lang="hu-HU" dirty="0" smtClean="0"/>
              <a:t>	violate some policies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We define a view </a:t>
            </a:r>
            <a:r>
              <a:rPr lang="hu-HU" dirty="0" smtClean="0">
                <a:sym typeface="Wingdings" panose="05000000000000000000" pitchFamily="2" charset="2"/>
              </a:rPr>
              <a:t> the user can access only a portion of the bank accounts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// for example for verify the identity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74841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Views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067697" y="1853248"/>
            <a:ext cx="83535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1.)</a:t>
            </a:r>
            <a:r>
              <a:rPr lang="hu-HU" dirty="0" smtClean="0"/>
              <a:t> Views can hide complexity</a:t>
            </a:r>
          </a:p>
          <a:p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b="1" dirty="0" smtClean="0"/>
              <a:t>SQL</a:t>
            </a:r>
            <a:r>
              <a:rPr lang="hu-HU" dirty="0" smtClean="0"/>
              <a:t> queries can be very complex: joining lots of tables and so on</a:t>
            </a:r>
          </a:p>
          <a:p>
            <a:r>
              <a:rPr lang="hu-HU" dirty="0"/>
              <a:t>	</a:t>
            </a:r>
            <a:r>
              <a:rPr lang="hu-HU" dirty="0" smtClean="0"/>
              <a:t>	+ complex calculations in a given query</a:t>
            </a:r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We can encapsulate this complexity </a:t>
            </a:r>
            <a:r>
              <a:rPr lang="hu-HU" dirty="0" smtClean="0">
                <a:sym typeface="Wingdings" panose="05000000000000000000" pitchFamily="2" charset="2"/>
              </a:rPr>
              <a:t> into a view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~ we can use the view as a table later on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2.) </a:t>
            </a:r>
            <a:r>
              <a:rPr lang="hu-HU" dirty="0" smtClean="0">
                <a:sym typeface="Wingdings" panose="05000000000000000000" pitchFamily="2" charset="2"/>
              </a:rPr>
              <a:t>Security issues  views can restrict access to data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We can encapsulate the data that a user needs to see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3.) </a:t>
            </a:r>
            <a:r>
              <a:rPr lang="hu-HU" dirty="0" smtClean="0">
                <a:sym typeface="Wingdings" panose="05000000000000000000" pitchFamily="2" charset="2"/>
              </a:rPr>
              <a:t>Summarize data from various tables which can be used to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generate reports  // JasperReport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7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Relational database management systems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Each table has information </a:t>
            </a:r>
            <a:r>
              <a:rPr lang="hu-HU" dirty="0" smtClean="0">
                <a:sym typeface="Wingdings" panose="05000000000000000000" pitchFamily="2" charset="2"/>
              </a:rPr>
              <a:t> uniquely identifies a row in the table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This is called primary key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Primary key is usually an integer  customer_id, product_id ...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Tables can be connected by foreign keys 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Foreign key  a given table’s primary key can be present in other tables ... </a:t>
            </a: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his is how we join tables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Foreign key is a field in one table that uniquely identifies a row of another table</a:t>
            </a:r>
          </a:p>
          <a:p>
            <a:r>
              <a:rPr lang="hu-HU" b="1" dirty="0" smtClean="0">
                <a:sym typeface="Wingdings" panose="05000000000000000000" pitchFamily="2" charset="2"/>
              </a:rPr>
              <a:t>NO REDUNDANCY</a:t>
            </a:r>
            <a:r>
              <a:rPr lang="hu-HU" dirty="0" smtClean="0">
                <a:sym typeface="Wingdings" panose="05000000000000000000" pitchFamily="2" charset="2"/>
              </a:rPr>
              <a:t>: every independent piece of information is in only one place 	// „normalization”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21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7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4263</TotalTime>
  <Words>2289</Words>
  <Application>Microsoft Office PowerPoint</Application>
  <PresentationFormat>Widescreen</PresentationFormat>
  <Paragraphs>721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Century Gothic</vt:lpstr>
      <vt:lpstr>Wingdings</vt:lpstr>
      <vt:lpstr>Wingdings 3</vt:lpstr>
      <vt:lpstr>Ion</vt:lpstr>
      <vt:lpstr>DATABASES</vt:lpstr>
      <vt:lpstr>Non-relational database management systems</vt:lpstr>
      <vt:lpstr>PowerPoint Presentation</vt:lpstr>
      <vt:lpstr>PowerPoint Presentation</vt:lpstr>
      <vt:lpstr>PowerPoint Presentation</vt:lpstr>
      <vt:lpstr>Relational database management systems</vt:lpstr>
      <vt:lpstr>PowerPoint Presentation</vt:lpstr>
      <vt:lpstr>Relational database management systems</vt:lpstr>
      <vt:lpstr>PowerPoint Presentation</vt:lpstr>
      <vt:lpstr>Structured Query Language (SQL)</vt:lpstr>
      <vt:lpstr>PowerPoint Presentation</vt:lpstr>
      <vt:lpstr>PowerPoint Presentation</vt:lpstr>
      <vt:lpstr>PowerPoint Presentation</vt:lpstr>
      <vt:lpstr>PowerPoint Presentation</vt:lpstr>
      <vt:lpstr>B-tree data structure</vt:lpstr>
      <vt:lpstr>PowerPoint Presentation</vt:lpstr>
      <vt:lpstr>PowerPoint Presentation</vt:lpstr>
      <vt:lpstr>PowerPoint Presentation</vt:lpstr>
      <vt:lpstr>SQL variants</vt:lpstr>
      <vt:lpstr>PowerPoint Presentation</vt:lpstr>
      <vt:lpstr>PowerPoint Presentation</vt:lpstr>
      <vt:lpstr>PowerPoint Presentation</vt:lpstr>
      <vt:lpstr>Data types</vt:lpstr>
      <vt:lpstr>Data types</vt:lpstr>
      <vt:lpstr>Data types</vt:lpstr>
      <vt:lpstr>Data types</vt:lpstr>
      <vt:lpstr>Data types</vt:lpstr>
      <vt:lpstr>PowerPoint Presentation</vt:lpstr>
      <vt:lpstr>JOIN types</vt:lpstr>
      <vt:lpstr>INNER JOIN</vt:lpstr>
      <vt:lpstr>INNER JOIN</vt:lpstr>
      <vt:lpstr>INNER JOIN</vt:lpstr>
      <vt:lpstr>LEFT JOIN</vt:lpstr>
      <vt:lpstr>LEFT JOIN</vt:lpstr>
      <vt:lpstr>LEFT JOIN</vt:lpstr>
      <vt:lpstr>RIGHT JOIN</vt:lpstr>
      <vt:lpstr>RIGHT JOIN</vt:lpstr>
      <vt:lpstr>RIGHT JOIN</vt:lpstr>
      <vt:lpstr>PowerPoint Presentation</vt:lpstr>
      <vt:lpstr>Subqueries</vt:lpstr>
      <vt:lpstr>Subqueries</vt:lpstr>
      <vt:lpstr>1.) non-correlated subqueries</vt:lpstr>
      <vt:lpstr>1.) non-correlated subqueries</vt:lpstr>
      <vt:lpstr>1.) non-correlated subqueries</vt:lpstr>
      <vt:lpstr>2.) correlated subqueries</vt:lpstr>
      <vt:lpstr>Performance</vt:lpstr>
      <vt:lpstr>JOIN and subquery</vt:lpstr>
      <vt:lpstr>PowerPoint Presentation</vt:lpstr>
      <vt:lpstr>DATABASES</vt:lpstr>
      <vt:lpstr>Transactions</vt:lpstr>
      <vt:lpstr>Locking</vt:lpstr>
      <vt:lpstr>Locking</vt:lpstr>
      <vt:lpstr>Locking</vt:lpstr>
      <vt:lpstr>Storage engine for MySQL</vt:lpstr>
      <vt:lpstr>PowerPoint Presentation</vt:lpstr>
      <vt:lpstr>Transaction</vt:lpstr>
      <vt:lpstr>Transaction</vt:lpstr>
      <vt:lpstr>Transaction</vt:lpstr>
      <vt:lpstr>Transaction</vt:lpstr>
      <vt:lpstr>Transaction</vt:lpstr>
      <vt:lpstr>Transaction control</vt:lpstr>
      <vt:lpstr>PowerPoint Presentation</vt:lpstr>
      <vt:lpstr>ACID principles</vt:lpstr>
      <vt:lpstr>PowerPoint Presentation</vt:lpstr>
      <vt:lpstr>Atomicity</vt:lpstr>
      <vt:lpstr>Consistency</vt:lpstr>
      <vt:lpstr>Isolation</vt:lpstr>
      <vt:lpstr>Durability</vt:lpstr>
      <vt:lpstr>PowerPoint Presentation</vt:lpstr>
      <vt:lpstr>DATABASES</vt:lpstr>
      <vt:lpstr>Views</vt:lpstr>
      <vt:lpstr>Views</vt:lpstr>
      <vt:lpstr>Views</vt:lpstr>
      <vt:lpstr>Views</vt:lpstr>
      <vt:lpstr>Views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User</dc:creator>
  <cp:lastModifiedBy>User</cp:lastModifiedBy>
  <cp:revision>110</cp:revision>
  <dcterms:created xsi:type="dcterms:W3CDTF">2015-02-11T17:10:35Z</dcterms:created>
  <dcterms:modified xsi:type="dcterms:W3CDTF">2017-03-27T10:25:48Z</dcterms:modified>
</cp:coreProperties>
</file>