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066">
          <p15:clr>
            <a:srgbClr val="747775"/>
          </p15:clr>
        </p15:guide>
        <p15:guide id="2" pos="40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9DFC907-7986-4B1E-9282-6C2FE3006B87}">
  <a:tblStyle styleId="{19DFC907-7986-4B1E-9282-6C2FE3006B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066" orient="horz"/>
        <p:guide pos="40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6610045a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6610045a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7345fe04f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7345fe04f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「真實(Authentic)」</a:t>
            </a:r>
            <a:b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以消費者為中心的市場創造</a:t>
            </a:r>
            <a:endParaRPr b="1" sz="17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「真實(Authentic)」可信賴的資訊情報，為產業帶來知識創新價值</a:t>
            </a:r>
            <a:b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以「Database」為核心，透過並活用消費者參與創造真實可信賴情報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i-TRUE(艾思網絡股份有限公司)成立於2003年，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堅持真實(Authentic)情報傳遞，致力於實現「Beauty x IT」理念，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主要客戶包含全球化妝品領導品牌及集團，如：台灣萊雅、雅詩蘭黛、資生堂...。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並與許多異業合作提供美妝趨勢與行銷新知，如：91APP、iKala...。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734631007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734631007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「真實(Authentic)」</a:t>
            </a:r>
            <a:b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以消費者為中心的市場創造</a:t>
            </a:r>
            <a:endParaRPr b="1" sz="17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「真實(Authentic)」可信賴的資訊情報，為產業帶來知識創新價值</a:t>
            </a:r>
            <a:b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以「Database」為核心，透過並活用消費者參與創造真實可信賴情報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i-TRUE(艾思網絡股份有限公司)成立於2003年，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堅持真實(Authentic)情報傳遞，致力於實現「Beauty x IT」理念，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主要客戶包含全球化妝品領導品牌及集團，如：台灣萊雅、雅詩蘭黛、資生堂...。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並與許多異業合作提供美妝趨勢與行銷新知，如：91APP、iKala...。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b2413f94e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b2413f94e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66442f1943_11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66442f1943_11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「真實(Authentic)」</a:t>
            </a:r>
            <a:b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以消費者為中心的市場創造</a:t>
            </a:r>
            <a:endParaRPr b="1" sz="17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「真實(Authentic)」可信賴的資訊情報，為產業帶來知識創新價值</a:t>
            </a:r>
            <a:b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以「Database」為核心，透過並活用消費者參與創造真實可信賴情報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i-TRUE(艾思網絡股份有限公司)成立於2003年，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堅持真實(Authentic)情報傳遞，致力於實現「Beauty x IT」理念，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主要客戶包含全球化妝品領導品牌及集團，如：台灣萊雅、雅詩蘭黛、資生堂...。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並與許多異業合作提供美妝趨勢與行銷新知，如：91APP、iKala...。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66442f1943_11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66442f1943_11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「真實(Authentic)」</a:t>
            </a:r>
            <a:b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以消費者為中心的市場創造</a:t>
            </a:r>
            <a:endParaRPr b="1" sz="17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「真實(Authentic)」可信賴的資訊情報，為產業帶來知識創新價值</a:t>
            </a:r>
            <a:b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以「Database」為核心，透過並活用消費者參與創造真實可信賴情報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i-TRUE(艾思網絡股份有限公司)成立於2003年，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堅持真實(Authentic)情報傳遞，致力於實現「Beauty x IT」理念，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主要客戶包含全球化妝品領導品牌及集團，如：台灣萊雅、雅詩蘭黛、資生堂...。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並與許多異業合作提供美妝趨勢與行銷新知，如：91APP、iKala...。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66442f1943_1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66442f1943_1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「真實(Authentic)」</a:t>
            </a:r>
            <a:b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以消費者為中心的市場創造</a:t>
            </a:r>
            <a:endParaRPr b="1" sz="17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「真實(Authentic)」可信賴的資訊情報，為產業帶來知識創新價值</a:t>
            </a:r>
            <a:b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以「Database」為核心，透過並活用消費者參與創造真實可信賴情報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i-TRUE(艾思網絡股份有限公司)成立於2003年，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堅持真實(Authentic)情報傳遞，致力於實現「Beauty x IT」理念，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主要客戶包含全球化妝品領導品牌及集團，如：台灣萊雅、雅詩蘭黛、資生堂...。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並與許多異業合作提供美妝趨勢與行銷新知，如：91APP、iKala...。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b2413f94e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2b2413f94e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663769f73b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663769f73b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2022年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平均每個月要增加250次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點擊次數較高發生在3-5月及10月，為母親節大檔及雙11促銷前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整體而言若要達成30％成長，需要增加約 250 點擊次數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733ea757cd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2733ea757cd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2022年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平均每個月要增加250次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點擊次數較高發生在3-5月及10月，為母親節大檔及雙11促銷前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整體而言若要達成30％成長，需要增加約 250 點擊次數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66442f1943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266442f1943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方案一的時候講：現在最前面放beauty news可能是廣告或其他考量，所以風險較高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成本都差不多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人力：1-2個工程師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若都有效果 只能增加5-10%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為排行榜加上banner，並加上圖片與標題，吸引使用者點進排行榜</a:t>
            </a:r>
            <a:endParaRPr b="1" sz="22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將排行榜移至首頁最前，讓使用者一進入網站就能看到排行榜、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ㄉ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b2413f94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b2413f94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2733ea757cd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2733ea757cd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方案一的時候講：現在最前面放beauty news可能是廣告或其他考量，所以風險較高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成本都差不多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人力：1-2個工程師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若都有效果 只能增加5-10%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為排行榜加上banner，並加上圖片與標題，吸引使用者點進排行榜</a:t>
            </a:r>
            <a:endParaRPr b="1" sz="22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將排行榜移至首頁最前，讓使用者一進入網站就能看到排行榜、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ㄉ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2b2413f94ea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2b2413f94ea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266442f1943_2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266442f1943_2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Next step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2733ea757cd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2733ea757cd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Next step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2733dc9358a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2733dc9358a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Next step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2733f6b6bb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2733f6b6bb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Next step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2b2413f94ea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2b2413f94e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26671452091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26671452091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2733dc9358a_1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2733dc9358a_1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2733dc9358a_1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2733dc9358a_1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b2413f94e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b2413f94e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26610045a59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26610045a59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「真實(Authentic)」</a:t>
            </a:r>
            <a:b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以消費者為中心的市場創造</a:t>
            </a:r>
            <a:endParaRPr b="1" sz="17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「真實(Authentic)」可信賴的資訊情報，為產業帶來知識創新價值</a:t>
            </a:r>
            <a:b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以「Database」為核心，透過並活用消費者參與創造真實可信賴情報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i-TRUE(艾思網絡股份有限公司)成立於2003年，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堅持真實(Authentic)情報傳遞，致力於實現「Beauty x IT」理念，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主要客戶包含全球化妝品領導品牌及集團，如：台灣萊雅、雅詩蘭黛、資生堂...。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並與許多異業合作提供美妝趨勢與行銷新知，如：91APP、iKala...。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2733dc9358a_1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2733dc9358a_1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「真實(Authentic)」</a:t>
            </a:r>
            <a:b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以消費者為中心的市場創造</a:t>
            </a:r>
            <a:endParaRPr b="1" sz="17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「真實(Authentic)」可信賴的資訊情報，為產業帶來知識創新價值</a:t>
            </a:r>
            <a:b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以「Database」為核心，透過並活用消費者參與創造真實可信賴情報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i-TRUE(艾思網絡股份有限公司)成立於2003年，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堅持真實(Authentic)情報傳遞，致力於實現「Beauty x IT」理念，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主要客戶包含全球化妝品領導品牌及集團，如：台灣萊雅、雅詩蘭黛、資生堂...。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並與許多異業合作提供美妝趨勢與行銷新知，如：91APP、iKala...。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266442f1943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266442f1943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2733dc9358a_1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2733dc9358a_1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26671452091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26671452091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2733dc9358a_1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2733dc9358a_1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2733dc9358a_1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2733dc9358a_1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2733dc9358a_1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5" name="Google Shape;1085;g2733dc9358a_1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2733dc9358a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2733dc9358a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2733dc9358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2733dc9358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63769f7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663769f7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「真實(Authentic)」</a:t>
            </a:r>
            <a:b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以消費者為中心的市場創造</a:t>
            </a:r>
            <a:endParaRPr b="1" sz="17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「真實(Authentic)」可信賴的資訊情報，為產業帶來知識創新價值</a:t>
            </a:r>
            <a:b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以「Database」為核心，透過並活用消費者參與創造真實可信賴情報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i-TRUE(艾思網絡股份有限公司)成立於2003年，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堅持真實(Authentic)情報傳遞，致力於實現「Beauty x IT」理念，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主要客戶包含全球化妝品領導品牌及集團，如：台灣萊雅、雅詩蘭黛、資生堂...。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並與許多異業合作提供美妝趨勢與行銷新知，如：91APP、iKala...。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2e4deff6ee1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2e4deff6ee1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b2413f94e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b2413f94e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663769f73b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663769f73b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「真實(Authentic)」</a:t>
            </a:r>
            <a:b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以消費者為中心的市場創造</a:t>
            </a:r>
            <a:endParaRPr b="1" sz="17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「真實(Authentic)」可信賴的資訊情報，為產業帶來知識創新價值</a:t>
            </a:r>
            <a:b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以「Database」為核心，透過並活用消費者參與創造真實可信賴情報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i-TRUE(艾思網絡股份有限公司)成立於2003年，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堅持真實(Authentic)情報傳遞，致力於實現「Beauty x IT」理念，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主要客戶包含全球化妝品領導品牌及集團，如：台灣萊雅、雅詩蘭黛、資生堂...。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並與許多異業合作提供美妝趨勢與行銷新知，如：91APP、iKala...。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7345fe04f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7345fe04f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「真實(Authentic)」</a:t>
            </a:r>
            <a:b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以消費者為中心的市場創造</a:t>
            </a:r>
            <a:endParaRPr b="1" sz="17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「真實(Authentic)」可信賴的資訊情報，為產業帶來知識創新價值</a:t>
            </a:r>
            <a:b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以「Database」為核心，透過並活用消費者參與創造真實可信賴情報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i-TRUE(艾思網絡股份有限公司)成立於2003年，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堅持真實(Authentic)情報傳遞，致力於實現「Beauty x IT」理念，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主要客戶包含全球化妝品領導品牌及集團，如：台灣萊雅、雅詩蘭黛、資生堂...。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並與許多異業合作提供美妝趨勢與行銷新知，如：91APP、iKala...。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733dc9358a_1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733dc9358a_1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「真實(Authentic)」</a:t>
            </a:r>
            <a:b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以消費者為中心的市場創造</a:t>
            </a:r>
            <a:endParaRPr b="1" sz="17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「真實(Authentic)」可信賴的資訊情報，為產業帶來知識創新價值</a:t>
            </a:r>
            <a:b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以「Database」為核心，透過並活用消費者參與創造真實可信賴情報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i-TRUE(艾思網絡股份有限公司)成立於2003年，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堅持真實(Authentic)情報傳遞，致力於實現「Beauty x IT」理念，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主要客戶包含全球化妝品領導品牌及集團，如：台灣萊雅、雅詩蘭黛、資生堂...。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並與許多異業合作提供美妝趨勢與行銷新知，如：91APP、iKala...。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7345fe04f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7345fe04f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「真實(Authentic)」</a:t>
            </a:r>
            <a:b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以消費者為中心的市場創造</a:t>
            </a:r>
            <a:endParaRPr b="1" sz="17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「真實(Authentic)」可信賴的資訊情報，為產業帶來知識創新價值</a:t>
            </a:r>
            <a:b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以「Database」為核心，透過並活用消費者參與創造真實可信賴情報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i-TRUE(艾思網絡股份有限公司)成立於2003年，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堅持真實(Authentic)情報傳遞，致力於實現「Beauty x IT」理念，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主要客戶包含全球化妝品領導品牌及集團，如：台灣萊雅、雅詩蘭黛、資生堂...。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並與許多異業合作提供美妝趨勢與行銷新知，如：91APP、iKala...。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hyperlink" Target="https://www.kaggle.com/datasets/blastchar/telco-customer-churn/data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hyperlink" Target="https://www3.nd.edu/~dial/publications/chawla2002smote.pdf" TargetMode="External"/><Relationship Id="rId6" Type="http://schemas.openxmlformats.org/officeDocument/2006/relationships/hyperlink" Target="https://www3.nd.edu/~dial/publications/chawla2002smote.pdf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21948"/>
          <a:stretch/>
        </p:blipFill>
        <p:spPr>
          <a:xfrm>
            <a:off x="0" y="436950"/>
            <a:ext cx="9288899" cy="4340107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idx="4294967295" type="title"/>
          </p:nvPr>
        </p:nvSpPr>
        <p:spPr>
          <a:xfrm>
            <a:off x="249350" y="3636725"/>
            <a:ext cx="4420200" cy="13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3000">
                <a:solidFill>
                  <a:srgbClr val="0097A7"/>
                </a:solidFill>
              </a:rPr>
              <a:t>電信用戶流失</a:t>
            </a:r>
            <a:endParaRPr b="1" sz="3000">
              <a:solidFill>
                <a:srgbClr val="0097A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3000">
                <a:solidFill>
                  <a:srgbClr val="434343"/>
                </a:solidFill>
              </a:rPr>
              <a:t>流失風險預測與因素分析</a:t>
            </a:r>
            <a:endParaRPr b="1" sz="3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資料集來源：</a:t>
            </a:r>
            <a:r>
              <a:rPr lang="en" sz="1000" u="sng">
                <a:hlinkClick r:id="rId4"/>
              </a:rPr>
              <a:t>Telco Customer Churn</a:t>
            </a:r>
            <a:endParaRPr b="1" sz="3000">
              <a:solidFill>
                <a:srgbClr val="434343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 rot="315">
            <a:off x="6009900" y="-61725"/>
            <a:ext cx="3279000" cy="5205000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5930450" y="138425"/>
            <a:ext cx="299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NCCU DS  第四組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7707650" y="3504725"/>
            <a:ext cx="12159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專案成員</a:t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企管三 陳勁瑋</a:t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企管三 張育維</a:t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資科三 簡佑成</a:t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資科三 李典陽</a:t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資科三 徐宏宇</a:t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統計三 周幼臻</a:t>
            </a:r>
            <a:endParaRPr b="1"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5" name="Google Shape;275;p22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276" name="Google Shape;276;p22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2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78" name="Google Shape;278;p22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79" name="Google Shape;279;p22"/>
            <p:cNvSpPr txBox="1"/>
            <p:nvPr/>
          </p:nvSpPr>
          <p:spPr>
            <a:xfrm>
              <a:off x="4166975" y="4670100"/>
              <a:ext cx="16164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數據處理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80" name="Google Shape;280;p22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建造模型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81" name="Google Shape;281;p22"/>
            <p:cNvSpPr txBox="1"/>
            <p:nvPr/>
          </p:nvSpPr>
          <p:spPr>
            <a:xfrm>
              <a:off x="7714325" y="4669200"/>
              <a:ext cx="7011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總結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82" name="Google Shape;282;p22"/>
            <p:cNvSpPr txBox="1"/>
            <p:nvPr/>
          </p:nvSpPr>
          <p:spPr>
            <a:xfrm>
              <a:off x="8814750" y="4712550"/>
              <a:ext cx="298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5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pic>
        <p:nvPicPr>
          <p:cNvPr id="283" name="Google Shape;28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125" y="1110925"/>
            <a:ext cx="7195150" cy="31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2"/>
          <p:cNvSpPr txBox="1"/>
          <p:nvPr>
            <p:ph type="title"/>
          </p:nvPr>
        </p:nvSpPr>
        <p:spPr>
          <a:xfrm>
            <a:off x="311700" y="221075"/>
            <a:ext cx="7436700" cy="66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在InternetService的流失顧客中，以</a:t>
            </a:r>
            <a:r>
              <a:rPr b="1" lang="en" sz="1700">
                <a:solidFill>
                  <a:srgbClr val="FF0000"/>
                </a:solidFill>
              </a:rPr>
              <a:t>Fiber optic</a:t>
            </a:r>
            <a:r>
              <a:rPr b="1" lang="en" sz="1700"/>
              <a:t>最顯著</a:t>
            </a:r>
            <a:endParaRPr b="1" sz="1700">
              <a:solidFill>
                <a:srgbClr val="FF0000"/>
              </a:solidFill>
            </a:endParaRPr>
          </a:p>
        </p:txBody>
      </p:sp>
      <p:sp>
        <p:nvSpPr>
          <p:cNvPr id="285" name="Google Shape;285;p22"/>
          <p:cNvSpPr txBox="1"/>
          <p:nvPr/>
        </p:nvSpPr>
        <p:spPr>
          <a:xfrm>
            <a:off x="311700" y="121575"/>
            <a:ext cx="2376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A5AF"/>
                </a:solidFill>
              </a:rPr>
              <a:t>EDA分析</a:t>
            </a:r>
            <a:endParaRPr b="1">
              <a:solidFill>
                <a:srgbClr val="76A5AF"/>
              </a:solidFill>
            </a:endParaRPr>
          </a:p>
        </p:txBody>
      </p:sp>
      <p:sp>
        <p:nvSpPr>
          <p:cNvPr id="286" name="Google Shape;286;p22"/>
          <p:cNvSpPr/>
          <p:nvPr/>
        </p:nvSpPr>
        <p:spPr>
          <a:xfrm flipH="1" rot="10800000">
            <a:off x="323250" y="740100"/>
            <a:ext cx="8497500" cy="2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2" name="Google Shape;292;p23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293" name="Google Shape;293;p23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3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95" name="Google Shape;295;p23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96" name="Google Shape;296;p23"/>
            <p:cNvSpPr txBox="1"/>
            <p:nvPr/>
          </p:nvSpPr>
          <p:spPr>
            <a:xfrm>
              <a:off x="4166975" y="4670100"/>
              <a:ext cx="16164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數據處理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97" name="Google Shape;297;p23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建造模型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98" name="Google Shape;298;p23"/>
            <p:cNvSpPr txBox="1"/>
            <p:nvPr/>
          </p:nvSpPr>
          <p:spPr>
            <a:xfrm>
              <a:off x="7714325" y="4669200"/>
              <a:ext cx="7011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總結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99" name="Google Shape;299;p23"/>
            <p:cNvSpPr txBox="1"/>
            <p:nvPr/>
          </p:nvSpPr>
          <p:spPr>
            <a:xfrm>
              <a:off x="8814750" y="4712550"/>
              <a:ext cx="298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6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pic>
        <p:nvPicPr>
          <p:cNvPr id="300" name="Google Shape;3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900" y="910425"/>
            <a:ext cx="6263850" cy="3591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7825" y="2859025"/>
            <a:ext cx="1642925" cy="16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3"/>
          <p:cNvSpPr txBox="1"/>
          <p:nvPr>
            <p:ph type="title"/>
          </p:nvPr>
        </p:nvSpPr>
        <p:spPr>
          <a:xfrm>
            <a:off x="311700" y="221075"/>
            <a:ext cx="7923000" cy="66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更多交互式EDA，請掃下方QR code</a:t>
            </a:r>
            <a:endParaRPr b="1" sz="1700">
              <a:solidFill>
                <a:srgbClr val="FF0000"/>
              </a:solidFill>
            </a:endParaRPr>
          </a:p>
        </p:txBody>
      </p:sp>
      <p:sp>
        <p:nvSpPr>
          <p:cNvPr id="303" name="Google Shape;303;p23"/>
          <p:cNvSpPr txBox="1"/>
          <p:nvPr/>
        </p:nvSpPr>
        <p:spPr>
          <a:xfrm>
            <a:off x="311700" y="121575"/>
            <a:ext cx="2376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A5AF"/>
                </a:solidFill>
              </a:rPr>
              <a:t>EDA分析</a:t>
            </a:r>
            <a:endParaRPr b="1">
              <a:solidFill>
                <a:srgbClr val="76A5AF"/>
              </a:solidFill>
            </a:endParaRPr>
          </a:p>
        </p:txBody>
      </p:sp>
      <p:sp>
        <p:nvSpPr>
          <p:cNvPr id="304" name="Google Shape;304;p23"/>
          <p:cNvSpPr/>
          <p:nvPr/>
        </p:nvSpPr>
        <p:spPr>
          <a:xfrm flipH="1" rot="10800000">
            <a:off x="323250" y="740100"/>
            <a:ext cx="8497500" cy="2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4"/>
          <p:cNvSpPr/>
          <p:nvPr/>
        </p:nvSpPr>
        <p:spPr>
          <a:xfrm>
            <a:off x="1238000" y="1394088"/>
            <a:ext cx="640500" cy="6405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4"/>
          <p:cNvSpPr txBox="1"/>
          <p:nvPr/>
        </p:nvSpPr>
        <p:spPr>
          <a:xfrm>
            <a:off x="1339150" y="1362988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1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311" name="Google Shape;311;p24"/>
          <p:cNvSpPr/>
          <p:nvPr/>
        </p:nvSpPr>
        <p:spPr>
          <a:xfrm>
            <a:off x="1238000" y="2626513"/>
            <a:ext cx="640500" cy="6405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4"/>
          <p:cNvSpPr txBox="1"/>
          <p:nvPr/>
        </p:nvSpPr>
        <p:spPr>
          <a:xfrm>
            <a:off x="1822575" y="2164025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2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313" name="Google Shape;313;p24"/>
          <p:cNvSpPr/>
          <p:nvPr/>
        </p:nvSpPr>
        <p:spPr>
          <a:xfrm>
            <a:off x="1238000" y="3906750"/>
            <a:ext cx="640500" cy="640500"/>
          </a:xfrm>
          <a:prstGeom prst="ellipse">
            <a:avLst/>
          </a:prstGeom>
          <a:solidFill>
            <a:srgbClr val="0097A7"/>
          </a:solidFill>
          <a:ln cap="flat" cmpd="sng" w="9525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14" name="Google Shape;314;p24"/>
          <p:cNvSpPr txBox="1"/>
          <p:nvPr/>
        </p:nvSpPr>
        <p:spPr>
          <a:xfrm>
            <a:off x="2081050" y="1394088"/>
            <a:ext cx="19596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專案目標</a:t>
            </a:r>
            <a:endParaRPr b="1" sz="3000">
              <a:solidFill>
                <a:srgbClr val="EFEFEF"/>
              </a:solidFill>
            </a:endParaRPr>
          </a:p>
        </p:txBody>
      </p:sp>
      <p:sp>
        <p:nvSpPr>
          <p:cNvPr id="315" name="Google Shape;315;p24"/>
          <p:cNvSpPr txBox="1"/>
          <p:nvPr/>
        </p:nvSpPr>
        <p:spPr>
          <a:xfrm>
            <a:off x="2081050" y="2626525"/>
            <a:ext cx="17133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數據洞察</a:t>
            </a:r>
            <a:endParaRPr b="1" sz="3000">
              <a:solidFill>
                <a:srgbClr val="EFEFEF"/>
              </a:solidFill>
            </a:endParaRPr>
          </a:p>
        </p:txBody>
      </p:sp>
      <p:sp>
        <p:nvSpPr>
          <p:cNvPr id="316" name="Google Shape;316;p24"/>
          <p:cNvSpPr txBox="1"/>
          <p:nvPr/>
        </p:nvSpPr>
        <p:spPr>
          <a:xfrm>
            <a:off x="2097863" y="3936950"/>
            <a:ext cx="26442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數據處理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317" name="Google Shape;317;p24"/>
          <p:cNvSpPr txBox="1"/>
          <p:nvPr/>
        </p:nvSpPr>
        <p:spPr>
          <a:xfrm>
            <a:off x="1339150" y="2587425"/>
            <a:ext cx="5394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2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318" name="Google Shape;318;p24"/>
          <p:cNvSpPr txBox="1"/>
          <p:nvPr/>
        </p:nvSpPr>
        <p:spPr>
          <a:xfrm>
            <a:off x="1339150" y="3890050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3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319" name="Google Shape;319;p24"/>
          <p:cNvSpPr/>
          <p:nvPr/>
        </p:nvSpPr>
        <p:spPr>
          <a:xfrm>
            <a:off x="5003963" y="1384600"/>
            <a:ext cx="640500" cy="6405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5003975" y="2639900"/>
            <a:ext cx="640500" cy="6405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"/>
          <p:cNvSpPr txBox="1"/>
          <p:nvPr/>
        </p:nvSpPr>
        <p:spPr>
          <a:xfrm>
            <a:off x="5863988" y="1384600"/>
            <a:ext cx="19596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建造模型</a:t>
            </a:r>
            <a:endParaRPr b="1" sz="3000">
              <a:solidFill>
                <a:srgbClr val="EFEFEF"/>
              </a:solidFill>
            </a:endParaRPr>
          </a:p>
        </p:txBody>
      </p:sp>
      <p:sp>
        <p:nvSpPr>
          <p:cNvPr id="322" name="Google Shape;322;p24"/>
          <p:cNvSpPr txBox="1"/>
          <p:nvPr/>
        </p:nvSpPr>
        <p:spPr>
          <a:xfrm>
            <a:off x="5864000" y="2639900"/>
            <a:ext cx="968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總結</a:t>
            </a:r>
            <a:endParaRPr b="1" sz="3000">
              <a:solidFill>
                <a:srgbClr val="EFEFEF"/>
              </a:solidFill>
            </a:endParaRPr>
          </a:p>
        </p:txBody>
      </p:sp>
      <p:sp>
        <p:nvSpPr>
          <p:cNvPr id="323" name="Google Shape;323;p24"/>
          <p:cNvSpPr txBox="1"/>
          <p:nvPr/>
        </p:nvSpPr>
        <p:spPr>
          <a:xfrm>
            <a:off x="5093113" y="1357838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4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324" name="Google Shape;324;p24"/>
          <p:cNvSpPr txBox="1"/>
          <p:nvPr/>
        </p:nvSpPr>
        <p:spPr>
          <a:xfrm>
            <a:off x="5093125" y="2613138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5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325" name="Google Shape;325;p24"/>
          <p:cNvSpPr/>
          <p:nvPr/>
        </p:nvSpPr>
        <p:spPr>
          <a:xfrm>
            <a:off x="5003975" y="3921950"/>
            <a:ext cx="640500" cy="6405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4"/>
          <p:cNvSpPr txBox="1"/>
          <p:nvPr/>
        </p:nvSpPr>
        <p:spPr>
          <a:xfrm>
            <a:off x="5864000" y="3936950"/>
            <a:ext cx="968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附錄</a:t>
            </a:r>
            <a:endParaRPr b="1" sz="3000">
              <a:solidFill>
                <a:srgbClr val="EFEFEF"/>
              </a:solidFill>
            </a:endParaRPr>
          </a:p>
        </p:txBody>
      </p:sp>
      <p:sp>
        <p:nvSpPr>
          <p:cNvPr id="327" name="Google Shape;327;p24"/>
          <p:cNvSpPr txBox="1"/>
          <p:nvPr/>
        </p:nvSpPr>
        <p:spPr>
          <a:xfrm>
            <a:off x="5093125" y="3895188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6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328" name="Google Shape;328;p24"/>
          <p:cNvSpPr txBox="1"/>
          <p:nvPr>
            <p:ph type="ctrTitle"/>
          </p:nvPr>
        </p:nvSpPr>
        <p:spPr>
          <a:xfrm>
            <a:off x="367950" y="172325"/>
            <a:ext cx="8408100" cy="72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3200"/>
              <a:t>AGENDA</a:t>
            </a:r>
            <a:endParaRPr b="1" sz="3200"/>
          </a:p>
        </p:txBody>
      </p:sp>
      <p:sp>
        <p:nvSpPr>
          <p:cNvPr id="329" name="Google Shape;329;p24"/>
          <p:cNvSpPr/>
          <p:nvPr/>
        </p:nvSpPr>
        <p:spPr>
          <a:xfrm flipH="1" rot="10800000">
            <a:off x="342000" y="862300"/>
            <a:ext cx="8460000" cy="33000"/>
          </a:xfrm>
          <a:prstGeom prst="rect">
            <a:avLst/>
          </a:prstGeom>
          <a:solidFill>
            <a:srgbClr val="0097A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35" name="Google Shape;335;p25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336" name="Google Shape;336;p25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5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38" name="Google Shape;338;p25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39" name="Google Shape;339;p25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40" name="Google Shape;340;p25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成效分析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41" name="Google Shape;341;p25"/>
            <p:cNvSpPr txBox="1"/>
            <p:nvPr/>
          </p:nvSpPr>
          <p:spPr>
            <a:xfrm>
              <a:off x="7744175" y="4670100"/>
              <a:ext cx="8217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42" name="Google Shape;342;p25"/>
            <p:cNvSpPr txBox="1"/>
            <p:nvPr/>
          </p:nvSpPr>
          <p:spPr>
            <a:xfrm>
              <a:off x="8698700" y="4712550"/>
              <a:ext cx="414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10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343" name="Google Shape;343;p25"/>
          <p:cNvSpPr/>
          <p:nvPr/>
        </p:nvSpPr>
        <p:spPr>
          <a:xfrm>
            <a:off x="347700" y="3275200"/>
            <a:ext cx="1019700" cy="6867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結果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44" name="Google Shape;344;p25"/>
          <p:cNvSpPr/>
          <p:nvPr/>
        </p:nvSpPr>
        <p:spPr>
          <a:xfrm>
            <a:off x="1467200" y="3271825"/>
            <a:ext cx="4033800" cy="68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透過IQR法檢驗後，並未發現任何極端值</a:t>
            </a:r>
            <a:endParaRPr b="1" sz="1200">
              <a:solidFill>
                <a:schemeClr val="dk1"/>
              </a:solidFill>
            </a:endParaRPr>
          </a:p>
        </p:txBody>
      </p:sp>
      <p:grpSp>
        <p:nvGrpSpPr>
          <p:cNvPr id="345" name="Google Shape;345;p25"/>
          <p:cNvGrpSpPr/>
          <p:nvPr/>
        </p:nvGrpSpPr>
        <p:grpSpPr>
          <a:xfrm>
            <a:off x="0" y="4669200"/>
            <a:ext cx="9182850" cy="474900"/>
            <a:chOff x="0" y="4669200"/>
            <a:chExt cx="9182850" cy="474900"/>
          </a:xfrm>
        </p:grpSpPr>
        <p:sp>
          <p:nvSpPr>
            <p:cNvPr id="346" name="Google Shape;346;p25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5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48" name="Google Shape;348;p25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49" name="Google Shape;349;p25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50" name="Google Shape;350;p25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成效分析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51" name="Google Shape;351;p25"/>
            <p:cNvSpPr txBox="1"/>
            <p:nvPr/>
          </p:nvSpPr>
          <p:spPr>
            <a:xfrm>
              <a:off x="7744175" y="4669200"/>
              <a:ext cx="9402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Recap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52" name="Google Shape;352;p25"/>
            <p:cNvSpPr txBox="1"/>
            <p:nvPr/>
          </p:nvSpPr>
          <p:spPr>
            <a:xfrm>
              <a:off x="8753850" y="4712550"/>
              <a:ext cx="429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11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grpSp>
        <p:nvGrpSpPr>
          <p:cNvPr id="353" name="Google Shape;353;p25"/>
          <p:cNvGrpSpPr/>
          <p:nvPr/>
        </p:nvGrpSpPr>
        <p:grpSpPr>
          <a:xfrm>
            <a:off x="0" y="4669200"/>
            <a:ext cx="9237825" cy="474900"/>
            <a:chOff x="0" y="4669200"/>
            <a:chExt cx="9237825" cy="474900"/>
          </a:xfrm>
        </p:grpSpPr>
        <p:sp>
          <p:nvSpPr>
            <p:cNvPr id="354" name="Google Shape;354;p25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5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56" name="Google Shape;356;p25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57" name="Google Shape;357;p25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數據處理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58" name="Google Shape;358;p25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建造模型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59" name="Google Shape;359;p25"/>
            <p:cNvSpPr txBox="1"/>
            <p:nvPr/>
          </p:nvSpPr>
          <p:spPr>
            <a:xfrm>
              <a:off x="7714325" y="4669200"/>
              <a:ext cx="7011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總結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60" name="Google Shape;360;p25"/>
            <p:cNvSpPr txBox="1"/>
            <p:nvPr/>
          </p:nvSpPr>
          <p:spPr>
            <a:xfrm>
              <a:off x="8771925" y="4712550"/>
              <a:ext cx="465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7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361" name="Google Shape;361;p25"/>
          <p:cNvSpPr/>
          <p:nvPr/>
        </p:nvSpPr>
        <p:spPr>
          <a:xfrm>
            <a:off x="1467200" y="2443625"/>
            <a:ext cx="4033800" cy="68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使用IQR法清理資料。當有數值在第1、3四分位距外的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1.5 X IQR距離時，視為極端值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362" name="Google Shape;362;p25"/>
          <p:cNvSpPr/>
          <p:nvPr/>
        </p:nvSpPr>
        <p:spPr>
          <a:xfrm>
            <a:off x="1467200" y="1574925"/>
            <a:ext cx="4033800" cy="72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針對連續變數的分析，需考慮是否為極端值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363" name="Google Shape;363;p25"/>
          <p:cNvSpPr/>
          <p:nvPr/>
        </p:nvSpPr>
        <p:spPr>
          <a:xfrm>
            <a:off x="347700" y="2440150"/>
            <a:ext cx="1019700" cy="6867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去除方法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64" name="Google Shape;364;p25"/>
          <p:cNvSpPr/>
          <p:nvPr/>
        </p:nvSpPr>
        <p:spPr>
          <a:xfrm>
            <a:off x="347700" y="1605100"/>
            <a:ext cx="1019700" cy="6867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Numeric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365" name="Google Shape;3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1800" y="1094450"/>
            <a:ext cx="3039000" cy="341995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25"/>
          <p:cNvSpPr/>
          <p:nvPr/>
        </p:nvSpPr>
        <p:spPr>
          <a:xfrm flipH="1" rot="10800000">
            <a:off x="323250" y="915025"/>
            <a:ext cx="8497500" cy="2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5"/>
          <p:cNvSpPr txBox="1"/>
          <p:nvPr>
            <p:ph type="title"/>
          </p:nvPr>
        </p:nvSpPr>
        <p:spPr>
          <a:xfrm>
            <a:off x="311700" y="421525"/>
            <a:ext cx="85206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步驟一：去除極端值</a:t>
            </a:r>
            <a:endParaRPr b="1" sz="1700"/>
          </a:p>
        </p:txBody>
      </p:sp>
      <p:sp>
        <p:nvSpPr>
          <p:cNvPr id="368" name="Google Shape;368;p25"/>
          <p:cNvSpPr txBox="1"/>
          <p:nvPr/>
        </p:nvSpPr>
        <p:spPr>
          <a:xfrm>
            <a:off x="311700" y="170475"/>
            <a:ext cx="2376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A5AF"/>
                </a:solidFill>
              </a:rPr>
              <a:t>資料處理</a:t>
            </a:r>
            <a:endParaRPr b="1">
              <a:solidFill>
                <a:srgbClr val="76A5A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74" name="Google Shape;374;p26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375" name="Google Shape;375;p26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6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77" name="Google Shape;377;p26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78" name="Google Shape;378;p26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79" name="Google Shape;379;p26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成效分析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80" name="Google Shape;380;p26"/>
            <p:cNvSpPr txBox="1"/>
            <p:nvPr/>
          </p:nvSpPr>
          <p:spPr>
            <a:xfrm>
              <a:off x="7744175" y="4670100"/>
              <a:ext cx="8217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81" name="Google Shape;381;p26"/>
            <p:cNvSpPr txBox="1"/>
            <p:nvPr/>
          </p:nvSpPr>
          <p:spPr>
            <a:xfrm>
              <a:off x="8698700" y="4712550"/>
              <a:ext cx="414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10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grpSp>
        <p:nvGrpSpPr>
          <p:cNvPr id="382" name="Google Shape;382;p26"/>
          <p:cNvGrpSpPr/>
          <p:nvPr/>
        </p:nvGrpSpPr>
        <p:grpSpPr>
          <a:xfrm>
            <a:off x="0" y="4669200"/>
            <a:ext cx="9182850" cy="474900"/>
            <a:chOff x="0" y="4669200"/>
            <a:chExt cx="9182850" cy="474900"/>
          </a:xfrm>
        </p:grpSpPr>
        <p:sp>
          <p:nvSpPr>
            <p:cNvPr id="383" name="Google Shape;383;p26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6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85" name="Google Shape;385;p26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86" name="Google Shape;386;p26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87" name="Google Shape;387;p26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成效分析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88" name="Google Shape;388;p26"/>
            <p:cNvSpPr txBox="1"/>
            <p:nvPr/>
          </p:nvSpPr>
          <p:spPr>
            <a:xfrm>
              <a:off x="7744175" y="4669200"/>
              <a:ext cx="9402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Recap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89" name="Google Shape;389;p26"/>
            <p:cNvSpPr txBox="1"/>
            <p:nvPr/>
          </p:nvSpPr>
          <p:spPr>
            <a:xfrm>
              <a:off x="8753850" y="4712550"/>
              <a:ext cx="429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11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grpSp>
        <p:nvGrpSpPr>
          <p:cNvPr id="390" name="Google Shape;390;p26"/>
          <p:cNvGrpSpPr/>
          <p:nvPr/>
        </p:nvGrpSpPr>
        <p:grpSpPr>
          <a:xfrm>
            <a:off x="0" y="4669200"/>
            <a:ext cx="9237825" cy="474900"/>
            <a:chOff x="0" y="4669200"/>
            <a:chExt cx="9237825" cy="474900"/>
          </a:xfrm>
        </p:grpSpPr>
        <p:sp>
          <p:nvSpPr>
            <p:cNvPr id="391" name="Google Shape;391;p26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6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93" name="Google Shape;393;p26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94" name="Google Shape;394;p26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數據處理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95" name="Google Shape;395;p26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建造模型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96" name="Google Shape;396;p26"/>
            <p:cNvSpPr txBox="1"/>
            <p:nvPr/>
          </p:nvSpPr>
          <p:spPr>
            <a:xfrm>
              <a:off x="7714325" y="4669200"/>
              <a:ext cx="7011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總結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97" name="Google Shape;397;p26"/>
            <p:cNvSpPr txBox="1"/>
            <p:nvPr/>
          </p:nvSpPr>
          <p:spPr>
            <a:xfrm>
              <a:off x="8771925" y="4712550"/>
              <a:ext cx="465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8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398" name="Google Shape;398;p26"/>
          <p:cNvSpPr/>
          <p:nvPr/>
        </p:nvSpPr>
        <p:spPr>
          <a:xfrm>
            <a:off x="1472350" y="1219850"/>
            <a:ext cx="4841400" cy="41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有部分變數會顯示顧客是否有使用該公司的某項附加服務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399" name="Google Shape;399;p26"/>
          <p:cNvSpPr/>
          <p:nvPr/>
        </p:nvSpPr>
        <p:spPr>
          <a:xfrm>
            <a:off x="347700" y="1219850"/>
            <a:ext cx="985200" cy="8970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現有問題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00" name="Google Shape;400;p26"/>
          <p:cNvSpPr/>
          <p:nvPr/>
        </p:nvSpPr>
        <p:spPr>
          <a:xfrm>
            <a:off x="347700" y="2235213"/>
            <a:ext cx="985200" cy="5415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隱患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01" name="Google Shape;401;p26"/>
          <p:cNvSpPr/>
          <p:nvPr/>
        </p:nvSpPr>
        <p:spPr>
          <a:xfrm>
            <a:off x="347700" y="2895088"/>
            <a:ext cx="985200" cy="5415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改善方式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02" name="Google Shape;402;p26"/>
          <p:cNvSpPr/>
          <p:nvPr/>
        </p:nvSpPr>
        <p:spPr>
          <a:xfrm>
            <a:off x="347700" y="3554975"/>
            <a:ext cx="985200" cy="5415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預期結果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03" name="Google Shape;403;p26"/>
          <p:cNvSpPr/>
          <p:nvPr/>
        </p:nvSpPr>
        <p:spPr>
          <a:xfrm>
            <a:off x="1472350" y="2235225"/>
            <a:ext cx="4841400" cy="54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某些變數可由另一個變數完全表示，引發</a:t>
            </a:r>
            <a:r>
              <a:rPr b="1" lang="en" sz="1200">
                <a:solidFill>
                  <a:srgbClr val="FF0000"/>
                </a:solidFill>
              </a:rPr>
              <a:t>共線性</a:t>
            </a:r>
            <a:r>
              <a:rPr b="1" lang="en" sz="1200">
                <a:solidFill>
                  <a:schemeClr val="dk1"/>
                </a:solidFill>
              </a:rPr>
              <a:t>、線性相依問題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404" name="Google Shape;404;p26"/>
          <p:cNvSpPr/>
          <p:nvPr/>
        </p:nvSpPr>
        <p:spPr>
          <a:xfrm>
            <a:off x="1472350" y="2895100"/>
            <a:ext cx="4841400" cy="54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將上述MultipleLines中的No及No PhoneService均視為同一類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405" name="Google Shape;405;p26"/>
          <p:cNvSpPr/>
          <p:nvPr/>
        </p:nvSpPr>
        <p:spPr>
          <a:xfrm>
            <a:off x="1472350" y="3554975"/>
            <a:ext cx="4841400" cy="54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降低共線性問題，使各個變數間彼此獨立，提升預測準確率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406" name="Google Shape;406;p26"/>
          <p:cNvSpPr/>
          <p:nvPr/>
        </p:nvSpPr>
        <p:spPr>
          <a:xfrm>
            <a:off x="1472350" y="1706450"/>
            <a:ext cx="4841400" cy="41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例如在MultipleLines中，共有Yes、No、No PhoneService三類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407" name="Google Shape;407;p26"/>
          <p:cNvSpPr/>
          <p:nvPr/>
        </p:nvSpPr>
        <p:spPr>
          <a:xfrm>
            <a:off x="6457828" y="1740600"/>
            <a:ext cx="2362800" cy="37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OnlineSecurity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408" name="Google Shape;408;p26"/>
          <p:cNvSpPr/>
          <p:nvPr/>
        </p:nvSpPr>
        <p:spPr>
          <a:xfrm>
            <a:off x="6457828" y="1238600"/>
            <a:ext cx="2362800" cy="37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MultipleLines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409" name="Google Shape;409;p26"/>
          <p:cNvSpPr/>
          <p:nvPr/>
        </p:nvSpPr>
        <p:spPr>
          <a:xfrm>
            <a:off x="6457828" y="2242600"/>
            <a:ext cx="2362800" cy="37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OnlineBackup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410" name="Google Shape;410;p26"/>
          <p:cNvSpPr/>
          <p:nvPr/>
        </p:nvSpPr>
        <p:spPr>
          <a:xfrm>
            <a:off x="6457828" y="2720625"/>
            <a:ext cx="2362800" cy="37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DeviceProtection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411" name="Google Shape;411;p26"/>
          <p:cNvSpPr/>
          <p:nvPr/>
        </p:nvSpPr>
        <p:spPr>
          <a:xfrm>
            <a:off x="6457828" y="3246575"/>
            <a:ext cx="2362800" cy="37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TechSupport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412" name="Google Shape;412;p26"/>
          <p:cNvSpPr/>
          <p:nvPr/>
        </p:nvSpPr>
        <p:spPr>
          <a:xfrm>
            <a:off x="6457828" y="3723575"/>
            <a:ext cx="2362800" cy="37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StreamingTV/Movies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413" name="Google Shape;413;p26"/>
          <p:cNvSpPr/>
          <p:nvPr/>
        </p:nvSpPr>
        <p:spPr>
          <a:xfrm flipH="1" rot="10800000">
            <a:off x="323250" y="915025"/>
            <a:ext cx="8497500" cy="2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6"/>
          <p:cNvSpPr txBox="1"/>
          <p:nvPr>
            <p:ph type="title"/>
          </p:nvPr>
        </p:nvSpPr>
        <p:spPr>
          <a:xfrm>
            <a:off x="311700" y="421525"/>
            <a:ext cx="85206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步驟二：類別變數處理</a:t>
            </a:r>
            <a:endParaRPr b="1" sz="1700"/>
          </a:p>
        </p:txBody>
      </p:sp>
      <p:sp>
        <p:nvSpPr>
          <p:cNvPr id="415" name="Google Shape;415;p26"/>
          <p:cNvSpPr txBox="1"/>
          <p:nvPr/>
        </p:nvSpPr>
        <p:spPr>
          <a:xfrm>
            <a:off x="311700" y="170475"/>
            <a:ext cx="2376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A5AF"/>
                </a:solidFill>
              </a:rPr>
              <a:t>資料處理</a:t>
            </a:r>
            <a:endParaRPr b="1">
              <a:solidFill>
                <a:srgbClr val="76A5A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21" name="Google Shape;421;p27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422" name="Google Shape;422;p27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7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24" name="Google Shape;424;p27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25" name="Google Shape;425;p27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26" name="Google Shape;426;p27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成效分析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27" name="Google Shape;427;p27"/>
            <p:cNvSpPr txBox="1"/>
            <p:nvPr/>
          </p:nvSpPr>
          <p:spPr>
            <a:xfrm>
              <a:off x="7744175" y="4670100"/>
              <a:ext cx="8217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28" name="Google Shape;428;p27"/>
            <p:cNvSpPr txBox="1"/>
            <p:nvPr/>
          </p:nvSpPr>
          <p:spPr>
            <a:xfrm>
              <a:off x="8698700" y="4712550"/>
              <a:ext cx="414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10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429" name="Google Shape;429;p27"/>
          <p:cNvSpPr/>
          <p:nvPr/>
        </p:nvSpPr>
        <p:spPr>
          <a:xfrm>
            <a:off x="347700" y="3491440"/>
            <a:ext cx="1065900" cy="9558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預期結果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30" name="Google Shape;430;p27"/>
          <p:cNvSpPr/>
          <p:nvPr/>
        </p:nvSpPr>
        <p:spPr>
          <a:xfrm>
            <a:off x="1522325" y="2323000"/>
            <a:ext cx="4255500" cy="41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因數據量有限，採取OVERSAMPLE方式，降低模型Bias</a:t>
            </a:r>
            <a:endParaRPr b="1" sz="1200">
              <a:solidFill>
                <a:schemeClr val="dk1"/>
              </a:solidFill>
            </a:endParaRPr>
          </a:p>
        </p:txBody>
      </p:sp>
      <p:grpSp>
        <p:nvGrpSpPr>
          <p:cNvPr id="431" name="Google Shape;431;p27"/>
          <p:cNvGrpSpPr/>
          <p:nvPr/>
        </p:nvGrpSpPr>
        <p:grpSpPr>
          <a:xfrm>
            <a:off x="0" y="4669200"/>
            <a:ext cx="9182850" cy="474900"/>
            <a:chOff x="0" y="4669200"/>
            <a:chExt cx="9182850" cy="474900"/>
          </a:xfrm>
        </p:grpSpPr>
        <p:sp>
          <p:nvSpPr>
            <p:cNvPr id="432" name="Google Shape;432;p27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7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34" name="Google Shape;434;p27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35" name="Google Shape;435;p27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36" name="Google Shape;436;p27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成效分析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37" name="Google Shape;437;p27"/>
            <p:cNvSpPr txBox="1"/>
            <p:nvPr/>
          </p:nvSpPr>
          <p:spPr>
            <a:xfrm>
              <a:off x="7744175" y="4669200"/>
              <a:ext cx="9402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Recap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38" name="Google Shape;438;p27"/>
            <p:cNvSpPr txBox="1"/>
            <p:nvPr/>
          </p:nvSpPr>
          <p:spPr>
            <a:xfrm>
              <a:off x="8753850" y="4712550"/>
              <a:ext cx="429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11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grpSp>
        <p:nvGrpSpPr>
          <p:cNvPr id="439" name="Google Shape;439;p27"/>
          <p:cNvGrpSpPr/>
          <p:nvPr/>
        </p:nvGrpSpPr>
        <p:grpSpPr>
          <a:xfrm>
            <a:off x="0" y="4669200"/>
            <a:ext cx="9237825" cy="474900"/>
            <a:chOff x="0" y="4669200"/>
            <a:chExt cx="9237825" cy="474900"/>
          </a:xfrm>
        </p:grpSpPr>
        <p:sp>
          <p:nvSpPr>
            <p:cNvPr id="440" name="Google Shape;440;p27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7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42" name="Google Shape;442;p27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43" name="Google Shape;443;p27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數據處理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44" name="Google Shape;444;p27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建造模型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45" name="Google Shape;445;p27"/>
            <p:cNvSpPr txBox="1"/>
            <p:nvPr/>
          </p:nvSpPr>
          <p:spPr>
            <a:xfrm>
              <a:off x="7714325" y="4669200"/>
              <a:ext cx="7011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總結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46" name="Google Shape;446;p27"/>
            <p:cNvSpPr txBox="1"/>
            <p:nvPr/>
          </p:nvSpPr>
          <p:spPr>
            <a:xfrm>
              <a:off x="8771925" y="4712550"/>
              <a:ext cx="465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9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447" name="Google Shape;447;p27"/>
          <p:cNvSpPr/>
          <p:nvPr/>
        </p:nvSpPr>
        <p:spPr>
          <a:xfrm>
            <a:off x="1522325" y="2836400"/>
            <a:ext cx="4255500" cy="41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使用SM</a:t>
            </a:r>
            <a:r>
              <a:rPr b="1" lang="en" sz="1200">
                <a:solidFill>
                  <a:schemeClr val="dk1"/>
                </a:solidFill>
              </a:rPr>
              <a:t>O</a:t>
            </a:r>
            <a:r>
              <a:rPr b="1" lang="en" sz="1200">
                <a:solidFill>
                  <a:schemeClr val="dk1"/>
                </a:solidFill>
              </a:rPr>
              <a:t>TE-NC處理包含連續、類別變數的資料集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48" name="Google Shape;448;p27"/>
          <p:cNvSpPr/>
          <p:nvPr/>
        </p:nvSpPr>
        <p:spPr>
          <a:xfrm>
            <a:off x="1607800" y="3491450"/>
            <a:ext cx="4170000" cy="89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透過</a:t>
            </a:r>
            <a:r>
              <a:rPr b="1" lang="en" sz="1200">
                <a:solidFill>
                  <a:schemeClr val="dk1"/>
                </a:solidFill>
              </a:rPr>
              <a:t>OVERSAMPLE</a:t>
            </a:r>
            <a:r>
              <a:rPr b="1" lang="en" sz="1200">
                <a:solidFill>
                  <a:schemeClr val="dk1"/>
                </a:solidFill>
              </a:rPr>
              <a:t>解決樣本不平衡可能造成的隱患，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使模型的預測效率以及Recall值提高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449" name="Google Shape;449;p27"/>
          <p:cNvSpPr/>
          <p:nvPr/>
        </p:nvSpPr>
        <p:spPr>
          <a:xfrm>
            <a:off x="347700" y="2323000"/>
            <a:ext cx="1065900" cy="8997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改善方式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50" name="Google Shape;450;p27"/>
          <p:cNvSpPr/>
          <p:nvPr/>
        </p:nvSpPr>
        <p:spPr>
          <a:xfrm>
            <a:off x="347700" y="1264200"/>
            <a:ext cx="1065900" cy="9558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現有問題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51" name="Google Shape;451;p27"/>
          <p:cNvSpPr/>
          <p:nvPr/>
        </p:nvSpPr>
        <p:spPr>
          <a:xfrm>
            <a:off x="1522325" y="1793600"/>
            <a:ext cx="4255500" cy="41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可能使模型</a:t>
            </a:r>
            <a:r>
              <a:rPr b="1" lang="en" sz="1200">
                <a:solidFill>
                  <a:srgbClr val="FF0000"/>
                </a:solidFill>
              </a:rPr>
              <a:t>隨機猜測</a:t>
            </a:r>
            <a:r>
              <a:rPr b="1" lang="en" sz="1200">
                <a:solidFill>
                  <a:schemeClr val="dk1"/>
                </a:solidFill>
              </a:rPr>
              <a:t>仍保有高準確率， 但Recall值低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452" name="Google Shape;452;p27"/>
          <p:cNvSpPr/>
          <p:nvPr/>
        </p:nvSpPr>
        <p:spPr>
          <a:xfrm>
            <a:off x="1483475" y="1264200"/>
            <a:ext cx="4294500" cy="41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客戶流失比(Churn)為1：3，流失的客戶佔比較少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453" name="Google Shape;4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6550" y="968675"/>
            <a:ext cx="2945749" cy="3500174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27"/>
          <p:cNvSpPr/>
          <p:nvPr/>
        </p:nvSpPr>
        <p:spPr>
          <a:xfrm flipH="1" rot="10800000">
            <a:off x="323250" y="915025"/>
            <a:ext cx="8497500" cy="2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7"/>
          <p:cNvSpPr txBox="1"/>
          <p:nvPr>
            <p:ph type="title"/>
          </p:nvPr>
        </p:nvSpPr>
        <p:spPr>
          <a:xfrm>
            <a:off x="311700" y="421525"/>
            <a:ext cx="85206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步驟三：解決目標變數樣本不平衡</a:t>
            </a:r>
            <a:endParaRPr b="1" sz="1700"/>
          </a:p>
        </p:txBody>
      </p:sp>
      <p:sp>
        <p:nvSpPr>
          <p:cNvPr id="456" name="Google Shape;456;p27"/>
          <p:cNvSpPr txBox="1"/>
          <p:nvPr/>
        </p:nvSpPr>
        <p:spPr>
          <a:xfrm>
            <a:off x="311700" y="170475"/>
            <a:ext cx="2376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A5AF"/>
                </a:solidFill>
              </a:rPr>
              <a:t>資料處理</a:t>
            </a:r>
            <a:endParaRPr b="1">
              <a:solidFill>
                <a:srgbClr val="76A5A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8"/>
          <p:cNvSpPr/>
          <p:nvPr/>
        </p:nvSpPr>
        <p:spPr>
          <a:xfrm>
            <a:off x="1238000" y="1394088"/>
            <a:ext cx="640500" cy="6405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8"/>
          <p:cNvSpPr txBox="1"/>
          <p:nvPr/>
        </p:nvSpPr>
        <p:spPr>
          <a:xfrm>
            <a:off x="1339150" y="1362988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1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463" name="Google Shape;463;p28"/>
          <p:cNvSpPr/>
          <p:nvPr/>
        </p:nvSpPr>
        <p:spPr>
          <a:xfrm>
            <a:off x="1238000" y="2634863"/>
            <a:ext cx="640500" cy="6405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8"/>
          <p:cNvSpPr txBox="1"/>
          <p:nvPr/>
        </p:nvSpPr>
        <p:spPr>
          <a:xfrm>
            <a:off x="1822575" y="2164025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2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465" name="Google Shape;465;p28"/>
          <p:cNvSpPr/>
          <p:nvPr/>
        </p:nvSpPr>
        <p:spPr>
          <a:xfrm>
            <a:off x="1238000" y="3906750"/>
            <a:ext cx="640500" cy="6405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D0E0E3"/>
              </a:solidFill>
            </a:endParaRPr>
          </a:p>
        </p:txBody>
      </p:sp>
      <p:sp>
        <p:nvSpPr>
          <p:cNvPr id="466" name="Google Shape;466;p28"/>
          <p:cNvSpPr txBox="1"/>
          <p:nvPr/>
        </p:nvSpPr>
        <p:spPr>
          <a:xfrm>
            <a:off x="2081050" y="1394088"/>
            <a:ext cx="19596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專案目標</a:t>
            </a:r>
            <a:endParaRPr b="1" sz="3000">
              <a:solidFill>
                <a:srgbClr val="EFEFEF"/>
              </a:solidFill>
            </a:endParaRPr>
          </a:p>
        </p:txBody>
      </p:sp>
      <p:sp>
        <p:nvSpPr>
          <p:cNvPr id="467" name="Google Shape;467;p28"/>
          <p:cNvSpPr txBox="1"/>
          <p:nvPr/>
        </p:nvSpPr>
        <p:spPr>
          <a:xfrm>
            <a:off x="2081050" y="2626525"/>
            <a:ext cx="17133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數據洞察</a:t>
            </a:r>
            <a:endParaRPr b="1" sz="3000">
              <a:solidFill>
                <a:srgbClr val="EFEFEF"/>
              </a:solidFill>
            </a:endParaRPr>
          </a:p>
        </p:txBody>
      </p:sp>
      <p:sp>
        <p:nvSpPr>
          <p:cNvPr id="468" name="Google Shape;468;p28"/>
          <p:cNvSpPr txBox="1"/>
          <p:nvPr/>
        </p:nvSpPr>
        <p:spPr>
          <a:xfrm>
            <a:off x="2097863" y="3936950"/>
            <a:ext cx="26442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數據處理</a:t>
            </a:r>
            <a:endParaRPr b="1" sz="3000">
              <a:solidFill>
                <a:srgbClr val="EFEFEF"/>
              </a:solidFill>
            </a:endParaRPr>
          </a:p>
        </p:txBody>
      </p:sp>
      <p:sp>
        <p:nvSpPr>
          <p:cNvPr id="469" name="Google Shape;469;p28"/>
          <p:cNvSpPr txBox="1"/>
          <p:nvPr/>
        </p:nvSpPr>
        <p:spPr>
          <a:xfrm>
            <a:off x="1339150" y="2613150"/>
            <a:ext cx="5394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2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470" name="Google Shape;470;p28"/>
          <p:cNvSpPr txBox="1"/>
          <p:nvPr/>
        </p:nvSpPr>
        <p:spPr>
          <a:xfrm>
            <a:off x="1339150" y="3890050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3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471" name="Google Shape;471;p28"/>
          <p:cNvSpPr/>
          <p:nvPr/>
        </p:nvSpPr>
        <p:spPr>
          <a:xfrm>
            <a:off x="5003963" y="1384600"/>
            <a:ext cx="640500" cy="640500"/>
          </a:xfrm>
          <a:prstGeom prst="ellipse">
            <a:avLst/>
          </a:prstGeom>
          <a:solidFill>
            <a:srgbClr val="0097A7"/>
          </a:solidFill>
          <a:ln cap="flat" cmpd="sng" w="9525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8"/>
          <p:cNvSpPr/>
          <p:nvPr/>
        </p:nvSpPr>
        <p:spPr>
          <a:xfrm>
            <a:off x="5003975" y="2639900"/>
            <a:ext cx="640500" cy="6405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8"/>
          <p:cNvSpPr txBox="1"/>
          <p:nvPr/>
        </p:nvSpPr>
        <p:spPr>
          <a:xfrm>
            <a:off x="5863988" y="1384600"/>
            <a:ext cx="19596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建造模型</a:t>
            </a:r>
            <a:endParaRPr b="1" sz="3000"/>
          </a:p>
        </p:txBody>
      </p:sp>
      <p:sp>
        <p:nvSpPr>
          <p:cNvPr id="474" name="Google Shape;474;p28"/>
          <p:cNvSpPr txBox="1"/>
          <p:nvPr/>
        </p:nvSpPr>
        <p:spPr>
          <a:xfrm>
            <a:off x="5864000" y="2639900"/>
            <a:ext cx="968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總結</a:t>
            </a:r>
            <a:endParaRPr b="1" sz="3000">
              <a:solidFill>
                <a:srgbClr val="EFEFEF"/>
              </a:solidFill>
            </a:endParaRPr>
          </a:p>
        </p:txBody>
      </p:sp>
      <p:sp>
        <p:nvSpPr>
          <p:cNvPr id="475" name="Google Shape;475;p28"/>
          <p:cNvSpPr txBox="1"/>
          <p:nvPr/>
        </p:nvSpPr>
        <p:spPr>
          <a:xfrm>
            <a:off x="5093113" y="1357838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4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476" name="Google Shape;476;p28"/>
          <p:cNvSpPr txBox="1"/>
          <p:nvPr/>
        </p:nvSpPr>
        <p:spPr>
          <a:xfrm>
            <a:off x="5093125" y="2613138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5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477" name="Google Shape;477;p28"/>
          <p:cNvSpPr/>
          <p:nvPr/>
        </p:nvSpPr>
        <p:spPr>
          <a:xfrm>
            <a:off x="5003975" y="3921950"/>
            <a:ext cx="640500" cy="6405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8"/>
          <p:cNvSpPr txBox="1"/>
          <p:nvPr/>
        </p:nvSpPr>
        <p:spPr>
          <a:xfrm>
            <a:off x="5864000" y="3936950"/>
            <a:ext cx="968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附錄</a:t>
            </a:r>
            <a:endParaRPr b="1" sz="3000">
              <a:solidFill>
                <a:srgbClr val="EFEFEF"/>
              </a:solidFill>
            </a:endParaRPr>
          </a:p>
        </p:txBody>
      </p:sp>
      <p:sp>
        <p:nvSpPr>
          <p:cNvPr id="479" name="Google Shape;479;p28"/>
          <p:cNvSpPr txBox="1"/>
          <p:nvPr/>
        </p:nvSpPr>
        <p:spPr>
          <a:xfrm>
            <a:off x="5093125" y="3895188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6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480" name="Google Shape;480;p28"/>
          <p:cNvSpPr txBox="1"/>
          <p:nvPr>
            <p:ph type="ctrTitle"/>
          </p:nvPr>
        </p:nvSpPr>
        <p:spPr>
          <a:xfrm>
            <a:off x="367950" y="172325"/>
            <a:ext cx="8408100" cy="72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3200"/>
              <a:t>AGENDA</a:t>
            </a:r>
            <a:endParaRPr b="1" sz="3200"/>
          </a:p>
        </p:txBody>
      </p:sp>
      <p:sp>
        <p:nvSpPr>
          <p:cNvPr id="481" name="Google Shape;481;p28"/>
          <p:cNvSpPr/>
          <p:nvPr/>
        </p:nvSpPr>
        <p:spPr>
          <a:xfrm flipH="1" rot="10800000">
            <a:off x="342000" y="862300"/>
            <a:ext cx="8460000" cy="33000"/>
          </a:xfrm>
          <a:prstGeom prst="rect">
            <a:avLst/>
          </a:prstGeom>
          <a:solidFill>
            <a:srgbClr val="0097A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7" name="Google Shape;487;p29"/>
          <p:cNvGrpSpPr/>
          <p:nvPr/>
        </p:nvGrpSpPr>
        <p:grpSpPr>
          <a:xfrm>
            <a:off x="0" y="4669200"/>
            <a:ext cx="9245600" cy="474900"/>
            <a:chOff x="0" y="4669200"/>
            <a:chExt cx="9245600" cy="474900"/>
          </a:xfrm>
        </p:grpSpPr>
        <p:sp>
          <p:nvSpPr>
            <p:cNvPr id="488" name="Google Shape;488;p29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9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90" name="Google Shape;490;p29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91" name="Google Shape;491;p29"/>
            <p:cNvSpPr txBox="1"/>
            <p:nvPr/>
          </p:nvSpPr>
          <p:spPr>
            <a:xfrm>
              <a:off x="7732775" y="4693500"/>
              <a:ext cx="8217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92" name="Google Shape;492;p29"/>
            <p:cNvSpPr txBox="1"/>
            <p:nvPr/>
          </p:nvSpPr>
          <p:spPr>
            <a:xfrm>
              <a:off x="8771900" y="4712550"/>
              <a:ext cx="473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13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493" name="Google Shape;493;p29"/>
          <p:cNvSpPr txBox="1"/>
          <p:nvPr/>
        </p:nvSpPr>
        <p:spPr>
          <a:xfrm>
            <a:off x="6038538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成效分析</a:t>
            </a:r>
            <a:endParaRPr b="1" sz="18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94" name="Google Shape;494;p29"/>
          <p:cNvSpPr txBox="1"/>
          <p:nvPr/>
        </p:nvSpPr>
        <p:spPr>
          <a:xfrm>
            <a:off x="2396075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數據洞察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495" name="Google Shape;495;p29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496" name="Google Shape;496;p29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9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98" name="Google Shape;498;p29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99" name="Google Shape;499;p29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數據處理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00" name="Google Shape;500;p29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建造模型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01" name="Google Shape;501;p29"/>
            <p:cNvSpPr txBox="1"/>
            <p:nvPr/>
          </p:nvSpPr>
          <p:spPr>
            <a:xfrm>
              <a:off x="7714325" y="4669200"/>
              <a:ext cx="7011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總結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02" name="Google Shape;502;p29"/>
            <p:cNvSpPr txBox="1"/>
            <p:nvPr/>
          </p:nvSpPr>
          <p:spPr>
            <a:xfrm>
              <a:off x="8745900" y="4712550"/>
              <a:ext cx="39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10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graphicFrame>
        <p:nvGraphicFramePr>
          <p:cNvPr id="503" name="Google Shape;503;p29"/>
          <p:cNvGraphicFramePr/>
          <p:nvPr/>
        </p:nvGraphicFramePr>
        <p:xfrm>
          <a:off x="323250" y="154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{19DFC907-7986-4B1E-9282-6C2FE3006B87}</a:tableStyleId>
              </a:tblPr>
              <a:tblGrid>
                <a:gridCol w="1582575"/>
                <a:gridCol w="61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自變數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GVIF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MonthlyCharges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85.9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InternetServices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50.0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TotalCharges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20.7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Tenure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15.5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Others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&lt;10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04" name="Google Shape;504;p29"/>
          <p:cNvSpPr/>
          <p:nvPr/>
        </p:nvSpPr>
        <p:spPr>
          <a:xfrm>
            <a:off x="2571075" y="2581900"/>
            <a:ext cx="1401900" cy="31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9"/>
          <p:cNvSpPr/>
          <p:nvPr/>
        </p:nvSpPr>
        <p:spPr>
          <a:xfrm>
            <a:off x="2670988" y="2062300"/>
            <a:ext cx="1089900" cy="5196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Monthly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Charges</a:t>
            </a:r>
            <a:endParaRPr b="1" sz="1300">
              <a:solidFill>
                <a:schemeClr val="dk1"/>
              </a:solidFill>
            </a:endParaRPr>
          </a:p>
        </p:txBody>
      </p:sp>
      <p:graphicFrame>
        <p:nvGraphicFramePr>
          <p:cNvPr id="506" name="Google Shape;506;p29"/>
          <p:cNvGraphicFramePr/>
          <p:nvPr/>
        </p:nvGraphicFramePr>
        <p:xfrm>
          <a:off x="4020413" y="1945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{19DFC907-7986-4B1E-9282-6C2FE3006B87}</a:tableStyleId>
              </a:tblPr>
              <a:tblGrid>
                <a:gridCol w="1418775"/>
                <a:gridCol w="6961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自變數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GVIF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TotalCharges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20.2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Tenure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15.2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Others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&lt;10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07" name="Google Shape;507;p29"/>
          <p:cNvSpPr/>
          <p:nvPr/>
        </p:nvSpPr>
        <p:spPr>
          <a:xfrm>
            <a:off x="6290838" y="2062300"/>
            <a:ext cx="1089900" cy="5196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Total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Charges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508" name="Google Shape;508;p29"/>
          <p:cNvSpPr/>
          <p:nvPr/>
        </p:nvSpPr>
        <p:spPr>
          <a:xfrm>
            <a:off x="6190925" y="2574275"/>
            <a:ext cx="1401900" cy="31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7648374" y="2264075"/>
            <a:ext cx="1173300" cy="9324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模型不存在共線性</a:t>
            </a:r>
            <a:endParaRPr b="1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10" name="Google Shape;510;p29"/>
          <p:cNvSpPr/>
          <p:nvPr/>
        </p:nvSpPr>
        <p:spPr>
          <a:xfrm flipH="1" rot="10800000">
            <a:off x="323250" y="915025"/>
            <a:ext cx="8497500" cy="2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9"/>
          <p:cNvSpPr txBox="1"/>
          <p:nvPr>
            <p:ph type="title"/>
          </p:nvPr>
        </p:nvSpPr>
        <p:spPr>
          <a:xfrm>
            <a:off x="311700" y="421525"/>
            <a:ext cx="85206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根據羅吉斯迴歸的VIF值，移除產生共線性的特徵</a:t>
            </a:r>
            <a:endParaRPr b="1" sz="1700"/>
          </a:p>
        </p:txBody>
      </p:sp>
      <p:sp>
        <p:nvSpPr>
          <p:cNvPr id="512" name="Google Shape;512;p29"/>
          <p:cNvSpPr txBox="1"/>
          <p:nvPr/>
        </p:nvSpPr>
        <p:spPr>
          <a:xfrm>
            <a:off x="311700" y="170475"/>
            <a:ext cx="2376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A5AF"/>
                </a:solidFill>
              </a:rPr>
              <a:t>建造模型 – 特徵工程</a:t>
            </a:r>
            <a:endParaRPr b="1">
              <a:solidFill>
                <a:srgbClr val="76A5A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7" name="Google Shape;517;p30"/>
          <p:cNvCxnSpPr>
            <a:stCxn id="518" idx="2"/>
            <a:endCxn id="519" idx="0"/>
          </p:cNvCxnSpPr>
          <p:nvPr/>
        </p:nvCxnSpPr>
        <p:spPr>
          <a:xfrm>
            <a:off x="1021924" y="3032238"/>
            <a:ext cx="0" cy="43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8" name="Google Shape;518;p30"/>
          <p:cNvSpPr/>
          <p:nvPr/>
        </p:nvSpPr>
        <p:spPr>
          <a:xfrm>
            <a:off x="457174" y="2428338"/>
            <a:ext cx="1129500" cy="6039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後項消除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19" name="Google Shape;519;p30"/>
          <p:cNvSpPr/>
          <p:nvPr/>
        </p:nvSpPr>
        <p:spPr>
          <a:xfrm>
            <a:off x="463325" y="3468700"/>
            <a:ext cx="1117200" cy="6039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前項選擇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20" name="Google Shape;520;p30"/>
          <p:cNvSpPr/>
          <p:nvPr/>
        </p:nvSpPr>
        <p:spPr>
          <a:xfrm>
            <a:off x="463325" y="1387975"/>
            <a:ext cx="1117200" cy="6039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全模型開始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521" name="Google Shape;521;p30"/>
          <p:cNvCxnSpPr>
            <a:stCxn id="520" idx="2"/>
            <a:endCxn id="518" idx="0"/>
          </p:cNvCxnSpPr>
          <p:nvPr/>
        </p:nvCxnSpPr>
        <p:spPr>
          <a:xfrm>
            <a:off x="1021925" y="1991875"/>
            <a:ext cx="0" cy="43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2" name="Google Shape;522;p30"/>
          <p:cNvSpPr txBox="1"/>
          <p:nvPr/>
        </p:nvSpPr>
        <p:spPr>
          <a:xfrm>
            <a:off x="1678175" y="1387975"/>
            <a:ext cx="2609100" cy="60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將前一步驟遺留下來的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全部變數</a:t>
            </a:r>
            <a:r>
              <a:rPr b="1" lang="en">
                <a:solidFill>
                  <a:schemeClr val="dk1"/>
                </a:solidFill>
              </a:rPr>
              <a:t>放進模型中</a:t>
            </a:r>
            <a:endParaRPr b="1" sz="1200">
              <a:solidFill>
                <a:srgbClr val="CC0000"/>
              </a:solidFill>
            </a:endParaRPr>
          </a:p>
        </p:txBody>
      </p:sp>
      <p:sp>
        <p:nvSpPr>
          <p:cNvPr id="523" name="Google Shape;523;p30"/>
          <p:cNvSpPr txBox="1"/>
          <p:nvPr/>
        </p:nvSpPr>
        <p:spPr>
          <a:xfrm>
            <a:off x="1678175" y="2435150"/>
            <a:ext cx="2609100" cy="60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若</a:t>
            </a:r>
            <a:r>
              <a:rPr b="1" lang="en">
                <a:solidFill>
                  <a:srgbClr val="FF0000"/>
                </a:solidFill>
              </a:rPr>
              <a:t>移除</a:t>
            </a:r>
            <a:r>
              <a:rPr b="1" lang="en">
                <a:solidFill>
                  <a:schemeClr val="dk1"/>
                </a:solidFill>
              </a:rPr>
              <a:t>某個變數可以</a:t>
            </a:r>
            <a:r>
              <a:rPr b="1" lang="en">
                <a:solidFill>
                  <a:srgbClr val="FF0000"/>
                </a:solidFill>
              </a:rPr>
              <a:t>降低</a:t>
            </a:r>
            <a:r>
              <a:rPr b="1" lang="en">
                <a:solidFill>
                  <a:schemeClr val="dk1"/>
                </a:solidFill>
              </a:rPr>
              <a:t>模型的AIC值，則將其移除</a:t>
            </a:r>
            <a:endParaRPr b="1" sz="1200">
              <a:solidFill>
                <a:srgbClr val="CC0000"/>
              </a:solidFill>
            </a:endParaRPr>
          </a:p>
        </p:txBody>
      </p:sp>
      <p:sp>
        <p:nvSpPr>
          <p:cNvPr id="524" name="Google Shape;524;p30"/>
          <p:cNvSpPr txBox="1"/>
          <p:nvPr/>
        </p:nvSpPr>
        <p:spPr>
          <a:xfrm>
            <a:off x="1678175" y="3468700"/>
            <a:ext cx="2609100" cy="60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若</a:t>
            </a:r>
            <a:r>
              <a:rPr b="1" lang="en">
                <a:solidFill>
                  <a:srgbClr val="FF0000"/>
                </a:solidFill>
              </a:rPr>
              <a:t>增加</a:t>
            </a:r>
            <a:r>
              <a:rPr b="1" lang="en">
                <a:solidFill>
                  <a:schemeClr val="dk1"/>
                </a:solidFill>
              </a:rPr>
              <a:t>某個變數可以</a:t>
            </a:r>
            <a:r>
              <a:rPr b="1" lang="en">
                <a:solidFill>
                  <a:srgbClr val="FF0000"/>
                </a:solidFill>
              </a:rPr>
              <a:t>降低</a:t>
            </a:r>
            <a:r>
              <a:rPr b="1" lang="en">
                <a:solidFill>
                  <a:schemeClr val="dk1"/>
                </a:solidFill>
              </a:rPr>
              <a:t>模型的AIC值，則將其</a:t>
            </a:r>
            <a:r>
              <a:rPr b="1" lang="en">
                <a:solidFill>
                  <a:schemeClr val="dk1"/>
                </a:solidFill>
              </a:rPr>
              <a:t>加入</a:t>
            </a:r>
            <a:endParaRPr b="1" sz="1200">
              <a:solidFill>
                <a:srgbClr val="CC0000"/>
              </a:solidFill>
            </a:endParaRPr>
          </a:p>
        </p:txBody>
      </p:sp>
      <p:sp>
        <p:nvSpPr>
          <p:cNvPr id="525" name="Google Shape;525;p30"/>
          <p:cNvSpPr/>
          <p:nvPr/>
        </p:nvSpPr>
        <p:spPr>
          <a:xfrm>
            <a:off x="4490850" y="1387975"/>
            <a:ext cx="4329900" cy="2868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30"/>
          <p:cNvSpPr/>
          <p:nvPr/>
        </p:nvSpPr>
        <p:spPr>
          <a:xfrm>
            <a:off x="7327425" y="1493125"/>
            <a:ext cx="1421100" cy="3936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Dependents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27" name="Google Shape;527;p30"/>
          <p:cNvSpPr/>
          <p:nvPr/>
        </p:nvSpPr>
        <p:spPr>
          <a:xfrm>
            <a:off x="4892475" y="3679000"/>
            <a:ext cx="1657200" cy="3936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OnlineSecurity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28" name="Google Shape;528;p30"/>
          <p:cNvSpPr/>
          <p:nvPr/>
        </p:nvSpPr>
        <p:spPr>
          <a:xfrm>
            <a:off x="4892475" y="3128963"/>
            <a:ext cx="1657200" cy="3936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StreamingMovies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29" name="Google Shape;529;p30"/>
          <p:cNvSpPr/>
          <p:nvPr/>
        </p:nvSpPr>
        <p:spPr>
          <a:xfrm>
            <a:off x="7334475" y="2013325"/>
            <a:ext cx="1421100" cy="3936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Contract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0" name="Google Shape;530;p30"/>
          <p:cNvSpPr/>
          <p:nvPr/>
        </p:nvSpPr>
        <p:spPr>
          <a:xfrm>
            <a:off x="4566125" y="2578950"/>
            <a:ext cx="1346700" cy="3936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PhoneService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1" name="Google Shape;531;p30"/>
          <p:cNvSpPr/>
          <p:nvPr/>
        </p:nvSpPr>
        <p:spPr>
          <a:xfrm>
            <a:off x="5989450" y="1493125"/>
            <a:ext cx="1268400" cy="3936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MutipleLines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2" name="Google Shape;532;p30"/>
          <p:cNvSpPr/>
          <p:nvPr/>
        </p:nvSpPr>
        <p:spPr>
          <a:xfrm>
            <a:off x="7327425" y="2592338"/>
            <a:ext cx="1421100" cy="3936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InternetService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3" name="Google Shape;533;p30"/>
          <p:cNvSpPr/>
          <p:nvPr/>
        </p:nvSpPr>
        <p:spPr>
          <a:xfrm>
            <a:off x="4566125" y="1493125"/>
            <a:ext cx="1346700" cy="3936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OnlineBackup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4" name="Google Shape;534;p30"/>
          <p:cNvSpPr/>
          <p:nvPr/>
        </p:nvSpPr>
        <p:spPr>
          <a:xfrm>
            <a:off x="5989450" y="2013325"/>
            <a:ext cx="1268400" cy="3936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TechSupport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5" name="Google Shape;535;p30"/>
          <p:cNvSpPr/>
          <p:nvPr/>
        </p:nvSpPr>
        <p:spPr>
          <a:xfrm>
            <a:off x="5985925" y="2578950"/>
            <a:ext cx="1268400" cy="3936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StreamingTV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6" name="Google Shape;536;p30"/>
          <p:cNvSpPr/>
          <p:nvPr/>
        </p:nvSpPr>
        <p:spPr>
          <a:xfrm>
            <a:off x="6752950" y="3144563"/>
            <a:ext cx="1657200" cy="3936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PaymentMethod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7" name="Google Shape;537;p30"/>
          <p:cNvSpPr/>
          <p:nvPr/>
        </p:nvSpPr>
        <p:spPr>
          <a:xfrm>
            <a:off x="6752949" y="3691575"/>
            <a:ext cx="1657200" cy="3936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PaperlessBilling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8" name="Google Shape;538;p30"/>
          <p:cNvSpPr/>
          <p:nvPr/>
        </p:nvSpPr>
        <p:spPr>
          <a:xfrm>
            <a:off x="4566125" y="2013325"/>
            <a:ext cx="1346700" cy="3936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Tenure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9" name="Google Shape;539;p30"/>
          <p:cNvSpPr/>
          <p:nvPr/>
        </p:nvSpPr>
        <p:spPr>
          <a:xfrm flipH="1" rot="10800000">
            <a:off x="323250" y="915025"/>
            <a:ext cx="8497500" cy="2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30"/>
          <p:cNvSpPr txBox="1"/>
          <p:nvPr>
            <p:ph type="title"/>
          </p:nvPr>
        </p:nvSpPr>
        <p:spPr>
          <a:xfrm>
            <a:off x="311700" y="421525"/>
            <a:ext cx="85206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根據前一步驟遺留下來的變數，進行羅吉斯逐步迴歸</a:t>
            </a:r>
            <a:endParaRPr b="1" sz="1700"/>
          </a:p>
        </p:txBody>
      </p:sp>
      <p:sp>
        <p:nvSpPr>
          <p:cNvPr id="541" name="Google Shape;541;p30"/>
          <p:cNvSpPr txBox="1"/>
          <p:nvPr/>
        </p:nvSpPr>
        <p:spPr>
          <a:xfrm>
            <a:off x="311700" y="170475"/>
            <a:ext cx="2376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A5AF"/>
                </a:solidFill>
              </a:rPr>
              <a:t>建造模型 – 特徵工程</a:t>
            </a:r>
            <a:endParaRPr b="1">
              <a:solidFill>
                <a:srgbClr val="76A5AF"/>
              </a:solidFill>
            </a:endParaRPr>
          </a:p>
        </p:txBody>
      </p:sp>
      <p:grpSp>
        <p:nvGrpSpPr>
          <p:cNvPr id="542" name="Google Shape;542;p30"/>
          <p:cNvGrpSpPr/>
          <p:nvPr/>
        </p:nvGrpSpPr>
        <p:grpSpPr>
          <a:xfrm>
            <a:off x="0" y="4669200"/>
            <a:ext cx="9245600" cy="474900"/>
            <a:chOff x="0" y="4669200"/>
            <a:chExt cx="9245600" cy="474900"/>
          </a:xfrm>
        </p:grpSpPr>
        <p:sp>
          <p:nvSpPr>
            <p:cNvPr id="543" name="Google Shape;543;p30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0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45" name="Google Shape;545;p30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46" name="Google Shape;546;p30"/>
            <p:cNvSpPr txBox="1"/>
            <p:nvPr/>
          </p:nvSpPr>
          <p:spPr>
            <a:xfrm>
              <a:off x="7732775" y="4693500"/>
              <a:ext cx="8217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47" name="Google Shape;547;p30"/>
            <p:cNvSpPr txBox="1"/>
            <p:nvPr/>
          </p:nvSpPr>
          <p:spPr>
            <a:xfrm>
              <a:off x="8771900" y="4712550"/>
              <a:ext cx="473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13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548" name="Google Shape;548;p30"/>
          <p:cNvSpPr txBox="1"/>
          <p:nvPr/>
        </p:nvSpPr>
        <p:spPr>
          <a:xfrm>
            <a:off x="6038538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成效分析</a:t>
            </a:r>
            <a:endParaRPr b="1" sz="18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49" name="Google Shape;549;p30"/>
          <p:cNvSpPr txBox="1"/>
          <p:nvPr/>
        </p:nvSpPr>
        <p:spPr>
          <a:xfrm>
            <a:off x="2396075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數據洞察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550" name="Google Shape;550;p30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551" name="Google Shape;551;p30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0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53" name="Google Shape;553;p30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54" name="Google Shape;554;p30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數據處理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55" name="Google Shape;555;p30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建造模型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56" name="Google Shape;556;p30"/>
            <p:cNvSpPr txBox="1"/>
            <p:nvPr/>
          </p:nvSpPr>
          <p:spPr>
            <a:xfrm>
              <a:off x="7714325" y="4669200"/>
              <a:ext cx="7011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總結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57" name="Google Shape;557;p30"/>
            <p:cNvSpPr txBox="1"/>
            <p:nvPr/>
          </p:nvSpPr>
          <p:spPr>
            <a:xfrm>
              <a:off x="8745900" y="4712550"/>
              <a:ext cx="39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11</a:t>
              </a:r>
              <a:endParaRPr sz="15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2" name="Google Shape;562;p31"/>
          <p:cNvGraphicFramePr/>
          <p:nvPr/>
        </p:nvGraphicFramePr>
        <p:xfrm>
          <a:off x="362125" y="1357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{19DFC907-7986-4B1E-9282-6C2FE3006B87}</a:tableStyleId>
              </a:tblPr>
              <a:tblGrid>
                <a:gridCol w="1102025"/>
                <a:gridCol w="861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訓練模型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結果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45818E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ntree</a:t>
                      </a:r>
                      <a:endParaRPr b="1"/>
                    </a:p>
                  </a:txBody>
                  <a:tcPr marT="91425" marB="91425" marR="91425" marL="91425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mtry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/>
                        <a:t>splitrule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gini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/>
                        <a:t>min.node.size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Precision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89.5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Recall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97.3%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63" name="Google Shape;563;p31"/>
          <p:cNvGraphicFramePr/>
          <p:nvPr/>
        </p:nvGraphicFramePr>
        <p:xfrm>
          <a:off x="2490875" y="214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{19DFC907-7986-4B1E-9282-6C2FE3006B87}</a:tableStyleId>
              </a:tblPr>
              <a:tblGrid>
                <a:gridCol w="592625"/>
                <a:gridCol w="592625"/>
                <a:gridCol w="586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Yes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</a:rPr>
                        <a:t>No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</a:tr>
              <a:tr h="34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Yes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474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3657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64" name="Google Shape;564;p31"/>
          <p:cNvGraphicFramePr/>
          <p:nvPr/>
        </p:nvGraphicFramePr>
        <p:xfrm>
          <a:off x="4830125" y="1357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{19DFC907-7986-4B1E-9282-6C2FE3006B87}</a:tableStyleId>
              </a:tblPr>
              <a:tblGrid>
                <a:gridCol w="1104350"/>
                <a:gridCol w="7346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測試模型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結果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82.5%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Precision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80.0%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Recall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86.6%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Sensitivity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86.6%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Specificity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78.3%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F1 Score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83.2%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565" name="Google Shape;565;p31"/>
          <p:cNvCxnSpPr/>
          <p:nvPr/>
        </p:nvCxnSpPr>
        <p:spPr>
          <a:xfrm>
            <a:off x="4572000" y="1295700"/>
            <a:ext cx="0" cy="3022500"/>
          </a:xfrm>
          <a:prstGeom prst="straightConnector1">
            <a:avLst/>
          </a:prstGeom>
          <a:noFill/>
          <a:ln cap="flat" cmpd="sng" w="19050">
            <a:solidFill>
              <a:srgbClr val="0097A7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566" name="Google Shape;566;p31"/>
          <p:cNvGraphicFramePr/>
          <p:nvPr/>
        </p:nvGraphicFramePr>
        <p:xfrm>
          <a:off x="6837975" y="214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{19DFC907-7986-4B1E-9282-6C2FE3006B87}</a:tableStyleId>
              </a:tblPr>
              <a:tblGrid>
                <a:gridCol w="597225"/>
                <a:gridCol w="591025"/>
                <a:gridCol w="5860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Yes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Yes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894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67" name="Google Shape;567;p31"/>
          <p:cNvSpPr/>
          <p:nvPr/>
        </p:nvSpPr>
        <p:spPr>
          <a:xfrm flipH="1" rot="10800000">
            <a:off x="323250" y="915025"/>
            <a:ext cx="8497500" cy="2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31"/>
          <p:cNvSpPr txBox="1"/>
          <p:nvPr>
            <p:ph type="title"/>
          </p:nvPr>
        </p:nvSpPr>
        <p:spPr>
          <a:xfrm>
            <a:off x="311700" y="421525"/>
            <a:ext cx="85206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建造隨機森林模型，並結合交叉驗證尋找最佳超參數</a:t>
            </a:r>
            <a:endParaRPr b="1" sz="1700"/>
          </a:p>
        </p:txBody>
      </p:sp>
      <p:sp>
        <p:nvSpPr>
          <p:cNvPr id="569" name="Google Shape;569;p31"/>
          <p:cNvSpPr txBox="1"/>
          <p:nvPr/>
        </p:nvSpPr>
        <p:spPr>
          <a:xfrm>
            <a:off x="311700" y="170475"/>
            <a:ext cx="2376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A5AF"/>
                </a:solidFill>
              </a:rPr>
              <a:t>建造模型 – </a:t>
            </a:r>
            <a:r>
              <a:rPr b="1" lang="en">
                <a:solidFill>
                  <a:srgbClr val="76A5AF"/>
                </a:solidFill>
              </a:rPr>
              <a:t>隨機森林</a:t>
            </a:r>
            <a:endParaRPr b="1">
              <a:solidFill>
                <a:srgbClr val="76A5AF"/>
              </a:solidFill>
            </a:endParaRPr>
          </a:p>
        </p:txBody>
      </p:sp>
      <p:grpSp>
        <p:nvGrpSpPr>
          <p:cNvPr id="570" name="Google Shape;570;p31"/>
          <p:cNvGrpSpPr/>
          <p:nvPr/>
        </p:nvGrpSpPr>
        <p:grpSpPr>
          <a:xfrm>
            <a:off x="0" y="4669200"/>
            <a:ext cx="9245600" cy="474900"/>
            <a:chOff x="0" y="4669200"/>
            <a:chExt cx="9245600" cy="474900"/>
          </a:xfrm>
        </p:grpSpPr>
        <p:sp>
          <p:nvSpPr>
            <p:cNvPr id="571" name="Google Shape;571;p31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1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73" name="Google Shape;573;p31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74" name="Google Shape;574;p31"/>
            <p:cNvSpPr txBox="1"/>
            <p:nvPr/>
          </p:nvSpPr>
          <p:spPr>
            <a:xfrm>
              <a:off x="7732775" y="4693500"/>
              <a:ext cx="8217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75" name="Google Shape;575;p31"/>
            <p:cNvSpPr txBox="1"/>
            <p:nvPr/>
          </p:nvSpPr>
          <p:spPr>
            <a:xfrm>
              <a:off x="8771900" y="4712550"/>
              <a:ext cx="473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13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576" name="Google Shape;576;p31"/>
          <p:cNvSpPr txBox="1"/>
          <p:nvPr/>
        </p:nvSpPr>
        <p:spPr>
          <a:xfrm>
            <a:off x="6038538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成效分析</a:t>
            </a:r>
            <a:endParaRPr b="1" sz="18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77" name="Google Shape;577;p31"/>
          <p:cNvSpPr txBox="1"/>
          <p:nvPr/>
        </p:nvSpPr>
        <p:spPr>
          <a:xfrm>
            <a:off x="2396075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數據洞察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578" name="Google Shape;578;p31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579" name="Google Shape;579;p31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1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81" name="Google Shape;581;p31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82" name="Google Shape;582;p31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數據處理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83" name="Google Shape;583;p31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建造模型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84" name="Google Shape;584;p31"/>
            <p:cNvSpPr txBox="1"/>
            <p:nvPr/>
          </p:nvSpPr>
          <p:spPr>
            <a:xfrm>
              <a:off x="7714325" y="4669200"/>
              <a:ext cx="7011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總結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85" name="Google Shape;585;p31"/>
            <p:cNvSpPr txBox="1"/>
            <p:nvPr/>
          </p:nvSpPr>
          <p:spPr>
            <a:xfrm>
              <a:off x="8745900" y="4712550"/>
              <a:ext cx="39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12</a:t>
              </a:r>
              <a:endParaRPr sz="15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1460500" y="172325"/>
            <a:ext cx="6222900" cy="72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3200"/>
              <a:t>AGENDA</a:t>
            </a:r>
            <a:endParaRPr b="1" sz="3200"/>
          </a:p>
        </p:txBody>
      </p:sp>
      <p:sp>
        <p:nvSpPr>
          <p:cNvPr id="64" name="Google Shape;64;p14"/>
          <p:cNvSpPr/>
          <p:nvPr/>
        </p:nvSpPr>
        <p:spPr>
          <a:xfrm flipH="1" rot="10800000">
            <a:off x="342000" y="862300"/>
            <a:ext cx="8460000" cy="33000"/>
          </a:xfrm>
          <a:prstGeom prst="rect">
            <a:avLst/>
          </a:prstGeom>
          <a:solidFill>
            <a:srgbClr val="0097A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1238000" y="1394088"/>
            <a:ext cx="640500" cy="640500"/>
          </a:xfrm>
          <a:prstGeom prst="ellipse">
            <a:avLst/>
          </a:prstGeom>
          <a:solidFill>
            <a:srgbClr val="0097A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1339150" y="1362988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1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1238000" y="2626513"/>
            <a:ext cx="640500" cy="640500"/>
          </a:xfrm>
          <a:prstGeom prst="ellipse">
            <a:avLst/>
          </a:prstGeom>
          <a:solidFill>
            <a:srgbClr val="0097A7"/>
          </a:solidFill>
          <a:ln cap="flat" cmpd="sng" w="9525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1822575" y="2164025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2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1238000" y="3906750"/>
            <a:ext cx="640500" cy="640500"/>
          </a:xfrm>
          <a:prstGeom prst="ellipse">
            <a:avLst/>
          </a:prstGeom>
          <a:solidFill>
            <a:srgbClr val="0097A7"/>
          </a:solidFill>
          <a:ln cap="flat" cmpd="sng" w="9525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70" name="Google Shape;70;p14"/>
          <p:cNvSpPr txBox="1"/>
          <p:nvPr/>
        </p:nvSpPr>
        <p:spPr>
          <a:xfrm>
            <a:off x="2081050" y="1394088"/>
            <a:ext cx="19596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專案目標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081050" y="2626525"/>
            <a:ext cx="17133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數據洞察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2097863" y="3936950"/>
            <a:ext cx="26442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數據處理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1339150" y="2587425"/>
            <a:ext cx="5394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2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1339150" y="3890050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3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5003963" y="1384600"/>
            <a:ext cx="640500" cy="6405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5003975" y="2639900"/>
            <a:ext cx="640500" cy="6405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5863988" y="1384600"/>
            <a:ext cx="19596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建造模型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5864000" y="2639900"/>
            <a:ext cx="968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總結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093113" y="1357838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4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5093125" y="2613138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5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5003975" y="3921950"/>
            <a:ext cx="640500" cy="6405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 txBox="1"/>
          <p:nvPr/>
        </p:nvSpPr>
        <p:spPr>
          <a:xfrm>
            <a:off x="5864000" y="3936950"/>
            <a:ext cx="968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附錄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5093125" y="3895188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6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0" name="Google Shape;590;p32"/>
          <p:cNvGraphicFramePr/>
          <p:nvPr/>
        </p:nvGraphicFramePr>
        <p:xfrm>
          <a:off x="381150" y="1008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{19DFC907-7986-4B1E-9282-6C2FE3006B87}</a:tableStyleId>
              </a:tblPr>
              <a:tblGrid>
                <a:gridCol w="1148175"/>
                <a:gridCol w="1013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訓練模型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結果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45818E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nrounds</a:t>
                      </a:r>
                      <a:endParaRPr b="1"/>
                    </a:p>
                  </a:txBody>
                  <a:tcPr marT="91425" marB="91425" marR="91425" marL="91425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max_depth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/>
                        <a:t>eta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0.3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/>
                        <a:t>gamma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0.1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colsamplebytree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0.8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Precision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91.2%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Recall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90.0%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91" name="Google Shape;591;p32"/>
          <p:cNvGraphicFramePr/>
          <p:nvPr/>
        </p:nvGraphicFramePr>
        <p:xfrm>
          <a:off x="4888613" y="1357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{19DFC907-7986-4B1E-9282-6C2FE3006B87}</a:tableStyleId>
              </a:tblPr>
              <a:tblGrid>
                <a:gridCol w="1104350"/>
                <a:gridCol w="7346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測試模型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結果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83.9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Precision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84.2%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Recall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83.3%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Sensitivity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83.6%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Specificity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84</a:t>
                      </a:r>
                      <a:r>
                        <a:rPr lang="en"/>
                        <a:t>.3%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F1 Score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83.9%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592" name="Google Shape;592;p32"/>
          <p:cNvCxnSpPr/>
          <p:nvPr/>
        </p:nvCxnSpPr>
        <p:spPr>
          <a:xfrm>
            <a:off x="4700600" y="1295700"/>
            <a:ext cx="0" cy="3022500"/>
          </a:xfrm>
          <a:prstGeom prst="straightConnector1">
            <a:avLst/>
          </a:prstGeom>
          <a:noFill/>
          <a:ln cap="flat" cmpd="sng" w="19050">
            <a:solidFill>
              <a:srgbClr val="0097A7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593" name="Google Shape;593;p32"/>
          <p:cNvGraphicFramePr/>
          <p:nvPr/>
        </p:nvGraphicFramePr>
        <p:xfrm>
          <a:off x="6914175" y="214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{19DFC907-7986-4B1E-9282-6C2FE3006B87}</a:tableStyleId>
              </a:tblPr>
              <a:tblGrid>
                <a:gridCol w="597225"/>
                <a:gridCol w="591025"/>
                <a:gridCol w="5860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Yes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Yes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863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162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870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94" name="Google Shape;594;p32"/>
          <p:cNvGraphicFramePr/>
          <p:nvPr/>
        </p:nvGraphicFramePr>
        <p:xfrm>
          <a:off x="2704738" y="214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{19DFC907-7986-4B1E-9282-6C2FE3006B87}</a:tableStyleId>
              </a:tblPr>
              <a:tblGrid>
                <a:gridCol w="592625"/>
                <a:gridCol w="592625"/>
                <a:gridCol w="586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Yes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</a:rPr>
                        <a:t>No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</a:tr>
              <a:tr h="34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Yes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431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3834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95" name="Google Shape;595;p32"/>
          <p:cNvSpPr/>
          <p:nvPr/>
        </p:nvSpPr>
        <p:spPr>
          <a:xfrm flipH="1" rot="10800000">
            <a:off x="323250" y="915025"/>
            <a:ext cx="8497500" cy="2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32"/>
          <p:cNvSpPr txBox="1"/>
          <p:nvPr>
            <p:ph type="title"/>
          </p:nvPr>
        </p:nvSpPr>
        <p:spPr>
          <a:xfrm>
            <a:off x="311700" y="421525"/>
            <a:ext cx="85206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建造XGboost模型，並結合交叉驗證尋找最佳超參數</a:t>
            </a:r>
            <a:endParaRPr b="1" sz="1700"/>
          </a:p>
        </p:txBody>
      </p:sp>
      <p:sp>
        <p:nvSpPr>
          <p:cNvPr id="597" name="Google Shape;597;p32"/>
          <p:cNvSpPr txBox="1"/>
          <p:nvPr/>
        </p:nvSpPr>
        <p:spPr>
          <a:xfrm>
            <a:off x="311700" y="170475"/>
            <a:ext cx="2376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A5AF"/>
                </a:solidFill>
              </a:rPr>
              <a:t>建造模型 – </a:t>
            </a:r>
            <a:r>
              <a:rPr b="1" lang="en">
                <a:solidFill>
                  <a:srgbClr val="76A5AF"/>
                </a:solidFill>
              </a:rPr>
              <a:t>XGboost</a:t>
            </a:r>
            <a:endParaRPr b="1">
              <a:solidFill>
                <a:srgbClr val="76A5AF"/>
              </a:solidFill>
            </a:endParaRPr>
          </a:p>
        </p:txBody>
      </p:sp>
      <p:grpSp>
        <p:nvGrpSpPr>
          <p:cNvPr id="598" name="Google Shape;598;p32"/>
          <p:cNvGrpSpPr/>
          <p:nvPr/>
        </p:nvGrpSpPr>
        <p:grpSpPr>
          <a:xfrm>
            <a:off x="0" y="4669200"/>
            <a:ext cx="9245600" cy="474900"/>
            <a:chOff x="0" y="4669200"/>
            <a:chExt cx="9245600" cy="474900"/>
          </a:xfrm>
        </p:grpSpPr>
        <p:sp>
          <p:nvSpPr>
            <p:cNvPr id="599" name="Google Shape;599;p32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2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01" name="Google Shape;601;p32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02" name="Google Shape;602;p32"/>
            <p:cNvSpPr txBox="1"/>
            <p:nvPr/>
          </p:nvSpPr>
          <p:spPr>
            <a:xfrm>
              <a:off x="7732775" y="4693500"/>
              <a:ext cx="8217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03" name="Google Shape;603;p32"/>
            <p:cNvSpPr txBox="1"/>
            <p:nvPr/>
          </p:nvSpPr>
          <p:spPr>
            <a:xfrm>
              <a:off x="8771900" y="4712550"/>
              <a:ext cx="473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13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604" name="Google Shape;604;p32"/>
          <p:cNvSpPr txBox="1"/>
          <p:nvPr/>
        </p:nvSpPr>
        <p:spPr>
          <a:xfrm>
            <a:off x="6038538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成效分析</a:t>
            </a:r>
            <a:endParaRPr b="1" sz="18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05" name="Google Shape;605;p32"/>
          <p:cNvSpPr txBox="1"/>
          <p:nvPr/>
        </p:nvSpPr>
        <p:spPr>
          <a:xfrm>
            <a:off x="2396075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數據洞察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606" name="Google Shape;606;p32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607" name="Google Shape;607;p32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2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09" name="Google Shape;609;p32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10" name="Google Shape;610;p32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數據處理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11" name="Google Shape;611;p32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建造模型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12" name="Google Shape;612;p32"/>
            <p:cNvSpPr txBox="1"/>
            <p:nvPr/>
          </p:nvSpPr>
          <p:spPr>
            <a:xfrm>
              <a:off x="7714325" y="4669200"/>
              <a:ext cx="7011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總結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13" name="Google Shape;613;p32"/>
            <p:cNvSpPr txBox="1"/>
            <p:nvPr/>
          </p:nvSpPr>
          <p:spPr>
            <a:xfrm>
              <a:off x="8745900" y="4712550"/>
              <a:ext cx="39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13</a:t>
              </a:r>
              <a:endParaRPr sz="15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3"/>
          <p:cNvSpPr/>
          <p:nvPr/>
        </p:nvSpPr>
        <p:spPr>
          <a:xfrm>
            <a:off x="1238000" y="1394088"/>
            <a:ext cx="640500" cy="6405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33"/>
          <p:cNvSpPr txBox="1"/>
          <p:nvPr/>
        </p:nvSpPr>
        <p:spPr>
          <a:xfrm>
            <a:off x="1339150" y="1362988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1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620" name="Google Shape;620;p33"/>
          <p:cNvSpPr/>
          <p:nvPr/>
        </p:nvSpPr>
        <p:spPr>
          <a:xfrm>
            <a:off x="1238000" y="2634863"/>
            <a:ext cx="640500" cy="6405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33"/>
          <p:cNvSpPr txBox="1"/>
          <p:nvPr/>
        </p:nvSpPr>
        <p:spPr>
          <a:xfrm>
            <a:off x="1822575" y="2164025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2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622" name="Google Shape;622;p33"/>
          <p:cNvSpPr/>
          <p:nvPr/>
        </p:nvSpPr>
        <p:spPr>
          <a:xfrm>
            <a:off x="1238000" y="3906750"/>
            <a:ext cx="640500" cy="6405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D0E0E3"/>
              </a:solidFill>
            </a:endParaRPr>
          </a:p>
        </p:txBody>
      </p:sp>
      <p:sp>
        <p:nvSpPr>
          <p:cNvPr id="623" name="Google Shape;623;p33"/>
          <p:cNvSpPr txBox="1"/>
          <p:nvPr/>
        </p:nvSpPr>
        <p:spPr>
          <a:xfrm>
            <a:off x="2081050" y="1394088"/>
            <a:ext cx="19596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專案目標</a:t>
            </a:r>
            <a:endParaRPr b="1" sz="3000">
              <a:solidFill>
                <a:srgbClr val="EFEFEF"/>
              </a:solidFill>
            </a:endParaRPr>
          </a:p>
        </p:txBody>
      </p:sp>
      <p:sp>
        <p:nvSpPr>
          <p:cNvPr id="624" name="Google Shape;624;p33"/>
          <p:cNvSpPr txBox="1"/>
          <p:nvPr/>
        </p:nvSpPr>
        <p:spPr>
          <a:xfrm>
            <a:off x="2081050" y="2626525"/>
            <a:ext cx="17133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數據洞察</a:t>
            </a:r>
            <a:endParaRPr b="1" sz="3000">
              <a:solidFill>
                <a:srgbClr val="EFEFEF"/>
              </a:solidFill>
            </a:endParaRPr>
          </a:p>
        </p:txBody>
      </p:sp>
      <p:sp>
        <p:nvSpPr>
          <p:cNvPr id="625" name="Google Shape;625;p33"/>
          <p:cNvSpPr txBox="1"/>
          <p:nvPr/>
        </p:nvSpPr>
        <p:spPr>
          <a:xfrm>
            <a:off x="2097863" y="3936950"/>
            <a:ext cx="26442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數據處理</a:t>
            </a:r>
            <a:endParaRPr b="1" sz="3000">
              <a:solidFill>
                <a:srgbClr val="EFEFEF"/>
              </a:solidFill>
            </a:endParaRPr>
          </a:p>
        </p:txBody>
      </p:sp>
      <p:sp>
        <p:nvSpPr>
          <p:cNvPr id="626" name="Google Shape;626;p33"/>
          <p:cNvSpPr txBox="1"/>
          <p:nvPr/>
        </p:nvSpPr>
        <p:spPr>
          <a:xfrm>
            <a:off x="1339150" y="2613150"/>
            <a:ext cx="5394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2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627" name="Google Shape;627;p33"/>
          <p:cNvSpPr txBox="1"/>
          <p:nvPr/>
        </p:nvSpPr>
        <p:spPr>
          <a:xfrm>
            <a:off x="1339150" y="3890050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3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628" name="Google Shape;628;p33"/>
          <p:cNvSpPr/>
          <p:nvPr/>
        </p:nvSpPr>
        <p:spPr>
          <a:xfrm>
            <a:off x="5003963" y="1384600"/>
            <a:ext cx="640500" cy="6405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33"/>
          <p:cNvSpPr/>
          <p:nvPr/>
        </p:nvSpPr>
        <p:spPr>
          <a:xfrm>
            <a:off x="5003975" y="2639900"/>
            <a:ext cx="640500" cy="640500"/>
          </a:xfrm>
          <a:prstGeom prst="ellipse">
            <a:avLst/>
          </a:prstGeom>
          <a:solidFill>
            <a:srgbClr val="0097A7"/>
          </a:solidFill>
          <a:ln cap="flat" cmpd="sng" w="9525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33"/>
          <p:cNvSpPr txBox="1"/>
          <p:nvPr/>
        </p:nvSpPr>
        <p:spPr>
          <a:xfrm>
            <a:off x="5863988" y="1384600"/>
            <a:ext cx="19596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建造模型</a:t>
            </a:r>
            <a:endParaRPr b="1" sz="3000">
              <a:solidFill>
                <a:srgbClr val="EFEFEF"/>
              </a:solidFill>
            </a:endParaRPr>
          </a:p>
        </p:txBody>
      </p:sp>
      <p:sp>
        <p:nvSpPr>
          <p:cNvPr id="631" name="Google Shape;631;p33"/>
          <p:cNvSpPr txBox="1"/>
          <p:nvPr/>
        </p:nvSpPr>
        <p:spPr>
          <a:xfrm>
            <a:off x="5864000" y="2639900"/>
            <a:ext cx="968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總結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632" name="Google Shape;632;p33"/>
          <p:cNvSpPr txBox="1"/>
          <p:nvPr/>
        </p:nvSpPr>
        <p:spPr>
          <a:xfrm>
            <a:off x="5093113" y="1357838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4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633" name="Google Shape;633;p33"/>
          <p:cNvSpPr txBox="1"/>
          <p:nvPr/>
        </p:nvSpPr>
        <p:spPr>
          <a:xfrm>
            <a:off x="5093125" y="2613138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5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634" name="Google Shape;634;p33"/>
          <p:cNvSpPr/>
          <p:nvPr/>
        </p:nvSpPr>
        <p:spPr>
          <a:xfrm>
            <a:off x="5003975" y="3921950"/>
            <a:ext cx="640500" cy="6405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33"/>
          <p:cNvSpPr txBox="1"/>
          <p:nvPr/>
        </p:nvSpPr>
        <p:spPr>
          <a:xfrm>
            <a:off x="5864000" y="3936950"/>
            <a:ext cx="968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附錄</a:t>
            </a:r>
            <a:endParaRPr b="1" sz="3000">
              <a:solidFill>
                <a:srgbClr val="EFEFEF"/>
              </a:solidFill>
            </a:endParaRPr>
          </a:p>
        </p:txBody>
      </p:sp>
      <p:sp>
        <p:nvSpPr>
          <p:cNvPr id="636" name="Google Shape;636;p33"/>
          <p:cNvSpPr txBox="1"/>
          <p:nvPr/>
        </p:nvSpPr>
        <p:spPr>
          <a:xfrm>
            <a:off x="5093125" y="3895188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6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637" name="Google Shape;637;p33"/>
          <p:cNvSpPr txBox="1"/>
          <p:nvPr>
            <p:ph type="ctrTitle"/>
          </p:nvPr>
        </p:nvSpPr>
        <p:spPr>
          <a:xfrm>
            <a:off x="367950" y="172325"/>
            <a:ext cx="8408100" cy="72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3200"/>
              <a:t>AGENDA</a:t>
            </a:r>
            <a:endParaRPr b="1" sz="3200"/>
          </a:p>
        </p:txBody>
      </p:sp>
      <p:sp>
        <p:nvSpPr>
          <p:cNvPr id="638" name="Google Shape;638;p33"/>
          <p:cNvSpPr/>
          <p:nvPr/>
        </p:nvSpPr>
        <p:spPr>
          <a:xfrm flipH="1" rot="10800000">
            <a:off x="342000" y="862300"/>
            <a:ext cx="8460000" cy="33000"/>
          </a:xfrm>
          <a:prstGeom prst="rect">
            <a:avLst/>
          </a:prstGeom>
          <a:solidFill>
            <a:srgbClr val="0097A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44" name="Google Shape;644;p34"/>
          <p:cNvGrpSpPr/>
          <p:nvPr/>
        </p:nvGrpSpPr>
        <p:grpSpPr>
          <a:xfrm>
            <a:off x="0" y="4669200"/>
            <a:ext cx="9175825" cy="474900"/>
            <a:chOff x="0" y="4669200"/>
            <a:chExt cx="9175825" cy="474900"/>
          </a:xfrm>
        </p:grpSpPr>
        <p:sp>
          <p:nvSpPr>
            <p:cNvPr id="645" name="Google Shape;645;p34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4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47" name="Google Shape;647;p34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48" name="Google Shape;648;p34"/>
            <p:cNvSpPr txBox="1"/>
            <p:nvPr/>
          </p:nvSpPr>
          <p:spPr>
            <a:xfrm>
              <a:off x="7732775" y="4693500"/>
              <a:ext cx="8217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49" name="Google Shape;649;p34"/>
            <p:cNvSpPr txBox="1"/>
            <p:nvPr/>
          </p:nvSpPr>
          <p:spPr>
            <a:xfrm>
              <a:off x="8777725" y="4712550"/>
              <a:ext cx="39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15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650" name="Google Shape;650;p34"/>
          <p:cNvSpPr txBox="1"/>
          <p:nvPr/>
        </p:nvSpPr>
        <p:spPr>
          <a:xfrm>
            <a:off x="6038538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成效分析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51" name="Google Shape;651;p34"/>
          <p:cNvSpPr txBox="1"/>
          <p:nvPr/>
        </p:nvSpPr>
        <p:spPr>
          <a:xfrm>
            <a:off x="2396075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數據洞察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652" name="Google Shape;652;p34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653" name="Google Shape;653;p34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4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55" name="Google Shape;655;p34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56" name="Google Shape;656;p34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數據處理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57" name="Google Shape;657;p34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建造模型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58" name="Google Shape;658;p34"/>
            <p:cNvSpPr txBox="1"/>
            <p:nvPr/>
          </p:nvSpPr>
          <p:spPr>
            <a:xfrm>
              <a:off x="7714325" y="4669200"/>
              <a:ext cx="7011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總結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59" name="Google Shape;659;p34"/>
            <p:cNvSpPr txBox="1"/>
            <p:nvPr/>
          </p:nvSpPr>
          <p:spPr>
            <a:xfrm>
              <a:off x="8745900" y="4712550"/>
              <a:ext cx="39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14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660" name="Google Shape;660;p34"/>
          <p:cNvSpPr/>
          <p:nvPr/>
        </p:nvSpPr>
        <p:spPr>
          <a:xfrm>
            <a:off x="731425" y="1104738"/>
            <a:ext cx="1554000" cy="3936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Null Model</a:t>
            </a:r>
            <a:endParaRPr b="1">
              <a:solidFill>
                <a:schemeClr val="lt1"/>
              </a:solidFill>
            </a:endParaRPr>
          </a:p>
        </p:txBody>
      </p:sp>
      <p:graphicFrame>
        <p:nvGraphicFramePr>
          <p:cNvPr id="661" name="Google Shape;661;p34"/>
          <p:cNvGraphicFramePr/>
          <p:nvPr/>
        </p:nvGraphicFramePr>
        <p:xfrm>
          <a:off x="376575" y="1641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{19DFC907-7986-4B1E-9282-6C2FE3006B87}</a:tableStyleId>
              </a:tblPr>
              <a:tblGrid>
                <a:gridCol w="748800"/>
                <a:gridCol w="782375"/>
                <a:gridCol w="752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Yes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921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62" name="Google Shape;662;p34"/>
          <p:cNvGraphicFramePr/>
          <p:nvPr/>
        </p:nvGraphicFramePr>
        <p:xfrm>
          <a:off x="3363850" y="1641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{19DFC907-7986-4B1E-9282-6C2FE3006B87}</a:tableStyleId>
              </a:tblPr>
              <a:tblGrid>
                <a:gridCol w="748800"/>
                <a:gridCol w="782375"/>
                <a:gridCol w="752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Yes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894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63" name="Google Shape;663;p34"/>
          <p:cNvGraphicFramePr/>
          <p:nvPr/>
        </p:nvGraphicFramePr>
        <p:xfrm>
          <a:off x="6351125" y="1641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{19DFC907-7986-4B1E-9282-6C2FE3006B87}</a:tableStyleId>
              </a:tblPr>
              <a:tblGrid>
                <a:gridCol w="748800"/>
                <a:gridCol w="782375"/>
                <a:gridCol w="752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Yes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863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870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64" name="Google Shape;664;p34"/>
          <p:cNvSpPr/>
          <p:nvPr/>
        </p:nvSpPr>
        <p:spPr>
          <a:xfrm>
            <a:off x="3723613" y="1104738"/>
            <a:ext cx="1554000" cy="3936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RandomForest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65" name="Google Shape;665;p34"/>
          <p:cNvSpPr/>
          <p:nvPr/>
        </p:nvSpPr>
        <p:spPr>
          <a:xfrm>
            <a:off x="6715813" y="1104738"/>
            <a:ext cx="1554000" cy="3936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XGboost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666" name="Google Shape;666;p34"/>
          <p:cNvCxnSpPr/>
          <p:nvPr/>
        </p:nvCxnSpPr>
        <p:spPr>
          <a:xfrm flipH="1">
            <a:off x="3006725" y="1210225"/>
            <a:ext cx="5400" cy="3280500"/>
          </a:xfrm>
          <a:prstGeom prst="straightConnector1">
            <a:avLst/>
          </a:prstGeom>
          <a:noFill/>
          <a:ln cap="flat" cmpd="sng" w="19050">
            <a:solidFill>
              <a:srgbClr val="0097A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7" name="Google Shape;667;p34"/>
          <p:cNvCxnSpPr/>
          <p:nvPr/>
        </p:nvCxnSpPr>
        <p:spPr>
          <a:xfrm flipH="1">
            <a:off x="6037050" y="1210225"/>
            <a:ext cx="1500" cy="3303900"/>
          </a:xfrm>
          <a:prstGeom prst="straightConnector1">
            <a:avLst/>
          </a:prstGeom>
          <a:noFill/>
          <a:ln cap="flat" cmpd="sng" w="19050">
            <a:solidFill>
              <a:srgbClr val="0097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8" name="Google Shape;668;p34"/>
          <p:cNvSpPr txBox="1"/>
          <p:nvPr/>
        </p:nvSpPr>
        <p:spPr>
          <a:xfrm>
            <a:off x="366775" y="2935100"/>
            <a:ext cx="1218300" cy="34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Precision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69" name="Google Shape;669;p34"/>
          <p:cNvSpPr txBox="1"/>
          <p:nvPr/>
        </p:nvSpPr>
        <p:spPr>
          <a:xfrm>
            <a:off x="1724775" y="2935200"/>
            <a:ext cx="935100" cy="34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67.1%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670" name="Google Shape;670;p34"/>
          <p:cNvSpPr txBox="1"/>
          <p:nvPr/>
        </p:nvSpPr>
        <p:spPr>
          <a:xfrm>
            <a:off x="366775" y="3362300"/>
            <a:ext cx="1218300" cy="34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Recall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71" name="Google Shape;671;p34"/>
          <p:cNvSpPr txBox="1"/>
          <p:nvPr/>
        </p:nvSpPr>
        <p:spPr>
          <a:xfrm>
            <a:off x="366775" y="4229350"/>
            <a:ext cx="1218300" cy="34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Accuracy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72" name="Google Shape;672;p34"/>
          <p:cNvSpPr txBox="1"/>
          <p:nvPr/>
        </p:nvSpPr>
        <p:spPr>
          <a:xfrm>
            <a:off x="366775" y="3789500"/>
            <a:ext cx="1218300" cy="34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F1 Score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73" name="Google Shape;673;p34"/>
          <p:cNvSpPr txBox="1"/>
          <p:nvPr/>
        </p:nvSpPr>
        <p:spPr>
          <a:xfrm>
            <a:off x="1724775" y="3362300"/>
            <a:ext cx="935100" cy="34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57.9</a:t>
            </a:r>
            <a:r>
              <a:rPr b="1" lang="en">
                <a:solidFill>
                  <a:srgbClr val="0097A7"/>
                </a:solidFill>
              </a:rPr>
              <a:t>%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674" name="Google Shape;674;p34"/>
          <p:cNvSpPr txBox="1"/>
          <p:nvPr/>
        </p:nvSpPr>
        <p:spPr>
          <a:xfrm>
            <a:off x="1724775" y="3802200"/>
            <a:ext cx="935100" cy="34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62.2</a:t>
            </a:r>
            <a:r>
              <a:rPr b="1" lang="en">
                <a:solidFill>
                  <a:srgbClr val="0097A7"/>
                </a:solidFill>
              </a:rPr>
              <a:t>%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675" name="Google Shape;675;p34"/>
          <p:cNvSpPr txBox="1"/>
          <p:nvPr/>
        </p:nvSpPr>
        <p:spPr>
          <a:xfrm>
            <a:off x="1724775" y="4235700"/>
            <a:ext cx="935100" cy="34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80.9</a:t>
            </a:r>
            <a:r>
              <a:rPr b="1" lang="en">
                <a:solidFill>
                  <a:srgbClr val="0097A7"/>
                </a:solidFill>
              </a:rPr>
              <a:t>%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676" name="Google Shape;676;p34"/>
          <p:cNvSpPr txBox="1"/>
          <p:nvPr/>
        </p:nvSpPr>
        <p:spPr>
          <a:xfrm>
            <a:off x="3358975" y="2911125"/>
            <a:ext cx="1218300" cy="34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Precision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77" name="Google Shape;677;p34"/>
          <p:cNvSpPr txBox="1"/>
          <p:nvPr/>
        </p:nvSpPr>
        <p:spPr>
          <a:xfrm>
            <a:off x="3358975" y="3350650"/>
            <a:ext cx="1218300" cy="34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Recall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78" name="Google Shape;678;p34"/>
          <p:cNvSpPr txBox="1"/>
          <p:nvPr/>
        </p:nvSpPr>
        <p:spPr>
          <a:xfrm>
            <a:off x="3358975" y="3790163"/>
            <a:ext cx="1218300" cy="34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F1 Score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79" name="Google Shape;679;p34"/>
          <p:cNvSpPr txBox="1"/>
          <p:nvPr/>
        </p:nvSpPr>
        <p:spPr>
          <a:xfrm>
            <a:off x="3358975" y="4229688"/>
            <a:ext cx="1218300" cy="34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Accuracy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80" name="Google Shape;680;p34"/>
          <p:cNvSpPr txBox="1"/>
          <p:nvPr/>
        </p:nvSpPr>
        <p:spPr>
          <a:xfrm>
            <a:off x="4712075" y="2911125"/>
            <a:ext cx="935100" cy="34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80.0</a:t>
            </a:r>
            <a:r>
              <a:rPr b="1" lang="en">
                <a:solidFill>
                  <a:srgbClr val="0097A7"/>
                </a:solidFill>
              </a:rPr>
              <a:t>%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681" name="Google Shape;681;p34"/>
          <p:cNvSpPr txBox="1"/>
          <p:nvPr/>
        </p:nvSpPr>
        <p:spPr>
          <a:xfrm>
            <a:off x="4712075" y="3337625"/>
            <a:ext cx="935100" cy="34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86.6</a:t>
            </a:r>
            <a:r>
              <a:rPr b="1" lang="en">
                <a:solidFill>
                  <a:srgbClr val="0097A7"/>
                </a:solidFill>
              </a:rPr>
              <a:t>%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682" name="Google Shape;682;p34"/>
          <p:cNvSpPr txBox="1"/>
          <p:nvPr/>
        </p:nvSpPr>
        <p:spPr>
          <a:xfrm>
            <a:off x="4712075" y="3790163"/>
            <a:ext cx="935100" cy="34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83.2%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683" name="Google Shape;683;p34"/>
          <p:cNvSpPr txBox="1"/>
          <p:nvPr/>
        </p:nvSpPr>
        <p:spPr>
          <a:xfrm>
            <a:off x="4716975" y="4229675"/>
            <a:ext cx="935100" cy="34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82.5%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684" name="Google Shape;684;p34"/>
          <p:cNvSpPr txBox="1"/>
          <p:nvPr/>
        </p:nvSpPr>
        <p:spPr>
          <a:xfrm>
            <a:off x="6351175" y="2911125"/>
            <a:ext cx="1218300" cy="34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Precision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85" name="Google Shape;685;p34"/>
          <p:cNvSpPr txBox="1"/>
          <p:nvPr/>
        </p:nvSpPr>
        <p:spPr>
          <a:xfrm>
            <a:off x="6351175" y="3337625"/>
            <a:ext cx="1218300" cy="34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Recall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86" name="Google Shape;686;p34"/>
          <p:cNvSpPr txBox="1"/>
          <p:nvPr/>
        </p:nvSpPr>
        <p:spPr>
          <a:xfrm>
            <a:off x="6351175" y="3783650"/>
            <a:ext cx="1218300" cy="34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F1 Score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87" name="Google Shape;687;p34"/>
          <p:cNvSpPr txBox="1"/>
          <p:nvPr/>
        </p:nvSpPr>
        <p:spPr>
          <a:xfrm>
            <a:off x="6351175" y="4226413"/>
            <a:ext cx="1218300" cy="34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Accuracy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88" name="Google Shape;688;p34"/>
          <p:cNvSpPr txBox="1"/>
          <p:nvPr/>
        </p:nvSpPr>
        <p:spPr>
          <a:xfrm>
            <a:off x="7699375" y="2911125"/>
            <a:ext cx="935100" cy="34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84.2%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689" name="Google Shape;689;p34"/>
          <p:cNvSpPr txBox="1"/>
          <p:nvPr/>
        </p:nvSpPr>
        <p:spPr>
          <a:xfrm>
            <a:off x="7699375" y="3337625"/>
            <a:ext cx="935100" cy="34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83.6%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690" name="Google Shape;690;p34"/>
          <p:cNvSpPr txBox="1"/>
          <p:nvPr/>
        </p:nvSpPr>
        <p:spPr>
          <a:xfrm>
            <a:off x="7699375" y="3787163"/>
            <a:ext cx="935100" cy="34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83.9%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691" name="Google Shape;691;p34"/>
          <p:cNvSpPr txBox="1"/>
          <p:nvPr/>
        </p:nvSpPr>
        <p:spPr>
          <a:xfrm>
            <a:off x="7699375" y="4225200"/>
            <a:ext cx="935100" cy="34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83.9%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692" name="Google Shape;692;p34"/>
          <p:cNvSpPr/>
          <p:nvPr/>
        </p:nvSpPr>
        <p:spPr>
          <a:xfrm flipH="1" rot="10800000">
            <a:off x="323250" y="915025"/>
            <a:ext cx="8497500" cy="2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34"/>
          <p:cNvSpPr txBox="1"/>
          <p:nvPr>
            <p:ph type="title"/>
          </p:nvPr>
        </p:nvSpPr>
        <p:spPr>
          <a:xfrm>
            <a:off x="311700" y="421525"/>
            <a:ext cx="85206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隨機森林與XGboost皆是優良模型</a:t>
            </a:r>
            <a:endParaRPr b="1" sz="1700"/>
          </a:p>
        </p:txBody>
      </p:sp>
      <p:sp>
        <p:nvSpPr>
          <p:cNvPr id="694" name="Google Shape;694;p34"/>
          <p:cNvSpPr txBox="1"/>
          <p:nvPr/>
        </p:nvSpPr>
        <p:spPr>
          <a:xfrm>
            <a:off x="311700" y="170475"/>
            <a:ext cx="840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A5AF"/>
                </a:solidFill>
              </a:rPr>
              <a:t>總結 – 模型比較 (</a:t>
            </a:r>
            <a:r>
              <a:rPr b="1" lang="en">
                <a:solidFill>
                  <a:srgbClr val="76A5AF"/>
                </a:solidFill>
              </a:rPr>
              <a:t>Null Model未進行Oversample處理，且使用全變數進行羅吉斯迴歸</a:t>
            </a:r>
            <a:r>
              <a:rPr b="1" lang="en">
                <a:solidFill>
                  <a:srgbClr val="76A5AF"/>
                </a:solidFill>
              </a:rPr>
              <a:t>)</a:t>
            </a:r>
            <a:endParaRPr b="1">
              <a:solidFill>
                <a:srgbClr val="76A5A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76A5A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00" name="Google Shape;700;p35"/>
          <p:cNvGrpSpPr/>
          <p:nvPr/>
        </p:nvGrpSpPr>
        <p:grpSpPr>
          <a:xfrm>
            <a:off x="0" y="4669200"/>
            <a:ext cx="9175825" cy="474900"/>
            <a:chOff x="0" y="4669200"/>
            <a:chExt cx="9175825" cy="474900"/>
          </a:xfrm>
        </p:grpSpPr>
        <p:sp>
          <p:nvSpPr>
            <p:cNvPr id="701" name="Google Shape;701;p35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5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03" name="Google Shape;703;p35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04" name="Google Shape;704;p35"/>
            <p:cNvSpPr txBox="1"/>
            <p:nvPr/>
          </p:nvSpPr>
          <p:spPr>
            <a:xfrm>
              <a:off x="7732775" y="4693500"/>
              <a:ext cx="8217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05" name="Google Shape;705;p35"/>
            <p:cNvSpPr txBox="1"/>
            <p:nvPr/>
          </p:nvSpPr>
          <p:spPr>
            <a:xfrm>
              <a:off x="8777725" y="4712550"/>
              <a:ext cx="39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15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706" name="Google Shape;706;p35"/>
          <p:cNvSpPr txBox="1"/>
          <p:nvPr/>
        </p:nvSpPr>
        <p:spPr>
          <a:xfrm>
            <a:off x="6038538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成效分析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07" name="Google Shape;707;p35"/>
          <p:cNvSpPr txBox="1"/>
          <p:nvPr/>
        </p:nvSpPr>
        <p:spPr>
          <a:xfrm>
            <a:off x="2396075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數據洞察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708" name="Google Shape;708;p35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709" name="Google Shape;709;p35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5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11" name="Google Shape;711;p35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12" name="Google Shape;712;p35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數據處理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13" name="Google Shape;713;p35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建造模型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14" name="Google Shape;714;p35"/>
            <p:cNvSpPr txBox="1"/>
            <p:nvPr/>
          </p:nvSpPr>
          <p:spPr>
            <a:xfrm>
              <a:off x="7714325" y="4669200"/>
              <a:ext cx="7011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總結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15" name="Google Shape;715;p35"/>
            <p:cNvSpPr txBox="1"/>
            <p:nvPr/>
          </p:nvSpPr>
          <p:spPr>
            <a:xfrm>
              <a:off x="8745900" y="4712550"/>
              <a:ext cx="39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15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pic>
        <p:nvPicPr>
          <p:cNvPr id="716" name="Google Shape;71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250" y="1249500"/>
            <a:ext cx="4245100" cy="302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" name="Google Shape;71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5660" y="1249500"/>
            <a:ext cx="4245090" cy="29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8" name="Google Shape;718;p35"/>
          <p:cNvSpPr/>
          <p:nvPr/>
        </p:nvSpPr>
        <p:spPr>
          <a:xfrm flipH="1" rot="10800000">
            <a:off x="323250" y="915025"/>
            <a:ext cx="8497500" cy="2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35"/>
          <p:cNvSpPr txBox="1"/>
          <p:nvPr>
            <p:ph type="title"/>
          </p:nvPr>
        </p:nvSpPr>
        <p:spPr>
          <a:xfrm>
            <a:off x="311700" y="421525"/>
            <a:ext cx="85206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預測顧客是否流失的重要指標</a:t>
            </a:r>
            <a:endParaRPr b="1" sz="1700"/>
          </a:p>
        </p:txBody>
      </p:sp>
      <p:sp>
        <p:nvSpPr>
          <p:cNvPr id="720" name="Google Shape;720;p35"/>
          <p:cNvSpPr txBox="1"/>
          <p:nvPr/>
        </p:nvSpPr>
        <p:spPr>
          <a:xfrm>
            <a:off x="311700" y="170475"/>
            <a:ext cx="840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76A5AF"/>
                </a:solidFill>
              </a:rPr>
              <a:t>總結 </a:t>
            </a:r>
            <a:endParaRPr b="1">
              <a:solidFill>
                <a:srgbClr val="76A5A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26" name="Google Shape;726;p36"/>
          <p:cNvGrpSpPr/>
          <p:nvPr/>
        </p:nvGrpSpPr>
        <p:grpSpPr>
          <a:xfrm>
            <a:off x="0" y="4669200"/>
            <a:ext cx="9175825" cy="474900"/>
            <a:chOff x="0" y="4669200"/>
            <a:chExt cx="9175825" cy="474900"/>
          </a:xfrm>
        </p:grpSpPr>
        <p:sp>
          <p:nvSpPr>
            <p:cNvPr id="727" name="Google Shape;727;p36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6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29" name="Google Shape;729;p36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30" name="Google Shape;730;p36"/>
            <p:cNvSpPr txBox="1"/>
            <p:nvPr/>
          </p:nvSpPr>
          <p:spPr>
            <a:xfrm>
              <a:off x="7732775" y="4693500"/>
              <a:ext cx="8217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31" name="Google Shape;731;p36"/>
            <p:cNvSpPr txBox="1"/>
            <p:nvPr/>
          </p:nvSpPr>
          <p:spPr>
            <a:xfrm>
              <a:off x="8777725" y="4712550"/>
              <a:ext cx="39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15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732" name="Google Shape;732;p36"/>
          <p:cNvSpPr txBox="1"/>
          <p:nvPr/>
        </p:nvSpPr>
        <p:spPr>
          <a:xfrm>
            <a:off x="6038538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成效分析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33" name="Google Shape;733;p36"/>
          <p:cNvSpPr txBox="1"/>
          <p:nvPr/>
        </p:nvSpPr>
        <p:spPr>
          <a:xfrm>
            <a:off x="2396075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數據洞察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734" name="Google Shape;734;p36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735" name="Google Shape;735;p36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6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37" name="Google Shape;737;p36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38" name="Google Shape;738;p36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數據處理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39" name="Google Shape;739;p36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建造模型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40" name="Google Shape;740;p36"/>
            <p:cNvSpPr txBox="1"/>
            <p:nvPr/>
          </p:nvSpPr>
          <p:spPr>
            <a:xfrm>
              <a:off x="7714325" y="4669200"/>
              <a:ext cx="7011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總結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41" name="Google Shape;741;p36"/>
            <p:cNvSpPr txBox="1"/>
            <p:nvPr/>
          </p:nvSpPr>
          <p:spPr>
            <a:xfrm>
              <a:off x="8745900" y="4712550"/>
              <a:ext cx="39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16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graphicFrame>
        <p:nvGraphicFramePr>
          <p:cNvPr id="742" name="Google Shape;742;p36"/>
          <p:cNvGraphicFramePr/>
          <p:nvPr/>
        </p:nvGraphicFramePr>
        <p:xfrm>
          <a:off x="323250" y="129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{19DFC907-7986-4B1E-9282-6C2FE3006B87}</a:tableStyleId>
              </a:tblPr>
              <a:tblGrid>
                <a:gridCol w="792525"/>
                <a:gridCol w="1950400"/>
                <a:gridCol w="1864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相關性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Random Forest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XGboost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97A7"/>
                          </a:solidFill>
                        </a:rPr>
                        <a:t>負/負</a:t>
                      </a:r>
                      <a:endParaRPr b="1">
                        <a:solidFill>
                          <a:srgbClr val="0097A7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Tenure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Tenure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97A7"/>
                          </a:solidFill>
                        </a:rPr>
                        <a:t>負/負</a:t>
                      </a:r>
                      <a:endParaRPr b="1">
                        <a:solidFill>
                          <a:srgbClr val="0097A7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Contract Two Year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Contract Two Year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97A7"/>
                          </a:solidFill>
                        </a:rPr>
                        <a:t>正/負</a:t>
                      </a:r>
                      <a:endParaRPr b="1">
                        <a:solidFill>
                          <a:srgbClr val="0097A7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97A7"/>
                          </a:solidFill>
                        </a:rPr>
                        <a:t>InternetService </a:t>
                      </a:r>
                      <a:endParaRPr b="1">
                        <a:solidFill>
                          <a:srgbClr val="0097A7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97A7"/>
                          </a:solidFill>
                        </a:rPr>
                        <a:t>Fiber optic</a:t>
                      </a:r>
                      <a:endParaRPr b="1">
                        <a:solidFill>
                          <a:srgbClr val="0097A7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Contract One Year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97A7"/>
                          </a:solidFill>
                        </a:rPr>
                        <a:t>正/正</a:t>
                      </a:r>
                      <a:endParaRPr b="1">
                        <a:solidFill>
                          <a:srgbClr val="0097A7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97A7"/>
                          </a:solidFill>
                        </a:rPr>
                        <a:t>PaymentMethod </a:t>
                      </a:r>
                      <a:endParaRPr b="1">
                        <a:solidFill>
                          <a:srgbClr val="0097A7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97A7"/>
                          </a:solidFill>
                        </a:rPr>
                        <a:t>Electronic check</a:t>
                      </a:r>
                      <a:endParaRPr b="1">
                        <a:solidFill>
                          <a:srgbClr val="0097A7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97A7"/>
                          </a:solidFill>
                        </a:rPr>
                        <a:t>InternetService </a:t>
                      </a:r>
                      <a:endParaRPr b="1">
                        <a:solidFill>
                          <a:srgbClr val="0097A7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0097A7"/>
                          </a:solidFill>
                        </a:rPr>
                        <a:t>Fiber optic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97A7"/>
                          </a:solidFill>
                        </a:rPr>
                        <a:t>負/正</a:t>
                      </a:r>
                      <a:endParaRPr b="1">
                        <a:solidFill>
                          <a:srgbClr val="0097A7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Contract One Year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97A7"/>
                          </a:solidFill>
                        </a:rPr>
                        <a:t>PaymentMethod </a:t>
                      </a:r>
                      <a:endParaRPr b="1">
                        <a:solidFill>
                          <a:srgbClr val="0097A7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0097A7"/>
                          </a:solidFill>
                        </a:rPr>
                        <a:t>Electronic check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43" name="Google Shape;743;p36"/>
          <p:cNvCxnSpPr>
            <a:stCxn id="744" idx="2"/>
            <a:endCxn id="745" idx="0"/>
          </p:cNvCxnSpPr>
          <p:nvPr/>
        </p:nvCxnSpPr>
        <p:spPr>
          <a:xfrm>
            <a:off x="7054050" y="3109250"/>
            <a:ext cx="0" cy="60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4" name="Google Shape;744;p36"/>
          <p:cNvSpPr/>
          <p:nvPr/>
        </p:nvSpPr>
        <p:spPr>
          <a:xfrm>
            <a:off x="5286450" y="2505350"/>
            <a:ext cx="3535200" cy="6039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若係數為正則代表正相關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745" name="Google Shape;745;p36"/>
          <p:cNvSpPr/>
          <p:nvPr/>
        </p:nvSpPr>
        <p:spPr>
          <a:xfrm>
            <a:off x="5286450" y="3718925"/>
            <a:ext cx="3535200" cy="6039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若係數為負則代表負相關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746" name="Google Shape;746;p36"/>
          <p:cNvSpPr/>
          <p:nvPr/>
        </p:nvSpPr>
        <p:spPr>
          <a:xfrm>
            <a:off x="5292625" y="1291775"/>
            <a:ext cx="3535200" cy="6039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羅吉斯逐步回歸幫助鑑定變數相關性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747" name="Google Shape;747;p36"/>
          <p:cNvCxnSpPr>
            <a:stCxn id="746" idx="2"/>
            <a:endCxn id="744" idx="0"/>
          </p:cNvCxnSpPr>
          <p:nvPr/>
        </p:nvCxnSpPr>
        <p:spPr>
          <a:xfrm flipH="1">
            <a:off x="7053925" y="1895675"/>
            <a:ext cx="6300" cy="60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8" name="Google Shape;748;p36"/>
          <p:cNvSpPr/>
          <p:nvPr/>
        </p:nvSpPr>
        <p:spPr>
          <a:xfrm flipH="1" rot="10800000">
            <a:off x="323250" y="915025"/>
            <a:ext cx="8497500" cy="2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36"/>
          <p:cNvSpPr txBox="1"/>
          <p:nvPr>
            <p:ph type="title"/>
          </p:nvPr>
        </p:nvSpPr>
        <p:spPr>
          <a:xfrm>
            <a:off x="311700" y="421525"/>
            <a:ext cx="85206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預測顧客是否流失的重要指標</a:t>
            </a:r>
            <a:endParaRPr b="1" sz="1700"/>
          </a:p>
        </p:txBody>
      </p:sp>
      <p:sp>
        <p:nvSpPr>
          <p:cNvPr id="750" name="Google Shape;750;p36"/>
          <p:cNvSpPr txBox="1"/>
          <p:nvPr/>
        </p:nvSpPr>
        <p:spPr>
          <a:xfrm>
            <a:off x="311700" y="170475"/>
            <a:ext cx="840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76A5AF"/>
                </a:solidFill>
              </a:rPr>
              <a:t>總結 </a:t>
            </a:r>
            <a:endParaRPr b="1">
              <a:solidFill>
                <a:srgbClr val="76A5A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56" name="Google Shape;756;p37"/>
          <p:cNvGrpSpPr/>
          <p:nvPr/>
        </p:nvGrpSpPr>
        <p:grpSpPr>
          <a:xfrm>
            <a:off x="0" y="4669200"/>
            <a:ext cx="9175825" cy="474900"/>
            <a:chOff x="0" y="4669200"/>
            <a:chExt cx="9175825" cy="474900"/>
          </a:xfrm>
        </p:grpSpPr>
        <p:sp>
          <p:nvSpPr>
            <p:cNvPr id="757" name="Google Shape;757;p37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7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59" name="Google Shape;759;p37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60" name="Google Shape;760;p37"/>
            <p:cNvSpPr txBox="1"/>
            <p:nvPr/>
          </p:nvSpPr>
          <p:spPr>
            <a:xfrm>
              <a:off x="7732775" y="4693500"/>
              <a:ext cx="8217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61" name="Google Shape;761;p37"/>
            <p:cNvSpPr txBox="1"/>
            <p:nvPr/>
          </p:nvSpPr>
          <p:spPr>
            <a:xfrm>
              <a:off x="8777725" y="4712550"/>
              <a:ext cx="39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15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762" name="Google Shape;762;p37"/>
          <p:cNvSpPr txBox="1"/>
          <p:nvPr/>
        </p:nvSpPr>
        <p:spPr>
          <a:xfrm>
            <a:off x="6038538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成效分析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63" name="Google Shape;763;p37"/>
          <p:cNvSpPr txBox="1"/>
          <p:nvPr/>
        </p:nvSpPr>
        <p:spPr>
          <a:xfrm>
            <a:off x="2396075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數據洞察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764" name="Google Shape;764;p37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765" name="Google Shape;765;p37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7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67" name="Google Shape;767;p37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68" name="Google Shape;768;p37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數據處理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69" name="Google Shape;769;p37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建造模型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70" name="Google Shape;770;p37"/>
            <p:cNvSpPr txBox="1"/>
            <p:nvPr/>
          </p:nvSpPr>
          <p:spPr>
            <a:xfrm>
              <a:off x="7714325" y="4669200"/>
              <a:ext cx="7011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總結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71" name="Google Shape;771;p37"/>
            <p:cNvSpPr txBox="1"/>
            <p:nvPr/>
          </p:nvSpPr>
          <p:spPr>
            <a:xfrm>
              <a:off x="8745900" y="4712550"/>
              <a:ext cx="39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17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772" name="Google Shape;772;p37"/>
          <p:cNvSpPr/>
          <p:nvPr/>
        </p:nvSpPr>
        <p:spPr>
          <a:xfrm>
            <a:off x="6653975" y="2238513"/>
            <a:ext cx="2154300" cy="951900"/>
          </a:xfrm>
          <a:prstGeom prst="roundRect">
            <a:avLst>
              <a:gd fmla="val 16667" name="adj"/>
            </a:avLst>
          </a:prstGeom>
          <a:solidFill>
            <a:srgbClr val="134F5C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降低顧客流失率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773" name="Google Shape;773;p37"/>
          <p:cNvSpPr/>
          <p:nvPr/>
        </p:nvSpPr>
        <p:spPr>
          <a:xfrm>
            <a:off x="1512300" y="1457100"/>
            <a:ext cx="2737800" cy="5196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提升模型在測試集上的性能，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減少與訓練集的差距</a:t>
            </a:r>
            <a:endParaRPr b="1"/>
          </a:p>
        </p:txBody>
      </p:sp>
      <p:sp>
        <p:nvSpPr>
          <p:cNvPr id="774" name="Google Shape;774;p37"/>
          <p:cNvSpPr/>
          <p:nvPr/>
        </p:nvSpPr>
        <p:spPr>
          <a:xfrm>
            <a:off x="1500750" y="3637225"/>
            <a:ext cx="2749200" cy="5196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依據不同假說制定合適的解方</a:t>
            </a:r>
            <a:endParaRPr b="1"/>
          </a:p>
        </p:txBody>
      </p:sp>
      <p:sp>
        <p:nvSpPr>
          <p:cNvPr id="775" name="Google Shape;775;p37"/>
          <p:cNvSpPr/>
          <p:nvPr/>
        </p:nvSpPr>
        <p:spPr>
          <a:xfrm>
            <a:off x="1500750" y="2142250"/>
            <a:ext cx="2749200" cy="5196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詢問領域專家，探討變數解釋性</a:t>
            </a:r>
            <a:endParaRPr b="1"/>
          </a:p>
        </p:txBody>
      </p:sp>
      <p:sp>
        <p:nvSpPr>
          <p:cNvPr id="776" name="Google Shape;776;p37"/>
          <p:cNvSpPr/>
          <p:nvPr/>
        </p:nvSpPr>
        <p:spPr>
          <a:xfrm>
            <a:off x="1500750" y="2884425"/>
            <a:ext cx="2737800" cy="5196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分析顧客痛點以產生假說</a:t>
            </a:r>
            <a:endParaRPr b="1"/>
          </a:p>
        </p:txBody>
      </p:sp>
      <p:sp>
        <p:nvSpPr>
          <p:cNvPr id="777" name="Google Shape;777;p37"/>
          <p:cNvSpPr/>
          <p:nvPr/>
        </p:nvSpPr>
        <p:spPr>
          <a:xfrm>
            <a:off x="334800" y="1457088"/>
            <a:ext cx="1046100" cy="5196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數據分析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78" name="Google Shape;778;p37"/>
          <p:cNvSpPr/>
          <p:nvPr/>
        </p:nvSpPr>
        <p:spPr>
          <a:xfrm>
            <a:off x="323250" y="2163963"/>
            <a:ext cx="1046100" cy="5196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領域知識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79" name="Google Shape;779;p37"/>
          <p:cNvSpPr/>
          <p:nvPr/>
        </p:nvSpPr>
        <p:spPr>
          <a:xfrm>
            <a:off x="323250" y="2901838"/>
            <a:ext cx="1046100" cy="5196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假說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80" name="Google Shape;780;p37"/>
          <p:cNvSpPr/>
          <p:nvPr/>
        </p:nvSpPr>
        <p:spPr>
          <a:xfrm>
            <a:off x="334800" y="3637213"/>
            <a:ext cx="1046100" cy="5196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解方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81" name="Google Shape;781;p37"/>
          <p:cNvSpPr/>
          <p:nvPr/>
        </p:nvSpPr>
        <p:spPr>
          <a:xfrm>
            <a:off x="4966200" y="2454675"/>
            <a:ext cx="1268400" cy="5196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商業決策</a:t>
            </a:r>
            <a:endParaRPr b="1" sz="1800"/>
          </a:p>
        </p:txBody>
      </p:sp>
      <p:cxnSp>
        <p:nvCxnSpPr>
          <p:cNvPr id="782" name="Google Shape;782;p37"/>
          <p:cNvCxnSpPr>
            <a:stCxn id="773" idx="3"/>
            <a:endCxn id="781" idx="1"/>
          </p:cNvCxnSpPr>
          <p:nvPr/>
        </p:nvCxnSpPr>
        <p:spPr>
          <a:xfrm>
            <a:off x="4250100" y="1716900"/>
            <a:ext cx="716100" cy="99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3" name="Google Shape;783;p37"/>
          <p:cNvCxnSpPr>
            <a:stCxn id="775" idx="3"/>
            <a:endCxn id="781" idx="1"/>
          </p:cNvCxnSpPr>
          <p:nvPr/>
        </p:nvCxnSpPr>
        <p:spPr>
          <a:xfrm>
            <a:off x="4249950" y="2402050"/>
            <a:ext cx="716400" cy="3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4" name="Google Shape;784;p37"/>
          <p:cNvCxnSpPr>
            <a:stCxn id="776" idx="3"/>
            <a:endCxn id="781" idx="1"/>
          </p:cNvCxnSpPr>
          <p:nvPr/>
        </p:nvCxnSpPr>
        <p:spPr>
          <a:xfrm flipH="1" rot="10800000">
            <a:off x="4238550" y="2714325"/>
            <a:ext cx="727800" cy="42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5" name="Google Shape;785;p37"/>
          <p:cNvCxnSpPr>
            <a:stCxn id="774" idx="3"/>
            <a:endCxn id="781" idx="1"/>
          </p:cNvCxnSpPr>
          <p:nvPr/>
        </p:nvCxnSpPr>
        <p:spPr>
          <a:xfrm flipH="1" rot="10800000">
            <a:off x="4249950" y="2714425"/>
            <a:ext cx="716400" cy="118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6" name="Google Shape;786;p37"/>
          <p:cNvCxnSpPr>
            <a:stCxn id="781" idx="3"/>
            <a:endCxn id="772" idx="1"/>
          </p:cNvCxnSpPr>
          <p:nvPr/>
        </p:nvCxnSpPr>
        <p:spPr>
          <a:xfrm>
            <a:off x="6234600" y="2714475"/>
            <a:ext cx="41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7" name="Google Shape;787;p37"/>
          <p:cNvSpPr/>
          <p:nvPr/>
        </p:nvSpPr>
        <p:spPr>
          <a:xfrm flipH="1" rot="10800000">
            <a:off x="323250" y="915025"/>
            <a:ext cx="8497500" cy="2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37"/>
          <p:cNvSpPr txBox="1"/>
          <p:nvPr>
            <p:ph type="title"/>
          </p:nvPr>
        </p:nvSpPr>
        <p:spPr>
          <a:xfrm>
            <a:off x="311700" y="421525"/>
            <a:ext cx="85206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Next Step - 結合領域知識及商業決策</a:t>
            </a:r>
            <a:endParaRPr b="1" sz="1700"/>
          </a:p>
        </p:txBody>
      </p:sp>
      <p:sp>
        <p:nvSpPr>
          <p:cNvPr id="789" name="Google Shape;789;p37"/>
          <p:cNvSpPr txBox="1"/>
          <p:nvPr/>
        </p:nvSpPr>
        <p:spPr>
          <a:xfrm>
            <a:off x="311700" y="170475"/>
            <a:ext cx="840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A5AF"/>
                </a:solidFill>
              </a:rPr>
              <a:t>總結 </a:t>
            </a:r>
            <a:endParaRPr b="1">
              <a:solidFill>
                <a:srgbClr val="76A5A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38"/>
          <p:cNvSpPr/>
          <p:nvPr/>
        </p:nvSpPr>
        <p:spPr>
          <a:xfrm>
            <a:off x="1238000" y="1394088"/>
            <a:ext cx="640500" cy="6405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38"/>
          <p:cNvSpPr txBox="1"/>
          <p:nvPr/>
        </p:nvSpPr>
        <p:spPr>
          <a:xfrm>
            <a:off x="1339150" y="1362988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1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796" name="Google Shape;796;p38"/>
          <p:cNvSpPr/>
          <p:nvPr/>
        </p:nvSpPr>
        <p:spPr>
          <a:xfrm>
            <a:off x="1238000" y="2634863"/>
            <a:ext cx="640500" cy="6405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38"/>
          <p:cNvSpPr txBox="1"/>
          <p:nvPr/>
        </p:nvSpPr>
        <p:spPr>
          <a:xfrm>
            <a:off x="1822575" y="2164025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2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798" name="Google Shape;798;p38"/>
          <p:cNvSpPr/>
          <p:nvPr/>
        </p:nvSpPr>
        <p:spPr>
          <a:xfrm>
            <a:off x="1238000" y="3906750"/>
            <a:ext cx="640500" cy="6405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D0E0E3"/>
              </a:solidFill>
            </a:endParaRPr>
          </a:p>
        </p:txBody>
      </p:sp>
      <p:sp>
        <p:nvSpPr>
          <p:cNvPr id="799" name="Google Shape;799;p38"/>
          <p:cNvSpPr txBox="1"/>
          <p:nvPr/>
        </p:nvSpPr>
        <p:spPr>
          <a:xfrm>
            <a:off x="2081050" y="1394088"/>
            <a:ext cx="19596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專案目標</a:t>
            </a:r>
            <a:endParaRPr b="1" sz="3000">
              <a:solidFill>
                <a:srgbClr val="EFEFEF"/>
              </a:solidFill>
            </a:endParaRPr>
          </a:p>
        </p:txBody>
      </p:sp>
      <p:sp>
        <p:nvSpPr>
          <p:cNvPr id="800" name="Google Shape;800;p38"/>
          <p:cNvSpPr txBox="1"/>
          <p:nvPr/>
        </p:nvSpPr>
        <p:spPr>
          <a:xfrm>
            <a:off x="2081050" y="2626525"/>
            <a:ext cx="17133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數據洞察</a:t>
            </a:r>
            <a:endParaRPr b="1" sz="3000">
              <a:solidFill>
                <a:srgbClr val="EFEFEF"/>
              </a:solidFill>
            </a:endParaRPr>
          </a:p>
        </p:txBody>
      </p:sp>
      <p:sp>
        <p:nvSpPr>
          <p:cNvPr id="801" name="Google Shape;801;p38"/>
          <p:cNvSpPr txBox="1"/>
          <p:nvPr/>
        </p:nvSpPr>
        <p:spPr>
          <a:xfrm>
            <a:off x="2097863" y="3936950"/>
            <a:ext cx="26442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策略建議</a:t>
            </a:r>
            <a:endParaRPr b="1" sz="3000">
              <a:solidFill>
                <a:srgbClr val="EFEFEF"/>
              </a:solidFill>
            </a:endParaRPr>
          </a:p>
        </p:txBody>
      </p:sp>
      <p:sp>
        <p:nvSpPr>
          <p:cNvPr id="802" name="Google Shape;802;p38"/>
          <p:cNvSpPr txBox="1"/>
          <p:nvPr/>
        </p:nvSpPr>
        <p:spPr>
          <a:xfrm>
            <a:off x="1339150" y="2613150"/>
            <a:ext cx="5394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2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803" name="Google Shape;803;p38"/>
          <p:cNvSpPr txBox="1"/>
          <p:nvPr/>
        </p:nvSpPr>
        <p:spPr>
          <a:xfrm>
            <a:off x="1339150" y="3890050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3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804" name="Google Shape;804;p38"/>
          <p:cNvSpPr/>
          <p:nvPr/>
        </p:nvSpPr>
        <p:spPr>
          <a:xfrm>
            <a:off x="5003963" y="1384600"/>
            <a:ext cx="640500" cy="6405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38"/>
          <p:cNvSpPr/>
          <p:nvPr/>
        </p:nvSpPr>
        <p:spPr>
          <a:xfrm>
            <a:off x="5003975" y="2639900"/>
            <a:ext cx="640500" cy="6405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38"/>
          <p:cNvSpPr txBox="1"/>
          <p:nvPr/>
        </p:nvSpPr>
        <p:spPr>
          <a:xfrm>
            <a:off x="5863988" y="1384600"/>
            <a:ext cx="19596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成效分析</a:t>
            </a:r>
            <a:endParaRPr b="1" sz="3000">
              <a:solidFill>
                <a:srgbClr val="EFEFEF"/>
              </a:solidFill>
            </a:endParaRPr>
          </a:p>
        </p:txBody>
      </p:sp>
      <p:sp>
        <p:nvSpPr>
          <p:cNvPr id="807" name="Google Shape;807;p38"/>
          <p:cNvSpPr txBox="1"/>
          <p:nvPr/>
        </p:nvSpPr>
        <p:spPr>
          <a:xfrm>
            <a:off x="5864000" y="2639900"/>
            <a:ext cx="968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總結</a:t>
            </a:r>
            <a:endParaRPr b="1" sz="3000">
              <a:solidFill>
                <a:srgbClr val="EFEFEF"/>
              </a:solidFill>
            </a:endParaRPr>
          </a:p>
        </p:txBody>
      </p:sp>
      <p:sp>
        <p:nvSpPr>
          <p:cNvPr id="808" name="Google Shape;808;p38"/>
          <p:cNvSpPr txBox="1"/>
          <p:nvPr/>
        </p:nvSpPr>
        <p:spPr>
          <a:xfrm>
            <a:off x="5093113" y="1357838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4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809" name="Google Shape;809;p38"/>
          <p:cNvSpPr txBox="1"/>
          <p:nvPr/>
        </p:nvSpPr>
        <p:spPr>
          <a:xfrm>
            <a:off x="5093125" y="2613138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5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810" name="Google Shape;810;p38"/>
          <p:cNvSpPr/>
          <p:nvPr/>
        </p:nvSpPr>
        <p:spPr>
          <a:xfrm>
            <a:off x="5003975" y="3921950"/>
            <a:ext cx="640500" cy="6405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38"/>
          <p:cNvSpPr txBox="1"/>
          <p:nvPr/>
        </p:nvSpPr>
        <p:spPr>
          <a:xfrm>
            <a:off x="5864000" y="3936950"/>
            <a:ext cx="968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附錄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812" name="Google Shape;812;p38"/>
          <p:cNvSpPr txBox="1"/>
          <p:nvPr/>
        </p:nvSpPr>
        <p:spPr>
          <a:xfrm>
            <a:off x="5093125" y="3895188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6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813" name="Google Shape;813;p38"/>
          <p:cNvSpPr txBox="1"/>
          <p:nvPr>
            <p:ph type="ctrTitle"/>
          </p:nvPr>
        </p:nvSpPr>
        <p:spPr>
          <a:xfrm>
            <a:off x="367950" y="172325"/>
            <a:ext cx="8408100" cy="72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3200"/>
              <a:t>AGENDA</a:t>
            </a:r>
            <a:endParaRPr b="1" sz="3200"/>
          </a:p>
        </p:txBody>
      </p:sp>
      <p:sp>
        <p:nvSpPr>
          <p:cNvPr id="814" name="Google Shape;814;p38"/>
          <p:cNvSpPr/>
          <p:nvPr/>
        </p:nvSpPr>
        <p:spPr>
          <a:xfrm flipH="1" rot="10800000">
            <a:off x="342000" y="862300"/>
            <a:ext cx="8460000" cy="33000"/>
          </a:xfrm>
          <a:prstGeom prst="rect">
            <a:avLst/>
          </a:prstGeom>
          <a:solidFill>
            <a:srgbClr val="0097A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20" name="Google Shape;820;p39"/>
          <p:cNvGrpSpPr/>
          <p:nvPr/>
        </p:nvGrpSpPr>
        <p:grpSpPr>
          <a:xfrm>
            <a:off x="0" y="4669200"/>
            <a:ext cx="9191150" cy="474900"/>
            <a:chOff x="0" y="4669200"/>
            <a:chExt cx="9191150" cy="474900"/>
          </a:xfrm>
        </p:grpSpPr>
        <p:sp>
          <p:nvSpPr>
            <p:cNvPr id="821" name="Google Shape;821;p39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9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23" name="Google Shape;823;p39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24" name="Google Shape;824;p39"/>
            <p:cNvSpPr txBox="1"/>
            <p:nvPr/>
          </p:nvSpPr>
          <p:spPr>
            <a:xfrm>
              <a:off x="7732775" y="4693500"/>
              <a:ext cx="8217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25" name="Google Shape;825;p39"/>
            <p:cNvSpPr txBox="1"/>
            <p:nvPr/>
          </p:nvSpPr>
          <p:spPr>
            <a:xfrm>
              <a:off x="8733050" y="4736400"/>
              <a:ext cx="45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16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826" name="Google Shape;826;p39"/>
          <p:cNvSpPr txBox="1"/>
          <p:nvPr/>
        </p:nvSpPr>
        <p:spPr>
          <a:xfrm>
            <a:off x="6038538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成效分析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27" name="Google Shape;827;p39"/>
          <p:cNvSpPr txBox="1"/>
          <p:nvPr/>
        </p:nvSpPr>
        <p:spPr>
          <a:xfrm>
            <a:off x="2396075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數據洞察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828" name="Google Shape;828;p39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829" name="Google Shape;829;p39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9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31" name="Google Shape;831;p39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32" name="Google Shape;832;p39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33" name="Google Shape;833;p39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成效分析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34" name="Google Shape;834;p39"/>
            <p:cNvSpPr txBox="1"/>
            <p:nvPr/>
          </p:nvSpPr>
          <p:spPr>
            <a:xfrm>
              <a:off x="7714325" y="4669200"/>
              <a:ext cx="7011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總結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35" name="Google Shape;835;p39"/>
            <p:cNvSpPr txBox="1"/>
            <p:nvPr/>
          </p:nvSpPr>
          <p:spPr>
            <a:xfrm>
              <a:off x="8745900" y="4712550"/>
              <a:ext cx="39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18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836" name="Google Shape;836;p39"/>
          <p:cNvSpPr txBox="1"/>
          <p:nvPr/>
        </p:nvSpPr>
        <p:spPr>
          <a:xfrm>
            <a:off x="310775" y="1103300"/>
            <a:ext cx="2573700" cy="3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library(tidyverse)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library(data.table)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library(randomForest)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library(themis)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library(MASS)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library(caret)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library(car)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library(ranger)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7" name="Google Shape;837;p39"/>
          <p:cNvSpPr txBox="1"/>
          <p:nvPr/>
        </p:nvSpPr>
        <p:spPr>
          <a:xfrm>
            <a:off x="2803350" y="1103300"/>
            <a:ext cx="6093600" cy="31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data &lt;- data %&gt;%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drop_na() %&gt;%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distinct() 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data &lt;- data[, -1]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 以下的type轉成no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data &lt;- data %&gt;%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mutate(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MultipleLines = case_when(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MultipleLines == "No phone service" ~ "No",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TRUE ~ as.character(MultipleLines)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),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.......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(數據處理處有提到的變數皆需轉換)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8" name="Google Shape;838;p39"/>
          <p:cNvSpPr/>
          <p:nvPr/>
        </p:nvSpPr>
        <p:spPr>
          <a:xfrm flipH="1" rot="10800000">
            <a:off x="323250" y="915025"/>
            <a:ext cx="8497500" cy="2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39"/>
          <p:cNvSpPr txBox="1"/>
          <p:nvPr>
            <p:ph type="title"/>
          </p:nvPr>
        </p:nvSpPr>
        <p:spPr>
          <a:xfrm>
            <a:off x="311700" y="421525"/>
            <a:ext cx="85206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數據處理使用程式碼</a:t>
            </a:r>
            <a:endParaRPr b="1" sz="1700"/>
          </a:p>
        </p:txBody>
      </p:sp>
      <p:sp>
        <p:nvSpPr>
          <p:cNvPr id="840" name="Google Shape;840;p39"/>
          <p:cNvSpPr txBox="1"/>
          <p:nvPr/>
        </p:nvSpPr>
        <p:spPr>
          <a:xfrm>
            <a:off x="311700" y="170475"/>
            <a:ext cx="840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A5AF"/>
                </a:solidFill>
              </a:rPr>
              <a:t>附錄</a:t>
            </a:r>
            <a:endParaRPr b="1">
              <a:solidFill>
                <a:srgbClr val="76A5A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46" name="Google Shape;846;p40"/>
          <p:cNvGrpSpPr/>
          <p:nvPr/>
        </p:nvGrpSpPr>
        <p:grpSpPr>
          <a:xfrm>
            <a:off x="0" y="4669200"/>
            <a:ext cx="9191150" cy="474900"/>
            <a:chOff x="0" y="4669200"/>
            <a:chExt cx="9191150" cy="474900"/>
          </a:xfrm>
        </p:grpSpPr>
        <p:sp>
          <p:nvSpPr>
            <p:cNvPr id="847" name="Google Shape;847;p40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0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49" name="Google Shape;849;p40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50" name="Google Shape;850;p40"/>
            <p:cNvSpPr txBox="1"/>
            <p:nvPr/>
          </p:nvSpPr>
          <p:spPr>
            <a:xfrm>
              <a:off x="7732775" y="4693500"/>
              <a:ext cx="8217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51" name="Google Shape;851;p40"/>
            <p:cNvSpPr txBox="1"/>
            <p:nvPr/>
          </p:nvSpPr>
          <p:spPr>
            <a:xfrm>
              <a:off x="8733050" y="4736400"/>
              <a:ext cx="45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16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852" name="Google Shape;852;p40"/>
          <p:cNvSpPr txBox="1"/>
          <p:nvPr/>
        </p:nvSpPr>
        <p:spPr>
          <a:xfrm>
            <a:off x="6038538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成效分析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53" name="Google Shape;853;p40"/>
          <p:cNvSpPr txBox="1"/>
          <p:nvPr/>
        </p:nvSpPr>
        <p:spPr>
          <a:xfrm>
            <a:off x="2396075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數據洞察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854" name="Google Shape;854;p40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855" name="Google Shape;855;p40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0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57" name="Google Shape;857;p40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58" name="Google Shape;858;p40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59" name="Google Shape;859;p40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成效分析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60" name="Google Shape;860;p40"/>
            <p:cNvSpPr txBox="1"/>
            <p:nvPr/>
          </p:nvSpPr>
          <p:spPr>
            <a:xfrm>
              <a:off x="7714325" y="4669200"/>
              <a:ext cx="7011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總結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61" name="Google Shape;861;p40"/>
            <p:cNvSpPr txBox="1"/>
            <p:nvPr/>
          </p:nvSpPr>
          <p:spPr>
            <a:xfrm>
              <a:off x="8745900" y="4712550"/>
              <a:ext cx="39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19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862" name="Google Shape;862;p40"/>
          <p:cNvSpPr txBox="1"/>
          <p:nvPr/>
        </p:nvSpPr>
        <p:spPr>
          <a:xfrm>
            <a:off x="310775" y="1103300"/>
            <a:ext cx="5190000" cy="3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 as factor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data &lt;- data %&gt;%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mutate(gender = factor(gender, levels = c("Female", "Male"))) %&gt;%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mutate(SeniorCitizen = factor(SeniorCitizen, levels = c(0, 1), labels = c("notsenior", "senior"))) %&gt;%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mutate(Partner = factor(Partner, levels = c("No", "Yes"))) %&gt;%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.......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(數據處理處有提到的類別變數皆需轉換)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3" name="Google Shape;863;p40"/>
          <p:cNvSpPr txBox="1"/>
          <p:nvPr/>
        </p:nvSpPr>
        <p:spPr>
          <a:xfrm>
            <a:off x="5648525" y="1103300"/>
            <a:ext cx="3224400" cy="30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 smotenc oversample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set.seed(111)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new_data &lt;- smotenc(data, "Churn", k =5,  over_ratio = 1)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(使用themis包的smotenc進行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oversample)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4" name="Google Shape;864;p40"/>
          <p:cNvSpPr/>
          <p:nvPr/>
        </p:nvSpPr>
        <p:spPr>
          <a:xfrm flipH="1" rot="10800000">
            <a:off x="323250" y="915025"/>
            <a:ext cx="8497500" cy="2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40"/>
          <p:cNvSpPr txBox="1"/>
          <p:nvPr>
            <p:ph type="title"/>
          </p:nvPr>
        </p:nvSpPr>
        <p:spPr>
          <a:xfrm>
            <a:off x="311700" y="421525"/>
            <a:ext cx="85206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數據處理使用程式碼</a:t>
            </a:r>
            <a:endParaRPr b="1" sz="1700"/>
          </a:p>
        </p:txBody>
      </p:sp>
      <p:sp>
        <p:nvSpPr>
          <p:cNvPr id="866" name="Google Shape;866;p40"/>
          <p:cNvSpPr txBox="1"/>
          <p:nvPr/>
        </p:nvSpPr>
        <p:spPr>
          <a:xfrm>
            <a:off x="311700" y="170475"/>
            <a:ext cx="840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A5AF"/>
                </a:solidFill>
              </a:rPr>
              <a:t>附錄</a:t>
            </a:r>
            <a:endParaRPr b="1">
              <a:solidFill>
                <a:srgbClr val="76A5A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72" name="Google Shape;872;p41"/>
          <p:cNvGrpSpPr/>
          <p:nvPr/>
        </p:nvGrpSpPr>
        <p:grpSpPr>
          <a:xfrm>
            <a:off x="0" y="4669200"/>
            <a:ext cx="9191150" cy="474900"/>
            <a:chOff x="0" y="4669200"/>
            <a:chExt cx="9191150" cy="474900"/>
          </a:xfrm>
        </p:grpSpPr>
        <p:sp>
          <p:nvSpPr>
            <p:cNvPr id="873" name="Google Shape;873;p41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1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75" name="Google Shape;875;p41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76" name="Google Shape;876;p41"/>
            <p:cNvSpPr txBox="1"/>
            <p:nvPr/>
          </p:nvSpPr>
          <p:spPr>
            <a:xfrm>
              <a:off x="7732775" y="4693500"/>
              <a:ext cx="8217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77" name="Google Shape;877;p41"/>
            <p:cNvSpPr txBox="1"/>
            <p:nvPr/>
          </p:nvSpPr>
          <p:spPr>
            <a:xfrm>
              <a:off x="8733050" y="4736400"/>
              <a:ext cx="45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16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878" name="Google Shape;878;p41"/>
          <p:cNvSpPr txBox="1"/>
          <p:nvPr/>
        </p:nvSpPr>
        <p:spPr>
          <a:xfrm>
            <a:off x="6038538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成效分析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79" name="Google Shape;879;p41"/>
          <p:cNvSpPr txBox="1"/>
          <p:nvPr/>
        </p:nvSpPr>
        <p:spPr>
          <a:xfrm>
            <a:off x="2396075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數據洞察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880" name="Google Shape;880;p41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881" name="Google Shape;881;p41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1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83" name="Google Shape;883;p41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84" name="Google Shape;884;p41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85" name="Google Shape;885;p41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成效分析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86" name="Google Shape;886;p41"/>
            <p:cNvSpPr txBox="1"/>
            <p:nvPr/>
          </p:nvSpPr>
          <p:spPr>
            <a:xfrm>
              <a:off x="7714325" y="4669200"/>
              <a:ext cx="7011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總結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87" name="Google Shape;887;p41"/>
            <p:cNvSpPr txBox="1"/>
            <p:nvPr/>
          </p:nvSpPr>
          <p:spPr>
            <a:xfrm>
              <a:off x="8745900" y="4712550"/>
              <a:ext cx="39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20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888" name="Google Shape;888;p41"/>
          <p:cNvSpPr txBox="1"/>
          <p:nvPr/>
        </p:nvSpPr>
        <p:spPr>
          <a:xfrm>
            <a:off x="310775" y="1103300"/>
            <a:ext cx="8453400" cy="3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 train and test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set.seed(111)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step_train_index &lt;- createDataPartition(new_data$Churn, p = 0.8, list = FALSE)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step_train_data &lt;- new_data[step_train_index,]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step_test_data &lt;- new_data[-step_train_index,]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切分訓練集與測試集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9" name="Google Shape;889;p41"/>
          <p:cNvSpPr/>
          <p:nvPr/>
        </p:nvSpPr>
        <p:spPr>
          <a:xfrm flipH="1" rot="10800000">
            <a:off x="323250" y="915025"/>
            <a:ext cx="8497500" cy="2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41"/>
          <p:cNvSpPr txBox="1"/>
          <p:nvPr>
            <p:ph type="title"/>
          </p:nvPr>
        </p:nvSpPr>
        <p:spPr>
          <a:xfrm>
            <a:off x="311700" y="421525"/>
            <a:ext cx="85206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數據處理使用程式碼</a:t>
            </a:r>
            <a:endParaRPr b="1" sz="1700"/>
          </a:p>
        </p:txBody>
      </p:sp>
      <p:sp>
        <p:nvSpPr>
          <p:cNvPr id="891" name="Google Shape;891;p41"/>
          <p:cNvSpPr txBox="1"/>
          <p:nvPr/>
        </p:nvSpPr>
        <p:spPr>
          <a:xfrm>
            <a:off x="311700" y="170475"/>
            <a:ext cx="840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A5AF"/>
                </a:solidFill>
              </a:rPr>
              <a:t>附錄</a:t>
            </a:r>
            <a:endParaRPr b="1">
              <a:solidFill>
                <a:srgbClr val="76A5A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/>
          <p:nvPr/>
        </p:nvSpPr>
        <p:spPr>
          <a:xfrm>
            <a:off x="1238000" y="1394088"/>
            <a:ext cx="640500" cy="640500"/>
          </a:xfrm>
          <a:prstGeom prst="ellipse">
            <a:avLst/>
          </a:prstGeom>
          <a:solidFill>
            <a:srgbClr val="0097A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1339150" y="1362988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1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1238000" y="2626513"/>
            <a:ext cx="640500" cy="6405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 txBox="1"/>
          <p:nvPr/>
        </p:nvSpPr>
        <p:spPr>
          <a:xfrm>
            <a:off x="1822575" y="2164025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2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1238000" y="3906750"/>
            <a:ext cx="640500" cy="6405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93" name="Google Shape;93;p15"/>
          <p:cNvSpPr txBox="1"/>
          <p:nvPr/>
        </p:nvSpPr>
        <p:spPr>
          <a:xfrm>
            <a:off x="2081050" y="1394088"/>
            <a:ext cx="19596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專案目標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2081050" y="2626525"/>
            <a:ext cx="17133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數據洞察</a:t>
            </a:r>
            <a:endParaRPr b="1" sz="3000">
              <a:solidFill>
                <a:srgbClr val="EFEFEF"/>
              </a:solidFill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2097863" y="3936950"/>
            <a:ext cx="26442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策略建議</a:t>
            </a:r>
            <a:endParaRPr b="1" sz="3000">
              <a:solidFill>
                <a:srgbClr val="EFEFEF"/>
              </a:solidFill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1339150" y="2587425"/>
            <a:ext cx="5394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2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1339150" y="3890050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3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5003963" y="1384600"/>
            <a:ext cx="640500" cy="6405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5003975" y="2639900"/>
            <a:ext cx="640500" cy="6405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5863988" y="1384600"/>
            <a:ext cx="19596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建造模型</a:t>
            </a:r>
            <a:endParaRPr b="1" sz="3000">
              <a:solidFill>
                <a:srgbClr val="EFEFEF"/>
              </a:solidFill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5864000" y="2639900"/>
            <a:ext cx="968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總結</a:t>
            </a:r>
            <a:endParaRPr b="1" sz="3000">
              <a:solidFill>
                <a:srgbClr val="EFEFEF"/>
              </a:solidFill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5093113" y="1357838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4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5093125" y="2613138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5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5003975" y="3921950"/>
            <a:ext cx="640500" cy="6405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5864000" y="3936950"/>
            <a:ext cx="968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附錄</a:t>
            </a:r>
            <a:endParaRPr b="1" sz="3000">
              <a:solidFill>
                <a:srgbClr val="EFEFEF"/>
              </a:solidFill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5093125" y="3895188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6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107" name="Google Shape;107;p15"/>
          <p:cNvSpPr txBox="1"/>
          <p:nvPr>
            <p:ph type="ctrTitle"/>
          </p:nvPr>
        </p:nvSpPr>
        <p:spPr>
          <a:xfrm>
            <a:off x="367950" y="172325"/>
            <a:ext cx="8408100" cy="72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3200"/>
              <a:t>AGENDA</a:t>
            </a:r>
            <a:endParaRPr b="1" sz="3200"/>
          </a:p>
        </p:txBody>
      </p:sp>
      <p:sp>
        <p:nvSpPr>
          <p:cNvPr id="108" name="Google Shape;108;p15"/>
          <p:cNvSpPr/>
          <p:nvPr/>
        </p:nvSpPr>
        <p:spPr>
          <a:xfrm flipH="1" rot="10800000">
            <a:off x="342000" y="862300"/>
            <a:ext cx="8460000" cy="33000"/>
          </a:xfrm>
          <a:prstGeom prst="rect">
            <a:avLst/>
          </a:prstGeom>
          <a:solidFill>
            <a:srgbClr val="0097A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97" name="Google Shape;897;p42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898" name="Google Shape;898;p42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2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00" name="Google Shape;900;p42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01" name="Google Shape;901;p42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02" name="Google Shape;902;p42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成效分析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03" name="Google Shape;903;p42"/>
            <p:cNvSpPr txBox="1"/>
            <p:nvPr/>
          </p:nvSpPr>
          <p:spPr>
            <a:xfrm>
              <a:off x="7732775" y="4693500"/>
              <a:ext cx="8217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04" name="Google Shape;904;p42"/>
            <p:cNvSpPr txBox="1"/>
            <p:nvPr/>
          </p:nvSpPr>
          <p:spPr>
            <a:xfrm>
              <a:off x="8814750" y="4712550"/>
              <a:ext cx="298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4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grpSp>
        <p:nvGrpSpPr>
          <p:cNvPr id="905" name="Google Shape;905;p42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906" name="Google Shape;906;p42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2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08" name="Google Shape;908;p42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09" name="Google Shape;909;p42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10" name="Google Shape;910;p42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成效分析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11" name="Google Shape;911;p42"/>
            <p:cNvSpPr txBox="1"/>
            <p:nvPr/>
          </p:nvSpPr>
          <p:spPr>
            <a:xfrm>
              <a:off x="7744175" y="4669200"/>
              <a:ext cx="9402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Recap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12" name="Google Shape;912;p42"/>
            <p:cNvSpPr txBox="1"/>
            <p:nvPr/>
          </p:nvSpPr>
          <p:spPr>
            <a:xfrm>
              <a:off x="8814750" y="4712550"/>
              <a:ext cx="298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4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grpSp>
        <p:nvGrpSpPr>
          <p:cNvPr id="913" name="Google Shape;913;p42"/>
          <p:cNvGrpSpPr/>
          <p:nvPr/>
        </p:nvGrpSpPr>
        <p:grpSpPr>
          <a:xfrm>
            <a:off x="0" y="4669200"/>
            <a:ext cx="9212950" cy="474900"/>
            <a:chOff x="0" y="4669200"/>
            <a:chExt cx="9212950" cy="474900"/>
          </a:xfrm>
        </p:grpSpPr>
        <p:sp>
          <p:nvSpPr>
            <p:cNvPr id="914" name="Google Shape;914;p42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2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16" name="Google Shape;916;p42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17" name="Google Shape;917;p42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策略建議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18" name="Google Shape;918;p42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成效分析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19" name="Google Shape;919;p42"/>
            <p:cNvSpPr txBox="1"/>
            <p:nvPr/>
          </p:nvSpPr>
          <p:spPr>
            <a:xfrm>
              <a:off x="7714325" y="4669200"/>
              <a:ext cx="7011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總結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20" name="Google Shape;920;p42"/>
            <p:cNvSpPr txBox="1"/>
            <p:nvPr/>
          </p:nvSpPr>
          <p:spPr>
            <a:xfrm>
              <a:off x="8747050" y="4712550"/>
              <a:ext cx="465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21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921" name="Google Shape;921;p42"/>
          <p:cNvSpPr txBox="1"/>
          <p:nvPr/>
        </p:nvSpPr>
        <p:spPr>
          <a:xfrm>
            <a:off x="411800" y="1087750"/>
            <a:ext cx="8399100" cy="3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## 2.選擇特徵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 建造羅吉斯迴歸full model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model_test &lt;- glm(Churn ~., step_train_data, family = binomial)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 full model的vif    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summary(model_test)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vif(model_test)   #   把最大的拿掉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formula1 &lt;- formula(model_test)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new_1 &lt;- update(formula1, . ~ . - MonthlyCharges)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final_one&lt;- update(model_test, formula = new_1)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vif(final_one)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(重複此步驟以確保模型中的變數不具有共線性)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2" name="Google Shape;922;p42"/>
          <p:cNvSpPr/>
          <p:nvPr/>
        </p:nvSpPr>
        <p:spPr>
          <a:xfrm flipH="1" rot="10800000">
            <a:off x="323250" y="915025"/>
            <a:ext cx="8497500" cy="2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42"/>
          <p:cNvSpPr txBox="1"/>
          <p:nvPr>
            <p:ph type="title"/>
          </p:nvPr>
        </p:nvSpPr>
        <p:spPr>
          <a:xfrm>
            <a:off x="311700" y="421525"/>
            <a:ext cx="85206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特徵選擇使用程式碼</a:t>
            </a:r>
            <a:endParaRPr b="1" sz="1700"/>
          </a:p>
        </p:txBody>
      </p:sp>
      <p:sp>
        <p:nvSpPr>
          <p:cNvPr id="924" name="Google Shape;924;p42"/>
          <p:cNvSpPr txBox="1"/>
          <p:nvPr/>
        </p:nvSpPr>
        <p:spPr>
          <a:xfrm>
            <a:off x="311700" y="170475"/>
            <a:ext cx="840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A5AF"/>
                </a:solidFill>
              </a:rPr>
              <a:t>附錄</a:t>
            </a:r>
            <a:endParaRPr b="1">
              <a:solidFill>
                <a:srgbClr val="76A5A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30" name="Google Shape;930;p43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931" name="Google Shape;931;p43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3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33" name="Google Shape;933;p43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34" name="Google Shape;934;p43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35" name="Google Shape;935;p43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成效分析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36" name="Google Shape;936;p43"/>
            <p:cNvSpPr txBox="1"/>
            <p:nvPr/>
          </p:nvSpPr>
          <p:spPr>
            <a:xfrm>
              <a:off x="7732775" y="4693500"/>
              <a:ext cx="8217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37" name="Google Shape;937;p43"/>
            <p:cNvSpPr txBox="1"/>
            <p:nvPr/>
          </p:nvSpPr>
          <p:spPr>
            <a:xfrm>
              <a:off x="8814750" y="4712550"/>
              <a:ext cx="298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4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grpSp>
        <p:nvGrpSpPr>
          <p:cNvPr id="938" name="Google Shape;938;p43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939" name="Google Shape;939;p43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3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41" name="Google Shape;941;p43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42" name="Google Shape;942;p43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43" name="Google Shape;943;p43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成效分析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44" name="Google Shape;944;p43"/>
            <p:cNvSpPr txBox="1"/>
            <p:nvPr/>
          </p:nvSpPr>
          <p:spPr>
            <a:xfrm>
              <a:off x="7744175" y="4669200"/>
              <a:ext cx="9402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Recap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45" name="Google Shape;945;p43"/>
            <p:cNvSpPr txBox="1"/>
            <p:nvPr/>
          </p:nvSpPr>
          <p:spPr>
            <a:xfrm>
              <a:off x="8814750" y="4712550"/>
              <a:ext cx="298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4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grpSp>
        <p:nvGrpSpPr>
          <p:cNvPr id="946" name="Google Shape;946;p43"/>
          <p:cNvGrpSpPr/>
          <p:nvPr/>
        </p:nvGrpSpPr>
        <p:grpSpPr>
          <a:xfrm>
            <a:off x="0" y="4669200"/>
            <a:ext cx="9212950" cy="474900"/>
            <a:chOff x="0" y="4669200"/>
            <a:chExt cx="9212950" cy="474900"/>
          </a:xfrm>
        </p:grpSpPr>
        <p:sp>
          <p:nvSpPr>
            <p:cNvPr id="947" name="Google Shape;947;p43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3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49" name="Google Shape;949;p43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50" name="Google Shape;950;p43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策略建議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51" name="Google Shape;951;p43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成效分析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52" name="Google Shape;952;p43"/>
            <p:cNvSpPr txBox="1"/>
            <p:nvPr/>
          </p:nvSpPr>
          <p:spPr>
            <a:xfrm>
              <a:off x="7714325" y="4669200"/>
              <a:ext cx="7011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總結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53" name="Google Shape;953;p43"/>
            <p:cNvSpPr txBox="1"/>
            <p:nvPr/>
          </p:nvSpPr>
          <p:spPr>
            <a:xfrm>
              <a:off x="8747050" y="4712550"/>
              <a:ext cx="465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22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954" name="Google Shape;954;p43"/>
          <p:cNvSpPr txBox="1"/>
          <p:nvPr/>
        </p:nvSpPr>
        <p:spPr>
          <a:xfrm>
            <a:off x="411800" y="1087750"/>
            <a:ext cx="8399100" cy="3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  使用逐步迴歸進行變數篩選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final_model &lt;- stepAIC(final_two, direction = "both")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vif(final_model)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summary(final_model)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5" name="Google Shape;955;p43"/>
          <p:cNvSpPr/>
          <p:nvPr/>
        </p:nvSpPr>
        <p:spPr>
          <a:xfrm flipH="1" rot="10800000">
            <a:off x="323250" y="915025"/>
            <a:ext cx="8497500" cy="2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43"/>
          <p:cNvSpPr txBox="1"/>
          <p:nvPr>
            <p:ph type="title"/>
          </p:nvPr>
        </p:nvSpPr>
        <p:spPr>
          <a:xfrm>
            <a:off x="311700" y="421525"/>
            <a:ext cx="85206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特徵選擇使用程式碼</a:t>
            </a:r>
            <a:endParaRPr b="1" sz="1700"/>
          </a:p>
        </p:txBody>
      </p:sp>
      <p:sp>
        <p:nvSpPr>
          <p:cNvPr id="957" name="Google Shape;957;p43"/>
          <p:cNvSpPr txBox="1"/>
          <p:nvPr/>
        </p:nvSpPr>
        <p:spPr>
          <a:xfrm>
            <a:off x="311700" y="170475"/>
            <a:ext cx="840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A5AF"/>
                </a:solidFill>
              </a:rPr>
              <a:t>附錄</a:t>
            </a:r>
            <a:endParaRPr b="1">
              <a:solidFill>
                <a:srgbClr val="76A5A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63" name="Google Shape;963;p44"/>
          <p:cNvGrpSpPr/>
          <p:nvPr/>
        </p:nvGrpSpPr>
        <p:grpSpPr>
          <a:xfrm>
            <a:off x="0" y="4669200"/>
            <a:ext cx="9191150" cy="474900"/>
            <a:chOff x="0" y="4669200"/>
            <a:chExt cx="9191150" cy="474900"/>
          </a:xfrm>
        </p:grpSpPr>
        <p:sp>
          <p:nvSpPr>
            <p:cNvPr id="964" name="Google Shape;964;p44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4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66" name="Google Shape;966;p44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67" name="Google Shape;967;p44"/>
            <p:cNvSpPr txBox="1"/>
            <p:nvPr/>
          </p:nvSpPr>
          <p:spPr>
            <a:xfrm>
              <a:off x="7732775" y="4693500"/>
              <a:ext cx="8217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68" name="Google Shape;968;p44"/>
            <p:cNvSpPr txBox="1"/>
            <p:nvPr/>
          </p:nvSpPr>
          <p:spPr>
            <a:xfrm>
              <a:off x="8733050" y="4736400"/>
              <a:ext cx="45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16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969" name="Google Shape;969;p44"/>
          <p:cNvSpPr txBox="1"/>
          <p:nvPr/>
        </p:nvSpPr>
        <p:spPr>
          <a:xfrm>
            <a:off x="6038538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成效分析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70" name="Google Shape;970;p44"/>
          <p:cNvSpPr txBox="1"/>
          <p:nvPr/>
        </p:nvSpPr>
        <p:spPr>
          <a:xfrm>
            <a:off x="2396075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數據洞察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971" name="Google Shape;971;p44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972" name="Google Shape;972;p44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4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74" name="Google Shape;974;p44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75" name="Google Shape;975;p44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76" name="Google Shape;976;p44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成效分析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77" name="Google Shape;977;p44"/>
            <p:cNvSpPr txBox="1"/>
            <p:nvPr/>
          </p:nvSpPr>
          <p:spPr>
            <a:xfrm>
              <a:off x="7714325" y="4669200"/>
              <a:ext cx="7011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總結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78" name="Google Shape;978;p44"/>
            <p:cNvSpPr txBox="1"/>
            <p:nvPr/>
          </p:nvSpPr>
          <p:spPr>
            <a:xfrm>
              <a:off x="8745900" y="4712550"/>
              <a:ext cx="39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23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979" name="Google Shape;979;p44"/>
          <p:cNvSpPr txBox="1"/>
          <p:nvPr/>
        </p:nvSpPr>
        <p:spPr>
          <a:xfrm>
            <a:off x="326325" y="1056675"/>
            <a:ext cx="8497500" cy="3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## 設置交叉驗證使用的超參數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random_control &lt;- trainControl(method = "cv", number = 5)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grid &lt;- expand.grid(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mtry = c(2, 3, 4, 5, 6),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splitrule = c("gini"),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min.node.size = c(1, 3, 5, 7, 9)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(設置隨機森林使用的交叉驗證超參數範圍)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0" name="Google Shape;980;p44"/>
          <p:cNvSpPr/>
          <p:nvPr/>
        </p:nvSpPr>
        <p:spPr>
          <a:xfrm flipH="1" rot="10800000">
            <a:off x="323250" y="915025"/>
            <a:ext cx="8497500" cy="2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44"/>
          <p:cNvSpPr txBox="1"/>
          <p:nvPr>
            <p:ph type="title"/>
          </p:nvPr>
        </p:nvSpPr>
        <p:spPr>
          <a:xfrm>
            <a:off x="311700" y="421525"/>
            <a:ext cx="85206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隨機森林交叉驗證使用程式碼</a:t>
            </a:r>
            <a:endParaRPr b="1" sz="1700"/>
          </a:p>
        </p:txBody>
      </p:sp>
      <p:sp>
        <p:nvSpPr>
          <p:cNvPr id="982" name="Google Shape;982;p44"/>
          <p:cNvSpPr txBox="1"/>
          <p:nvPr/>
        </p:nvSpPr>
        <p:spPr>
          <a:xfrm>
            <a:off x="311700" y="170475"/>
            <a:ext cx="840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A5AF"/>
                </a:solidFill>
              </a:rPr>
              <a:t>附錄</a:t>
            </a:r>
            <a:endParaRPr b="1">
              <a:solidFill>
                <a:srgbClr val="76A5A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88" name="Google Shape;988;p45"/>
          <p:cNvGrpSpPr/>
          <p:nvPr/>
        </p:nvGrpSpPr>
        <p:grpSpPr>
          <a:xfrm>
            <a:off x="0" y="4669200"/>
            <a:ext cx="9191150" cy="474900"/>
            <a:chOff x="0" y="4669200"/>
            <a:chExt cx="9191150" cy="474900"/>
          </a:xfrm>
        </p:grpSpPr>
        <p:sp>
          <p:nvSpPr>
            <p:cNvPr id="989" name="Google Shape;989;p45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5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91" name="Google Shape;991;p45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92" name="Google Shape;992;p45"/>
            <p:cNvSpPr txBox="1"/>
            <p:nvPr/>
          </p:nvSpPr>
          <p:spPr>
            <a:xfrm>
              <a:off x="7732775" y="4693500"/>
              <a:ext cx="8217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93" name="Google Shape;993;p45"/>
            <p:cNvSpPr txBox="1"/>
            <p:nvPr/>
          </p:nvSpPr>
          <p:spPr>
            <a:xfrm>
              <a:off x="8733050" y="4736400"/>
              <a:ext cx="45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16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994" name="Google Shape;994;p45"/>
          <p:cNvSpPr txBox="1"/>
          <p:nvPr/>
        </p:nvSpPr>
        <p:spPr>
          <a:xfrm>
            <a:off x="6038538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成效分析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95" name="Google Shape;995;p45"/>
          <p:cNvSpPr txBox="1"/>
          <p:nvPr/>
        </p:nvSpPr>
        <p:spPr>
          <a:xfrm>
            <a:off x="2396075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數據洞察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996" name="Google Shape;996;p45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997" name="Google Shape;997;p45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5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99" name="Google Shape;999;p45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00" name="Google Shape;1000;p45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01" name="Google Shape;1001;p45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成效分析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02" name="Google Shape;1002;p45"/>
            <p:cNvSpPr txBox="1"/>
            <p:nvPr/>
          </p:nvSpPr>
          <p:spPr>
            <a:xfrm>
              <a:off x="7714325" y="4669200"/>
              <a:ext cx="7011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總結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03" name="Google Shape;1003;p45"/>
            <p:cNvSpPr txBox="1"/>
            <p:nvPr/>
          </p:nvSpPr>
          <p:spPr>
            <a:xfrm>
              <a:off x="8745900" y="4712550"/>
              <a:ext cx="39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24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1004" name="Google Shape;1004;p45"/>
          <p:cNvSpPr txBox="1"/>
          <p:nvPr/>
        </p:nvSpPr>
        <p:spPr>
          <a:xfrm>
            <a:off x="326325" y="1056675"/>
            <a:ext cx="8520600" cy="3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 Train the model 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set.seed(111)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rf_model &lt;- train(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Churn ~ Dependents + tenure + PhoneService + MultipleLines + 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InternetService + OnlineSecurity + OnlineBackup + TechSupport + StreamingTV +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StreamingMovies + Contract + PaperlessBilling + PaymentMethod, 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data = step_train_data,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method = "ranger",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trControl = random_control,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tuneGrid = grid,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importance = 'impurity'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訓練隨機森林模型，變數使用逐步迴歸的結果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5" name="Google Shape;1005;p45"/>
          <p:cNvSpPr/>
          <p:nvPr/>
        </p:nvSpPr>
        <p:spPr>
          <a:xfrm flipH="1" rot="10800000">
            <a:off x="323250" y="915025"/>
            <a:ext cx="8497500" cy="2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45"/>
          <p:cNvSpPr txBox="1"/>
          <p:nvPr>
            <p:ph type="title"/>
          </p:nvPr>
        </p:nvSpPr>
        <p:spPr>
          <a:xfrm>
            <a:off x="311700" y="421525"/>
            <a:ext cx="85206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隨機森林交叉驗證使用程式碼</a:t>
            </a:r>
            <a:endParaRPr b="1" sz="1700"/>
          </a:p>
        </p:txBody>
      </p:sp>
      <p:sp>
        <p:nvSpPr>
          <p:cNvPr id="1007" name="Google Shape;1007;p45"/>
          <p:cNvSpPr txBox="1"/>
          <p:nvPr/>
        </p:nvSpPr>
        <p:spPr>
          <a:xfrm>
            <a:off x="311700" y="170475"/>
            <a:ext cx="840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A5AF"/>
                </a:solidFill>
              </a:rPr>
              <a:t>附錄</a:t>
            </a:r>
            <a:endParaRPr b="1">
              <a:solidFill>
                <a:srgbClr val="76A5A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13" name="Google Shape;1013;p46"/>
          <p:cNvGrpSpPr/>
          <p:nvPr/>
        </p:nvGrpSpPr>
        <p:grpSpPr>
          <a:xfrm>
            <a:off x="0" y="4669200"/>
            <a:ext cx="9191150" cy="474900"/>
            <a:chOff x="0" y="4669200"/>
            <a:chExt cx="9191150" cy="474900"/>
          </a:xfrm>
        </p:grpSpPr>
        <p:sp>
          <p:nvSpPr>
            <p:cNvPr id="1014" name="Google Shape;1014;p46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6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16" name="Google Shape;1016;p46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17" name="Google Shape;1017;p46"/>
            <p:cNvSpPr txBox="1"/>
            <p:nvPr/>
          </p:nvSpPr>
          <p:spPr>
            <a:xfrm>
              <a:off x="7732775" y="4693500"/>
              <a:ext cx="8217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18" name="Google Shape;1018;p46"/>
            <p:cNvSpPr txBox="1"/>
            <p:nvPr/>
          </p:nvSpPr>
          <p:spPr>
            <a:xfrm>
              <a:off x="8733050" y="4736400"/>
              <a:ext cx="45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16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1019" name="Google Shape;1019;p46"/>
          <p:cNvSpPr txBox="1"/>
          <p:nvPr/>
        </p:nvSpPr>
        <p:spPr>
          <a:xfrm>
            <a:off x="6038538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成效分析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20" name="Google Shape;1020;p46"/>
          <p:cNvSpPr txBox="1"/>
          <p:nvPr/>
        </p:nvSpPr>
        <p:spPr>
          <a:xfrm>
            <a:off x="2396075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數據洞察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021" name="Google Shape;1021;p46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1022" name="Google Shape;1022;p46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6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24" name="Google Shape;1024;p46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25" name="Google Shape;1025;p46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26" name="Google Shape;1026;p46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成效分析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27" name="Google Shape;1027;p46"/>
            <p:cNvSpPr txBox="1"/>
            <p:nvPr/>
          </p:nvSpPr>
          <p:spPr>
            <a:xfrm>
              <a:off x="7714325" y="4669200"/>
              <a:ext cx="7011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總結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28" name="Google Shape;1028;p46"/>
            <p:cNvSpPr txBox="1"/>
            <p:nvPr/>
          </p:nvSpPr>
          <p:spPr>
            <a:xfrm>
              <a:off x="8745900" y="4712550"/>
              <a:ext cx="39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25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1029" name="Google Shape;1029;p46"/>
          <p:cNvSpPr txBox="1"/>
          <p:nvPr/>
        </p:nvSpPr>
        <p:spPr>
          <a:xfrm>
            <a:off x="326325" y="1056675"/>
            <a:ext cx="8497500" cy="3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## 設置交叉驗證使用的超參數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set.seed(111)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xg_control &lt;- trainControl(method = "cv", number = 10)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xg_grid &lt;- expand.grid(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nrounds = c(100, 150),             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max_depth = c(6, 8),               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eta = c(0.1, 0.3),                 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gamma = c(0, 0.1),                 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colsample_bytree = c(0.8, 1.0),    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subsample = c(0.8, 1.0),           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min_child_weight = c(1, 3)         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(設置XGboost使用的交叉驗證超參數範圍)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0" name="Google Shape;1030;p46"/>
          <p:cNvSpPr/>
          <p:nvPr/>
        </p:nvSpPr>
        <p:spPr>
          <a:xfrm flipH="1" rot="10800000">
            <a:off x="323250" y="915025"/>
            <a:ext cx="8497500" cy="2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46"/>
          <p:cNvSpPr txBox="1"/>
          <p:nvPr>
            <p:ph type="title"/>
          </p:nvPr>
        </p:nvSpPr>
        <p:spPr>
          <a:xfrm>
            <a:off x="311700" y="421525"/>
            <a:ext cx="85206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XGboost</a:t>
            </a:r>
            <a:r>
              <a:rPr b="1" lang="en" sz="1700"/>
              <a:t>交</a:t>
            </a:r>
            <a:r>
              <a:rPr b="1" lang="en" sz="1700"/>
              <a:t>叉驗證使用程式碼</a:t>
            </a:r>
            <a:endParaRPr b="1" sz="1700"/>
          </a:p>
        </p:txBody>
      </p:sp>
      <p:sp>
        <p:nvSpPr>
          <p:cNvPr id="1032" name="Google Shape;1032;p46"/>
          <p:cNvSpPr txBox="1"/>
          <p:nvPr/>
        </p:nvSpPr>
        <p:spPr>
          <a:xfrm>
            <a:off x="311700" y="170475"/>
            <a:ext cx="840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A5AF"/>
                </a:solidFill>
              </a:rPr>
              <a:t>附錄</a:t>
            </a:r>
            <a:endParaRPr b="1">
              <a:solidFill>
                <a:srgbClr val="76A5AF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38" name="Google Shape;1038;p47"/>
          <p:cNvGrpSpPr/>
          <p:nvPr/>
        </p:nvGrpSpPr>
        <p:grpSpPr>
          <a:xfrm>
            <a:off x="0" y="4669200"/>
            <a:ext cx="9191150" cy="474900"/>
            <a:chOff x="0" y="4669200"/>
            <a:chExt cx="9191150" cy="474900"/>
          </a:xfrm>
        </p:grpSpPr>
        <p:sp>
          <p:nvSpPr>
            <p:cNvPr id="1039" name="Google Shape;1039;p47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7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41" name="Google Shape;1041;p47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42" name="Google Shape;1042;p47"/>
            <p:cNvSpPr txBox="1"/>
            <p:nvPr/>
          </p:nvSpPr>
          <p:spPr>
            <a:xfrm>
              <a:off x="7732775" y="4693500"/>
              <a:ext cx="8217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43" name="Google Shape;1043;p47"/>
            <p:cNvSpPr txBox="1"/>
            <p:nvPr/>
          </p:nvSpPr>
          <p:spPr>
            <a:xfrm>
              <a:off x="8733050" y="4736400"/>
              <a:ext cx="45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16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1044" name="Google Shape;1044;p47"/>
          <p:cNvSpPr txBox="1"/>
          <p:nvPr/>
        </p:nvSpPr>
        <p:spPr>
          <a:xfrm>
            <a:off x="6038538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成效分析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45" name="Google Shape;1045;p47"/>
          <p:cNvSpPr txBox="1"/>
          <p:nvPr/>
        </p:nvSpPr>
        <p:spPr>
          <a:xfrm>
            <a:off x="2396075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數據洞察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046" name="Google Shape;1046;p47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1047" name="Google Shape;1047;p47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7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49" name="Google Shape;1049;p47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50" name="Google Shape;1050;p47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51" name="Google Shape;1051;p47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成效分析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52" name="Google Shape;1052;p47"/>
            <p:cNvSpPr txBox="1"/>
            <p:nvPr/>
          </p:nvSpPr>
          <p:spPr>
            <a:xfrm>
              <a:off x="7714325" y="4669200"/>
              <a:ext cx="7011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總結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53" name="Google Shape;1053;p47"/>
            <p:cNvSpPr txBox="1"/>
            <p:nvPr/>
          </p:nvSpPr>
          <p:spPr>
            <a:xfrm>
              <a:off x="8745900" y="4712550"/>
              <a:ext cx="39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26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1054" name="Google Shape;1054;p47"/>
          <p:cNvSpPr txBox="1"/>
          <p:nvPr/>
        </p:nvSpPr>
        <p:spPr>
          <a:xfrm>
            <a:off x="326325" y="1056675"/>
            <a:ext cx="8497500" cy="3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 Train the model 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set.seed(111)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xgb_model &lt;- train(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Churn ~ Dependents + tenure + PhoneService + MultipleLines + 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InternetService + OnlineSecurity + OnlineBackup + TechSupport + StreamingTV +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StreamingMovies + Contract + PaperlessBilling + PaymentMethod,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data = step_train_data,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method = "xgbTree",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trControl = xg_control,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tuneGrid = xg_grid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(訓練XGboost模型，變數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使用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逐步迴歸的結果)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5" name="Google Shape;1055;p47"/>
          <p:cNvSpPr/>
          <p:nvPr/>
        </p:nvSpPr>
        <p:spPr>
          <a:xfrm flipH="1" rot="10800000">
            <a:off x="323250" y="915025"/>
            <a:ext cx="8497500" cy="2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47"/>
          <p:cNvSpPr txBox="1"/>
          <p:nvPr>
            <p:ph type="title"/>
          </p:nvPr>
        </p:nvSpPr>
        <p:spPr>
          <a:xfrm>
            <a:off x="311700" y="421525"/>
            <a:ext cx="85206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XGboost</a:t>
            </a:r>
            <a:r>
              <a:rPr b="1" lang="en" sz="1700"/>
              <a:t>交叉驗證使用程式碼</a:t>
            </a:r>
            <a:endParaRPr b="1" sz="1700"/>
          </a:p>
        </p:txBody>
      </p:sp>
      <p:sp>
        <p:nvSpPr>
          <p:cNvPr id="1057" name="Google Shape;1057;p47"/>
          <p:cNvSpPr txBox="1"/>
          <p:nvPr/>
        </p:nvSpPr>
        <p:spPr>
          <a:xfrm>
            <a:off x="311700" y="170475"/>
            <a:ext cx="840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A5AF"/>
                </a:solidFill>
              </a:rPr>
              <a:t>附錄</a:t>
            </a:r>
            <a:endParaRPr b="1">
              <a:solidFill>
                <a:srgbClr val="76A5AF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63" name="Google Shape;1063;p48"/>
          <p:cNvGrpSpPr/>
          <p:nvPr/>
        </p:nvGrpSpPr>
        <p:grpSpPr>
          <a:xfrm>
            <a:off x="0" y="4669200"/>
            <a:ext cx="9191150" cy="474900"/>
            <a:chOff x="0" y="4669200"/>
            <a:chExt cx="9191150" cy="474900"/>
          </a:xfrm>
        </p:grpSpPr>
        <p:sp>
          <p:nvSpPr>
            <p:cNvPr id="1064" name="Google Shape;1064;p48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8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66" name="Google Shape;1066;p48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67" name="Google Shape;1067;p48"/>
            <p:cNvSpPr txBox="1"/>
            <p:nvPr/>
          </p:nvSpPr>
          <p:spPr>
            <a:xfrm>
              <a:off x="7732775" y="4693500"/>
              <a:ext cx="8217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68" name="Google Shape;1068;p48"/>
            <p:cNvSpPr txBox="1"/>
            <p:nvPr/>
          </p:nvSpPr>
          <p:spPr>
            <a:xfrm>
              <a:off x="8733050" y="4736400"/>
              <a:ext cx="45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16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1069" name="Google Shape;1069;p48"/>
          <p:cNvSpPr txBox="1"/>
          <p:nvPr/>
        </p:nvSpPr>
        <p:spPr>
          <a:xfrm>
            <a:off x="6038538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成效分析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70" name="Google Shape;1070;p48"/>
          <p:cNvSpPr txBox="1"/>
          <p:nvPr/>
        </p:nvSpPr>
        <p:spPr>
          <a:xfrm>
            <a:off x="2396075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數據洞察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071" name="Google Shape;1071;p48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1072" name="Google Shape;1072;p48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8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74" name="Google Shape;1074;p48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75" name="Google Shape;1075;p48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76" name="Google Shape;1076;p48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成效分析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77" name="Google Shape;1077;p48"/>
            <p:cNvSpPr txBox="1"/>
            <p:nvPr/>
          </p:nvSpPr>
          <p:spPr>
            <a:xfrm>
              <a:off x="7714325" y="4669200"/>
              <a:ext cx="7011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總結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78" name="Google Shape;1078;p48"/>
            <p:cNvSpPr txBox="1"/>
            <p:nvPr/>
          </p:nvSpPr>
          <p:spPr>
            <a:xfrm>
              <a:off x="8745900" y="4712550"/>
              <a:ext cx="39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27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1079" name="Google Shape;1079;p48"/>
          <p:cNvSpPr txBox="1"/>
          <p:nvPr/>
        </p:nvSpPr>
        <p:spPr>
          <a:xfrm>
            <a:off x="326325" y="1056675"/>
            <a:ext cx="8497500" cy="31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 train data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predictions &lt;- predict(rf_model, newdata = step_train_data)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conf_matrix &lt;- confusionMatrix(predictions, step_train_data$Churn)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print(conf_matrix)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 test data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rf_prediction &lt;- predict(rf_model, step_test_data, type = "raw")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rf_confusion_matrix &lt;- confusionMatrix(rf_prediction, step_test_data$Churn)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print(rf_confusion_matrix)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查看隨機森林訓練集及測試集的混淆矩陣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0" name="Google Shape;1080;p48"/>
          <p:cNvSpPr/>
          <p:nvPr/>
        </p:nvSpPr>
        <p:spPr>
          <a:xfrm flipH="1" rot="10800000">
            <a:off x="323250" y="915025"/>
            <a:ext cx="8497500" cy="2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48"/>
          <p:cNvSpPr txBox="1"/>
          <p:nvPr>
            <p:ph type="title"/>
          </p:nvPr>
        </p:nvSpPr>
        <p:spPr>
          <a:xfrm>
            <a:off x="311700" y="421525"/>
            <a:ext cx="85206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隨機森林混淆矩陣</a:t>
            </a:r>
            <a:endParaRPr b="1" sz="1700"/>
          </a:p>
        </p:txBody>
      </p:sp>
      <p:sp>
        <p:nvSpPr>
          <p:cNvPr id="1082" name="Google Shape;1082;p48"/>
          <p:cNvSpPr txBox="1"/>
          <p:nvPr/>
        </p:nvSpPr>
        <p:spPr>
          <a:xfrm>
            <a:off x="311700" y="170475"/>
            <a:ext cx="840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A5AF"/>
                </a:solidFill>
              </a:rPr>
              <a:t>附錄</a:t>
            </a:r>
            <a:endParaRPr b="1">
              <a:solidFill>
                <a:srgbClr val="76A5AF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88" name="Google Shape;1088;p49"/>
          <p:cNvGrpSpPr/>
          <p:nvPr/>
        </p:nvGrpSpPr>
        <p:grpSpPr>
          <a:xfrm>
            <a:off x="0" y="4669200"/>
            <a:ext cx="9191150" cy="474900"/>
            <a:chOff x="0" y="4669200"/>
            <a:chExt cx="9191150" cy="474900"/>
          </a:xfrm>
        </p:grpSpPr>
        <p:sp>
          <p:nvSpPr>
            <p:cNvPr id="1089" name="Google Shape;1089;p49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9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91" name="Google Shape;1091;p49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92" name="Google Shape;1092;p49"/>
            <p:cNvSpPr txBox="1"/>
            <p:nvPr/>
          </p:nvSpPr>
          <p:spPr>
            <a:xfrm>
              <a:off x="7732775" y="4693500"/>
              <a:ext cx="8217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93" name="Google Shape;1093;p49"/>
            <p:cNvSpPr txBox="1"/>
            <p:nvPr/>
          </p:nvSpPr>
          <p:spPr>
            <a:xfrm>
              <a:off x="8733050" y="4736400"/>
              <a:ext cx="45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16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1094" name="Google Shape;1094;p49"/>
          <p:cNvSpPr txBox="1"/>
          <p:nvPr/>
        </p:nvSpPr>
        <p:spPr>
          <a:xfrm>
            <a:off x="6038538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成效分析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95" name="Google Shape;1095;p49"/>
          <p:cNvSpPr txBox="1"/>
          <p:nvPr/>
        </p:nvSpPr>
        <p:spPr>
          <a:xfrm>
            <a:off x="2396075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數據洞察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096" name="Google Shape;1096;p49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1097" name="Google Shape;1097;p49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9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99" name="Google Shape;1099;p49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00" name="Google Shape;1100;p49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01" name="Google Shape;1101;p49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成效分析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02" name="Google Shape;1102;p49"/>
            <p:cNvSpPr txBox="1"/>
            <p:nvPr/>
          </p:nvSpPr>
          <p:spPr>
            <a:xfrm>
              <a:off x="7714325" y="4669200"/>
              <a:ext cx="7011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總結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03" name="Google Shape;1103;p49"/>
            <p:cNvSpPr txBox="1"/>
            <p:nvPr/>
          </p:nvSpPr>
          <p:spPr>
            <a:xfrm>
              <a:off x="8745900" y="4712550"/>
              <a:ext cx="39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28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1104" name="Google Shape;1104;p49"/>
          <p:cNvSpPr txBox="1"/>
          <p:nvPr/>
        </p:nvSpPr>
        <p:spPr>
          <a:xfrm>
            <a:off x="326325" y="1056675"/>
            <a:ext cx="8497500" cy="31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## train data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train_predictions &lt;- predict(xgb_model, newdata = step_train_data)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train_conf_matrix &lt;- confusionMatrix(train_predictions, step_train_data$Churn)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print(train_conf_matrix)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 test data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xg_prediction &lt;- predict(xgb_model, step_test_data, type = "raw")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xg_confusion_matrix &lt;- confusionMatrix(xg_prediction, step_test_data$Churn)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print(xg_confusion_matrix)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(查看Xgboost訓練集及測試集的混淆矩陣)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5" name="Google Shape;1105;p49"/>
          <p:cNvSpPr/>
          <p:nvPr/>
        </p:nvSpPr>
        <p:spPr>
          <a:xfrm flipH="1" rot="10800000">
            <a:off x="323250" y="915025"/>
            <a:ext cx="8497500" cy="2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49"/>
          <p:cNvSpPr txBox="1"/>
          <p:nvPr>
            <p:ph type="title"/>
          </p:nvPr>
        </p:nvSpPr>
        <p:spPr>
          <a:xfrm>
            <a:off x="311700" y="421525"/>
            <a:ext cx="85206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XGboost</a:t>
            </a:r>
            <a:r>
              <a:rPr b="1" lang="en" sz="1700"/>
              <a:t>混淆矩陣</a:t>
            </a:r>
            <a:endParaRPr b="1" sz="1700"/>
          </a:p>
        </p:txBody>
      </p:sp>
      <p:sp>
        <p:nvSpPr>
          <p:cNvPr id="1107" name="Google Shape;1107;p49"/>
          <p:cNvSpPr txBox="1"/>
          <p:nvPr/>
        </p:nvSpPr>
        <p:spPr>
          <a:xfrm>
            <a:off x="311700" y="170475"/>
            <a:ext cx="840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A5AF"/>
                </a:solidFill>
              </a:rPr>
              <a:t>附錄</a:t>
            </a:r>
            <a:endParaRPr b="1">
              <a:solidFill>
                <a:srgbClr val="76A5AF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13" name="Google Shape;1113;p50"/>
          <p:cNvGrpSpPr/>
          <p:nvPr/>
        </p:nvGrpSpPr>
        <p:grpSpPr>
          <a:xfrm>
            <a:off x="0" y="4669200"/>
            <a:ext cx="9191150" cy="474900"/>
            <a:chOff x="0" y="4669200"/>
            <a:chExt cx="9191150" cy="474900"/>
          </a:xfrm>
        </p:grpSpPr>
        <p:sp>
          <p:nvSpPr>
            <p:cNvPr id="1114" name="Google Shape;1114;p50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50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16" name="Google Shape;1116;p50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17" name="Google Shape;1117;p50"/>
            <p:cNvSpPr txBox="1"/>
            <p:nvPr/>
          </p:nvSpPr>
          <p:spPr>
            <a:xfrm>
              <a:off x="7732775" y="4693500"/>
              <a:ext cx="8217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18" name="Google Shape;1118;p50"/>
            <p:cNvSpPr txBox="1"/>
            <p:nvPr/>
          </p:nvSpPr>
          <p:spPr>
            <a:xfrm>
              <a:off x="8733050" y="4736400"/>
              <a:ext cx="45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16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1119" name="Google Shape;1119;p50"/>
          <p:cNvSpPr txBox="1"/>
          <p:nvPr/>
        </p:nvSpPr>
        <p:spPr>
          <a:xfrm>
            <a:off x="6038538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成效分析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20" name="Google Shape;1120;p50"/>
          <p:cNvSpPr txBox="1"/>
          <p:nvPr/>
        </p:nvSpPr>
        <p:spPr>
          <a:xfrm>
            <a:off x="2396075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數據洞察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121" name="Google Shape;1121;p50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1122" name="Google Shape;1122;p50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50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24" name="Google Shape;1124;p50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25" name="Google Shape;1125;p50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26" name="Google Shape;1126;p50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成效分析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27" name="Google Shape;1127;p50"/>
            <p:cNvSpPr txBox="1"/>
            <p:nvPr/>
          </p:nvSpPr>
          <p:spPr>
            <a:xfrm>
              <a:off x="7714325" y="4669200"/>
              <a:ext cx="7011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總結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28" name="Google Shape;1128;p50"/>
            <p:cNvSpPr txBox="1"/>
            <p:nvPr/>
          </p:nvSpPr>
          <p:spPr>
            <a:xfrm>
              <a:off x="8745900" y="4712550"/>
              <a:ext cx="39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29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pic>
        <p:nvPicPr>
          <p:cNvPr id="1129" name="Google Shape;112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0950" y="1047975"/>
            <a:ext cx="6248400" cy="315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0" name="Google Shape;1130;p50"/>
          <p:cNvSpPr/>
          <p:nvPr/>
        </p:nvSpPr>
        <p:spPr>
          <a:xfrm flipH="1" rot="10800000">
            <a:off x="323250" y="915025"/>
            <a:ext cx="8497500" cy="2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50"/>
          <p:cNvSpPr txBox="1"/>
          <p:nvPr>
            <p:ph type="title"/>
          </p:nvPr>
        </p:nvSpPr>
        <p:spPr>
          <a:xfrm>
            <a:off x="311700" y="421525"/>
            <a:ext cx="85206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羅吉斯逐步迴歸係數係數</a:t>
            </a:r>
            <a:endParaRPr b="1" sz="1700"/>
          </a:p>
        </p:txBody>
      </p:sp>
      <p:sp>
        <p:nvSpPr>
          <p:cNvPr id="1132" name="Google Shape;1132;p50"/>
          <p:cNvSpPr txBox="1"/>
          <p:nvPr/>
        </p:nvSpPr>
        <p:spPr>
          <a:xfrm>
            <a:off x="311700" y="170475"/>
            <a:ext cx="840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A5AF"/>
                </a:solidFill>
              </a:rPr>
              <a:t>附錄</a:t>
            </a:r>
            <a:endParaRPr b="1">
              <a:solidFill>
                <a:srgbClr val="76A5AF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38" name="Google Shape;1138;p51"/>
          <p:cNvGrpSpPr/>
          <p:nvPr/>
        </p:nvGrpSpPr>
        <p:grpSpPr>
          <a:xfrm>
            <a:off x="0" y="4669200"/>
            <a:ext cx="9191150" cy="474900"/>
            <a:chOff x="0" y="4669200"/>
            <a:chExt cx="9191150" cy="474900"/>
          </a:xfrm>
        </p:grpSpPr>
        <p:sp>
          <p:nvSpPr>
            <p:cNvPr id="1139" name="Google Shape;1139;p51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51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41" name="Google Shape;1141;p51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42" name="Google Shape;1142;p51"/>
            <p:cNvSpPr txBox="1"/>
            <p:nvPr/>
          </p:nvSpPr>
          <p:spPr>
            <a:xfrm>
              <a:off x="7732775" y="4693500"/>
              <a:ext cx="8217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43" name="Google Shape;1143;p51"/>
            <p:cNvSpPr txBox="1"/>
            <p:nvPr/>
          </p:nvSpPr>
          <p:spPr>
            <a:xfrm>
              <a:off x="8733050" y="4736400"/>
              <a:ext cx="45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16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1144" name="Google Shape;1144;p51"/>
          <p:cNvSpPr txBox="1"/>
          <p:nvPr/>
        </p:nvSpPr>
        <p:spPr>
          <a:xfrm>
            <a:off x="6038538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成效分析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45" name="Google Shape;1145;p51"/>
          <p:cNvSpPr txBox="1"/>
          <p:nvPr/>
        </p:nvSpPr>
        <p:spPr>
          <a:xfrm>
            <a:off x="2396075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數據洞察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146" name="Google Shape;1146;p51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1147" name="Google Shape;1147;p51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51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49" name="Google Shape;1149;p51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50" name="Google Shape;1150;p51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51" name="Google Shape;1151;p51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成效分析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52" name="Google Shape;1152;p51"/>
            <p:cNvSpPr txBox="1"/>
            <p:nvPr/>
          </p:nvSpPr>
          <p:spPr>
            <a:xfrm>
              <a:off x="7714325" y="4669200"/>
              <a:ext cx="7011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總結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53" name="Google Shape;1153;p51"/>
            <p:cNvSpPr txBox="1"/>
            <p:nvPr/>
          </p:nvSpPr>
          <p:spPr>
            <a:xfrm>
              <a:off x="8745900" y="4712550"/>
              <a:ext cx="39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30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pic>
        <p:nvPicPr>
          <p:cNvPr id="1154" name="Google Shape;115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25" y="889250"/>
            <a:ext cx="3935000" cy="3627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5" name="Google Shape;115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8225" y="1041650"/>
            <a:ext cx="4594850" cy="252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6" name="Google Shape;1156;p51"/>
          <p:cNvSpPr txBox="1"/>
          <p:nvPr/>
        </p:nvSpPr>
        <p:spPr>
          <a:xfrm>
            <a:off x="4459775" y="3706125"/>
            <a:ext cx="41100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https://www3.nd.edu/~dial/publications/chawla2002smote.p</a:t>
            </a:r>
            <a:r>
              <a:rPr lang="en" sz="1800" u="sng">
                <a:solidFill>
                  <a:schemeClr val="hlink"/>
                </a:solidFill>
                <a:hlinkClick r:id="rId6"/>
              </a:rPr>
              <a:t>df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57" name="Google Shape;1157;p51"/>
          <p:cNvSpPr/>
          <p:nvPr/>
        </p:nvSpPr>
        <p:spPr>
          <a:xfrm flipH="1" rot="10800000">
            <a:off x="323250" y="762625"/>
            <a:ext cx="8497500" cy="2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51"/>
          <p:cNvSpPr txBox="1"/>
          <p:nvPr>
            <p:ph type="title"/>
          </p:nvPr>
        </p:nvSpPr>
        <p:spPr>
          <a:xfrm>
            <a:off x="311700" y="345325"/>
            <a:ext cx="85206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SMOTE-NC原理及參考文章</a:t>
            </a:r>
            <a:endParaRPr b="1" sz="1700"/>
          </a:p>
        </p:txBody>
      </p:sp>
      <p:sp>
        <p:nvSpPr>
          <p:cNvPr id="1159" name="Google Shape;1159;p51"/>
          <p:cNvSpPr txBox="1"/>
          <p:nvPr/>
        </p:nvSpPr>
        <p:spPr>
          <a:xfrm>
            <a:off x="311700" y="170475"/>
            <a:ext cx="840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A5AF"/>
                </a:solidFill>
              </a:rPr>
              <a:t>附錄</a:t>
            </a:r>
            <a:endParaRPr b="1">
              <a:solidFill>
                <a:srgbClr val="76A5A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16"/>
          <p:cNvSpPr/>
          <p:nvPr/>
        </p:nvSpPr>
        <p:spPr>
          <a:xfrm flipH="1" rot="10800000">
            <a:off x="323250" y="915025"/>
            <a:ext cx="8497500" cy="2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 txBox="1"/>
          <p:nvPr>
            <p:ph type="title"/>
          </p:nvPr>
        </p:nvSpPr>
        <p:spPr>
          <a:xfrm>
            <a:off x="311700" y="421525"/>
            <a:ext cx="85206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建立一個</a:t>
            </a:r>
            <a:r>
              <a:rPr b="1" lang="en" sz="1700">
                <a:solidFill>
                  <a:srgbClr val="FF0000"/>
                </a:solidFill>
              </a:rPr>
              <a:t>預測模型</a:t>
            </a:r>
            <a:r>
              <a:rPr b="1" lang="en" sz="1700"/>
              <a:t>，量化各因素對於客戶</a:t>
            </a:r>
            <a:r>
              <a:rPr b="1" lang="en" sz="1700">
                <a:solidFill>
                  <a:srgbClr val="FF0000"/>
                </a:solidFill>
              </a:rPr>
              <a:t>流失的影響程度</a:t>
            </a:r>
            <a:r>
              <a:rPr b="1" lang="en" sz="1700"/>
              <a:t>，並預測</a:t>
            </a:r>
            <a:r>
              <a:rPr b="1" lang="en" sz="1700">
                <a:solidFill>
                  <a:srgbClr val="FF0000"/>
                </a:solidFill>
              </a:rPr>
              <a:t>客戶的流失率</a:t>
            </a:r>
            <a:endParaRPr b="1" sz="1700">
              <a:solidFill>
                <a:srgbClr val="CC0000"/>
              </a:solidFill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311700" y="170475"/>
            <a:ext cx="2376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A5AF"/>
                </a:solidFill>
              </a:rPr>
              <a:t>專案目標</a:t>
            </a:r>
            <a:endParaRPr b="1">
              <a:solidFill>
                <a:srgbClr val="76A5AF"/>
              </a:solidFill>
            </a:endParaRPr>
          </a:p>
        </p:txBody>
      </p:sp>
      <p:grpSp>
        <p:nvGrpSpPr>
          <p:cNvPr id="117" name="Google Shape;117;p16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118" name="Google Shape;118;p16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6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0" name="Google Shape;120;p16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1" name="Google Shape;121;p16"/>
            <p:cNvSpPr txBox="1"/>
            <p:nvPr/>
          </p:nvSpPr>
          <p:spPr>
            <a:xfrm>
              <a:off x="4166975" y="4670100"/>
              <a:ext cx="16164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數據處理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2" name="Google Shape;122;p16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建造模型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3" name="Google Shape;123;p16"/>
            <p:cNvSpPr txBox="1"/>
            <p:nvPr/>
          </p:nvSpPr>
          <p:spPr>
            <a:xfrm>
              <a:off x="7714325" y="4669200"/>
              <a:ext cx="7011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總結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4" name="Google Shape;124;p16"/>
            <p:cNvSpPr txBox="1"/>
            <p:nvPr/>
          </p:nvSpPr>
          <p:spPr>
            <a:xfrm>
              <a:off x="8814750" y="4712550"/>
              <a:ext cx="298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0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125" name="Google Shape;125;p16"/>
          <p:cNvSpPr/>
          <p:nvPr/>
        </p:nvSpPr>
        <p:spPr>
          <a:xfrm>
            <a:off x="1328463" y="2015825"/>
            <a:ext cx="1235400" cy="932400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改善方式</a:t>
            </a:r>
            <a:endParaRPr b="1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2690099" y="2015825"/>
            <a:ext cx="5171400" cy="393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透過分析客戶行為數據，識別高風險的流失客戶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1328475" y="1448424"/>
            <a:ext cx="1235400" cy="444600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現有痛點</a:t>
            </a:r>
            <a:endParaRPr b="1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2690099" y="2554625"/>
            <a:ext cx="5171400" cy="393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從分析的結果，採取針對性的商業策略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29" name="Google Shape;129;p16"/>
          <p:cNvSpPr/>
          <p:nvPr/>
        </p:nvSpPr>
        <p:spPr>
          <a:xfrm>
            <a:off x="1328463" y="3081675"/>
            <a:ext cx="1235400" cy="932400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專案目標</a:t>
            </a:r>
            <a:endParaRPr b="1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0" name="Google Shape;130;p16"/>
          <p:cNvSpPr/>
          <p:nvPr/>
        </p:nvSpPr>
        <p:spPr>
          <a:xfrm>
            <a:off x="2690100" y="3087250"/>
            <a:ext cx="5171400" cy="393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找出顯著</a:t>
            </a:r>
            <a:r>
              <a:rPr b="1" lang="en">
                <a:solidFill>
                  <a:schemeClr val="dk1"/>
                </a:solidFill>
              </a:rPr>
              <a:t>影響顧客是否流失的特徵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2690099" y="3592675"/>
            <a:ext cx="5171400" cy="393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建立有效的預測模型，分析新顧客未來流向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2690099" y="1491875"/>
            <a:ext cx="5171400" cy="393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電信客戶逐漸流失，傳統的預測方法無法知曉數據背後的意涵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65" name="Google Shape;1165;p52"/>
          <p:cNvGrpSpPr/>
          <p:nvPr/>
        </p:nvGrpSpPr>
        <p:grpSpPr>
          <a:xfrm>
            <a:off x="0" y="4669200"/>
            <a:ext cx="9191150" cy="474900"/>
            <a:chOff x="0" y="4669200"/>
            <a:chExt cx="9191150" cy="474900"/>
          </a:xfrm>
        </p:grpSpPr>
        <p:sp>
          <p:nvSpPr>
            <p:cNvPr id="1166" name="Google Shape;1166;p52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52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68" name="Google Shape;1168;p52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69" name="Google Shape;1169;p52"/>
            <p:cNvSpPr txBox="1"/>
            <p:nvPr/>
          </p:nvSpPr>
          <p:spPr>
            <a:xfrm>
              <a:off x="7732775" y="4693500"/>
              <a:ext cx="8217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70" name="Google Shape;1170;p52"/>
            <p:cNvSpPr txBox="1"/>
            <p:nvPr/>
          </p:nvSpPr>
          <p:spPr>
            <a:xfrm>
              <a:off x="8733050" y="4736400"/>
              <a:ext cx="45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16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1171" name="Google Shape;1171;p52"/>
          <p:cNvSpPr txBox="1"/>
          <p:nvPr/>
        </p:nvSpPr>
        <p:spPr>
          <a:xfrm>
            <a:off x="6038538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成效分析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72" name="Google Shape;1172;p52"/>
          <p:cNvSpPr txBox="1"/>
          <p:nvPr/>
        </p:nvSpPr>
        <p:spPr>
          <a:xfrm>
            <a:off x="2396075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數據洞察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73" name="Google Shape;1173;p52"/>
          <p:cNvSpPr/>
          <p:nvPr/>
        </p:nvSpPr>
        <p:spPr>
          <a:xfrm>
            <a:off x="0" y="10342"/>
            <a:ext cx="9144000" cy="5133900"/>
          </a:xfrm>
          <a:prstGeom prst="rect">
            <a:avLst/>
          </a:prstGeom>
          <a:solidFill>
            <a:srgbClr val="0097A7"/>
          </a:solidFill>
          <a:ln cap="flat" cmpd="sng" w="9525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rgbClr val="FFFFFF"/>
                </a:solidFill>
              </a:rPr>
              <a:t>Thank</a:t>
            </a:r>
            <a:r>
              <a:rPr b="1" lang="en" sz="3600">
                <a:solidFill>
                  <a:srgbClr val="FFFFFF"/>
                </a:solidFill>
              </a:rPr>
              <a:t> y</a:t>
            </a:r>
            <a:r>
              <a:rPr b="1" lang="en" sz="3600">
                <a:solidFill>
                  <a:srgbClr val="FFFFFF"/>
                </a:solidFill>
              </a:rPr>
              <a:t>ou for listening</a:t>
            </a:r>
            <a:endParaRPr b="1"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/>
          <p:nvPr/>
        </p:nvSpPr>
        <p:spPr>
          <a:xfrm>
            <a:off x="1238000" y="1394088"/>
            <a:ext cx="640500" cy="6405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7"/>
          <p:cNvSpPr txBox="1"/>
          <p:nvPr/>
        </p:nvSpPr>
        <p:spPr>
          <a:xfrm>
            <a:off x="1339150" y="1362988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1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1238000" y="2626513"/>
            <a:ext cx="640500" cy="640500"/>
          </a:xfrm>
          <a:prstGeom prst="ellipse">
            <a:avLst/>
          </a:prstGeom>
          <a:solidFill>
            <a:srgbClr val="0097A7"/>
          </a:solidFill>
          <a:ln cap="flat" cmpd="sng" w="9525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7"/>
          <p:cNvSpPr txBox="1"/>
          <p:nvPr/>
        </p:nvSpPr>
        <p:spPr>
          <a:xfrm>
            <a:off x="1822575" y="2164025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2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1238000" y="3906750"/>
            <a:ext cx="640500" cy="6405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42" name="Google Shape;142;p17"/>
          <p:cNvSpPr txBox="1"/>
          <p:nvPr/>
        </p:nvSpPr>
        <p:spPr>
          <a:xfrm>
            <a:off x="2081050" y="1394088"/>
            <a:ext cx="19596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專案目標</a:t>
            </a:r>
            <a:endParaRPr b="1" sz="3000">
              <a:solidFill>
                <a:srgbClr val="EFEFEF"/>
              </a:solidFill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2081050" y="2626525"/>
            <a:ext cx="17133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數據洞察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2097863" y="3936950"/>
            <a:ext cx="26442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數據處理</a:t>
            </a:r>
            <a:endParaRPr b="1" sz="3000">
              <a:solidFill>
                <a:srgbClr val="EFEFEF"/>
              </a:solidFill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1339150" y="2587425"/>
            <a:ext cx="5394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2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1339150" y="3890050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3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147" name="Google Shape;147;p17"/>
          <p:cNvSpPr/>
          <p:nvPr/>
        </p:nvSpPr>
        <p:spPr>
          <a:xfrm>
            <a:off x="5003963" y="1384600"/>
            <a:ext cx="640500" cy="6405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7"/>
          <p:cNvSpPr/>
          <p:nvPr/>
        </p:nvSpPr>
        <p:spPr>
          <a:xfrm>
            <a:off x="5003975" y="2639900"/>
            <a:ext cx="640500" cy="6405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7"/>
          <p:cNvSpPr txBox="1"/>
          <p:nvPr/>
        </p:nvSpPr>
        <p:spPr>
          <a:xfrm>
            <a:off x="5863988" y="1384600"/>
            <a:ext cx="19596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EFEFEF"/>
                </a:solidFill>
              </a:rPr>
              <a:t>建造模型</a:t>
            </a:r>
            <a:endParaRPr b="1" sz="3000">
              <a:solidFill>
                <a:srgbClr val="EFEFEF"/>
              </a:solidFill>
            </a:endParaRPr>
          </a:p>
        </p:txBody>
      </p:sp>
      <p:sp>
        <p:nvSpPr>
          <p:cNvPr id="150" name="Google Shape;150;p17"/>
          <p:cNvSpPr txBox="1"/>
          <p:nvPr/>
        </p:nvSpPr>
        <p:spPr>
          <a:xfrm>
            <a:off x="5864000" y="2639900"/>
            <a:ext cx="968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總結</a:t>
            </a:r>
            <a:endParaRPr b="1" sz="3000">
              <a:solidFill>
                <a:srgbClr val="EFEFEF"/>
              </a:solidFill>
            </a:endParaRPr>
          </a:p>
        </p:txBody>
      </p:sp>
      <p:sp>
        <p:nvSpPr>
          <p:cNvPr id="151" name="Google Shape;151;p17"/>
          <p:cNvSpPr txBox="1"/>
          <p:nvPr/>
        </p:nvSpPr>
        <p:spPr>
          <a:xfrm>
            <a:off x="5093113" y="1357838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4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152" name="Google Shape;152;p17"/>
          <p:cNvSpPr txBox="1"/>
          <p:nvPr/>
        </p:nvSpPr>
        <p:spPr>
          <a:xfrm>
            <a:off x="5093125" y="2613138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5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153" name="Google Shape;153;p17"/>
          <p:cNvSpPr/>
          <p:nvPr/>
        </p:nvSpPr>
        <p:spPr>
          <a:xfrm>
            <a:off x="5003975" y="3921950"/>
            <a:ext cx="640500" cy="6405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7"/>
          <p:cNvSpPr txBox="1"/>
          <p:nvPr/>
        </p:nvSpPr>
        <p:spPr>
          <a:xfrm>
            <a:off x="5864000" y="3936950"/>
            <a:ext cx="968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附錄</a:t>
            </a:r>
            <a:endParaRPr b="1" sz="3000">
              <a:solidFill>
                <a:srgbClr val="EFEFEF"/>
              </a:solidFill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5093125" y="3895188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6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156" name="Google Shape;156;p17"/>
          <p:cNvSpPr txBox="1"/>
          <p:nvPr>
            <p:ph type="ctrTitle"/>
          </p:nvPr>
        </p:nvSpPr>
        <p:spPr>
          <a:xfrm>
            <a:off x="367950" y="172325"/>
            <a:ext cx="8408100" cy="72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3200"/>
              <a:t>AGENDA</a:t>
            </a:r>
            <a:endParaRPr b="1" sz="3200"/>
          </a:p>
        </p:txBody>
      </p:sp>
      <p:sp>
        <p:nvSpPr>
          <p:cNvPr id="157" name="Google Shape;157;p17"/>
          <p:cNvSpPr/>
          <p:nvPr/>
        </p:nvSpPr>
        <p:spPr>
          <a:xfrm flipH="1" rot="10800000">
            <a:off x="342000" y="862300"/>
            <a:ext cx="8460000" cy="33000"/>
          </a:xfrm>
          <a:prstGeom prst="rect">
            <a:avLst/>
          </a:prstGeom>
          <a:solidFill>
            <a:srgbClr val="0097A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/>
          <p:nvPr/>
        </p:nvSpPr>
        <p:spPr>
          <a:xfrm flipH="1" rot="10800000">
            <a:off x="310775" y="658750"/>
            <a:ext cx="8497500" cy="2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 txBox="1"/>
          <p:nvPr>
            <p:ph type="title"/>
          </p:nvPr>
        </p:nvSpPr>
        <p:spPr>
          <a:xfrm>
            <a:off x="323250" y="170925"/>
            <a:ext cx="5154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資料集介紹</a:t>
            </a:r>
            <a:endParaRPr b="1" sz="2600">
              <a:solidFill>
                <a:srgbClr val="CC0000"/>
              </a:solidFill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1815475" y="782675"/>
            <a:ext cx="1717200" cy="405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類別變數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65" name="Google Shape;165;p18"/>
          <p:cNvSpPr txBox="1"/>
          <p:nvPr>
            <p:ph idx="12" type="sldNum"/>
          </p:nvPr>
        </p:nvSpPr>
        <p:spPr>
          <a:xfrm>
            <a:off x="8784300" y="4693500"/>
            <a:ext cx="359700" cy="5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</a:t>
            </a:r>
            <a:endParaRPr sz="15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66" name="Google Shape;166;p18"/>
          <p:cNvCxnSpPr/>
          <p:nvPr/>
        </p:nvCxnSpPr>
        <p:spPr>
          <a:xfrm>
            <a:off x="5478000" y="1453400"/>
            <a:ext cx="0" cy="3022500"/>
          </a:xfrm>
          <a:prstGeom prst="straightConnector1">
            <a:avLst/>
          </a:prstGeom>
          <a:noFill/>
          <a:ln cap="flat" cmpd="sng" w="19050">
            <a:solidFill>
              <a:srgbClr val="0097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18"/>
          <p:cNvSpPr/>
          <p:nvPr/>
        </p:nvSpPr>
        <p:spPr>
          <a:xfrm flipH="1" rot="-9440750">
            <a:off x="931926" y="3421334"/>
            <a:ext cx="385546" cy="39832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/>
          <p:nvPr/>
        </p:nvSpPr>
        <p:spPr>
          <a:xfrm flipH="1" rot="8655437">
            <a:off x="1609698" y="3401295"/>
            <a:ext cx="399557" cy="38160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"/>
          <p:cNvSpPr/>
          <p:nvPr/>
        </p:nvSpPr>
        <p:spPr>
          <a:xfrm flipH="1" rot="9137398">
            <a:off x="2267209" y="3057426"/>
            <a:ext cx="396131" cy="37447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251425" y="1367450"/>
            <a:ext cx="5070900" cy="319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3999" y="3253130"/>
            <a:ext cx="2109199" cy="9642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" name="Google Shape;172;p18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173" name="Google Shape;173;p18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8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5" name="Google Shape;175;p18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6" name="Google Shape;176;p18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7" name="Google Shape;177;p18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成效分析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8" name="Google Shape;178;p18"/>
            <p:cNvSpPr txBox="1"/>
            <p:nvPr/>
          </p:nvSpPr>
          <p:spPr>
            <a:xfrm>
              <a:off x="7625675" y="4669200"/>
              <a:ext cx="9372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Recap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9" name="Google Shape;179;p18"/>
            <p:cNvSpPr txBox="1"/>
            <p:nvPr/>
          </p:nvSpPr>
          <p:spPr>
            <a:xfrm>
              <a:off x="8814750" y="4712550"/>
              <a:ext cx="298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3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grpSp>
        <p:nvGrpSpPr>
          <p:cNvPr id="180" name="Google Shape;180;p18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181" name="Google Shape;181;p18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8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83" name="Google Shape;183;p18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84" name="Google Shape;184;p18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85" name="Google Shape;185;p18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成效分析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86" name="Google Shape;186;p18"/>
            <p:cNvSpPr txBox="1"/>
            <p:nvPr/>
          </p:nvSpPr>
          <p:spPr>
            <a:xfrm>
              <a:off x="7744175" y="4669200"/>
              <a:ext cx="9402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Recap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87" name="Google Shape;187;p18"/>
            <p:cNvSpPr txBox="1"/>
            <p:nvPr/>
          </p:nvSpPr>
          <p:spPr>
            <a:xfrm>
              <a:off x="8814750" y="4712550"/>
              <a:ext cx="298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3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grpSp>
        <p:nvGrpSpPr>
          <p:cNvPr id="188" name="Google Shape;188;p18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189" name="Google Shape;189;p18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8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91" name="Google Shape;191;p18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92" name="Google Shape;192;p18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數據處理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93" name="Google Shape;193;p18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建造模型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94" name="Google Shape;194;p18"/>
            <p:cNvSpPr txBox="1"/>
            <p:nvPr/>
          </p:nvSpPr>
          <p:spPr>
            <a:xfrm>
              <a:off x="7714325" y="4669200"/>
              <a:ext cx="7011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總結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95" name="Google Shape;195;p18"/>
            <p:cNvSpPr txBox="1"/>
            <p:nvPr/>
          </p:nvSpPr>
          <p:spPr>
            <a:xfrm>
              <a:off x="8814750" y="4712550"/>
              <a:ext cx="298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196" name="Google Shape;196;p18"/>
          <p:cNvSpPr txBox="1"/>
          <p:nvPr/>
        </p:nvSpPr>
        <p:spPr>
          <a:xfrm>
            <a:off x="5721875" y="821850"/>
            <a:ext cx="1679700" cy="393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連續變數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347700" y="1439888"/>
            <a:ext cx="1554000" cy="393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Gender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198" name="Google Shape;198;p18"/>
          <p:cNvSpPr/>
          <p:nvPr/>
        </p:nvSpPr>
        <p:spPr>
          <a:xfrm>
            <a:off x="347700" y="1959600"/>
            <a:ext cx="1554000" cy="393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Dependents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199" name="Google Shape;199;p18"/>
          <p:cNvSpPr/>
          <p:nvPr/>
        </p:nvSpPr>
        <p:spPr>
          <a:xfrm>
            <a:off x="347700" y="2482013"/>
            <a:ext cx="1554000" cy="393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5"/>
                </a:solidFill>
              </a:rPr>
              <a:t>StreamingTV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200" name="Google Shape;200;p18"/>
          <p:cNvSpPr/>
          <p:nvPr/>
        </p:nvSpPr>
        <p:spPr>
          <a:xfrm>
            <a:off x="347700" y="3015275"/>
            <a:ext cx="1554000" cy="393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OnlineSecurity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201" name="Google Shape;201;p18"/>
          <p:cNvSpPr/>
          <p:nvPr/>
        </p:nvSpPr>
        <p:spPr>
          <a:xfrm>
            <a:off x="2911175" y="4070950"/>
            <a:ext cx="1766100" cy="393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97A7"/>
                </a:solidFill>
              </a:rPr>
              <a:t>StreamingMovies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202" name="Google Shape;202;p18"/>
          <p:cNvSpPr/>
          <p:nvPr/>
        </p:nvSpPr>
        <p:spPr>
          <a:xfrm>
            <a:off x="2009875" y="1439888"/>
            <a:ext cx="1554000" cy="393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SeniorCitizen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203" name="Google Shape;203;p18"/>
          <p:cNvSpPr/>
          <p:nvPr/>
        </p:nvSpPr>
        <p:spPr>
          <a:xfrm>
            <a:off x="3672050" y="1439888"/>
            <a:ext cx="1554000" cy="393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Partner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204" name="Google Shape;204;p18"/>
          <p:cNvSpPr/>
          <p:nvPr/>
        </p:nvSpPr>
        <p:spPr>
          <a:xfrm>
            <a:off x="2009875" y="1962850"/>
            <a:ext cx="1554000" cy="393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Contract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205" name="Google Shape;205;p18"/>
          <p:cNvSpPr/>
          <p:nvPr/>
        </p:nvSpPr>
        <p:spPr>
          <a:xfrm>
            <a:off x="3672050" y="1962838"/>
            <a:ext cx="1554000" cy="393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PhoneService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206" name="Google Shape;206;p18"/>
          <p:cNvSpPr/>
          <p:nvPr/>
        </p:nvSpPr>
        <p:spPr>
          <a:xfrm>
            <a:off x="2009875" y="2482025"/>
            <a:ext cx="1554000" cy="393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MutipleLines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207" name="Google Shape;207;p18"/>
          <p:cNvSpPr/>
          <p:nvPr/>
        </p:nvSpPr>
        <p:spPr>
          <a:xfrm>
            <a:off x="3672050" y="2482025"/>
            <a:ext cx="1554000" cy="393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InternetService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208" name="Google Shape;208;p18"/>
          <p:cNvSpPr/>
          <p:nvPr/>
        </p:nvSpPr>
        <p:spPr>
          <a:xfrm>
            <a:off x="2009875" y="3001200"/>
            <a:ext cx="1554000" cy="393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OnlineBackup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209" name="Google Shape;209;p18"/>
          <p:cNvSpPr/>
          <p:nvPr/>
        </p:nvSpPr>
        <p:spPr>
          <a:xfrm>
            <a:off x="3672050" y="3001200"/>
            <a:ext cx="1554000" cy="393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TechSupport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210" name="Google Shape;210;p18"/>
          <p:cNvSpPr/>
          <p:nvPr/>
        </p:nvSpPr>
        <p:spPr>
          <a:xfrm>
            <a:off x="797550" y="4070938"/>
            <a:ext cx="1766100" cy="393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97A7"/>
                </a:solidFill>
                <a:highlight>
                  <a:srgbClr val="FFFFFF"/>
                </a:highlight>
              </a:rPr>
              <a:t>DeviceProtection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211" name="Google Shape;211;p18"/>
          <p:cNvSpPr/>
          <p:nvPr/>
        </p:nvSpPr>
        <p:spPr>
          <a:xfrm>
            <a:off x="797550" y="3560100"/>
            <a:ext cx="1766100" cy="393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PaymentMethod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212" name="Google Shape;212;p18"/>
          <p:cNvSpPr/>
          <p:nvPr/>
        </p:nvSpPr>
        <p:spPr>
          <a:xfrm>
            <a:off x="2911175" y="3558350"/>
            <a:ext cx="1766100" cy="393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PaperlessBilling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213" name="Google Shape;213;p18"/>
          <p:cNvSpPr/>
          <p:nvPr/>
        </p:nvSpPr>
        <p:spPr>
          <a:xfrm>
            <a:off x="5623025" y="1348850"/>
            <a:ext cx="1877400" cy="319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8"/>
          <p:cNvSpPr/>
          <p:nvPr/>
        </p:nvSpPr>
        <p:spPr>
          <a:xfrm>
            <a:off x="5678675" y="1783875"/>
            <a:ext cx="1766100" cy="393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Tenure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215" name="Google Shape;215;p18"/>
          <p:cNvSpPr/>
          <p:nvPr/>
        </p:nvSpPr>
        <p:spPr>
          <a:xfrm>
            <a:off x="5678675" y="2621663"/>
            <a:ext cx="1766100" cy="393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MonthlyCharges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216" name="Google Shape;216;p18"/>
          <p:cNvSpPr/>
          <p:nvPr/>
        </p:nvSpPr>
        <p:spPr>
          <a:xfrm>
            <a:off x="5678675" y="3538475"/>
            <a:ext cx="1766100" cy="393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TotalCharges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217" name="Google Shape;217;p18"/>
          <p:cNvSpPr/>
          <p:nvPr/>
        </p:nvSpPr>
        <p:spPr>
          <a:xfrm>
            <a:off x="7746725" y="2411875"/>
            <a:ext cx="1201800" cy="6546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Churn</a:t>
            </a:r>
            <a:endParaRPr b="1" sz="2000">
              <a:solidFill>
                <a:schemeClr val="lt1"/>
              </a:solidFill>
            </a:endParaRPr>
          </a:p>
        </p:txBody>
      </p:sp>
      <p:cxnSp>
        <p:nvCxnSpPr>
          <p:cNvPr id="218" name="Google Shape;218;p18"/>
          <p:cNvCxnSpPr>
            <a:endCxn id="217" idx="1"/>
          </p:cNvCxnSpPr>
          <p:nvPr/>
        </p:nvCxnSpPr>
        <p:spPr>
          <a:xfrm flipH="1" rot="10800000">
            <a:off x="7500425" y="2739175"/>
            <a:ext cx="246300" cy="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4" name="Google Shape;224;p19"/>
          <p:cNvSpPr/>
          <p:nvPr/>
        </p:nvSpPr>
        <p:spPr>
          <a:xfrm flipH="1" rot="10800000">
            <a:off x="323250" y="740100"/>
            <a:ext cx="8497500" cy="2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5" name="Google Shape;225;p19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226" name="Google Shape;226;p19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9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28" name="Google Shape;228;p19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29" name="Google Shape;229;p19"/>
            <p:cNvSpPr txBox="1"/>
            <p:nvPr/>
          </p:nvSpPr>
          <p:spPr>
            <a:xfrm>
              <a:off x="4166975" y="4670100"/>
              <a:ext cx="16164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數據處理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30" name="Google Shape;230;p19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建造模型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31" name="Google Shape;231;p19"/>
            <p:cNvSpPr txBox="1"/>
            <p:nvPr/>
          </p:nvSpPr>
          <p:spPr>
            <a:xfrm>
              <a:off x="7714325" y="4669200"/>
              <a:ext cx="7011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總結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32" name="Google Shape;232;p19"/>
            <p:cNvSpPr txBox="1"/>
            <p:nvPr/>
          </p:nvSpPr>
          <p:spPr>
            <a:xfrm>
              <a:off x="8814750" y="4712550"/>
              <a:ext cx="298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2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pic>
        <p:nvPicPr>
          <p:cNvPr id="233" name="Google Shape;2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964" y="1027175"/>
            <a:ext cx="7050073" cy="324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9"/>
          <p:cNvSpPr txBox="1"/>
          <p:nvPr>
            <p:ph type="title"/>
          </p:nvPr>
        </p:nvSpPr>
        <p:spPr>
          <a:xfrm>
            <a:off x="311700" y="221075"/>
            <a:ext cx="7050000" cy="66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/>
              <a:t>由下圖發現流失：未流失顧客約為</a:t>
            </a:r>
            <a:r>
              <a:rPr b="1" lang="en" sz="1700">
                <a:solidFill>
                  <a:srgbClr val="FF0000"/>
                </a:solidFill>
              </a:rPr>
              <a:t>1：3</a:t>
            </a:r>
            <a:endParaRPr b="1" sz="1700">
              <a:solidFill>
                <a:srgbClr val="FF0000"/>
              </a:solidFill>
            </a:endParaRPr>
          </a:p>
        </p:txBody>
      </p:sp>
      <p:sp>
        <p:nvSpPr>
          <p:cNvPr id="235" name="Google Shape;235;p19"/>
          <p:cNvSpPr txBox="1"/>
          <p:nvPr/>
        </p:nvSpPr>
        <p:spPr>
          <a:xfrm>
            <a:off x="311700" y="121575"/>
            <a:ext cx="2376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A5AF"/>
                </a:solidFill>
              </a:rPr>
              <a:t>EDA分析</a:t>
            </a:r>
            <a:endParaRPr b="1">
              <a:solidFill>
                <a:srgbClr val="76A5A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1" name="Google Shape;241;p20"/>
          <p:cNvSpPr txBox="1"/>
          <p:nvPr>
            <p:ph type="title"/>
          </p:nvPr>
        </p:nvSpPr>
        <p:spPr>
          <a:xfrm>
            <a:off x="311700" y="221075"/>
            <a:ext cx="7659600" cy="66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流失、未流失顧客皆呈現</a:t>
            </a:r>
            <a:r>
              <a:rPr b="1" lang="en" sz="1700">
                <a:solidFill>
                  <a:srgbClr val="FF0000"/>
                </a:solidFill>
              </a:rPr>
              <a:t>左偏</a:t>
            </a:r>
            <a:r>
              <a:rPr b="1" lang="en" sz="1700"/>
              <a:t>，但未流失顧客在較低月支付有</a:t>
            </a:r>
            <a:r>
              <a:rPr b="1" lang="en" sz="1700">
                <a:solidFill>
                  <a:srgbClr val="FF0000"/>
                </a:solidFill>
              </a:rPr>
              <a:t>較高的峰值</a:t>
            </a:r>
            <a:endParaRPr b="1" sz="1700">
              <a:solidFill>
                <a:srgbClr val="FF0000"/>
              </a:solidFill>
            </a:endParaRPr>
          </a:p>
        </p:txBody>
      </p:sp>
      <p:grpSp>
        <p:nvGrpSpPr>
          <p:cNvPr id="242" name="Google Shape;242;p20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243" name="Google Shape;243;p20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0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45" name="Google Shape;245;p20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46" name="Google Shape;246;p20"/>
            <p:cNvSpPr txBox="1"/>
            <p:nvPr/>
          </p:nvSpPr>
          <p:spPr>
            <a:xfrm>
              <a:off x="4166975" y="4670100"/>
              <a:ext cx="16164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數據處理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47" name="Google Shape;247;p20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建造模型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48" name="Google Shape;248;p20"/>
            <p:cNvSpPr txBox="1"/>
            <p:nvPr/>
          </p:nvSpPr>
          <p:spPr>
            <a:xfrm>
              <a:off x="7714325" y="4669200"/>
              <a:ext cx="7011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總結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49" name="Google Shape;249;p20"/>
            <p:cNvSpPr txBox="1"/>
            <p:nvPr/>
          </p:nvSpPr>
          <p:spPr>
            <a:xfrm>
              <a:off x="8814750" y="4712550"/>
              <a:ext cx="298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3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pic>
        <p:nvPicPr>
          <p:cNvPr id="250" name="Google Shape;2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956" y="1110938"/>
            <a:ext cx="7559493" cy="31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0"/>
          <p:cNvSpPr txBox="1"/>
          <p:nvPr/>
        </p:nvSpPr>
        <p:spPr>
          <a:xfrm>
            <a:off x="311700" y="121575"/>
            <a:ext cx="2376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A5AF"/>
                </a:solidFill>
              </a:rPr>
              <a:t>EDA分析</a:t>
            </a:r>
            <a:endParaRPr b="1">
              <a:solidFill>
                <a:srgbClr val="76A5AF"/>
              </a:solidFill>
            </a:endParaRPr>
          </a:p>
        </p:txBody>
      </p:sp>
      <p:sp>
        <p:nvSpPr>
          <p:cNvPr id="252" name="Google Shape;252;p20"/>
          <p:cNvSpPr/>
          <p:nvPr/>
        </p:nvSpPr>
        <p:spPr>
          <a:xfrm flipH="1" rot="10800000">
            <a:off x="323250" y="740100"/>
            <a:ext cx="8497500" cy="2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58" name="Google Shape;258;p21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259" name="Google Shape;259;p21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1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61" name="Google Shape;261;p21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62" name="Google Shape;262;p21"/>
            <p:cNvSpPr txBox="1"/>
            <p:nvPr/>
          </p:nvSpPr>
          <p:spPr>
            <a:xfrm>
              <a:off x="4166975" y="4670100"/>
              <a:ext cx="16164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數據處理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63" name="Google Shape;263;p21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建造模型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64" name="Google Shape;264;p21"/>
            <p:cNvSpPr txBox="1"/>
            <p:nvPr/>
          </p:nvSpPr>
          <p:spPr>
            <a:xfrm>
              <a:off x="7714325" y="4669200"/>
              <a:ext cx="7011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總結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65" name="Google Shape;265;p21"/>
            <p:cNvSpPr txBox="1"/>
            <p:nvPr/>
          </p:nvSpPr>
          <p:spPr>
            <a:xfrm>
              <a:off x="8814750" y="4712550"/>
              <a:ext cx="298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4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266" name="Google Shape;266;p21"/>
          <p:cNvSpPr txBox="1"/>
          <p:nvPr>
            <p:ph type="title"/>
          </p:nvPr>
        </p:nvSpPr>
        <p:spPr>
          <a:xfrm>
            <a:off x="311700" y="221075"/>
            <a:ext cx="7335300" cy="66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/>
              <a:t>Tenure中的未流失顧客為</a:t>
            </a:r>
            <a:r>
              <a:rPr b="1" lang="en" sz="1700">
                <a:solidFill>
                  <a:srgbClr val="FF0000"/>
                </a:solidFill>
              </a:rPr>
              <a:t>雙峰分布</a:t>
            </a:r>
            <a:r>
              <a:rPr b="1" lang="en" sz="1700"/>
              <a:t>，流失顧客則呈現</a:t>
            </a:r>
            <a:r>
              <a:rPr b="1" lang="en" sz="1700">
                <a:solidFill>
                  <a:srgbClr val="FF0000"/>
                </a:solidFill>
              </a:rPr>
              <a:t>右偏</a:t>
            </a:r>
            <a:endParaRPr b="1" sz="1700">
              <a:solidFill>
                <a:srgbClr val="FF0000"/>
              </a:solidFill>
            </a:endParaRPr>
          </a:p>
        </p:txBody>
      </p:sp>
      <p:sp>
        <p:nvSpPr>
          <p:cNvPr id="267" name="Google Shape;267;p21"/>
          <p:cNvSpPr txBox="1"/>
          <p:nvPr/>
        </p:nvSpPr>
        <p:spPr>
          <a:xfrm>
            <a:off x="311700" y="121575"/>
            <a:ext cx="2376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A5AF"/>
                </a:solidFill>
              </a:rPr>
              <a:t>EDA分析</a:t>
            </a:r>
            <a:endParaRPr b="1">
              <a:solidFill>
                <a:srgbClr val="76A5AF"/>
              </a:solidFill>
            </a:endParaRPr>
          </a:p>
        </p:txBody>
      </p:sp>
      <p:pic>
        <p:nvPicPr>
          <p:cNvPr id="268" name="Google Shape;26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951" y="1110937"/>
            <a:ext cx="7559500" cy="31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1"/>
          <p:cNvSpPr/>
          <p:nvPr/>
        </p:nvSpPr>
        <p:spPr>
          <a:xfrm flipH="1" rot="10800000">
            <a:off x="323250" y="740100"/>
            <a:ext cx="8497500" cy="2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