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66">
          <p15:clr>
            <a:srgbClr val="747775"/>
          </p15:clr>
        </p15:guide>
        <p15:guide id="2" pos="40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0CB6C6-7A66-40FA-89C3-78456A3AA39D}">
  <a:tblStyle styleId="{170CB6C6-7A66-40FA-89C3-78456A3AA3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66" orient="horz"/>
        <p:guide pos="4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610045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610045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345fe04f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345fe04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3463100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3463100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2413f94e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2413f94e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6442f1943_1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6442f1943_1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6442f1943_1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6442f1943_1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6442f1943_1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6442f1943_1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b2413f94e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b2413f94e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663769f73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663769f73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2022年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平均每個月要增加250次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點擊次數較高發生在3-5月及10月，為母親節大檔及雙11促銷前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整體而言若要達成30％成長，需要增加約 250 點擊次數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33ea757c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733ea757c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2022年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平均每個月要增加250次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點擊次數較高發生在3-5月及10月，為母親節大檔及雙11促銷前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整體而言若要達成30％成長，需要增加約 250 點擊次數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66442f194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66442f194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方案一的時候講：現在最前面放beauty news可能是廣告或其他考量，所以風險較高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成本都差不多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人力：1-2個工程師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若都有效果 只能增加5-10%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為排行榜加上banner，並加上圖片與標題，吸引使用者點進排行榜</a:t>
            </a:r>
            <a:endParaRPr b="1" sz="22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將排行榜移至首頁最前，讓使用者一進入網站就能看到排行榜、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ㄉ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2413f9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2413f9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733ea757c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733ea757c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方案一的時候講：現在最前面放beauty news可能是廣告或其他考量，所以風險較高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成本都差不多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人力：1-2個工程師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若都有效果 只能增加5-10%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為排行榜加上banner，並加上圖片與標題，吸引使用者點進排行榜</a:t>
            </a:r>
            <a:endParaRPr b="1" sz="22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將排行榜移至首頁最前，讓使用者一進入網站就能看到排行榜、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ㄉ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b2413f94e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b2413f94e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66442f1943_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66442f1943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Next step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733ea757c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733ea757c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Next step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733dc9358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733dc9358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Next step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733f6b6b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733f6b6b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Next step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b2413f94e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b2413f94e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667145209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667145209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733dc9358a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733dc9358a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733dc9358a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733dc9358a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2413f94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2413f94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6610045a5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6610045a5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733dc9358a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733dc9358a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66442f1943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266442f1943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733dc9358a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733dc9358a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66714520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66714520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733dc9358a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733dc9358a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2733dc9358a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2733dc9358a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733dc9358a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733dc9358a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733dc9358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733dc9358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733dc935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733dc935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63769f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63769f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e4deff6ee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e4deff6ee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2413f94e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2413f94e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63769f73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63769f73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345fe04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345fe04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33dc9358a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33dc9358a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345fe04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345fe04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</a:t>
            </a:r>
            <a:b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7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以消費者為中心的市場創造</a:t>
            </a:r>
            <a:endParaRPr b="1" sz="17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「真實(Authentic)」可信賴的資訊情報，為產業帶來知識創新價值</a:t>
            </a:r>
            <a:b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i="1" lang="en" sz="15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以「Database」為核心，透過並活用消費者參與創造真實可信賴情報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i-TRUE(艾思網絡股份有限公司)成立於2003年，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堅持真實(Authentic)情報傳遞，致力於實現「Beauty x IT」理念，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主要客戶包含全球化妝品領導品牌及集團，如：台灣萊雅、雅詩蘭黛、資生堂...。</a:t>
            </a:r>
            <a:endParaRPr sz="1200">
              <a:solidFill>
                <a:srgbClr val="796BAE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96BAE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並與許多異業合作提供美妝趨勢與行銷新知，如：91APP、iKala...。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hyperlink" Target="https://www.kaggle.com/datasets/blastchar/telco-customer-churn/dat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Relationship Id="rId4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https://www3.nd.edu/~dial/publications/chawla2002smote.pdf" TargetMode="External"/><Relationship Id="rId6" Type="http://schemas.openxmlformats.org/officeDocument/2006/relationships/hyperlink" Target="https://www3.nd.edu/~dial/publications/chawla2002smote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21948"/>
          <a:stretch/>
        </p:blipFill>
        <p:spPr>
          <a:xfrm>
            <a:off x="0" y="436950"/>
            <a:ext cx="9288899" cy="434010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title"/>
          </p:nvPr>
        </p:nvSpPr>
        <p:spPr>
          <a:xfrm>
            <a:off x="249350" y="3636725"/>
            <a:ext cx="44202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3000">
                <a:solidFill>
                  <a:srgbClr val="0097A7"/>
                </a:solidFill>
              </a:rPr>
              <a:t>電信用戶流失</a:t>
            </a:r>
            <a:endParaRPr b="1" sz="3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3000">
                <a:solidFill>
                  <a:srgbClr val="434343"/>
                </a:solidFill>
              </a:rPr>
              <a:t>流失風險預測與因素分析</a:t>
            </a:r>
            <a:endParaRPr b="1"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資料集來源：</a:t>
            </a:r>
            <a:r>
              <a:rPr lang="en" sz="1000" u="sng">
                <a:hlinkClick r:id="rId4"/>
              </a:rPr>
              <a:t>Telco Customer Churn</a:t>
            </a:r>
            <a:endParaRPr b="1" sz="3000">
              <a:solidFill>
                <a:srgbClr val="434343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315">
            <a:off x="6009900" y="-61725"/>
            <a:ext cx="3279000" cy="52050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930450" y="138425"/>
            <a:ext cx="299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NCCU DS  第四組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707650" y="3504725"/>
            <a:ext cx="1215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專案成員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企管三 陳勁瑋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企管三 張育維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資科三 簡佑成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資科三 李典陽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資科三 徐宏宇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統計三 周幼臻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5" name="Google Shape;275;p22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76" name="Google Shape;276;p2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1" name="Google Shape;281;p22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82" name="Google Shape;282;p22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283" name="Google Shape;2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125" y="1110925"/>
            <a:ext cx="7195150" cy="31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>
            <p:ph type="title"/>
          </p:nvPr>
        </p:nvSpPr>
        <p:spPr>
          <a:xfrm>
            <a:off x="311700" y="221075"/>
            <a:ext cx="74367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在InternetService的流失顧客中，以</a:t>
            </a:r>
            <a:r>
              <a:rPr b="1" lang="en" sz="1700">
                <a:solidFill>
                  <a:srgbClr val="FF0000"/>
                </a:solidFill>
              </a:rPr>
              <a:t>Fiber optic</a:t>
            </a:r>
            <a:r>
              <a:rPr b="1" lang="en" sz="1700"/>
              <a:t>最顯著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  <p:sp>
        <p:nvSpPr>
          <p:cNvPr id="286" name="Google Shape;286;p22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2" name="Google Shape;292;p23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93" name="Google Shape;293;p23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5" name="Google Shape;295;p23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6" name="Google Shape;296;p23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7" name="Google Shape;297;p23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8" name="Google Shape;298;p23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99" name="Google Shape;299;p23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300" name="Google Shape;3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00" y="910425"/>
            <a:ext cx="6263850" cy="359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825" y="2859025"/>
            <a:ext cx="1642925" cy="16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 txBox="1"/>
          <p:nvPr>
            <p:ph type="title"/>
          </p:nvPr>
        </p:nvSpPr>
        <p:spPr>
          <a:xfrm>
            <a:off x="311700" y="221075"/>
            <a:ext cx="79230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更多交互式EDA，請掃下方QR code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  <p:sp>
        <p:nvSpPr>
          <p:cNvPr id="304" name="Google Shape;304;p23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1238000" y="262651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4" name="Google Shape;314;p24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數據處理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1339150" y="2587425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建造模型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28" name="Google Shape;328;p24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329" name="Google Shape;329;p24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5" name="Google Shape;335;p25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336" name="Google Shape;336;p2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8" name="Google Shape;338;p2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39" name="Google Shape;339;p2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0" name="Google Shape;340;p2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1" name="Google Shape;341;p25"/>
            <p:cNvSpPr txBox="1"/>
            <p:nvPr/>
          </p:nvSpPr>
          <p:spPr>
            <a:xfrm>
              <a:off x="7744175" y="46701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>
              <a:off x="8698700" y="4712550"/>
              <a:ext cx="4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343" name="Google Shape;343;p25"/>
          <p:cNvSpPr/>
          <p:nvPr/>
        </p:nvSpPr>
        <p:spPr>
          <a:xfrm>
            <a:off x="347700" y="3275200"/>
            <a:ext cx="1019700" cy="686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結果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1467200" y="3271825"/>
            <a:ext cx="4033800" cy="68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透過IQR法檢驗後，並未發現任何極端值</a:t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345" name="Google Shape;345;p25"/>
          <p:cNvGrpSpPr/>
          <p:nvPr/>
        </p:nvGrpSpPr>
        <p:grpSpPr>
          <a:xfrm>
            <a:off x="0" y="4669200"/>
            <a:ext cx="9182850" cy="474900"/>
            <a:chOff x="0" y="4669200"/>
            <a:chExt cx="9182850" cy="474900"/>
          </a:xfrm>
        </p:grpSpPr>
        <p:sp>
          <p:nvSpPr>
            <p:cNvPr id="346" name="Google Shape;346;p2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8" name="Google Shape;348;p2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49" name="Google Shape;349;p2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0" name="Google Shape;350;p2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2" name="Google Shape;352;p25"/>
            <p:cNvSpPr txBox="1"/>
            <p:nvPr/>
          </p:nvSpPr>
          <p:spPr>
            <a:xfrm>
              <a:off x="8753850" y="4712550"/>
              <a:ext cx="429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353" name="Google Shape;353;p25"/>
          <p:cNvGrpSpPr/>
          <p:nvPr/>
        </p:nvGrpSpPr>
        <p:grpSpPr>
          <a:xfrm>
            <a:off x="0" y="4669200"/>
            <a:ext cx="9237825" cy="474900"/>
            <a:chOff x="0" y="4669200"/>
            <a:chExt cx="9237825" cy="474900"/>
          </a:xfrm>
        </p:grpSpPr>
        <p:sp>
          <p:nvSpPr>
            <p:cNvPr id="354" name="Google Shape;354;p2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6" name="Google Shape;356;p2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7" name="Google Shape;357;p2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8" name="Google Shape;358;p2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9" name="Google Shape;359;p25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60" name="Google Shape;360;p25"/>
            <p:cNvSpPr txBox="1"/>
            <p:nvPr/>
          </p:nvSpPr>
          <p:spPr>
            <a:xfrm>
              <a:off x="8771925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7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361" name="Google Shape;361;p25"/>
          <p:cNvSpPr/>
          <p:nvPr/>
        </p:nvSpPr>
        <p:spPr>
          <a:xfrm>
            <a:off x="1467200" y="2443625"/>
            <a:ext cx="4033800" cy="68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使用IQR法清理資料。當有數值在第1、3四分位距外的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1.5 X IQR距離時，視為極端值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1467200" y="1574925"/>
            <a:ext cx="4033800" cy="7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針對連續變數的分析，需考慮是否為極端值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347700" y="2440150"/>
            <a:ext cx="1019700" cy="686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去除方法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347700" y="1605100"/>
            <a:ext cx="1019700" cy="686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Numeric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800" y="1094450"/>
            <a:ext cx="3039000" cy="34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5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步驟一：去除極端值</a:t>
            </a:r>
            <a:endParaRPr b="1" sz="1700"/>
          </a:p>
        </p:txBody>
      </p:sp>
      <p:sp>
        <p:nvSpPr>
          <p:cNvPr id="368" name="Google Shape;368;p25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資料處理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26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375" name="Google Shape;375;p2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7" name="Google Shape;377;p2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8" name="Google Shape;378;p2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79" name="Google Shape;379;p2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0" name="Google Shape;380;p26"/>
            <p:cNvSpPr txBox="1"/>
            <p:nvPr/>
          </p:nvSpPr>
          <p:spPr>
            <a:xfrm>
              <a:off x="7744175" y="46701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1" name="Google Shape;381;p26"/>
            <p:cNvSpPr txBox="1"/>
            <p:nvPr/>
          </p:nvSpPr>
          <p:spPr>
            <a:xfrm>
              <a:off x="8698700" y="4712550"/>
              <a:ext cx="4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382" name="Google Shape;382;p26"/>
          <p:cNvGrpSpPr/>
          <p:nvPr/>
        </p:nvGrpSpPr>
        <p:grpSpPr>
          <a:xfrm>
            <a:off x="0" y="4669200"/>
            <a:ext cx="9182850" cy="474900"/>
            <a:chOff x="0" y="4669200"/>
            <a:chExt cx="9182850" cy="474900"/>
          </a:xfrm>
        </p:grpSpPr>
        <p:sp>
          <p:nvSpPr>
            <p:cNvPr id="383" name="Google Shape;383;p2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5" name="Google Shape;385;p2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6" name="Google Shape;386;p2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7" name="Google Shape;387;p2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8" name="Google Shape;388;p26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89" name="Google Shape;389;p26"/>
            <p:cNvSpPr txBox="1"/>
            <p:nvPr/>
          </p:nvSpPr>
          <p:spPr>
            <a:xfrm>
              <a:off x="8753850" y="4712550"/>
              <a:ext cx="429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390" name="Google Shape;390;p26"/>
          <p:cNvGrpSpPr/>
          <p:nvPr/>
        </p:nvGrpSpPr>
        <p:grpSpPr>
          <a:xfrm>
            <a:off x="0" y="4669200"/>
            <a:ext cx="9237825" cy="474900"/>
            <a:chOff x="0" y="4669200"/>
            <a:chExt cx="9237825" cy="474900"/>
          </a:xfrm>
        </p:grpSpPr>
        <p:sp>
          <p:nvSpPr>
            <p:cNvPr id="391" name="Google Shape;391;p2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3" name="Google Shape;393;p2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5" name="Google Shape;395;p2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6" name="Google Shape;396;p26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8771925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8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398" name="Google Shape;398;p26"/>
          <p:cNvSpPr/>
          <p:nvPr/>
        </p:nvSpPr>
        <p:spPr>
          <a:xfrm>
            <a:off x="1472350" y="1219850"/>
            <a:ext cx="48414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有部分變數會顯示顧客是否有使用該公司的某項附加服務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347700" y="1219850"/>
            <a:ext cx="985200" cy="897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現有問題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347700" y="2235213"/>
            <a:ext cx="985200" cy="5415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隱患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347700" y="2895088"/>
            <a:ext cx="985200" cy="5415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改善方式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347700" y="3554975"/>
            <a:ext cx="985200" cy="5415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預期結果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1472350" y="2235225"/>
            <a:ext cx="4841400" cy="5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某些變數可由另一個變數完全表示，引發</a:t>
            </a:r>
            <a:r>
              <a:rPr b="1" lang="en" sz="1200">
                <a:solidFill>
                  <a:srgbClr val="FF0000"/>
                </a:solidFill>
              </a:rPr>
              <a:t>共線性</a:t>
            </a:r>
            <a:r>
              <a:rPr b="1" lang="en" sz="1200">
                <a:solidFill>
                  <a:schemeClr val="dk1"/>
                </a:solidFill>
              </a:rPr>
              <a:t>、線性相依問題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1472350" y="2895100"/>
            <a:ext cx="4841400" cy="5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將上述MultipleLines中的No及No PhoneService均視為同一類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1472350" y="3554975"/>
            <a:ext cx="4841400" cy="5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降低共線性問題，使各個變數間彼此獨立，提升預測準確率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1472350" y="1706450"/>
            <a:ext cx="48414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例如在MultipleLines中，共有Yes、No、No PhoneService三類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6457828" y="1740600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OnlineSecurity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6457828" y="1238600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MultipleLines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6457828" y="2242600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OnlineBackup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6457828" y="2720625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DeviceProtection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6457828" y="3246575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TechSupport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6457828" y="3723575"/>
            <a:ext cx="23628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StreamingTV/Movies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413" name="Google Shape;413;p26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步驟二：類別變數處理</a:t>
            </a:r>
            <a:endParaRPr b="1" sz="1700"/>
          </a:p>
        </p:txBody>
      </p:sp>
      <p:sp>
        <p:nvSpPr>
          <p:cNvPr id="415" name="Google Shape;415;p26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資料處理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1" name="Google Shape;421;p27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422" name="Google Shape;422;p2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4" name="Google Shape;424;p2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5" name="Google Shape;425;p2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6" name="Google Shape;426;p2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7" name="Google Shape;427;p27"/>
            <p:cNvSpPr txBox="1"/>
            <p:nvPr/>
          </p:nvSpPr>
          <p:spPr>
            <a:xfrm>
              <a:off x="7744175" y="46701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8698700" y="4712550"/>
              <a:ext cx="414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429" name="Google Shape;429;p27"/>
          <p:cNvSpPr/>
          <p:nvPr/>
        </p:nvSpPr>
        <p:spPr>
          <a:xfrm>
            <a:off x="347700" y="3491440"/>
            <a:ext cx="1065900" cy="955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預期結果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1522325" y="2323000"/>
            <a:ext cx="42555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因數據量有限，採取OVERSAMPLE方式，降低模型Bias</a:t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431" name="Google Shape;431;p27"/>
          <p:cNvGrpSpPr/>
          <p:nvPr/>
        </p:nvGrpSpPr>
        <p:grpSpPr>
          <a:xfrm>
            <a:off x="0" y="4669200"/>
            <a:ext cx="9182850" cy="474900"/>
            <a:chOff x="0" y="4669200"/>
            <a:chExt cx="9182850" cy="474900"/>
          </a:xfrm>
        </p:grpSpPr>
        <p:sp>
          <p:nvSpPr>
            <p:cNvPr id="432" name="Google Shape;432;p2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4" name="Google Shape;434;p2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5" name="Google Shape;435;p2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6" name="Google Shape;436;p2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7" name="Google Shape;437;p27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38" name="Google Shape;438;p27"/>
            <p:cNvSpPr txBox="1"/>
            <p:nvPr/>
          </p:nvSpPr>
          <p:spPr>
            <a:xfrm>
              <a:off x="8753850" y="4712550"/>
              <a:ext cx="429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439" name="Google Shape;439;p27"/>
          <p:cNvGrpSpPr/>
          <p:nvPr/>
        </p:nvGrpSpPr>
        <p:grpSpPr>
          <a:xfrm>
            <a:off x="0" y="4669200"/>
            <a:ext cx="9237825" cy="474900"/>
            <a:chOff x="0" y="4669200"/>
            <a:chExt cx="9237825" cy="474900"/>
          </a:xfrm>
        </p:grpSpPr>
        <p:sp>
          <p:nvSpPr>
            <p:cNvPr id="440" name="Google Shape;440;p2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2" name="Google Shape;442;p2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3" name="Google Shape;443;p2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4" name="Google Shape;444;p2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5" name="Google Shape;445;p27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46" name="Google Shape;446;p27"/>
            <p:cNvSpPr txBox="1"/>
            <p:nvPr/>
          </p:nvSpPr>
          <p:spPr>
            <a:xfrm>
              <a:off x="8771925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9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447" name="Google Shape;447;p27"/>
          <p:cNvSpPr/>
          <p:nvPr/>
        </p:nvSpPr>
        <p:spPr>
          <a:xfrm>
            <a:off x="1522325" y="2836400"/>
            <a:ext cx="42555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使用SM</a:t>
            </a:r>
            <a:r>
              <a:rPr b="1" lang="en" sz="1200">
                <a:solidFill>
                  <a:schemeClr val="dk1"/>
                </a:solidFill>
              </a:rPr>
              <a:t>O</a:t>
            </a:r>
            <a:r>
              <a:rPr b="1" lang="en" sz="1200">
                <a:solidFill>
                  <a:schemeClr val="dk1"/>
                </a:solidFill>
              </a:rPr>
              <a:t>TE-NC處理包含連續、類別變數的資料集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1607800" y="3491450"/>
            <a:ext cx="4170000" cy="89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透過</a:t>
            </a:r>
            <a:r>
              <a:rPr b="1" lang="en" sz="1200">
                <a:solidFill>
                  <a:schemeClr val="dk1"/>
                </a:solidFill>
              </a:rPr>
              <a:t>OVERSAMPLE</a:t>
            </a:r>
            <a:r>
              <a:rPr b="1" lang="en" sz="1200">
                <a:solidFill>
                  <a:schemeClr val="dk1"/>
                </a:solidFill>
              </a:rPr>
              <a:t>解決樣本不平衡可能造成的隱患，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使模型的預測效率以及Recall值提高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347700" y="2323000"/>
            <a:ext cx="1065900" cy="8997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改善方式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47700" y="1264200"/>
            <a:ext cx="1065900" cy="955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現有問題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1522325" y="1793600"/>
            <a:ext cx="42555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可能使模型</a:t>
            </a:r>
            <a:r>
              <a:rPr b="1" lang="en" sz="1200">
                <a:solidFill>
                  <a:srgbClr val="FF0000"/>
                </a:solidFill>
              </a:rPr>
              <a:t>隨機猜測</a:t>
            </a:r>
            <a:r>
              <a:rPr b="1" lang="en" sz="1200">
                <a:solidFill>
                  <a:schemeClr val="dk1"/>
                </a:solidFill>
              </a:rPr>
              <a:t>仍保有高準確率， 但Recall值低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1483475" y="1264200"/>
            <a:ext cx="4294500" cy="4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客戶流失比(Churn)為1：3，流失的客戶佔比較少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53" name="Google Shape;4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550" y="968675"/>
            <a:ext cx="2945749" cy="350017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7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步驟三：解決目標變數樣本不平衡</a:t>
            </a:r>
            <a:endParaRPr b="1" sz="1700"/>
          </a:p>
        </p:txBody>
      </p:sp>
      <p:sp>
        <p:nvSpPr>
          <p:cNvPr id="456" name="Google Shape;456;p27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資料處理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63" name="Google Shape;463;p28"/>
          <p:cNvSpPr/>
          <p:nvPr/>
        </p:nvSpPr>
        <p:spPr>
          <a:xfrm>
            <a:off x="1238000" y="263486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65" name="Google Shape;465;p28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0E0E3"/>
              </a:solidFill>
            </a:endParaRPr>
          </a:p>
        </p:txBody>
      </p:sp>
      <p:sp>
        <p:nvSpPr>
          <p:cNvPr id="466" name="Google Shape;466;p28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67" name="Google Shape;467;p28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68" name="Google Shape;468;p28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數據處理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69" name="Google Shape;469;p28"/>
          <p:cNvSpPr txBox="1"/>
          <p:nvPr/>
        </p:nvSpPr>
        <p:spPr>
          <a:xfrm>
            <a:off x="1339150" y="2613150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70" name="Google Shape;470;p28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71" name="Google Shape;471;p28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建造模型</a:t>
            </a:r>
            <a:endParaRPr b="1" sz="3000"/>
          </a:p>
        </p:txBody>
      </p:sp>
      <p:sp>
        <p:nvSpPr>
          <p:cNvPr id="474" name="Google Shape;474;p28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75" name="Google Shape;475;p28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77" name="Google Shape;477;p28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79" name="Google Shape;479;p28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80" name="Google Shape;480;p28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481" name="Google Shape;481;p28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7" name="Google Shape;487;p29"/>
          <p:cNvGrpSpPr/>
          <p:nvPr/>
        </p:nvGrpSpPr>
        <p:grpSpPr>
          <a:xfrm>
            <a:off x="0" y="4669200"/>
            <a:ext cx="9245600" cy="474900"/>
            <a:chOff x="0" y="4669200"/>
            <a:chExt cx="9245600" cy="474900"/>
          </a:xfrm>
        </p:grpSpPr>
        <p:sp>
          <p:nvSpPr>
            <p:cNvPr id="488" name="Google Shape;488;p2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0" name="Google Shape;490;p2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1" name="Google Shape;491;p29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2" name="Google Shape;492;p29"/>
            <p:cNvSpPr txBox="1"/>
            <p:nvPr/>
          </p:nvSpPr>
          <p:spPr>
            <a:xfrm>
              <a:off x="8771900" y="4712550"/>
              <a:ext cx="473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493" name="Google Shape;493;p29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495" name="Google Shape;495;p29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496" name="Google Shape;496;p2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8" name="Google Shape;498;p29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99" name="Google Shape;499;p2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0" name="Google Shape;500;p29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1" name="Google Shape;501;p29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02" name="Google Shape;502;p29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503" name="Google Shape;503;p29"/>
          <p:cNvGraphicFramePr/>
          <p:nvPr/>
        </p:nvGraphicFramePr>
        <p:xfrm>
          <a:off x="323250" y="1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1582575"/>
                <a:gridCol w="61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自變數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GVIF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MonthlyCharges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85.9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InternetServices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50.0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TotalCharges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20.7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Tenure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15.5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&lt;10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4" name="Google Shape;504;p29"/>
          <p:cNvSpPr/>
          <p:nvPr/>
        </p:nvSpPr>
        <p:spPr>
          <a:xfrm>
            <a:off x="2571075" y="2581900"/>
            <a:ext cx="1401900" cy="31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670988" y="2062300"/>
            <a:ext cx="1089900" cy="519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Monthly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Charges</a:t>
            </a:r>
            <a:endParaRPr b="1" sz="1300">
              <a:solidFill>
                <a:schemeClr val="dk1"/>
              </a:solidFill>
            </a:endParaRPr>
          </a:p>
        </p:txBody>
      </p:sp>
      <p:graphicFrame>
        <p:nvGraphicFramePr>
          <p:cNvPr id="506" name="Google Shape;506;p29"/>
          <p:cNvGraphicFramePr/>
          <p:nvPr/>
        </p:nvGraphicFramePr>
        <p:xfrm>
          <a:off x="4020413" y="1945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1418775"/>
                <a:gridCol w="696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自變數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GVIF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TotalCharges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20.2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Tenure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15.2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&lt;10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7" name="Google Shape;507;p29"/>
          <p:cNvSpPr/>
          <p:nvPr/>
        </p:nvSpPr>
        <p:spPr>
          <a:xfrm>
            <a:off x="6290838" y="2062300"/>
            <a:ext cx="1089900" cy="519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Total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Charges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6190925" y="2574275"/>
            <a:ext cx="1401900" cy="31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7648374" y="2264075"/>
            <a:ext cx="1173300" cy="932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模型不存在共線性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10" name="Google Shape;510;p29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根據羅吉斯迴歸的VIF值，移除產生共線性的特徵</a:t>
            </a:r>
            <a:endParaRPr b="1" sz="1700"/>
          </a:p>
        </p:txBody>
      </p:sp>
      <p:sp>
        <p:nvSpPr>
          <p:cNvPr id="512" name="Google Shape;512;p29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建造模型 – 特徵工程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7" name="Google Shape;517;p30"/>
          <p:cNvCxnSpPr>
            <a:stCxn id="518" idx="2"/>
            <a:endCxn id="519" idx="0"/>
          </p:cNvCxnSpPr>
          <p:nvPr/>
        </p:nvCxnSpPr>
        <p:spPr>
          <a:xfrm>
            <a:off x="1021924" y="3032238"/>
            <a:ext cx="0" cy="43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30"/>
          <p:cNvSpPr/>
          <p:nvPr/>
        </p:nvSpPr>
        <p:spPr>
          <a:xfrm>
            <a:off x="457174" y="2428338"/>
            <a:ext cx="11295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後項消除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9" name="Google Shape;519;p30"/>
          <p:cNvSpPr/>
          <p:nvPr/>
        </p:nvSpPr>
        <p:spPr>
          <a:xfrm>
            <a:off x="463325" y="3468700"/>
            <a:ext cx="1117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前項選擇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20" name="Google Shape;520;p30"/>
          <p:cNvSpPr/>
          <p:nvPr/>
        </p:nvSpPr>
        <p:spPr>
          <a:xfrm>
            <a:off x="463325" y="1387975"/>
            <a:ext cx="1117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全模型開始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21" name="Google Shape;521;p30"/>
          <p:cNvCxnSpPr>
            <a:stCxn id="520" idx="2"/>
            <a:endCxn id="518" idx="0"/>
          </p:cNvCxnSpPr>
          <p:nvPr/>
        </p:nvCxnSpPr>
        <p:spPr>
          <a:xfrm>
            <a:off x="1021925" y="1991875"/>
            <a:ext cx="0" cy="43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0"/>
          <p:cNvSpPr txBox="1"/>
          <p:nvPr/>
        </p:nvSpPr>
        <p:spPr>
          <a:xfrm>
            <a:off x="1678175" y="1387975"/>
            <a:ext cx="2609100" cy="60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將前一步驟遺留下來的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全部變數</a:t>
            </a:r>
            <a:r>
              <a:rPr b="1" lang="en">
                <a:solidFill>
                  <a:schemeClr val="dk1"/>
                </a:solidFill>
              </a:rPr>
              <a:t>放進模型中</a:t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523" name="Google Shape;523;p30"/>
          <p:cNvSpPr txBox="1"/>
          <p:nvPr/>
        </p:nvSpPr>
        <p:spPr>
          <a:xfrm>
            <a:off x="1678175" y="2435150"/>
            <a:ext cx="2609100" cy="60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若</a:t>
            </a:r>
            <a:r>
              <a:rPr b="1" lang="en">
                <a:solidFill>
                  <a:srgbClr val="FF0000"/>
                </a:solidFill>
              </a:rPr>
              <a:t>移除</a:t>
            </a:r>
            <a:r>
              <a:rPr b="1" lang="en">
                <a:solidFill>
                  <a:schemeClr val="dk1"/>
                </a:solidFill>
              </a:rPr>
              <a:t>某個變數可以</a:t>
            </a:r>
            <a:r>
              <a:rPr b="1" lang="en">
                <a:solidFill>
                  <a:srgbClr val="FF0000"/>
                </a:solidFill>
              </a:rPr>
              <a:t>降低</a:t>
            </a:r>
            <a:r>
              <a:rPr b="1" lang="en">
                <a:solidFill>
                  <a:schemeClr val="dk1"/>
                </a:solidFill>
              </a:rPr>
              <a:t>模型的AIC值，則將其移除</a:t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524" name="Google Shape;524;p30"/>
          <p:cNvSpPr txBox="1"/>
          <p:nvPr/>
        </p:nvSpPr>
        <p:spPr>
          <a:xfrm>
            <a:off x="1678175" y="3468700"/>
            <a:ext cx="2609100" cy="60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若</a:t>
            </a:r>
            <a:r>
              <a:rPr b="1" lang="en">
                <a:solidFill>
                  <a:srgbClr val="FF0000"/>
                </a:solidFill>
              </a:rPr>
              <a:t>增加</a:t>
            </a:r>
            <a:r>
              <a:rPr b="1" lang="en">
                <a:solidFill>
                  <a:schemeClr val="dk1"/>
                </a:solidFill>
              </a:rPr>
              <a:t>某個變數可以</a:t>
            </a:r>
            <a:r>
              <a:rPr b="1" lang="en">
                <a:solidFill>
                  <a:srgbClr val="FF0000"/>
                </a:solidFill>
              </a:rPr>
              <a:t>降低</a:t>
            </a:r>
            <a:r>
              <a:rPr b="1" lang="en">
                <a:solidFill>
                  <a:schemeClr val="dk1"/>
                </a:solidFill>
              </a:rPr>
              <a:t>模型的AIC值，則將其移除</a:t>
            </a:r>
            <a:endParaRPr b="1" sz="1200">
              <a:solidFill>
                <a:srgbClr val="CC0000"/>
              </a:solidFill>
            </a:endParaRPr>
          </a:p>
        </p:txBody>
      </p:sp>
      <p:sp>
        <p:nvSpPr>
          <p:cNvPr id="525" name="Google Shape;525;p30"/>
          <p:cNvSpPr/>
          <p:nvPr/>
        </p:nvSpPr>
        <p:spPr>
          <a:xfrm>
            <a:off x="4490850" y="1387975"/>
            <a:ext cx="4329900" cy="286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7327425" y="1493125"/>
            <a:ext cx="14211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Dependents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7" name="Google Shape;527;p30"/>
          <p:cNvSpPr/>
          <p:nvPr/>
        </p:nvSpPr>
        <p:spPr>
          <a:xfrm>
            <a:off x="4892475" y="3679000"/>
            <a:ext cx="16572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OnlineSecurity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8" name="Google Shape;528;p30"/>
          <p:cNvSpPr/>
          <p:nvPr/>
        </p:nvSpPr>
        <p:spPr>
          <a:xfrm>
            <a:off x="4892475" y="3128963"/>
            <a:ext cx="16572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StreamingMovies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9" name="Google Shape;529;p30"/>
          <p:cNvSpPr/>
          <p:nvPr/>
        </p:nvSpPr>
        <p:spPr>
          <a:xfrm>
            <a:off x="7334475" y="2013325"/>
            <a:ext cx="14211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Contract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0" name="Google Shape;530;p30"/>
          <p:cNvSpPr/>
          <p:nvPr/>
        </p:nvSpPr>
        <p:spPr>
          <a:xfrm>
            <a:off x="4566125" y="2578950"/>
            <a:ext cx="13467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PhoneService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1" name="Google Shape;531;p30"/>
          <p:cNvSpPr/>
          <p:nvPr/>
        </p:nvSpPr>
        <p:spPr>
          <a:xfrm>
            <a:off x="5989450" y="1493125"/>
            <a:ext cx="12684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MutipleLines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2" name="Google Shape;532;p30"/>
          <p:cNvSpPr/>
          <p:nvPr/>
        </p:nvSpPr>
        <p:spPr>
          <a:xfrm>
            <a:off x="7327425" y="2592338"/>
            <a:ext cx="14211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InternetService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3" name="Google Shape;533;p30"/>
          <p:cNvSpPr/>
          <p:nvPr/>
        </p:nvSpPr>
        <p:spPr>
          <a:xfrm>
            <a:off x="4566125" y="1493125"/>
            <a:ext cx="13467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OnlineBackup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5989450" y="2013325"/>
            <a:ext cx="12684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TechSupport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5" name="Google Shape;535;p30"/>
          <p:cNvSpPr/>
          <p:nvPr/>
        </p:nvSpPr>
        <p:spPr>
          <a:xfrm>
            <a:off x="5985925" y="2578950"/>
            <a:ext cx="12684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StreamingTV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6" name="Google Shape;536;p30"/>
          <p:cNvSpPr/>
          <p:nvPr/>
        </p:nvSpPr>
        <p:spPr>
          <a:xfrm>
            <a:off x="6752950" y="3144563"/>
            <a:ext cx="16572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PaymentMethod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7" name="Google Shape;537;p30"/>
          <p:cNvSpPr/>
          <p:nvPr/>
        </p:nvSpPr>
        <p:spPr>
          <a:xfrm>
            <a:off x="6752949" y="3691575"/>
            <a:ext cx="16572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PaperlessBilling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8" name="Google Shape;538;p30"/>
          <p:cNvSpPr/>
          <p:nvPr/>
        </p:nvSpPr>
        <p:spPr>
          <a:xfrm>
            <a:off x="4566125" y="2013325"/>
            <a:ext cx="13467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Tenure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9" name="Google Shape;539;p30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根據前一步驟遺留下來的變數，進行羅吉斯逐步迴歸</a:t>
            </a:r>
            <a:endParaRPr b="1" sz="1700"/>
          </a:p>
        </p:txBody>
      </p:sp>
      <p:sp>
        <p:nvSpPr>
          <p:cNvPr id="541" name="Google Shape;541;p30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建造模型 – 特徵工程</a:t>
            </a:r>
            <a:endParaRPr b="1">
              <a:solidFill>
                <a:srgbClr val="76A5AF"/>
              </a:solidFill>
            </a:endParaRPr>
          </a:p>
        </p:txBody>
      </p:sp>
      <p:grpSp>
        <p:nvGrpSpPr>
          <p:cNvPr id="542" name="Google Shape;542;p30"/>
          <p:cNvGrpSpPr/>
          <p:nvPr/>
        </p:nvGrpSpPr>
        <p:grpSpPr>
          <a:xfrm>
            <a:off x="0" y="4669200"/>
            <a:ext cx="9245600" cy="474900"/>
            <a:chOff x="0" y="4669200"/>
            <a:chExt cx="9245600" cy="474900"/>
          </a:xfrm>
        </p:grpSpPr>
        <p:sp>
          <p:nvSpPr>
            <p:cNvPr id="543" name="Google Shape;543;p3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45" name="Google Shape;545;p3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46" name="Google Shape;546;p30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47" name="Google Shape;547;p30"/>
            <p:cNvSpPr txBox="1"/>
            <p:nvPr/>
          </p:nvSpPr>
          <p:spPr>
            <a:xfrm>
              <a:off x="8771900" y="4712550"/>
              <a:ext cx="473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548" name="Google Shape;548;p30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550" name="Google Shape;550;p30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551" name="Google Shape;551;p3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3" name="Google Shape;553;p30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4" name="Google Shape;554;p3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5" name="Google Shape;555;p30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6" name="Google Shape;556;p30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57" name="Google Shape;557;p30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2" name="Google Shape;562;p31"/>
          <p:cNvGraphicFramePr/>
          <p:nvPr/>
        </p:nvGraphicFramePr>
        <p:xfrm>
          <a:off x="362125" y="13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1102025"/>
                <a:gridCol w="86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訓練模型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結果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ntree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mtry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splitrule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gini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min.node.size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3" name="Google Shape;563;p31"/>
          <p:cNvGraphicFramePr/>
          <p:nvPr/>
        </p:nvGraphicFramePr>
        <p:xfrm>
          <a:off x="2490875" y="21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592625"/>
                <a:gridCol w="592625"/>
                <a:gridCol w="58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No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3657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4" name="Google Shape;564;p31"/>
          <p:cNvGraphicFramePr/>
          <p:nvPr/>
        </p:nvGraphicFramePr>
        <p:xfrm>
          <a:off x="4830125" y="13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1104350"/>
                <a:gridCol w="734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測試模型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結果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Sensitivity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65" name="Google Shape;565;p31"/>
          <p:cNvCxnSpPr/>
          <p:nvPr/>
        </p:nvCxnSpPr>
        <p:spPr>
          <a:xfrm>
            <a:off x="4572000" y="1295700"/>
            <a:ext cx="0" cy="30225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66" name="Google Shape;566;p31"/>
          <p:cNvGraphicFramePr/>
          <p:nvPr/>
        </p:nvGraphicFramePr>
        <p:xfrm>
          <a:off x="6837975" y="21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597225"/>
                <a:gridCol w="591025"/>
                <a:gridCol w="586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7" name="Google Shape;567;p31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建造隨機森林模型，並結合交叉驗證尋找最佳超參數</a:t>
            </a:r>
            <a:endParaRPr b="1" sz="1700"/>
          </a:p>
        </p:txBody>
      </p:sp>
      <p:sp>
        <p:nvSpPr>
          <p:cNvPr id="569" name="Google Shape;569;p31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建造模型 – </a:t>
            </a:r>
            <a:r>
              <a:rPr b="1" lang="en">
                <a:solidFill>
                  <a:srgbClr val="76A5AF"/>
                </a:solidFill>
              </a:rPr>
              <a:t>隨機森林</a:t>
            </a:r>
            <a:endParaRPr b="1">
              <a:solidFill>
                <a:srgbClr val="76A5AF"/>
              </a:solidFill>
            </a:endParaRPr>
          </a:p>
        </p:txBody>
      </p:sp>
      <p:grpSp>
        <p:nvGrpSpPr>
          <p:cNvPr id="570" name="Google Shape;570;p31"/>
          <p:cNvGrpSpPr/>
          <p:nvPr/>
        </p:nvGrpSpPr>
        <p:grpSpPr>
          <a:xfrm>
            <a:off x="0" y="4669200"/>
            <a:ext cx="9245600" cy="474900"/>
            <a:chOff x="0" y="4669200"/>
            <a:chExt cx="9245600" cy="474900"/>
          </a:xfrm>
        </p:grpSpPr>
        <p:sp>
          <p:nvSpPr>
            <p:cNvPr id="571" name="Google Shape;571;p3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3" name="Google Shape;573;p3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4" name="Google Shape;574;p31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5" name="Google Shape;575;p31"/>
            <p:cNvSpPr txBox="1"/>
            <p:nvPr/>
          </p:nvSpPr>
          <p:spPr>
            <a:xfrm>
              <a:off x="8771900" y="4712550"/>
              <a:ext cx="473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576" name="Google Shape;576;p31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77" name="Google Shape;577;p31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578" name="Google Shape;578;p31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579" name="Google Shape;579;p3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2" name="Google Shape;582;p3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3" name="Google Shape;583;p31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4" name="Google Shape;584;p31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85" name="Google Shape;585;p31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12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1460500" y="172325"/>
            <a:ext cx="62229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64" name="Google Shape;64;p14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238000" y="2626513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0" name="Google Shape;70;p14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專案目標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數據洞察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數據處理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339150" y="2587425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建造模型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總結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附錄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" name="Google Shape;590;p32"/>
          <p:cNvGraphicFramePr/>
          <p:nvPr/>
        </p:nvGraphicFramePr>
        <p:xfrm>
          <a:off x="381150" y="1008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1148175"/>
                <a:gridCol w="1013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訓練模型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結果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nrounds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max_depth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eta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/>
                        <a:t>gamma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colsamplebytree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1" name="Google Shape;591;p32"/>
          <p:cNvGraphicFramePr/>
          <p:nvPr/>
        </p:nvGraphicFramePr>
        <p:xfrm>
          <a:off x="4888613" y="13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1104350"/>
                <a:gridCol w="734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測試模型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結果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83.9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Sensitivity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</a:t>
                      </a:r>
                      <a:r>
                        <a:rPr lang="en"/>
                        <a:t>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92" name="Google Shape;592;p32"/>
          <p:cNvCxnSpPr/>
          <p:nvPr/>
        </p:nvCxnSpPr>
        <p:spPr>
          <a:xfrm>
            <a:off x="4700600" y="1295700"/>
            <a:ext cx="0" cy="30225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93" name="Google Shape;593;p32"/>
          <p:cNvGraphicFramePr/>
          <p:nvPr/>
        </p:nvGraphicFramePr>
        <p:xfrm>
          <a:off x="6914175" y="21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597225"/>
                <a:gridCol w="591025"/>
                <a:gridCol w="586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4" name="Google Shape;594;p32"/>
          <p:cNvGraphicFramePr/>
          <p:nvPr/>
        </p:nvGraphicFramePr>
        <p:xfrm>
          <a:off x="2704738" y="214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592625"/>
                <a:gridCol w="592625"/>
                <a:gridCol w="58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No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4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5" name="Google Shape;595;p32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2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建造XGboost模型，並結合交叉驗證尋找最佳超參數</a:t>
            </a:r>
            <a:endParaRPr b="1" sz="1700"/>
          </a:p>
        </p:txBody>
      </p:sp>
      <p:sp>
        <p:nvSpPr>
          <p:cNvPr id="597" name="Google Shape;597;p32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建造模型 – </a:t>
            </a:r>
            <a:r>
              <a:rPr b="1" lang="en">
                <a:solidFill>
                  <a:srgbClr val="76A5AF"/>
                </a:solidFill>
              </a:rPr>
              <a:t>XGboost</a:t>
            </a:r>
            <a:endParaRPr b="1">
              <a:solidFill>
                <a:srgbClr val="76A5AF"/>
              </a:solidFill>
            </a:endParaRPr>
          </a:p>
        </p:txBody>
      </p:sp>
      <p:grpSp>
        <p:nvGrpSpPr>
          <p:cNvPr id="598" name="Google Shape;598;p32"/>
          <p:cNvGrpSpPr/>
          <p:nvPr/>
        </p:nvGrpSpPr>
        <p:grpSpPr>
          <a:xfrm>
            <a:off x="0" y="4669200"/>
            <a:ext cx="9245600" cy="474900"/>
            <a:chOff x="0" y="4669200"/>
            <a:chExt cx="9245600" cy="474900"/>
          </a:xfrm>
        </p:grpSpPr>
        <p:sp>
          <p:nvSpPr>
            <p:cNvPr id="599" name="Google Shape;599;p3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1" name="Google Shape;601;p3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2" name="Google Shape;602;p32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3" name="Google Shape;603;p32"/>
            <p:cNvSpPr txBox="1"/>
            <p:nvPr/>
          </p:nvSpPr>
          <p:spPr>
            <a:xfrm>
              <a:off x="8771900" y="4712550"/>
              <a:ext cx="473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604" name="Google Shape;604;p32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b="1"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5" name="Google Shape;605;p32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06" name="Google Shape;606;p32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607" name="Google Shape;607;p3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09" name="Google Shape;609;p3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0" name="Google Shape;610;p3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1" name="Google Shape;611;p3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2" name="Google Shape;612;p32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13" name="Google Shape;613;p32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20" name="Google Shape;620;p33"/>
          <p:cNvSpPr/>
          <p:nvPr/>
        </p:nvSpPr>
        <p:spPr>
          <a:xfrm>
            <a:off x="1238000" y="263486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3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22" name="Google Shape;622;p33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0E0E3"/>
              </a:solidFill>
            </a:endParaRPr>
          </a:p>
        </p:txBody>
      </p:sp>
      <p:sp>
        <p:nvSpPr>
          <p:cNvPr id="623" name="Google Shape;623;p33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24" name="Google Shape;624;p33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25" name="Google Shape;625;p33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數據處理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26" name="Google Shape;626;p33"/>
          <p:cNvSpPr txBox="1"/>
          <p:nvPr/>
        </p:nvSpPr>
        <p:spPr>
          <a:xfrm>
            <a:off x="1339150" y="2613150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27" name="Google Shape;627;p33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28" name="Google Shape;628;p33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3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3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建造模型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31" name="Google Shape;631;p33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總結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632" name="Google Shape;632;p33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33" name="Google Shape;633;p33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34" name="Google Shape;634;p33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3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636" name="Google Shape;636;p33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37" name="Google Shape;637;p33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638" name="Google Shape;638;p33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4" name="Google Shape;644;p34"/>
          <p:cNvGrpSpPr/>
          <p:nvPr/>
        </p:nvGrpSpPr>
        <p:grpSpPr>
          <a:xfrm>
            <a:off x="0" y="4669200"/>
            <a:ext cx="9175825" cy="474900"/>
            <a:chOff x="0" y="4669200"/>
            <a:chExt cx="9175825" cy="474900"/>
          </a:xfrm>
        </p:grpSpPr>
        <p:sp>
          <p:nvSpPr>
            <p:cNvPr id="645" name="Google Shape;645;p34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7" name="Google Shape;647;p34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8" name="Google Shape;648;p34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49" name="Google Shape;649;p34"/>
            <p:cNvSpPr txBox="1"/>
            <p:nvPr/>
          </p:nvSpPr>
          <p:spPr>
            <a:xfrm>
              <a:off x="8777725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650" name="Google Shape;650;p34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51" name="Google Shape;651;p34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52" name="Google Shape;652;p34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653" name="Google Shape;653;p34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5" name="Google Shape;655;p34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6" name="Google Shape;656;p34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7" name="Google Shape;657;p34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8" name="Google Shape;658;p34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59" name="Google Shape;659;p34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660" name="Google Shape;660;p34"/>
          <p:cNvSpPr/>
          <p:nvPr/>
        </p:nvSpPr>
        <p:spPr>
          <a:xfrm>
            <a:off x="731425" y="1104738"/>
            <a:ext cx="15540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Null Model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661" name="Google Shape;661;p34"/>
          <p:cNvGraphicFramePr/>
          <p:nvPr/>
        </p:nvGraphicFramePr>
        <p:xfrm>
          <a:off x="376575" y="164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748800"/>
                <a:gridCol w="782375"/>
                <a:gridCol w="75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2" name="Google Shape;662;p34"/>
          <p:cNvGraphicFramePr/>
          <p:nvPr/>
        </p:nvGraphicFramePr>
        <p:xfrm>
          <a:off x="3363850" y="164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748800"/>
                <a:gridCol w="782375"/>
                <a:gridCol w="75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3" name="Google Shape;663;p34"/>
          <p:cNvGraphicFramePr/>
          <p:nvPr/>
        </p:nvGraphicFramePr>
        <p:xfrm>
          <a:off x="6351125" y="164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748800"/>
                <a:gridCol w="782375"/>
                <a:gridCol w="75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4" name="Google Shape;664;p34"/>
          <p:cNvSpPr/>
          <p:nvPr/>
        </p:nvSpPr>
        <p:spPr>
          <a:xfrm>
            <a:off x="3723613" y="1104738"/>
            <a:ext cx="15540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RandomForest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5" name="Google Shape;665;p34"/>
          <p:cNvSpPr/>
          <p:nvPr/>
        </p:nvSpPr>
        <p:spPr>
          <a:xfrm>
            <a:off x="6715813" y="1104738"/>
            <a:ext cx="1554000" cy="393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XGboost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66" name="Google Shape;666;p34"/>
          <p:cNvCxnSpPr/>
          <p:nvPr/>
        </p:nvCxnSpPr>
        <p:spPr>
          <a:xfrm flipH="1">
            <a:off x="3006725" y="1210225"/>
            <a:ext cx="5400" cy="32805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34"/>
          <p:cNvCxnSpPr/>
          <p:nvPr/>
        </p:nvCxnSpPr>
        <p:spPr>
          <a:xfrm flipH="1">
            <a:off x="6037050" y="1210225"/>
            <a:ext cx="1500" cy="33039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34"/>
          <p:cNvSpPr txBox="1"/>
          <p:nvPr/>
        </p:nvSpPr>
        <p:spPr>
          <a:xfrm>
            <a:off x="366775" y="293510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Precision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69" name="Google Shape;669;p34"/>
          <p:cNvSpPr txBox="1"/>
          <p:nvPr/>
        </p:nvSpPr>
        <p:spPr>
          <a:xfrm>
            <a:off x="1724775" y="29352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67.1%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70" name="Google Shape;670;p34"/>
          <p:cNvSpPr txBox="1"/>
          <p:nvPr/>
        </p:nvSpPr>
        <p:spPr>
          <a:xfrm>
            <a:off x="366775" y="336230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Recall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1" name="Google Shape;671;p34"/>
          <p:cNvSpPr txBox="1"/>
          <p:nvPr/>
        </p:nvSpPr>
        <p:spPr>
          <a:xfrm>
            <a:off x="366775" y="422935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Accuracy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2" name="Google Shape;672;p34"/>
          <p:cNvSpPr txBox="1"/>
          <p:nvPr/>
        </p:nvSpPr>
        <p:spPr>
          <a:xfrm>
            <a:off x="366775" y="378950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F1 Score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3" name="Google Shape;673;p34"/>
          <p:cNvSpPr txBox="1"/>
          <p:nvPr/>
        </p:nvSpPr>
        <p:spPr>
          <a:xfrm>
            <a:off x="1724775" y="33623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57.9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74" name="Google Shape;674;p34"/>
          <p:cNvSpPr txBox="1"/>
          <p:nvPr/>
        </p:nvSpPr>
        <p:spPr>
          <a:xfrm>
            <a:off x="1724775" y="38022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62.2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75" name="Google Shape;675;p34"/>
          <p:cNvSpPr txBox="1"/>
          <p:nvPr/>
        </p:nvSpPr>
        <p:spPr>
          <a:xfrm>
            <a:off x="1724775" y="42357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80.9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76" name="Google Shape;676;p34"/>
          <p:cNvSpPr txBox="1"/>
          <p:nvPr/>
        </p:nvSpPr>
        <p:spPr>
          <a:xfrm>
            <a:off x="3358975" y="2911125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Precision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7" name="Google Shape;677;p34"/>
          <p:cNvSpPr txBox="1"/>
          <p:nvPr/>
        </p:nvSpPr>
        <p:spPr>
          <a:xfrm>
            <a:off x="3358975" y="335065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Recall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8" name="Google Shape;678;p34"/>
          <p:cNvSpPr txBox="1"/>
          <p:nvPr/>
        </p:nvSpPr>
        <p:spPr>
          <a:xfrm>
            <a:off x="3358975" y="3790163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F1 Score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9" name="Google Shape;679;p34"/>
          <p:cNvSpPr txBox="1"/>
          <p:nvPr/>
        </p:nvSpPr>
        <p:spPr>
          <a:xfrm>
            <a:off x="3358975" y="4229688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Accuracy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0" name="Google Shape;680;p34"/>
          <p:cNvSpPr txBox="1"/>
          <p:nvPr/>
        </p:nvSpPr>
        <p:spPr>
          <a:xfrm>
            <a:off x="4712075" y="291112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80.0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1" name="Google Shape;681;p34"/>
          <p:cNvSpPr txBox="1"/>
          <p:nvPr/>
        </p:nvSpPr>
        <p:spPr>
          <a:xfrm>
            <a:off x="4712075" y="333762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86.6</a:t>
            </a:r>
            <a:r>
              <a:rPr b="1" lang="en">
                <a:solidFill>
                  <a:srgbClr val="0097A7"/>
                </a:solidFill>
              </a:rPr>
              <a:t>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2" name="Google Shape;682;p34"/>
          <p:cNvSpPr txBox="1"/>
          <p:nvPr/>
        </p:nvSpPr>
        <p:spPr>
          <a:xfrm>
            <a:off x="4712075" y="3790163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83.2%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3" name="Google Shape;683;p34"/>
          <p:cNvSpPr txBox="1"/>
          <p:nvPr/>
        </p:nvSpPr>
        <p:spPr>
          <a:xfrm>
            <a:off x="4716975" y="422967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82.5%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4" name="Google Shape;684;p34"/>
          <p:cNvSpPr txBox="1"/>
          <p:nvPr/>
        </p:nvSpPr>
        <p:spPr>
          <a:xfrm>
            <a:off x="6351175" y="2911125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Precision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5" name="Google Shape;685;p34"/>
          <p:cNvSpPr txBox="1"/>
          <p:nvPr/>
        </p:nvSpPr>
        <p:spPr>
          <a:xfrm>
            <a:off x="6351175" y="3337625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Recall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6" name="Google Shape;686;p34"/>
          <p:cNvSpPr txBox="1"/>
          <p:nvPr/>
        </p:nvSpPr>
        <p:spPr>
          <a:xfrm>
            <a:off x="6351175" y="3783650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F1 Score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7" name="Google Shape;687;p34"/>
          <p:cNvSpPr txBox="1"/>
          <p:nvPr/>
        </p:nvSpPr>
        <p:spPr>
          <a:xfrm>
            <a:off x="6351175" y="4226413"/>
            <a:ext cx="12183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Accuracy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8" name="Google Shape;688;p34"/>
          <p:cNvSpPr txBox="1"/>
          <p:nvPr/>
        </p:nvSpPr>
        <p:spPr>
          <a:xfrm>
            <a:off x="7699375" y="291112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84.2%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89" name="Google Shape;689;p34"/>
          <p:cNvSpPr txBox="1"/>
          <p:nvPr/>
        </p:nvSpPr>
        <p:spPr>
          <a:xfrm>
            <a:off x="7699375" y="3337625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83.6%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90" name="Google Shape;690;p34"/>
          <p:cNvSpPr txBox="1"/>
          <p:nvPr/>
        </p:nvSpPr>
        <p:spPr>
          <a:xfrm>
            <a:off x="7699375" y="3787163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83.9%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91" name="Google Shape;691;p34"/>
          <p:cNvSpPr txBox="1"/>
          <p:nvPr/>
        </p:nvSpPr>
        <p:spPr>
          <a:xfrm>
            <a:off x="7699375" y="4225200"/>
            <a:ext cx="935100" cy="34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83.9%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692" name="Google Shape;692;p34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4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隨機森林與XGboost皆是優良模型</a:t>
            </a:r>
            <a:endParaRPr b="1" sz="1700"/>
          </a:p>
        </p:txBody>
      </p:sp>
      <p:sp>
        <p:nvSpPr>
          <p:cNvPr id="694" name="Google Shape;694;p34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總結 – 模型比較 (</a:t>
            </a:r>
            <a:r>
              <a:rPr b="1" lang="en">
                <a:solidFill>
                  <a:srgbClr val="76A5AF"/>
                </a:solidFill>
              </a:rPr>
              <a:t>Null Model未進行Oversample處理，且使用全變數進行羅吉斯迴歸</a:t>
            </a:r>
            <a:r>
              <a:rPr b="1" lang="en">
                <a:solidFill>
                  <a:srgbClr val="76A5AF"/>
                </a:solidFill>
              </a:rPr>
              <a:t>)</a:t>
            </a:r>
            <a:endParaRPr b="1">
              <a:solidFill>
                <a:srgbClr val="76A5A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0" name="Google Shape;700;p35"/>
          <p:cNvGrpSpPr/>
          <p:nvPr/>
        </p:nvGrpSpPr>
        <p:grpSpPr>
          <a:xfrm>
            <a:off x="0" y="4669200"/>
            <a:ext cx="9175825" cy="474900"/>
            <a:chOff x="0" y="4669200"/>
            <a:chExt cx="9175825" cy="474900"/>
          </a:xfrm>
        </p:grpSpPr>
        <p:sp>
          <p:nvSpPr>
            <p:cNvPr id="701" name="Google Shape;701;p3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3" name="Google Shape;703;p3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4" name="Google Shape;704;p35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05" name="Google Shape;705;p35"/>
            <p:cNvSpPr txBox="1"/>
            <p:nvPr/>
          </p:nvSpPr>
          <p:spPr>
            <a:xfrm>
              <a:off x="8777725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706" name="Google Shape;706;p35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7" name="Google Shape;707;p35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708" name="Google Shape;708;p35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709" name="Google Shape;709;p3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1" name="Google Shape;711;p3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2" name="Google Shape;712;p3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3" name="Google Shape;713;p3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4" name="Google Shape;714;p35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15" name="Google Shape;715;p35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716" name="Google Shape;7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50" y="1249500"/>
            <a:ext cx="4245100" cy="3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660" y="1249500"/>
            <a:ext cx="4245090" cy="29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5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5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預測顧客是否流失的重要指標</a:t>
            </a:r>
            <a:endParaRPr b="1" sz="1700"/>
          </a:p>
        </p:txBody>
      </p:sp>
      <p:sp>
        <p:nvSpPr>
          <p:cNvPr id="720" name="Google Shape;720;p35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6A5AF"/>
                </a:solidFill>
              </a:rPr>
              <a:t>總結 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6" name="Google Shape;726;p36"/>
          <p:cNvGrpSpPr/>
          <p:nvPr/>
        </p:nvGrpSpPr>
        <p:grpSpPr>
          <a:xfrm>
            <a:off x="0" y="4669200"/>
            <a:ext cx="9175825" cy="474900"/>
            <a:chOff x="0" y="4669200"/>
            <a:chExt cx="9175825" cy="474900"/>
          </a:xfrm>
        </p:grpSpPr>
        <p:sp>
          <p:nvSpPr>
            <p:cNvPr id="727" name="Google Shape;727;p3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29" name="Google Shape;729;p3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0" name="Google Shape;730;p36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1" name="Google Shape;731;p36"/>
            <p:cNvSpPr txBox="1"/>
            <p:nvPr/>
          </p:nvSpPr>
          <p:spPr>
            <a:xfrm>
              <a:off x="8777725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732" name="Google Shape;732;p36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3" name="Google Shape;733;p36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734" name="Google Shape;734;p36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735" name="Google Shape;735;p3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7" name="Google Shape;737;p3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8" name="Google Shape;738;p3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39" name="Google Shape;739;p3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40" name="Google Shape;740;p36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41" name="Google Shape;741;p36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742" name="Google Shape;742;p36"/>
          <p:cNvGraphicFramePr/>
          <p:nvPr/>
        </p:nvGraphicFramePr>
        <p:xfrm>
          <a:off x="323250" y="129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{170CB6C6-7A66-40FA-89C3-78456A3AA39D}</a:tableStyleId>
              </a:tblPr>
              <a:tblGrid>
                <a:gridCol w="792525"/>
                <a:gridCol w="1950400"/>
                <a:gridCol w="186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相關性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XGboost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負/負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Tenure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Tenure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負/負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 Two Year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 Two Year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正/負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InternetService 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Fiber optic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 One Year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正/正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PaymentMethod 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Electronic check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InternetService 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Fiber optic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負/正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 One Year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PaymentMethod </a:t>
                      </a:r>
                      <a:endParaRPr b="1">
                        <a:solidFill>
                          <a:srgbClr val="0097A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97A7"/>
                          </a:solidFill>
                        </a:rPr>
                        <a:t>Electronic check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3" name="Google Shape;743;p36"/>
          <p:cNvCxnSpPr>
            <a:stCxn id="744" idx="2"/>
            <a:endCxn id="745" idx="0"/>
          </p:cNvCxnSpPr>
          <p:nvPr/>
        </p:nvCxnSpPr>
        <p:spPr>
          <a:xfrm>
            <a:off x="7054050" y="3109250"/>
            <a:ext cx="0" cy="60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36"/>
          <p:cNvSpPr/>
          <p:nvPr/>
        </p:nvSpPr>
        <p:spPr>
          <a:xfrm>
            <a:off x="5286450" y="2505350"/>
            <a:ext cx="3535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若係數為正則代表正相關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45" name="Google Shape;745;p36"/>
          <p:cNvSpPr/>
          <p:nvPr/>
        </p:nvSpPr>
        <p:spPr>
          <a:xfrm>
            <a:off x="5286450" y="3718925"/>
            <a:ext cx="3535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若係數為負則代表負相關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46" name="Google Shape;746;p36"/>
          <p:cNvSpPr/>
          <p:nvPr/>
        </p:nvSpPr>
        <p:spPr>
          <a:xfrm>
            <a:off x="5292625" y="1291775"/>
            <a:ext cx="3535200" cy="6039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羅吉斯逐步回歸幫助鑑定變數相關性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747" name="Google Shape;747;p36"/>
          <p:cNvCxnSpPr>
            <a:stCxn id="746" idx="2"/>
            <a:endCxn id="744" idx="0"/>
          </p:cNvCxnSpPr>
          <p:nvPr/>
        </p:nvCxnSpPr>
        <p:spPr>
          <a:xfrm flipH="1">
            <a:off x="7053925" y="1895675"/>
            <a:ext cx="6300" cy="60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36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6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預測顧客是否流失的重要指標</a:t>
            </a:r>
            <a:endParaRPr b="1" sz="1700"/>
          </a:p>
        </p:txBody>
      </p:sp>
      <p:sp>
        <p:nvSpPr>
          <p:cNvPr id="750" name="Google Shape;750;p36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6A5AF"/>
                </a:solidFill>
              </a:rPr>
              <a:t>總結 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6" name="Google Shape;756;p37"/>
          <p:cNvGrpSpPr/>
          <p:nvPr/>
        </p:nvGrpSpPr>
        <p:grpSpPr>
          <a:xfrm>
            <a:off x="0" y="4669200"/>
            <a:ext cx="9175825" cy="474900"/>
            <a:chOff x="0" y="4669200"/>
            <a:chExt cx="9175825" cy="474900"/>
          </a:xfrm>
        </p:grpSpPr>
        <p:sp>
          <p:nvSpPr>
            <p:cNvPr id="757" name="Google Shape;757;p3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9" name="Google Shape;759;p3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0" name="Google Shape;760;p37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1" name="Google Shape;761;p37"/>
            <p:cNvSpPr txBox="1"/>
            <p:nvPr/>
          </p:nvSpPr>
          <p:spPr>
            <a:xfrm>
              <a:off x="8777725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762" name="Google Shape;762;p37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3" name="Google Shape;763;p37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764" name="Google Shape;764;p37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765" name="Google Shape;765;p3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7" name="Google Shape;767;p3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8" name="Google Shape;768;p3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69" name="Google Shape;769;p3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0" name="Google Shape;770;p37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71" name="Google Shape;771;p37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17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772" name="Google Shape;772;p37"/>
          <p:cNvSpPr/>
          <p:nvPr/>
        </p:nvSpPr>
        <p:spPr>
          <a:xfrm>
            <a:off x="6653975" y="2238513"/>
            <a:ext cx="2154300" cy="951900"/>
          </a:xfrm>
          <a:prstGeom prst="roundRect">
            <a:avLst>
              <a:gd fmla="val 16667" name="adj"/>
            </a:avLst>
          </a:prstGeom>
          <a:solidFill>
            <a:srgbClr val="134F5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降低顧客流失率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773" name="Google Shape;773;p37"/>
          <p:cNvSpPr/>
          <p:nvPr/>
        </p:nvSpPr>
        <p:spPr>
          <a:xfrm>
            <a:off x="1512300" y="1457100"/>
            <a:ext cx="2737800" cy="51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提升模型在測試集上的性能，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減少與訓練集的差距</a:t>
            </a:r>
            <a:endParaRPr b="1"/>
          </a:p>
        </p:txBody>
      </p:sp>
      <p:sp>
        <p:nvSpPr>
          <p:cNvPr id="774" name="Google Shape;774;p37"/>
          <p:cNvSpPr/>
          <p:nvPr/>
        </p:nvSpPr>
        <p:spPr>
          <a:xfrm>
            <a:off x="1500750" y="3637225"/>
            <a:ext cx="2749200" cy="51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依據不同假說制定合適的解方</a:t>
            </a:r>
            <a:endParaRPr b="1"/>
          </a:p>
        </p:txBody>
      </p:sp>
      <p:sp>
        <p:nvSpPr>
          <p:cNvPr id="775" name="Google Shape;775;p37"/>
          <p:cNvSpPr/>
          <p:nvPr/>
        </p:nvSpPr>
        <p:spPr>
          <a:xfrm>
            <a:off x="1500750" y="2142250"/>
            <a:ext cx="2749200" cy="51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詢問領域專家，探討變數解釋性</a:t>
            </a:r>
            <a:endParaRPr b="1"/>
          </a:p>
        </p:txBody>
      </p:sp>
      <p:sp>
        <p:nvSpPr>
          <p:cNvPr id="776" name="Google Shape;776;p37"/>
          <p:cNvSpPr/>
          <p:nvPr/>
        </p:nvSpPr>
        <p:spPr>
          <a:xfrm>
            <a:off x="1500750" y="2884425"/>
            <a:ext cx="2737800" cy="51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分析顧客痛點以產生假說</a:t>
            </a:r>
            <a:endParaRPr b="1"/>
          </a:p>
        </p:txBody>
      </p:sp>
      <p:sp>
        <p:nvSpPr>
          <p:cNvPr id="777" name="Google Shape;777;p37"/>
          <p:cNvSpPr/>
          <p:nvPr/>
        </p:nvSpPr>
        <p:spPr>
          <a:xfrm>
            <a:off x="334800" y="1457088"/>
            <a:ext cx="1046100" cy="519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數據分析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8" name="Google Shape;778;p37"/>
          <p:cNvSpPr/>
          <p:nvPr/>
        </p:nvSpPr>
        <p:spPr>
          <a:xfrm>
            <a:off x="323250" y="2163963"/>
            <a:ext cx="1046100" cy="519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領域知識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9" name="Google Shape;779;p37"/>
          <p:cNvSpPr/>
          <p:nvPr/>
        </p:nvSpPr>
        <p:spPr>
          <a:xfrm>
            <a:off x="323250" y="2901838"/>
            <a:ext cx="1046100" cy="519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假說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80" name="Google Shape;780;p37"/>
          <p:cNvSpPr/>
          <p:nvPr/>
        </p:nvSpPr>
        <p:spPr>
          <a:xfrm>
            <a:off x="334800" y="3637213"/>
            <a:ext cx="1046100" cy="519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解方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81" name="Google Shape;781;p37"/>
          <p:cNvSpPr/>
          <p:nvPr/>
        </p:nvSpPr>
        <p:spPr>
          <a:xfrm>
            <a:off x="4966200" y="2454675"/>
            <a:ext cx="1268400" cy="5196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商業決策</a:t>
            </a:r>
            <a:endParaRPr b="1" sz="1800"/>
          </a:p>
        </p:txBody>
      </p:sp>
      <p:cxnSp>
        <p:nvCxnSpPr>
          <p:cNvPr id="782" name="Google Shape;782;p37"/>
          <p:cNvCxnSpPr>
            <a:stCxn id="773" idx="3"/>
            <a:endCxn id="781" idx="1"/>
          </p:cNvCxnSpPr>
          <p:nvPr/>
        </p:nvCxnSpPr>
        <p:spPr>
          <a:xfrm>
            <a:off x="4250100" y="1716900"/>
            <a:ext cx="716100" cy="9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37"/>
          <p:cNvCxnSpPr>
            <a:stCxn id="775" idx="3"/>
            <a:endCxn id="781" idx="1"/>
          </p:cNvCxnSpPr>
          <p:nvPr/>
        </p:nvCxnSpPr>
        <p:spPr>
          <a:xfrm>
            <a:off x="4249950" y="2402050"/>
            <a:ext cx="7164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37"/>
          <p:cNvCxnSpPr>
            <a:stCxn id="776" idx="3"/>
            <a:endCxn id="781" idx="1"/>
          </p:cNvCxnSpPr>
          <p:nvPr/>
        </p:nvCxnSpPr>
        <p:spPr>
          <a:xfrm flipH="1" rot="10800000">
            <a:off x="4238550" y="2714325"/>
            <a:ext cx="7278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37"/>
          <p:cNvCxnSpPr>
            <a:stCxn id="774" idx="3"/>
            <a:endCxn id="781" idx="1"/>
          </p:cNvCxnSpPr>
          <p:nvPr/>
        </p:nvCxnSpPr>
        <p:spPr>
          <a:xfrm flipH="1" rot="10800000">
            <a:off x="4249950" y="2714425"/>
            <a:ext cx="716400" cy="11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37"/>
          <p:cNvCxnSpPr>
            <a:stCxn id="781" idx="3"/>
            <a:endCxn id="772" idx="1"/>
          </p:cNvCxnSpPr>
          <p:nvPr/>
        </p:nvCxnSpPr>
        <p:spPr>
          <a:xfrm>
            <a:off x="6234600" y="2714475"/>
            <a:ext cx="4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37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7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Next Step - 結合領域知識及商業決策</a:t>
            </a:r>
            <a:endParaRPr b="1" sz="1700"/>
          </a:p>
        </p:txBody>
      </p:sp>
      <p:sp>
        <p:nvSpPr>
          <p:cNvPr id="789" name="Google Shape;789;p37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總結 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8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8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96" name="Google Shape;796;p38"/>
          <p:cNvSpPr/>
          <p:nvPr/>
        </p:nvSpPr>
        <p:spPr>
          <a:xfrm>
            <a:off x="1238000" y="263486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8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98" name="Google Shape;798;p38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0E0E3"/>
              </a:solidFill>
            </a:endParaRPr>
          </a:p>
        </p:txBody>
      </p:sp>
      <p:sp>
        <p:nvSpPr>
          <p:cNvPr id="799" name="Google Shape;799;p38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0" name="Google Shape;800;p38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1" name="Google Shape;801;p38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策略建議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2" name="Google Shape;802;p38"/>
          <p:cNvSpPr txBox="1"/>
          <p:nvPr/>
        </p:nvSpPr>
        <p:spPr>
          <a:xfrm>
            <a:off x="1339150" y="2613150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03" name="Google Shape;803;p38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04" name="Google Shape;804;p38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8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8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成效分析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7" name="Google Shape;807;p38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808" name="Google Shape;808;p38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09" name="Google Shape;809;p38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10" name="Google Shape;810;p38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8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附錄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12" name="Google Shape;812;p38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13" name="Google Shape;813;p38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814" name="Google Shape;814;p38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0" name="Google Shape;820;p39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821" name="Google Shape;821;p3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3" name="Google Shape;823;p3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4" name="Google Shape;824;p39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25" name="Google Shape;825;p39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26" name="Google Shape;826;p39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7" name="Google Shape;827;p39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28" name="Google Shape;828;p39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829" name="Google Shape;829;p3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1" name="Google Shape;831;p39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2" name="Google Shape;832;p3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3" name="Google Shape;833;p39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4" name="Google Shape;834;p39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35" name="Google Shape;835;p39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18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36" name="Google Shape;836;p39"/>
          <p:cNvSpPr txBox="1"/>
          <p:nvPr/>
        </p:nvSpPr>
        <p:spPr>
          <a:xfrm>
            <a:off x="310775" y="1103300"/>
            <a:ext cx="25737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library(tidyverse)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library(data.table)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library(randomForest)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library(themis)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library(MASS)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library(caret)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library(car)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library(ranger)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7" name="Google Shape;837;p39"/>
          <p:cNvSpPr txBox="1"/>
          <p:nvPr/>
        </p:nvSpPr>
        <p:spPr>
          <a:xfrm>
            <a:off x="2803350" y="1103300"/>
            <a:ext cx="6093600" cy="3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data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drop_na()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distinct()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data[, -1]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以下的type轉成no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data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mutate(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MultipleLines = case_when(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MultipleLines == "No phone service" ~ "No",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TRUE ~ as.character(MultipleLines)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),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.......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(數據處理處有提到的變數皆需轉換)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8" name="Google Shape;838;p39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9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數據處理使用程式碼</a:t>
            </a:r>
            <a:endParaRPr b="1" sz="1700"/>
          </a:p>
        </p:txBody>
      </p:sp>
      <p:sp>
        <p:nvSpPr>
          <p:cNvPr id="840" name="Google Shape;840;p39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6" name="Google Shape;846;p40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847" name="Google Shape;847;p4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9" name="Google Shape;849;p4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0" name="Google Shape;850;p40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1" name="Google Shape;851;p40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52" name="Google Shape;852;p40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3" name="Google Shape;853;p40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54" name="Google Shape;854;p40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855" name="Google Shape;855;p4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7" name="Google Shape;857;p40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8" name="Google Shape;858;p4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59" name="Google Shape;859;p40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0" name="Google Shape;860;p40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61" name="Google Shape;861;p40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19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62" name="Google Shape;862;p40"/>
          <p:cNvSpPr txBox="1"/>
          <p:nvPr/>
        </p:nvSpPr>
        <p:spPr>
          <a:xfrm>
            <a:off x="310775" y="1103300"/>
            <a:ext cx="51900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as factor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data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mutate(gender = factor(gender, levels = c("Female", "Male")))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mutate(SeniorCitizen = factor(SeniorCitizen, levels = c(0, 1), labels = c("notsenior", "senior")))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mutate(Partner = factor(Partner, levels = c("No", "Yes"))) %&gt;%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.......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(數據處理處有提到的類別變數皆需轉換)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3" name="Google Shape;863;p40"/>
          <p:cNvSpPr txBox="1"/>
          <p:nvPr/>
        </p:nvSpPr>
        <p:spPr>
          <a:xfrm>
            <a:off x="5648525" y="1103300"/>
            <a:ext cx="3224400" cy="30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smotenc oversample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new_data &lt;- smotenc(data, "Churn", k =5,  over_ratio = 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(使用themis包的smotenc進行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oversample)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4" name="Google Shape;864;p40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0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數據處理使用程式碼</a:t>
            </a:r>
            <a:endParaRPr b="1" sz="1700"/>
          </a:p>
        </p:txBody>
      </p:sp>
      <p:sp>
        <p:nvSpPr>
          <p:cNvPr id="866" name="Google Shape;866;p40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2" name="Google Shape;872;p41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873" name="Google Shape;873;p4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5" name="Google Shape;875;p4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6" name="Google Shape;876;p41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77" name="Google Shape;877;p41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78" name="Google Shape;878;p41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9" name="Google Shape;879;p41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80" name="Google Shape;880;p41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881" name="Google Shape;881;p4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3" name="Google Shape;883;p41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4" name="Google Shape;884;p4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5" name="Google Shape;885;p41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6" name="Google Shape;886;p41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87" name="Google Shape;887;p41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888" name="Google Shape;888;p41"/>
          <p:cNvSpPr txBox="1"/>
          <p:nvPr/>
        </p:nvSpPr>
        <p:spPr>
          <a:xfrm>
            <a:off x="310775" y="1103300"/>
            <a:ext cx="84534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train and test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step_train_index &lt;- createDataPartition(new_data$Churn, p = 0.8, list = FALSE)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step_train_data &lt;- new_data[step_train_index,]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step_test_data &lt;- new_data[-step_train_index,]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切分訓練集與測試集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9" name="Google Shape;889;p41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1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數據處理使用程式碼</a:t>
            </a:r>
            <a:endParaRPr b="1" sz="1700"/>
          </a:p>
        </p:txBody>
      </p:sp>
      <p:sp>
        <p:nvSpPr>
          <p:cNvPr id="891" name="Google Shape;891;p41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238000" y="2626513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" name="Google Shape;93;p15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專案目標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數據洞察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策略建議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339150" y="2587425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建造模型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7" name="Google Shape;897;p42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898" name="Google Shape;898;p4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0" name="Google Shape;900;p4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1" name="Google Shape;901;p4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2" name="Google Shape;902;p4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3" name="Google Shape;903;p42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4" name="Google Shape;904;p42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905" name="Google Shape;905;p42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06" name="Google Shape;906;p4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8" name="Google Shape;908;p4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9" name="Google Shape;909;p4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0" name="Google Shape;910;p4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1" name="Google Shape;911;p42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2" name="Google Shape;912;p42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913" name="Google Shape;913;p42"/>
          <p:cNvGrpSpPr/>
          <p:nvPr/>
        </p:nvGrpSpPr>
        <p:grpSpPr>
          <a:xfrm>
            <a:off x="0" y="4669200"/>
            <a:ext cx="9212950" cy="474900"/>
            <a:chOff x="0" y="4669200"/>
            <a:chExt cx="9212950" cy="474900"/>
          </a:xfrm>
        </p:grpSpPr>
        <p:sp>
          <p:nvSpPr>
            <p:cNvPr id="914" name="Google Shape;914;p4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6" name="Google Shape;916;p42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7" name="Google Shape;917;p4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策略建議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8" name="Google Shape;918;p42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19" name="Google Shape;919;p42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20" name="Google Shape;920;p42"/>
            <p:cNvSpPr txBox="1"/>
            <p:nvPr/>
          </p:nvSpPr>
          <p:spPr>
            <a:xfrm>
              <a:off x="8747050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21" name="Google Shape;921;p42"/>
          <p:cNvSpPr txBox="1"/>
          <p:nvPr/>
        </p:nvSpPr>
        <p:spPr>
          <a:xfrm>
            <a:off x="411800" y="1087750"/>
            <a:ext cx="83991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2.選擇特徵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建造羅吉斯迴歸full model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model_test &lt;- glm(Churn ~., step_train_data, family = binomial)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full model的vif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summary(model_test)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vif(model_test)   #   把最大的拿掉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formula1 &lt;- formula(model_test)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new_1 &lt;- update(formula1, . ~ . - MonthlyCharges)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final_one&lt;- update(model_test, formula = new_1)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vif(final_one)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(重複此步驟以確保模型中的變數不具有共線性)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2" name="Google Shape;922;p42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2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特徵選擇使用程式碼</a:t>
            </a:r>
            <a:endParaRPr b="1" sz="1700"/>
          </a:p>
        </p:txBody>
      </p:sp>
      <p:sp>
        <p:nvSpPr>
          <p:cNvPr id="924" name="Google Shape;924;p42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30" name="Google Shape;930;p43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31" name="Google Shape;931;p43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3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3" name="Google Shape;933;p43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4" name="Google Shape;934;p43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5" name="Google Shape;935;p43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6" name="Google Shape;936;p43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37" name="Google Shape;937;p43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938" name="Google Shape;938;p43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39" name="Google Shape;939;p43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3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1" name="Google Shape;941;p43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2" name="Google Shape;942;p43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3" name="Google Shape;943;p43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4" name="Google Shape;944;p43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5" name="Google Shape;945;p43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946" name="Google Shape;946;p43"/>
          <p:cNvGrpSpPr/>
          <p:nvPr/>
        </p:nvGrpSpPr>
        <p:grpSpPr>
          <a:xfrm>
            <a:off x="0" y="4669200"/>
            <a:ext cx="9212950" cy="474900"/>
            <a:chOff x="0" y="4669200"/>
            <a:chExt cx="9212950" cy="474900"/>
          </a:xfrm>
        </p:grpSpPr>
        <p:sp>
          <p:nvSpPr>
            <p:cNvPr id="947" name="Google Shape;947;p43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3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9" name="Google Shape;949;p43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0" name="Google Shape;950;p43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策略建議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1" name="Google Shape;951;p43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2" name="Google Shape;952;p43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53" name="Google Shape;953;p43"/>
            <p:cNvSpPr txBox="1"/>
            <p:nvPr/>
          </p:nvSpPr>
          <p:spPr>
            <a:xfrm>
              <a:off x="8747050" y="4712550"/>
              <a:ext cx="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22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54" name="Google Shape;954;p43"/>
          <p:cNvSpPr txBox="1"/>
          <p:nvPr/>
        </p:nvSpPr>
        <p:spPr>
          <a:xfrm>
            <a:off x="411800" y="1087750"/>
            <a:ext cx="83991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 使用逐步迴歸進行變數篩選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final_model &lt;- stepAIC(final_two, direction = "both")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vif(final_model)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summary(final_model)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Google Shape;955;p43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3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特徵選擇使用程式碼</a:t>
            </a:r>
            <a:endParaRPr b="1" sz="1700"/>
          </a:p>
        </p:txBody>
      </p:sp>
      <p:sp>
        <p:nvSpPr>
          <p:cNvPr id="957" name="Google Shape;957;p43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3" name="Google Shape;963;p44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964" name="Google Shape;964;p44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6" name="Google Shape;966;p44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7" name="Google Shape;967;p44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68" name="Google Shape;968;p44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69" name="Google Shape;969;p44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0" name="Google Shape;970;p44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71" name="Google Shape;971;p44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72" name="Google Shape;972;p44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4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4" name="Google Shape;974;p44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5" name="Google Shape;975;p44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6" name="Google Shape;976;p44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7" name="Google Shape;977;p44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8" name="Google Shape;978;p44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79" name="Google Shape;979;p44"/>
          <p:cNvSpPr txBox="1"/>
          <p:nvPr/>
        </p:nvSpPr>
        <p:spPr>
          <a:xfrm>
            <a:off x="326325" y="1056675"/>
            <a:ext cx="84975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設置交叉驗證使用的超參數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random_control &lt;- trainControl(method = "cv", number = 5)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grid &lt;- expand.grid(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mtry = c(2, 3, 4, 5, 6),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splitrule = c("gini"),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min.node.size = c(1, 3, 5, 7, 9)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(設置隨機森林使用的交叉驗證超參數範圍)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0" name="Google Shape;980;p44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4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隨機森林交叉驗證使用程式碼</a:t>
            </a:r>
            <a:endParaRPr b="1" sz="1700"/>
          </a:p>
        </p:txBody>
      </p:sp>
      <p:sp>
        <p:nvSpPr>
          <p:cNvPr id="982" name="Google Shape;982;p44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8" name="Google Shape;988;p45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989" name="Google Shape;989;p4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1" name="Google Shape;991;p4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2" name="Google Shape;992;p45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3" name="Google Shape;993;p45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994" name="Google Shape;994;p45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5" name="Google Shape;995;p45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96" name="Google Shape;996;p45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997" name="Google Shape;997;p45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99" name="Google Shape;999;p45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0" name="Google Shape;1000;p45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1" name="Google Shape;1001;p45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2" name="Google Shape;1002;p45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3" name="Google Shape;1003;p45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04" name="Google Shape;1004;p45"/>
          <p:cNvSpPr txBox="1"/>
          <p:nvPr/>
        </p:nvSpPr>
        <p:spPr>
          <a:xfrm>
            <a:off x="326325" y="1056675"/>
            <a:ext cx="8520600" cy="3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Train the model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rf_model &lt;- train(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Churn ~ Dependents + tenure + PhoneService + MultipleLines +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InternetService + OnlineSecurity + OnlineBackup + TechSupport + StreamingTV +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StreamingMovies + Contract + PaperlessBilling + PaymentMethod,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data = step_train_data,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method = "ranger",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trControl = random_control,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tuneGrid = grid,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importance = 'impurity'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訓練隨機森林模型，變數使用逐步迴歸的結果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5" name="Google Shape;1005;p45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5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隨機森林交叉驗證使用程式碼</a:t>
            </a:r>
            <a:endParaRPr b="1" sz="1700"/>
          </a:p>
        </p:txBody>
      </p:sp>
      <p:sp>
        <p:nvSpPr>
          <p:cNvPr id="1007" name="Google Shape;1007;p45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3" name="Google Shape;1013;p46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014" name="Google Shape;1014;p4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6" name="Google Shape;1016;p4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7" name="Google Shape;1017;p46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18" name="Google Shape;1018;p46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19" name="Google Shape;1019;p46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20" name="Google Shape;1020;p46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21" name="Google Shape;1021;p46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022" name="Google Shape;1022;p4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4" name="Google Shape;1024;p4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5" name="Google Shape;1025;p46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6" name="Google Shape;1026;p4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7" name="Google Shape;1027;p46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8" name="Google Shape;1028;p46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25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29" name="Google Shape;1029;p46"/>
          <p:cNvSpPr txBox="1"/>
          <p:nvPr/>
        </p:nvSpPr>
        <p:spPr>
          <a:xfrm>
            <a:off x="326325" y="1056675"/>
            <a:ext cx="84975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設置交叉驗證使用的超參數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xg_control &lt;- trainControl(method = "cv", number = 10)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xg_grid &lt;- expand.grid(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nrounds = c(100, 150),  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max_depth = c(6, 8),    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eta = c(0.1, 0.3),      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gamma = c(0, 0.1),      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colsample_bytree = c(0.8, 1.0),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subsample = c(0.8, 1.0),  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min_child_weight = c(1, 3)       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(設置XGboost使用的交叉驗證超參數範圍)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0" name="Google Shape;1030;p46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6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XGboost</a:t>
            </a:r>
            <a:r>
              <a:rPr b="1" lang="en" sz="1700"/>
              <a:t>交</a:t>
            </a:r>
            <a:r>
              <a:rPr b="1" lang="en" sz="1700"/>
              <a:t>叉驗證使用程式碼</a:t>
            </a:r>
            <a:endParaRPr b="1" sz="1700"/>
          </a:p>
        </p:txBody>
      </p:sp>
      <p:sp>
        <p:nvSpPr>
          <p:cNvPr id="1032" name="Google Shape;1032;p46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8" name="Google Shape;1038;p47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039" name="Google Shape;1039;p4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1" name="Google Shape;1041;p4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2" name="Google Shape;1042;p47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3" name="Google Shape;1043;p47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44" name="Google Shape;1044;p47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5" name="Google Shape;1045;p47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047" name="Google Shape;1047;p47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7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49" name="Google Shape;1049;p47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0" name="Google Shape;1050;p47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1" name="Google Shape;1051;p47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2" name="Google Shape;1052;p47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3" name="Google Shape;1053;p47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54" name="Google Shape;1054;p47"/>
          <p:cNvSpPr txBox="1"/>
          <p:nvPr/>
        </p:nvSpPr>
        <p:spPr>
          <a:xfrm>
            <a:off x="326325" y="1056675"/>
            <a:ext cx="84975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Train the model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set.seed(111)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xgb_model &lt;- train(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Churn ~ Dependents + tenure + PhoneService + MultipleLines +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InternetService + OnlineSecurity + OnlineBackup + TechSupport + StreamingTV +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StreamingMovies + Contract + PaperlessBilling + PaymentMethod,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data = step_train_data,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method = "xgbTree",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trControl = xg_control,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tuneGrid = xg_grid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(訓練XGboost模型，變數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使用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逐步迴歸的結果)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5" name="Google Shape;1055;p47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7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XGboost</a:t>
            </a:r>
            <a:r>
              <a:rPr b="1" lang="en" sz="1700"/>
              <a:t>交叉驗證使用程式碼</a:t>
            </a:r>
            <a:endParaRPr b="1" sz="1700"/>
          </a:p>
        </p:txBody>
      </p:sp>
      <p:sp>
        <p:nvSpPr>
          <p:cNvPr id="1057" name="Google Shape;1057;p47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3" name="Google Shape;1063;p48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064" name="Google Shape;1064;p4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6" name="Google Shape;1066;p4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7" name="Google Shape;1067;p48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68" name="Google Shape;1068;p48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69" name="Google Shape;1069;p48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0" name="Google Shape;1070;p48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71" name="Google Shape;1071;p48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072" name="Google Shape;1072;p4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4" name="Google Shape;1074;p48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5" name="Google Shape;1075;p4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6" name="Google Shape;1076;p48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7" name="Google Shape;1077;p48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78" name="Google Shape;1078;p48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27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79" name="Google Shape;1079;p48"/>
          <p:cNvSpPr txBox="1"/>
          <p:nvPr/>
        </p:nvSpPr>
        <p:spPr>
          <a:xfrm>
            <a:off x="326325" y="1056675"/>
            <a:ext cx="84975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train data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predictions &lt;- predict(rf_model, newdata = step_train_data)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conf_matrix &lt;- confusionMatrix(predictions, step_train_data$Churn)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print(conf_matrix)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test data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rf_prediction &lt;- predict(rf_model, step_test_data, type = "raw")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rf_confusion_matrix &lt;- confusionMatrix(rf_prediction, step_test_data$Churn)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print(rf_confusion_matrix)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查看隨機森林訓練集及測試集的混淆矩陣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0" name="Google Shape;1080;p48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8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隨機森林混淆矩陣</a:t>
            </a:r>
            <a:endParaRPr b="1" sz="1700"/>
          </a:p>
        </p:txBody>
      </p:sp>
      <p:sp>
        <p:nvSpPr>
          <p:cNvPr id="1082" name="Google Shape;1082;p48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8" name="Google Shape;1088;p49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089" name="Google Shape;1089;p4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1" name="Google Shape;1091;p4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2" name="Google Shape;1092;p49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3" name="Google Shape;1093;p49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094" name="Google Shape;1094;p49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95" name="Google Shape;1095;p49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96" name="Google Shape;1096;p49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097" name="Google Shape;1097;p4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99" name="Google Shape;1099;p49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0" name="Google Shape;1100;p49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1" name="Google Shape;1101;p49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2" name="Google Shape;1102;p49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3" name="Google Shape;1103;p49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28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104" name="Google Shape;1104;p49"/>
          <p:cNvSpPr txBox="1"/>
          <p:nvPr/>
        </p:nvSpPr>
        <p:spPr>
          <a:xfrm>
            <a:off x="326325" y="1056675"/>
            <a:ext cx="84975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## train data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train_predictions &lt;- predict(xgb_model, newdata = step_train_data)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train_conf_matrix &lt;- confusionMatrix(train_predictions, step_train_data$Churn)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print(train_conf_matrix)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test data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xg_prediction &lt;- predict(xgb_model, step_test_data, type = "raw")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xg_confusion_matrix &lt;- confusionMatrix(xg_prediction, step_test_data$Churn)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print(xg_confusion_matrix)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(查看Xgboost訓練集及測試集的混淆矩陣)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5" name="Google Shape;1105;p49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9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XGboost</a:t>
            </a:r>
            <a:r>
              <a:rPr b="1" lang="en" sz="1700"/>
              <a:t>混淆矩陣</a:t>
            </a:r>
            <a:endParaRPr b="1" sz="1700"/>
          </a:p>
        </p:txBody>
      </p:sp>
      <p:sp>
        <p:nvSpPr>
          <p:cNvPr id="1107" name="Google Shape;1107;p49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3" name="Google Shape;1113;p50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114" name="Google Shape;1114;p5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6" name="Google Shape;1116;p5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7" name="Google Shape;1117;p50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8" name="Google Shape;1118;p50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119" name="Google Shape;1119;p50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0" name="Google Shape;1120;p50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21" name="Google Shape;1121;p50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122" name="Google Shape;1122;p5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4" name="Google Shape;1124;p50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5" name="Google Shape;1125;p50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6" name="Google Shape;1126;p50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7" name="Google Shape;1127;p50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8" name="Google Shape;1128;p50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29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1129" name="Google Shape;11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950" y="1047975"/>
            <a:ext cx="624840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50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50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羅吉斯逐步迴歸係數係數</a:t>
            </a:r>
            <a:endParaRPr b="1" sz="1700"/>
          </a:p>
        </p:txBody>
      </p:sp>
      <p:sp>
        <p:nvSpPr>
          <p:cNvPr id="1132" name="Google Shape;1132;p50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38" name="Google Shape;1138;p51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139" name="Google Shape;1139;p5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1" name="Google Shape;1141;p5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2" name="Google Shape;1142;p51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3" name="Google Shape;1143;p51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144" name="Google Shape;1144;p51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45" name="Google Shape;1145;p51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46" name="Google Shape;1146;p51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147" name="Google Shape;1147;p5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49" name="Google Shape;1149;p51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0" name="Google Shape;1150;p51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1" name="Google Shape;1151;p51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2" name="Google Shape;1152;p51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3" name="Google Shape;1153;p51"/>
            <p:cNvSpPr txBox="1"/>
            <p:nvPr/>
          </p:nvSpPr>
          <p:spPr>
            <a:xfrm>
              <a:off x="8745900" y="4712550"/>
              <a:ext cx="39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30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1154" name="Google Shape;11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5" y="889250"/>
            <a:ext cx="3935000" cy="362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225" y="1041650"/>
            <a:ext cx="4594850" cy="25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51"/>
          <p:cNvSpPr txBox="1"/>
          <p:nvPr/>
        </p:nvSpPr>
        <p:spPr>
          <a:xfrm>
            <a:off x="4459775" y="3706125"/>
            <a:ext cx="41100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https://www3.nd.edu/~dial/publications/chawla2002smote.p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df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7" name="Google Shape;1157;p51"/>
          <p:cNvSpPr/>
          <p:nvPr/>
        </p:nvSpPr>
        <p:spPr>
          <a:xfrm flipH="1" rot="10800000">
            <a:off x="323250" y="7626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1"/>
          <p:cNvSpPr txBox="1"/>
          <p:nvPr>
            <p:ph type="title"/>
          </p:nvPr>
        </p:nvSpPr>
        <p:spPr>
          <a:xfrm>
            <a:off x="311700" y="3453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SMOTE-NC原理及參考文章</a:t>
            </a:r>
            <a:endParaRPr b="1" sz="1700"/>
          </a:p>
        </p:txBody>
      </p:sp>
      <p:sp>
        <p:nvSpPr>
          <p:cNvPr id="1159" name="Google Shape;1159;p51"/>
          <p:cNvSpPr txBox="1"/>
          <p:nvPr/>
        </p:nvSpPr>
        <p:spPr>
          <a:xfrm>
            <a:off x="311700" y="170475"/>
            <a:ext cx="840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附錄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/>
          <p:nvPr/>
        </p:nvSpPr>
        <p:spPr>
          <a:xfrm flipH="1" rot="10800000">
            <a:off x="323250" y="915025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21525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建立一個</a:t>
            </a:r>
            <a:r>
              <a:rPr b="1" lang="en" sz="1700">
                <a:solidFill>
                  <a:srgbClr val="FF0000"/>
                </a:solidFill>
              </a:rPr>
              <a:t>預測模型</a:t>
            </a:r>
            <a:r>
              <a:rPr b="1" lang="en" sz="1700"/>
              <a:t>，量化各因素對於客戶</a:t>
            </a:r>
            <a:r>
              <a:rPr b="1" lang="en" sz="1700">
                <a:solidFill>
                  <a:srgbClr val="FF0000"/>
                </a:solidFill>
              </a:rPr>
              <a:t>流失的影響程度</a:t>
            </a:r>
            <a:r>
              <a:rPr b="1" lang="en" sz="1700"/>
              <a:t>，並預測</a:t>
            </a:r>
            <a:r>
              <a:rPr b="1" lang="en" sz="1700">
                <a:solidFill>
                  <a:srgbClr val="FF0000"/>
                </a:solidFill>
              </a:rPr>
              <a:t>客戶的流失率</a:t>
            </a:r>
            <a:endParaRPr b="1" sz="1700">
              <a:solidFill>
                <a:srgbClr val="CC0000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11700" y="1704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專案目標</a:t>
            </a:r>
            <a:endParaRPr b="1">
              <a:solidFill>
                <a:srgbClr val="76A5AF"/>
              </a:solidFill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18" name="Google Shape;118;p16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0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1328463" y="2015825"/>
            <a:ext cx="1235400" cy="9324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改善方式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2690099" y="2015825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透過分析客戶行為數據，識別高風險的流失客戶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328475" y="1448424"/>
            <a:ext cx="1235400" cy="4446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現有痛點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690099" y="2554625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從分析的結果，採取針對性的商業策略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328463" y="3081675"/>
            <a:ext cx="1235400" cy="9324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專案目標</a:t>
            </a:r>
            <a:endParaRPr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2690100" y="3087250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找出顯著</a:t>
            </a:r>
            <a:r>
              <a:rPr b="1" lang="en">
                <a:solidFill>
                  <a:schemeClr val="dk1"/>
                </a:solidFill>
              </a:rPr>
              <a:t>影響顧客是否流失的特徵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2690099" y="3592675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建立有效的預測模型，分析新顧客未來流向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2690099" y="1491875"/>
            <a:ext cx="51714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電信客戶逐漸流失，傳統的預測方法無法知曉數據背後的意涵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5" name="Google Shape;1165;p52"/>
          <p:cNvGrpSpPr/>
          <p:nvPr/>
        </p:nvGrpSpPr>
        <p:grpSpPr>
          <a:xfrm>
            <a:off x="0" y="4669200"/>
            <a:ext cx="9191150" cy="474900"/>
            <a:chOff x="0" y="4669200"/>
            <a:chExt cx="9191150" cy="474900"/>
          </a:xfrm>
        </p:grpSpPr>
        <p:sp>
          <p:nvSpPr>
            <p:cNvPr id="1166" name="Google Shape;1166;p52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2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8" name="Google Shape;1168;p52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69" name="Google Shape;1169;p52"/>
            <p:cNvSpPr txBox="1"/>
            <p:nvPr/>
          </p:nvSpPr>
          <p:spPr>
            <a:xfrm>
              <a:off x="7732775" y="4693500"/>
              <a:ext cx="8217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A8DC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70" name="Google Shape;1170;p52"/>
            <p:cNvSpPr txBox="1"/>
            <p:nvPr/>
          </p:nvSpPr>
          <p:spPr>
            <a:xfrm>
              <a:off x="8733050" y="4736400"/>
              <a:ext cx="458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16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171" name="Google Shape;1171;p52"/>
          <p:cNvSpPr txBox="1"/>
          <p:nvPr/>
        </p:nvSpPr>
        <p:spPr>
          <a:xfrm>
            <a:off x="6038538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成效分析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2" name="Google Shape;1172;p52"/>
          <p:cNvSpPr txBox="1"/>
          <p:nvPr/>
        </p:nvSpPr>
        <p:spPr>
          <a:xfrm>
            <a:off x="2396075" y="4669200"/>
            <a:ext cx="1173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FA8D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數據洞察</a:t>
            </a:r>
            <a:endParaRPr sz="1800">
              <a:solidFill>
                <a:srgbClr val="6FA8D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3" name="Google Shape;1173;p52"/>
          <p:cNvSpPr/>
          <p:nvPr/>
        </p:nvSpPr>
        <p:spPr>
          <a:xfrm>
            <a:off x="0" y="10342"/>
            <a:ext cx="9144000" cy="51339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Thank</a:t>
            </a:r>
            <a:r>
              <a:rPr b="1" lang="en" sz="3600">
                <a:solidFill>
                  <a:srgbClr val="FFFFFF"/>
                </a:solidFill>
              </a:rPr>
              <a:t> y</a:t>
            </a:r>
            <a:r>
              <a:rPr b="1" lang="en" sz="3600">
                <a:solidFill>
                  <a:srgbClr val="FFFFFF"/>
                </a:solidFill>
              </a:rPr>
              <a:t>ou for listening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1238000" y="1394088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1339150" y="13629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1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238000" y="2626513"/>
            <a:ext cx="640500" cy="640500"/>
          </a:xfrm>
          <a:prstGeom prst="ellipse">
            <a:avLst/>
          </a:prstGeom>
          <a:solidFill>
            <a:srgbClr val="0097A7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1822575" y="2164025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238000" y="39067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Google Shape;142;p17"/>
          <p:cNvSpPr txBox="1"/>
          <p:nvPr/>
        </p:nvSpPr>
        <p:spPr>
          <a:xfrm>
            <a:off x="2081050" y="1394088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專案目標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081050" y="2626525"/>
            <a:ext cx="17133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數據洞察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2097863" y="3936950"/>
            <a:ext cx="2644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數據處理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339150" y="2587425"/>
            <a:ext cx="539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2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1339150" y="3890050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3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5003963" y="13846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5003975" y="263990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5863988" y="1384600"/>
            <a:ext cx="1959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FEFEF"/>
                </a:solidFill>
              </a:rPr>
              <a:t>建造模型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5864000" y="263990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總結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5093113" y="13578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4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093125" y="261313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5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5003975" y="3921950"/>
            <a:ext cx="640500" cy="6405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5864000" y="3936950"/>
            <a:ext cx="968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附錄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093125" y="3895188"/>
            <a:ext cx="741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6</a:t>
            </a:r>
            <a:r>
              <a:rPr b="1" lang="en" sz="1800">
                <a:solidFill>
                  <a:schemeClr val="lt1"/>
                </a:solidFill>
              </a:rPr>
              <a:t>.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6" name="Google Shape;156;p17"/>
          <p:cNvSpPr txBox="1"/>
          <p:nvPr>
            <p:ph type="ctrTitle"/>
          </p:nvPr>
        </p:nvSpPr>
        <p:spPr>
          <a:xfrm>
            <a:off x="367950" y="172325"/>
            <a:ext cx="84081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200"/>
              <a:t>AGENDA</a:t>
            </a:r>
            <a:endParaRPr b="1" sz="3200"/>
          </a:p>
        </p:txBody>
      </p:sp>
      <p:sp>
        <p:nvSpPr>
          <p:cNvPr id="157" name="Google Shape;157;p17"/>
          <p:cNvSpPr/>
          <p:nvPr/>
        </p:nvSpPr>
        <p:spPr>
          <a:xfrm flipH="1" rot="10800000">
            <a:off x="342000" y="862300"/>
            <a:ext cx="8460000" cy="33000"/>
          </a:xfrm>
          <a:prstGeom prst="rect">
            <a:avLst/>
          </a:prstGeom>
          <a:solidFill>
            <a:srgbClr val="0097A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 flipH="1" rot="10800000">
            <a:off x="310775" y="65875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323250" y="170925"/>
            <a:ext cx="5154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資料集介紹</a:t>
            </a:r>
            <a:endParaRPr b="1" sz="2600">
              <a:solidFill>
                <a:srgbClr val="CC0000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815475" y="782675"/>
            <a:ext cx="1717200" cy="40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類別變數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784300" y="4693500"/>
            <a:ext cx="3597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sz="15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>
            <a:off x="5478000" y="1453400"/>
            <a:ext cx="0" cy="3022500"/>
          </a:xfrm>
          <a:prstGeom prst="straightConnector1">
            <a:avLst/>
          </a:prstGeom>
          <a:noFill/>
          <a:ln cap="flat" cmpd="sng" w="19050">
            <a:solidFill>
              <a:srgbClr val="0097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8"/>
          <p:cNvSpPr/>
          <p:nvPr/>
        </p:nvSpPr>
        <p:spPr>
          <a:xfrm flipH="1" rot="-9440750">
            <a:off x="931926" y="3421334"/>
            <a:ext cx="385546" cy="39832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 flipH="1" rot="8655437">
            <a:off x="1609698" y="3401295"/>
            <a:ext cx="399557" cy="3816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 flipH="1" rot="9137398">
            <a:off x="2267209" y="3057426"/>
            <a:ext cx="396131" cy="37447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251425" y="1367450"/>
            <a:ext cx="5070900" cy="31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999" y="3253130"/>
            <a:ext cx="2109199" cy="9642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8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7625675" y="4669200"/>
              <a:ext cx="937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81" name="Google Shape;181;p1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解決方案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5" name="Google Shape;185;p18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成效分析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7744175" y="4669200"/>
              <a:ext cx="940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Recap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188" name="Google Shape;188;p18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189" name="Google Shape;189;p18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4166975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1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196" name="Google Shape;196;p18"/>
          <p:cNvSpPr txBox="1"/>
          <p:nvPr/>
        </p:nvSpPr>
        <p:spPr>
          <a:xfrm>
            <a:off x="5721875" y="821850"/>
            <a:ext cx="16797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連續變數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347700" y="1439888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Gender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347700" y="1959600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Dependents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347700" y="2482013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PhoneService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347700" y="3015275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OnlineSecurity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2911175" y="4070950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97A7"/>
                </a:solidFill>
              </a:rPr>
              <a:t>StreamingMovies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2009875" y="1439888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SeniorCitizen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3672050" y="1439888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Partner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2009875" y="1962850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Contract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3672050" y="1962838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PhoneService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2009875" y="2482025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MutipleLines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3672050" y="2482025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InternetService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2009875" y="3001200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OnlineBackup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3672050" y="3001200"/>
            <a:ext cx="15540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TechSupport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797550" y="4070938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StreamingTV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797550" y="3560100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PaymentMethod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2911175" y="3558350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PaperlessBilling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5623025" y="1348850"/>
            <a:ext cx="1877400" cy="31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5678675" y="1783875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Tenure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5678675" y="2621663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MonthlyCharges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5678675" y="3538475"/>
            <a:ext cx="1766100" cy="39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TotalCharges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7746725" y="2411875"/>
            <a:ext cx="1201800" cy="6546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Churn</a:t>
            </a:r>
            <a:endParaRPr b="1" sz="2000">
              <a:solidFill>
                <a:schemeClr val="lt1"/>
              </a:solidFill>
            </a:endParaRPr>
          </a:p>
        </p:txBody>
      </p:sp>
      <p:cxnSp>
        <p:nvCxnSpPr>
          <p:cNvPr id="218" name="Google Shape;218;p18"/>
          <p:cNvCxnSpPr>
            <a:endCxn id="217" idx="1"/>
          </p:cNvCxnSpPr>
          <p:nvPr/>
        </p:nvCxnSpPr>
        <p:spPr>
          <a:xfrm flipH="1" rot="10800000">
            <a:off x="7500425" y="2739175"/>
            <a:ext cx="2463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9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26" name="Google Shape;226;p19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2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233" name="Google Shape;2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64" y="1027175"/>
            <a:ext cx="7050073" cy="32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 txBox="1"/>
          <p:nvPr>
            <p:ph type="title"/>
          </p:nvPr>
        </p:nvSpPr>
        <p:spPr>
          <a:xfrm>
            <a:off x="311700" y="221075"/>
            <a:ext cx="70500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由下圖發現流失：未流失顧客約為</a:t>
            </a:r>
            <a:r>
              <a:rPr b="1" lang="en" sz="1700">
                <a:solidFill>
                  <a:srgbClr val="FF0000"/>
                </a:solidFill>
              </a:rPr>
              <a:t>1：3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0"/>
          <p:cNvSpPr txBox="1"/>
          <p:nvPr>
            <p:ph type="title"/>
          </p:nvPr>
        </p:nvSpPr>
        <p:spPr>
          <a:xfrm>
            <a:off x="311700" y="221075"/>
            <a:ext cx="76596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流失、未流失顧客皆呈現</a:t>
            </a:r>
            <a:r>
              <a:rPr b="1" lang="en" sz="1700">
                <a:solidFill>
                  <a:srgbClr val="FF0000"/>
                </a:solidFill>
              </a:rPr>
              <a:t>左偏</a:t>
            </a:r>
            <a:r>
              <a:rPr b="1" lang="en" sz="1700"/>
              <a:t>，但未流失顧客在較低月支付有</a:t>
            </a:r>
            <a:r>
              <a:rPr b="1" lang="en" sz="1700">
                <a:solidFill>
                  <a:srgbClr val="FF0000"/>
                </a:solidFill>
              </a:rPr>
              <a:t>較高的峰值</a:t>
            </a:r>
            <a:endParaRPr b="1" sz="1700">
              <a:solidFill>
                <a:srgbClr val="FF0000"/>
              </a:solidFill>
            </a:endParaRPr>
          </a:p>
        </p:txBody>
      </p:sp>
      <p:grpSp>
        <p:nvGrpSpPr>
          <p:cNvPr id="242" name="Google Shape;242;p20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43" name="Google Shape;243;p20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6" name="Google Shape;246;p20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3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250" name="Google Shape;2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56" y="1110938"/>
            <a:ext cx="7559493" cy="31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0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  <p:sp>
        <p:nvSpPr>
          <p:cNvPr id="252" name="Google Shape;252;p20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8" name="Google Shape;258;p21"/>
          <p:cNvGrpSpPr/>
          <p:nvPr/>
        </p:nvGrpSpPr>
        <p:grpSpPr>
          <a:xfrm>
            <a:off x="0" y="4669200"/>
            <a:ext cx="9144000" cy="474900"/>
            <a:chOff x="0" y="4669200"/>
            <a:chExt cx="9144000" cy="474900"/>
          </a:xfrm>
        </p:grpSpPr>
        <p:sp>
          <p:nvSpPr>
            <p:cNvPr id="259" name="Google Shape;259;p21"/>
            <p:cNvSpPr/>
            <p:nvPr/>
          </p:nvSpPr>
          <p:spPr>
            <a:xfrm>
              <a:off x="0" y="4670100"/>
              <a:ext cx="9144000" cy="4740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 txBox="1"/>
            <p:nvPr/>
          </p:nvSpPr>
          <p:spPr>
            <a:xfrm>
              <a:off x="601200" y="46692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專案目標</a:t>
              </a:r>
              <a:endPara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1" name="Google Shape;261;p21"/>
            <p:cNvSpPr txBox="1"/>
            <p:nvPr/>
          </p:nvSpPr>
          <p:spPr>
            <a:xfrm>
              <a:off x="2286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數據洞察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2" name="Google Shape;262;p21"/>
            <p:cNvSpPr txBox="1"/>
            <p:nvPr/>
          </p:nvSpPr>
          <p:spPr>
            <a:xfrm>
              <a:off x="4166975" y="4670100"/>
              <a:ext cx="1616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數據處理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3" name="Google Shape;263;p21"/>
            <p:cNvSpPr txBox="1"/>
            <p:nvPr/>
          </p:nvSpPr>
          <p:spPr>
            <a:xfrm>
              <a:off x="5955563" y="4670100"/>
              <a:ext cx="11733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建造模型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4" name="Google Shape;264;p21"/>
            <p:cNvSpPr txBox="1"/>
            <p:nvPr/>
          </p:nvSpPr>
          <p:spPr>
            <a:xfrm>
              <a:off x="7714325" y="4669200"/>
              <a:ext cx="7011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2C4C9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總結</a:t>
              </a:r>
              <a:endParaRPr sz="1800">
                <a:solidFill>
                  <a:srgbClr val="A2C4C9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65" name="Google Shape;265;p21"/>
            <p:cNvSpPr txBox="1"/>
            <p:nvPr/>
          </p:nvSpPr>
          <p:spPr>
            <a:xfrm>
              <a:off x="8814750" y="4712550"/>
              <a:ext cx="298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</a:rPr>
                <a:t>4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sp>
        <p:nvSpPr>
          <p:cNvPr id="266" name="Google Shape;266;p21"/>
          <p:cNvSpPr txBox="1"/>
          <p:nvPr>
            <p:ph type="title"/>
          </p:nvPr>
        </p:nvSpPr>
        <p:spPr>
          <a:xfrm>
            <a:off x="311700" y="221075"/>
            <a:ext cx="73353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Tenure中的未流失顧客為</a:t>
            </a:r>
            <a:r>
              <a:rPr b="1" lang="en" sz="1700">
                <a:solidFill>
                  <a:srgbClr val="FF0000"/>
                </a:solidFill>
              </a:rPr>
              <a:t>雙峰分布</a:t>
            </a:r>
            <a:r>
              <a:rPr b="1" lang="en" sz="1700"/>
              <a:t>，流失顧客則呈現</a:t>
            </a:r>
            <a:r>
              <a:rPr b="1" lang="en" sz="1700">
                <a:solidFill>
                  <a:srgbClr val="FF0000"/>
                </a:solidFill>
              </a:rPr>
              <a:t>右偏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311700" y="121575"/>
            <a:ext cx="237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6A5AF"/>
                </a:solidFill>
              </a:rPr>
              <a:t>EDA分析</a:t>
            </a:r>
            <a:endParaRPr b="1">
              <a:solidFill>
                <a:srgbClr val="76A5AF"/>
              </a:solidFill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51" y="1110937"/>
            <a:ext cx="7559500" cy="31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/>
          <p:nvPr/>
        </p:nvSpPr>
        <p:spPr>
          <a:xfrm flipH="1" rot="10800000">
            <a:off x="323250" y="740100"/>
            <a:ext cx="8497500" cy="2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