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23" r:id="rId2"/>
    <p:sldId id="324" r:id="rId3"/>
    <p:sldId id="328" r:id="rId4"/>
    <p:sldId id="327" r:id="rId5"/>
    <p:sldId id="261" r:id="rId6"/>
    <p:sldId id="326" r:id="rId7"/>
    <p:sldId id="325" r:id="rId8"/>
    <p:sldId id="268" r:id="rId9"/>
    <p:sldId id="269" r:id="rId10"/>
    <p:sldId id="272" r:id="rId11"/>
    <p:sldId id="271" r:id="rId12"/>
    <p:sldId id="273" r:id="rId13"/>
    <p:sldId id="276" r:id="rId14"/>
    <p:sldId id="275" r:id="rId15"/>
    <p:sldId id="274" r:id="rId16"/>
    <p:sldId id="278" r:id="rId17"/>
    <p:sldId id="301" r:id="rId18"/>
    <p:sldId id="302" r:id="rId19"/>
    <p:sldId id="303" r:id="rId20"/>
    <p:sldId id="329" r:id="rId21"/>
    <p:sldId id="304" r:id="rId22"/>
    <p:sldId id="305" r:id="rId23"/>
    <p:sldId id="256" r:id="rId24"/>
    <p:sldId id="257" r:id="rId25"/>
    <p:sldId id="258" r:id="rId26"/>
    <p:sldId id="259" r:id="rId27"/>
    <p:sldId id="264" r:id="rId28"/>
    <p:sldId id="265" r:id="rId29"/>
    <p:sldId id="266" r:id="rId30"/>
    <p:sldId id="267" r:id="rId31"/>
    <p:sldId id="330" r:id="rId32"/>
    <p:sldId id="262" r:id="rId33"/>
    <p:sldId id="263" r:id="rId34"/>
    <p:sldId id="277" r:id="rId35"/>
    <p:sldId id="270" r:id="rId36"/>
    <p:sldId id="281" r:id="rId37"/>
    <p:sldId id="260" r:id="rId38"/>
    <p:sldId id="331" r:id="rId39"/>
    <p:sldId id="332" r:id="rId40"/>
    <p:sldId id="334" r:id="rId41"/>
    <p:sldId id="279" r:id="rId42"/>
    <p:sldId id="282" r:id="rId43"/>
    <p:sldId id="285" r:id="rId44"/>
    <p:sldId id="284" r:id="rId45"/>
    <p:sldId id="319" r:id="rId46"/>
    <p:sldId id="320" r:id="rId47"/>
    <p:sldId id="321" r:id="rId48"/>
    <p:sldId id="294" r:id="rId49"/>
    <p:sldId id="286" r:id="rId50"/>
    <p:sldId id="283" r:id="rId51"/>
    <p:sldId id="290" r:id="rId52"/>
    <p:sldId id="288" r:id="rId53"/>
    <p:sldId id="289" r:id="rId54"/>
    <p:sldId id="293" r:id="rId55"/>
    <p:sldId id="297" r:id="rId56"/>
    <p:sldId id="296" r:id="rId57"/>
    <p:sldId id="295" r:id="rId58"/>
    <p:sldId id="292" r:id="rId59"/>
    <p:sldId id="298" r:id="rId60"/>
    <p:sldId id="299" r:id="rId61"/>
    <p:sldId id="300" r:id="rId62"/>
    <p:sldId id="307" r:id="rId63"/>
    <p:sldId id="306" r:id="rId64"/>
    <p:sldId id="308" r:id="rId65"/>
    <p:sldId id="309" r:id="rId66"/>
    <p:sldId id="310" r:id="rId67"/>
    <p:sldId id="311" r:id="rId68"/>
    <p:sldId id="312" r:id="rId69"/>
    <p:sldId id="313" r:id="rId70"/>
    <p:sldId id="314" r:id="rId71"/>
    <p:sldId id="315" r:id="rId72"/>
    <p:sldId id="316" r:id="rId73"/>
    <p:sldId id="317" r:id="rId74"/>
    <p:sldId id="318" r:id="rId75"/>
    <p:sldId id="322" r:id="rId76"/>
    <p:sldId id="33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7"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DBDCE-0124-441F-90FC-FA5E4658F69C}" type="datetimeFigureOut">
              <a:rPr lang="en-US" smtClean="0"/>
              <a:pPr/>
              <a:t>7/8/2022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B79E1-6180-4C8D-80B9-85530291E428}" type="slidenum">
              <a:rPr lang="en-US" smtClean="0"/>
              <a:pPr/>
              <a:t>‹#›</a:t>
            </a:fld>
            <a:endParaRPr lang="en-US"/>
          </a:p>
        </p:txBody>
      </p:sp>
    </p:spTree>
    <p:extLst>
      <p:ext uri="{BB962C8B-B14F-4D97-AF65-F5344CB8AC3E}">
        <p14:creationId xmlns:p14="http://schemas.microsoft.com/office/powerpoint/2010/main" val="2067364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14</a:t>
            </a:fld>
            <a:endParaRPr lang="en-US"/>
          </a:p>
        </p:txBody>
      </p:sp>
    </p:spTree>
    <p:extLst>
      <p:ext uri="{BB962C8B-B14F-4D97-AF65-F5344CB8AC3E}">
        <p14:creationId xmlns:p14="http://schemas.microsoft.com/office/powerpoint/2010/main" val="39940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29</a:t>
            </a:fld>
            <a:endParaRPr lang="en-US"/>
          </a:p>
        </p:txBody>
      </p:sp>
    </p:spTree>
    <p:extLst>
      <p:ext uri="{BB962C8B-B14F-4D97-AF65-F5344CB8AC3E}">
        <p14:creationId xmlns:p14="http://schemas.microsoft.com/office/powerpoint/2010/main" val="325942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B79E1-6180-4C8D-80B9-85530291E428}" type="slidenum">
              <a:rPr lang="en-US" smtClean="0"/>
              <a:pPr/>
              <a:t>69</a:t>
            </a:fld>
            <a:endParaRPr lang="en-US"/>
          </a:p>
        </p:txBody>
      </p:sp>
    </p:spTree>
    <p:extLst>
      <p:ext uri="{BB962C8B-B14F-4D97-AF65-F5344CB8AC3E}">
        <p14:creationId xmlns:p14="http://schemas.microsoft.com/office/powerpoint/2010/main" val="326465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DD05-6C4A-4890-9D57-6EBD3F4B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CE7955-240A-4B7A-B5D9-9C97587F2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3D93B-3131-46DB-95E4-AABCF40AABDE}"/>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1AC8AA77-1D9F-4043-81C3-CFECD92FA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6E617-DF0C-4588-A1C7-DD2779348296}"/>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00614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2921-3C73-4CE8-9066-D71AEDD37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7082A7-3B94-4B32-AEED-6A3E6B7320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926AA-B381-4C84-8397-AEEAB8831E96}"/>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E6619293-3166-4249-9447-4C11D280F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4D916-0604-427E-9E2A-D4D6AEC968D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428570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1821E-6A73-4579-9D9B-5621A9618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069C6-DFA5-41FA-B5E3-C46CF000B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E1EB2-9447-419D-9317-F6B147CC85C9}"/>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2F99DD63-8E5E-4F77-A19A-DE093D38C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44A7F-8629-40D5-8C23-7C9CE11EC9EF}"/>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4546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78B2-E4E2-4DF4-B923-30ACBB44B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623A8-1752-4E8A-BD63-B9C9236020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E1DD4-FC27-486C-9209-F0B62E51E244}"/>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4AD52FD8-F112-44D8-B6AD-8593279FD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C2CE9-E08A-4B01-99A0-49F479A63997}"/>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78988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BFF6-C7AD-48AD-9850-653DE39863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8A38-80F3-4AEC-B118-0FB3B3BD2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2B8E89-2A0E-4D82-8763-967EB0221328}"/>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F5A00E29-A791-4438-A539-E657AA834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12790-B1D3-4E3F-B428-9E90B3423FE2}"/>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54808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A77E-45DD-4787-8B51-20BFF154B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2CB48C-2AC3-4518-BB01-C1DD3BBA9E8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29CC-2F80-4B63-89E3-AFF857EA1C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42CA6B-8D21-421D-A61A-38AEFE45586B}"/>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6" name="Footer Placeholder 5">
            <a:extLst>
              <a:ext uri="{FF2B5EF4-FFF2-40B4-BE49-F238E27FC236}">
                <a16:creationId xmlns:a16="http://schemas.microsoft.com/office/drawing/2014/main" id="{97D9849C-90B8-4608-877B-37C48B71C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FCC7A-E53D-439F-AC67-84624F70254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85726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50DA-1955-4181-8528-3421D18F2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029BDF-E814-49BD-B655-9815D9CCB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E9E4E8-922B-4C15-8374-6805436E074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1552A6-2E4D-41F2-864E-B6B6118AC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0AE6F6-8721-44AB-9BB3-FA5622D562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C225A7-A80A-4F14-A1D7-FCFEBBA56697}"/>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8" name="Footer Placeholder 7">
            <a:extLst>
              <a:ext uri="{FF2B5EF4-FFF2-40B4-BE49-F238E27FC236}">
                <a16:creationId xmlns:a16="http://schemas.microsoft.com/office/drawing/2014/main" id="{F1E2D324-2E34-48DF-9C3D-7F0813CC1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5BD2D-7384-4311-BE25-E3B1D6632CD3}"/>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31785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4B2A-4063-4035-B73B-743B820D98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6DF0B-0370-4763-97EE-E64762A69CDE}"/>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4" name="Footer Placeholder 3">
            <a:extLst>
              <a:ext uri="{FF2B5EF4-FFF2-40B4-BE49-F238E27FC236}">
                <a16:creationId xmlns:a16="http://schemas.microsoft.com/office/drawing/2014/main" id="{F7190F71-FBC7-41FA-B31A-CDF95C747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05932-57AF-4848-8F43-DE72170B9124}"/>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69440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23282-8170-4050-B42D-5F36730F52AA}"/>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3" name="Footer Placeholder 2">
            <a:extLst>
              <a:ext uri="{FF2B5EF4-FFF2-40B4-BE49-F238E27FC236}">
                <a16:creationId xmlns:a16="http://schemas.microsoft.com/office/drawing/2014/main" id="{C21F7FB8-CF8C-496E-AE99-C97B41DBA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DE2ED8-52A5-4D64-8D1E-AFED4B967AD5}"/>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26193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E92-3CC0-4064-8BB4-A882111A4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3B6D1F-E5B5-47AB-B8B6-9F3C351F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FAC0F-59E4-497B-BDAC-BBABF81C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38CBF-2829-4C80-9A85-51F177C6F8D6}"/>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6" name="Footer Placeholder 5">
            <a:extLst>
              <a:ext uri="{FF2B5EF4-FFF2-40B4-BE49-F238E27FC236}">
                <a16:creationId xmlns:a16="http://schemas.microsoft.com/office/drawing/2014/main" id="{F6F6BFCA-D391-464C-A041-164EF4FEF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E1A65-D720-452D-9F94-7CE23E00BAA1}"/>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24512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3384-0A61-4257-89C2-3022A16B1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313C6-000D-4B4D-B668-5740764FA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39D098-DB09-4526-AFC0-35CD10091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F79F38-150E-4360-A45D-856FBAE34FE8}"/>
              </a:ext>
            </a:extLst>
          </p:cNvPr>
          <p:cNvSpPr>
            <a:spLocks noGrp="1"/>
          </p:cNvSpPr>
          <p:nvPr>
            <p:ph type="dt" sz="half" idx="10"/>
          </p:nvPr>
        </p:nvSpPr>
        <p:spPr/>
        <p:txBody>
          <a:bodyPr/>
          <a:lstStyle/>
          <a:p>
            <a:fld id="{F413423D-A3CB-48F0-B21A-7CEEE3B0BEAF}" type="datetimeFigureOut">
              <a:rPr lang="en-US" smtClean="0"/>
              <a:pPr/>
              <a:t>7/8/2022</a:t>
            </a:fld>
            <a:endParaRPr lang="en-US"/>
          </a:p>
        </p:txBody>
      </p:sp>
      <p:sp>
        <p:nvSpPr>
          <p:cNvPr id="6" name="Footer Placeholder 5">
            <a:extLst>
              <a:ext uri="{FF2B5EF4-FFF2-40B4-BE49-F238E27FC236}">
                <a16:creationId xmlns:a16="http://schemas.microsoft.com/office/drawing/2014/main" id="{686CD8B5-BBEF-4F93-845C-860CC4A62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C296B-4332-4AE5-A929-3242497087D0}"/>
              </a:ext>
            </a:extLst>
          </p:cNvPr>
          <p:cNvSpPr>
            <a:spLocks noGrp="1"/>
          </p:cNvSpPr>
          <p:nvPr>
            <p:ph type="sldNum" sz="quarter" idx="12"/>
          </p:nvPr>
        </p:nvSpPr>
        <p:spPr/>
        <p:txBody>
          <a:bodyPr/>
          <a:lstStyle/>
          <a:p>
            <a:fld id="{B25B51CC-637D-464A-B767-CBE5023EA5A5}" type="slidenum">
              <a:rPr lang="en-US" smtClean="0"/>
              <a:pPr/>
              <a:t>‹#›</a:t>
            </a:fld>
            <a:endParaRPr lang="en-US"/>
          </a:p>
        </p:txBody>
      </p:sp>
    </p:spTree>
    <p:extLst>
      <p:ext uri="{BB962C8B-B14F-4D97-AF65-F5344CB8AC3E}">
        <p14:creationId xmlns:p14="http://schemas.microsoft.com/office/powerpoint/2010/main" val="177095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7B083-DC3A-493A-AE4A-5B8DC0FB3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14CE7-7291-47FD-9D76-26F8636C2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C1C10-3C82-48AB-A06D-42652DBE9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13423D-A3CB-48F0-B21A-7CEEE3B0BEAF}" type="datetimeFigureOut">
              <a:rPr lang="en-US" smtClean="0"/>
              <a:pPr/>
              <a:t>7/8/2022</a:t>
            </a:fld>
            <a:endParaRPr lang="en-US"/>
          </a:p>
        </p:txBody>
      </p:sp>
      <p:sp>
        <p:nvSpPr>
          <p:cNvPr id="5" name="Footer Placeholder 4">
            <a:extLst>
              <a:ext uri="{FF2B5EF4-FFF2-40B4-BE49-F238E27FC236}">
                <a16:creationId xmlns:a16="http://schemas.microsoft.com/office/drawing/2014/main" id="{7BB92FFC-41E9-4226-8475-52F1EFBA37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E6C9AE-D113-48DF-BD84-9235BDAEC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B51CC-637D-464A-B767-CBE5023EA5A5}" type="slidenum">
              <a:rPr lang="en-US" smtClean="0"/>
              <a:pPr/>
              <a:t>‹#›</a:t>
            </a:fld>
            <a:endParaRPr lang="en-US"/>
          </a:p>
        </p:txBody>
      </p:sp>
      <p:sp>
        <p:nvSpPr>
          <p:cNvPr id="7" name="MSIPCM98ce494faed10d0469ce5b5d" descr="{&quot;HashCode&quot;:-1477458873,&quot;Placement&quot;:&quot;Footer&quot;,&quot;Top&quot;:524.1047,&quot;Left&quot;:420.843231,&quot;SlideWidth&quot;:960,&quot;SlideHeight&quot;:540}">
            <a:extLst>
              <a:ext uri="{FF2B5EF4-FFF2-40B4-BE49-F238E27FC236}">
                <a16:creationId xmlns:a16="http://schemas.microsoft.com/office/drawing/2014/main" id="{0DE23F5D-E62B-4CEB-B5E7-7F318D6CDB67}"/>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1642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hyperlink" Target="https://linuxize.com/post/how-to-remove-docker-images-containers-volumes-and-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user/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docs.docker.com/compose/compose-file/" TargetMode="External"/><Relationship Id="rId2" Type="http://schemas.openxmlformats.org/officeDocument/2006/relationships/hyperlink" Target="https://gist.github.com/faizanbashir/36b81228ea941dcc49575dc69b8369d9#file-docker-compose-yml"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searchexchange.techtarget.com/definition/cluster" TargetMode="External"/><Relationship Id="rId2" Type="http://schemas.openxmlformats.org/officeDocument/2006/relationships/hyperlink" Target="https://searchitoperations.techtarget.com/definition/Docker"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docker.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7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24F89F-6BFD-46AE-9307-2DDAD7EF73B4}"/>
              </a:ext>
            </a:extLst>
          </p:cNvPr>
          <p:cNvPicPr>
            <a:picLocks noChangeAspect="1"/>
          </p:cNvPicPr>
          <p:nvPr/>
        </p:nvPicPr>
        <p:blipFill>
          <a:blip r:embed="rId2"/>
          <a:stretch>
            <a:fillRect/>
          </a:stretch>
        </p:blipFill>
        <p:spPr>
          <a:xfrm>
            <a:off x="1428750" y="976312"/>
            <a:ext cx="9334500" cy="5440754"/>
          </a:xfrm>
          <a:prstGeom prst="rect">
            <a:avLst/>
          </a:prstGeom>
        </p:spPr>
      </p:pic>
      <p:sp>
        <p:nvSpPr>
          <p:cNvPr id="9" name="TextBox 8">
            <a:extLst>
              <a:ext uri="{FF2B5EF4-FFF2-40B4-BE49-F238E27FC236}">
                <a16:creationId xmlns:a16="http://schemas.microsoft.com/office/drawing/2014/main" id="{67044CF3-D2D9-422F-A9B5-7BEEA832B831}"/>
              </a:ext>
            </a:extLst>
          </p:cNvPr>
          <p:cNvSpPr txBox="1"/>
          <p:nvPr/>
        </p:nvSpPr>
        <p:spPr>
          <a:xfrm>
            <a:off x="3862167" y="375431"/>
            <a:ext cx="5067300" cy="646331"/>
          </a:xfrm>
          <a:prstGeom prst="rect">
            <a:avLst/>
          </a:prstGeom>
          <a:noFill/>
        </p:spPr>
        <p:txBody>
          <a:bodyPr wrap="square" rtlCol="0">
            <a:spAutoFit/>
          </a:bodyPr>
          <a:lstStyle/>
          <a:p>
            <a:r>
              <a:rPr lang="en-IN" sz="3600" b="1" dirty="0"/>
              <a:t>MICROSERVICES</a:t>
            </a:r>
          </a:p>
        </p:txBody>
      </p:sp>
    </p:spTree>
    <p:extLst>
      <p:ext uri="{BB962C8B-B14F-4D97-AF65-F5344CB8AC3E}">
        <p14:creationId xmlns:p14="http://schemas.microsoft.com/office/powerpoint/2010/main" val="248652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D72273-D18B-4653-9CBC-A30F97B4B487}"/>
              </a:ext>
            </a:extLst>
          </p:cNvPr>
          <p:cNvSpPr>
            <a:spLocks noChangeArrowheads="1"/>
          </p:cNvSpPr>
          <p:nvPr/>
        </p:nvSpPr>
        <p:spPr bwMode="auto">
          <a:xfrm>
            <a:off x="719527" y="210324"/>
            <a:ext cx="2621423"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stop ----time=30 foo </a:t>
            </a:r>
          </a:p>
        </p:txBody>
      </p:sp>
      <p:sp>
        <p:nvSpPr>
          <p:cNvPr id="3" name="Rectangle 2">
            <a:extLst>
              <a:ext uri="{FF2B5EF4-FFF2-40B4-BE49-F238E27FC236}">
                <a16:creationId xmlns:a16="http://schemas.microsoft.com/office/drawing/2014/main" id="{938E51B7-0621-42DA-974D-112E88216489}"/>
              </a:ext>
            </a:extLst>
          </p:cNvPr>
          <p:cNvSpPr>
            <a:spLocks noChangeArrowheads="1"/>
          </p:cNvSpPr>
          <p:nvPr/>
        </p:nvSpPr>
        <p:spPr bwMode="auto">
          <a:xfrm>
            <a:off x="1139255" y="936010"/>
            <a:ext cx="10822898" cy="64633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When using docker stop the only thing you can control is the number of seconds that the Docker daemon will wait before sending the SIGKILL: </a:t>
            </a:r>
          </a:p>
        </p:txBody>
      </p:sp>
      <p:sp>
        <p:nvSpPr>
          <p:cNvPr id="4" name="Rectangle 3">
            <a:extLst>
              <a:ext uri="{FF2B5EF4-FFF2-40B4-BE49-F238E27FC236}">
                <a16:creationId xmlns:a16="http://schemas.microsoft.com/office/drawing/2014/main" id="{769A0A8A-7AB2-44BB-8D3A-50F3BC10F97C}"/>
              </a:ext>
            </a:extLst>
          </p:cNvPr>
          <p:cNvSpPr/>
          <p:nvPr/>
        </p:nvSpPr>
        <p:spPr>
          <a:xfrm>
            <a:off x="1139255" y="1713991"/>
            <a:ext cx="10717965" cy="369332"/>
          </a:xfrm>
          <a:prstGeom prst="rect">
            <a:avLst/>
          </a:prstGeom>
        </p:spPr>
        <p:txBody>
          <a:bodyPr wrap="square">
            <a:spAutoFit/>
          </a:bodyPr>
          <a:lstStyle/>
          <a:p>
            <a:r>
              <a:rPr lang="en-US" dirty="0"/>
              <a:t>SIGKILL goes straight to the kernel which will terminate the process</a:t>
            </a:r>
          </a:p>
        </p:txBody>
      </p:sp>
      <p:sp>
        <p:nvSpPr>
          <p:cNvPr id="5" name="Rectangle 3">
            <a:extLst>
              <a:ext uri="{FF2B5EF4-FFF2-40B4-BE49-F238E27FC236}">
                <a16:creationId xmlns:a16="http://schemas.microsoft.com/office/drawing/2014/main" id="{07DC05C4-99AF-4747-A4E1-198D1C5DD5F5}"/>
              </a:ext>
            </a:extLst>
          </p:cNvPr>
          <p:cNvSpPr>
            <a:spLocks noChangeArrowheads="1"/>
          </p:cNvSpPr>
          <p:nvPr/>
        </p:nvSpPr>
        <p:spPr bwMode="auto">
          <a:xfrm>
            <a:off x="719527" y="2139712"/>
            <a:ext cx="2980496"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kill ----signal=SIGINT foo </a:t>
            </a:r>
          </a:p>
        </p:txBody>
      </p:sp>
      <p:sp>
        <p:nvSpPr>
          <p:cNvPr id="6" name="Rectangle 4">
            <a:extLst>
              <a:ext uri="{FF2B5EF4-FFF2-40B4-BE49-F238E27FC236}">
                <a16:creationId xmlns:a16="http://schemas.microsoft.com/office/drawing/2014/main" id="{7549E8B7-D196-4863-914D-05220DA9BF58}"/>
              </a:ext>
            </a:extLst>
          </p:cNvPr>
          <p:cNvSpPr>
            <a:spLocks noChangeArrowheads="1"/>
          </p:cNvSpPr>
          <p:nvPr/>
        </p:nvSpPr>
        <p:spPr bwMode="auto">
          <a:xfrm>
            <a:off x="1139256" y="2781637"/>
            <a:ext cx="10822898"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By default, the docker kill command doesn't give the container process an opportunity to exit gracefully -- it simply issues a SIGKILL to terminate the container. However, it does accept a --signal flag which will let you send something other than a SIGKILL to the container process </a:t>
            </a:r>
          </a:p>
        </p:txBody>
      </p:sp>
      <p:sp>
        <p:nvSpPr>
          <p:cNvPr id="7" name="Rectangle 6">
            <a:extLst>
              <a:ext uri="{FF2B5EF4-FFF2-40B4-BE49-F238E27FC236}">
                <a16:creationId xmlns:a16="http://schemas.microsoft.com/office/drawing/2014/main" id="{19D78518-CE88-40C8-817C-CC28E04B3E48}"/>
              </a:ext>
            </a:extLst>
          </p:cNvPr>
          <p:cNvSpPr/>
          <p:nvPr/>
        </p:nvSpPr>
        <p:spPr>
          <a:xfrm>
            <a:off x="1139255" y="3885227"/>
            <a:ext cx="10822898" cy="646331"/>
          </a:xfrm>
          <a:prstGeom prst="rect">
            <a:avLst/>
          </a:prstGeom>
        </p:spPr>
        <p:txBody>
          <a:bodyPr wrap="square">
            <a:spAutoFit/>
          </a:bodyPr>
          <a:lstStyle/>
          <a:p>
            <a:r>
              <a:rPr lang="en-US" dirty="0"/>
              <a:t>For example, if you wanted to send a SIGINT (the equivalent of a Ctrl-C on the terminal) to the container "foo" you could use the following</a:t>
            </a:r>
          </a:p>
        </p:txBody>
      </p:sp>
      <p:sp>
        <p:nvSpPr>
          <p:cNvPr id="9" name="Rectangle 5">
            <a:extLst>
              <a:ext uri="{FF2B5EF4-FFF2-40B4-BE49-F238E27FC236}">
                <a16:creationId xmlns:a16="http://schemas.microsoft.com/office/drawing/2014/main" id="{D6C74E90-EF0F-406D-A573-B9CC2D1B6844}"/>
              </a:ext>
            </a:extLst>
          </p:cNvPr>
          <p:cNvSpPr>
            <a:spLocks noChangeArrowheads="1"/>
          </p:cNvSpPr>
          <p:nvPr/>
        </p:nvSpPr>
        <p:spPr bwMode="auto">
          <a:xfrm>
            <a:off x="1139255" y="5130375"/>
            <a:ext cx="10717965"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 </a:t>
            </a:r>
          </a:p>
        </p:txBody>
      </p:sp>
      <p:sp>
        <p:nvSpPr>
          <p:cNvPr id="10" name="Rectangle 6">
            <a:extLst>
              <a:ext uri="{FF2B5EF4-FFF2-40B4-BE49-F238E27FC236}">
                <a16:creationId xmlns:a16="http://schemas.microsoft.com/office/drawing/2014/main" id="{8FA547A3-915B-4728-B136-B9E9E6E04742}"/>
              </a:ext>
            </a:extLst>
          </p:cNvPr>
          <p:cNvSpPr>
            <a:spLocks noChangeArrowheads="1"/>
          </p:cNvSpPr>
          <p:nvPr/>
        </p:nvSpPr>
        <p:spPr bwMode="auto">
          <a:xfrm>
            <a:off x="719527" y="4487049"/>
            <a:ext cx="2178738" cy="54621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a:t>
            </a:r>
            <a:r>
              <a:rPr lang="en-US" altLang="en-US" dirty="0" err="1"/>
              <a:t>rm</a:t>
            </a:r>
            <a:r>
              <a:rPr lang="en-US" altLang="en-US" dirty="0"/>
              <a:t> ----force foo </a:t>
            </a:r>
          </a:p>
        </p:txBody>
      </p:sp>
    </p:spTree>
    <p:extLst>
      <p:ext uri="{BB962C8B-B14F-4D97-AF65-F5344CB8AC3E}">
        <p14:creationId xmlns:p14="http://schemas.microsoft.com/office/powerpoint/2010/main" val="405832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32F56E-E385-498A-895D-A59FB6ED7910}"/>
              </a:ext>
            </a:extLst>
          </p:cNvPr>
          <p:cNvSpPr>
            <a:spLocks noChangeArrowheads="1"/>
          </p:cNvSpPr>
          <p:nvPr/>
        </p:nvSpPr>
        <p:spPr bwMode="auto">
          <a:xfrm>
            <a:off x="884420" y="322545"/>
            <a:ext cx="11032760" cy="92333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final option for stopping a running container is to use the --force or -f flag in conjunction with the docker </a:t>
            </a:r>
            <a:r>
              <a:rPr lang="en-US" altLang="en-US" dirty="0" err="1">
                <a:latin typeface="+mn-lt"/>
              </a:rPr>
              <a:t>rm</a:t>
            </a:r>
            <a:r>
              <a:rPr lang="en-US" altLang="en-US" dirty="0">
                <a:latin typeface="+mn-lt"/>
              </a:rPr>
              <a:t> command. Typically, docker </a:t>
            </a:r>
            <a:r>
              <a:rPr lang="en-US" altLang="en-US" dirty="0" err="1">
                <a:latin typeface="+mn-lt"/>
              </a:rPr>
              <a:t>rm</a:t>
            </a:r>
            <a:r>
              <a:rPr lang="en-US" altLang="en-US" dirty="0">
                <a:latin typeface="+mn-lt"/>
              </a:rPr>
              <a:t> is used to remove an already stopped container, but the use of the -f flag will cause it to first issue a SIGKILL</a:t>
            </a:r>
            <a:r>
              <a:rPr kumimoji="0" lang="en-US" altLang="en-US" sz="1100" b="0" i="0" u="none" strike="noStrike" cap="none" normalizeH="0" baseline="0" dirty="0">
                <a:ln>
                  <a:noFill/>
                </a:ln>
                <a:solidFill>
                  <a:srgbClr val="333333"/>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00EC9EA-B8E3-4899-888F-25ECEC5C373C}"/>
              </a:ext>
            </a:extLst>
          </p:cNvPr>
          <p:cNvSpPr/>
          <p:nvPr/>
        </p:nvSpPr>
        <p:spPr>
          <a:xfrm>
            <a:off x="315479" y="1505475"/>
            <a:ext cx="5896807" cy="369332"/>
          </a:xfrm>
          <a:prstGeom prst="rect">
            <a:avLst/>
          </a:prstGeom>
        </p:spPr>
        <p:txBody>
          <a:bodyPr wrap="none">
            <a:spAutoFit/>
          </a:bodyPr>
          <a:lstStyle/>
          <a:p>
            <a:r>
              <a:rPr lang="en-US" b="1" dirty="0">
                <a:solidFill>
                  <a:srgbClr val="222222"/>
                </a:solidFill>
                <a:latin typeface="Open Sans"/>
              </a:rPr>
              <a:t>docker start – Starts one or more stopped containers</a:t>
            </a:r>
            <a:endParaRPr lang="en-US" b="1" i="0" dirty="0">
              <a:solidFill>
                <a:srgbClr val="222222"/>
              </a:solidFill>
              <a:effectLst/>
              <a:latin typeface="Open Sans"/>
            </a:endParaRPr>
          </a:p>
        </p:txBody>
      </p:sp>
      <p:pic>
        <p:nvPicPr>
          <p:cNvPr id="4" name="Picture 3">
            <a:extLst>
              <a:ext uri="{FF2B5EF4-FFF2-40B4-BE49-F238E27FC236}">
                <a16:creationId xmlns:a16="http://schemas.microsoft.com/office/drawing/2014/main" id="{0D5265CA-DB04-45C2-8512-8C4ACCA56508}"/>
              </a:ext>
            </a:extLst>
          </p:cNvPr>
          <p:cNvPicPr>
            <a:picLocks noChangeAspect="1"/>
          </p:cNvPicPr>
          <p:nvPr/>
        </p:nvPicPr>
        <p:blipFill>
          <a:blip r:embed="rId2"/>
          <a:stretch>
            <a:fillRect/>
          </a:stretch>
        </p:blipFill>
        <p:spPr>
          <a:xfrm>
            <a:off x="884420" y="2134407"/>
            <a:ext cx="10927829" cy="983819"/>
          </a:xfrm>
          <a:prstGeom prst="rect">
            <a:avLst/>
          </a:prstGeom>
        </p:spPr>
      </p:pic>
      <p:sp>
        <p:nvSpPr>
          <p:cNvPr id="5" name="Rectangle 4">
            <a:extLst>
              <a:ext uri="{FF2B5EF4-FFF2-40B4-BE49-F238E27FC236}">
                <a16:creationId xmlns:a16="http://schemas.microsoft.com/office/drawing/2014/main" id="{55FCFC45-7971-4D9A-92C8-57599D22C7AE}"/>
              </a:ext>
            </a:extLst>
          </p:cNvPr>
          <p:cNvSpPr/>
          <p:nvPr/>
        </p:nvSpPr>
        <p:spPr>
          <a:xfrm>
            <a:off x="315479" y="3377826"/>
            <a:ext cx="5177571" cy="369332"/>
          </a:xfrm>
          <a:prstGeom prst="rect">
            <a:avLst/>
          </a:prstGeom>
        </p:spPr>
        <p:txBody>
          <a:bodyPr wrap="none">
            <a:spAutoFit/>
          </a:bodyPr>
          <a:lstStyle/>
          <a:p>
            <a:r>
              <a:rPr lang="en-US" b="1" dirty="0">
                <a:solidFill>
                  <a:srgbClr val="111111"/>
                </a:solidFill>
                <a:latin typeface="Helvetica Neue"/>
              </a:rPr>
              <a:t>To show Container information like IP </a:t>
            </a:r>
            <a:r>
              <a:rPr lang="en-US" b="1" dirty="0" err="1">
                <a:solidFill>
                  <a:srgbClr val="111111"/>
                </a:solidFill>
                <a:latin typeface="Helvetica Neue"/>
              </a:rPr>
              <a:t>adress</a:t>
            </a:r>
            <a:r>
              <a:rPr lang="en-US" dirty="0">
                <a:solidFill>
                  <a:srgbClr val="111111"/>
                </a:solidFill>
                <a:latin typeface="Helvetica Neue"/>
              </a:rPr>
              <a:t>.</a:t>
            </a:r>
            <a:endParaRPr lang="en-US" dirty="0"/>
          </a:p>
        </p:txBody>
      </p:sp>
      <p:pic>
        <p:nvPicPr>
          <p:cNvPr id="6" name="Picture 5">
            <a:extLst>
              <a:ext uri="{FF2B5EF4-FFF2-40B4-BE49-F238E27FC236}">
                <a16:creationId xmlns:a16="http://schemas.microsoft.com/office/drawing/2014/main" id="{CEA7CF77-E4DE-48D8-A515-45663EAD79B9}"/>
              </a:ext>
            </a:extLst>
          </p:cNvPr>
          <p:cNvPicPr>
            <a:picLocks noChangeAspect="1"/>
          </p:cNvPicPr>
          <p:nvPr/>
        </p:nvPicPr>
        <p:blipFill>
          <a:blip r:embed="rId3"/>
          <a:stretch>
            <a:fillRect/>
          </a:stretch>
        </p:blipFill>
        <p:spPr>
          <a:xfrm>
            <a:off x="884420" y="3747158"/>
            <a:ext cx="10927829" cy="1219200"/>
          </a:xfrm>
          <a:prstGeom prst="rect">
            <a:avLst/>
          </a:prstGeom>
        </p:spPr>
      </p:pic>
      <p:pic>
        <p:nvPicPr>
          <p:cNvPr id="7" name="Picture 6">
            <a:extLst>
              <a:ext uri="{FF2B5EF4-FFF2-40B4-BE49-F238E27FC236}">
                <a16:creationId xmlns:a16="http://schemas.microsoft.com/office/drawing/2014/main" id="{291D5020-B213-4E07-B9AE-60F08F3A713E}"/>
              </a:ext>
            </a:extLst>
          </p:cNvPr>
          <p:cNvPicPr>
            <a:picLocks noChangeAspect="1"/>
          </p:cNvPicPr>
          <p:nvPr/>
        </p:nvPicPr>
        <p:blipFill>
          <a:blip r:embed="rId4"/>
          <a:stretch>
            <a:fillRect/>
          </a:stretch>
        </p:blipFill>
        <p:spPr>
          <a:xfrm>
            <a:off x="884419" y="5595290"/>
            <a:ext cx="10927829" cy="1085850"/>
          </a:xfrm>
          <a:prstGeom prst="rect">
            <a:avLst/>
          </a:prstGeom>
        </p:spPr>
      </p:pic>
      <p:sp>
        <p:nvSpPr>
          <p:cNvPr id="8" name="Rectangle 7">
            <a:extLst>
              <a:ext uri="{FF2B5EF4-FFF2-40B4-BE49-F238E27FC236}">
                <a16:creationId xmlns:a16="http://schemas.microsoft.com/office/drawing/2014/main" id="{E41B5C31-C3C4-4E73-A4BE-068905B1DAA5}"/>
              </a:ext>
            </a:extLst>
          </p:cNvPr>
          <p:cNvSpPr/>
          <p:nvPr/>
        </p:nvSpPr>
        <p:spPr>
          <a:xfrm>
            <a:off x="337119" y="5065511"/>
            <a:ext cx="3181255" cy="369332"/>
          </a:xfrm>
          <a:prstGeom prst="rect">
            <a:avLst/>
          </a:prstGeom>
        </p:spPr>
        <p:txBody>
          <a:bodyPr wrap="none">
            <a:spAutoFit/>
          </a:bodyPr>
          <a:lstStyle/>
          <a:p>
            <a:r>
              <a:rPr lang="en-US" b="1" dirty="0">
                <a:solidFill>
                  <a:srgbClr val="111111"/>
                </a:solidFill>
                <a:latin typeface="Helvetica Neue"/>
              </a:rPr>
              <a:t>To show log of a Container.</a:t>
            </a:r>
            <a:endParaRPr lang="en-US" b="1" dirty="0"/>
          </a:p>
        </p:txBody>
      </p:sp>
    </p:spTree>
    <p:extLst>
      <p:ext uri="{BB962C8B-B14F-4D97-AF65-F5344CB8AC3E}">
        <p14:creationId xmlns:p14="http://schemas.microsoft.com/office/powerpoint/2010/main" val="31537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D87EC-62C5-43FF-AAB2-4FFEC300EEE6}"/>
              </a:ext>
            </a:extLst>
          </p:cNvPr>
          <p:cNvSpPr/>
          <p:nvPr/>
        </p:nvSpPr>
        <p:spPr>
          <a:xfrm>
            <a:off x="326825" y="156360"/>
            <a:ext cx="1412034" cy="369332"/>
          </a:xfrm>
          <a:prstGeom prst="rect">
            <a:avLst/>
          </a:prstGeom>
        </p:spPr>
        <p:txBody>
          <a:bodyPr wrap="square">
            <a:spAutoFit/>
          </a:bodyPr>
          <a:lstStyle/>
          <a:p>
            <a:r>
              <a:rPr lang="en-US" b="1" dirty="0">
                <a:solidFill>
                  <a:srgbClr val="33444C"/>
                </a:solidFill>
                <a:latin typeface="Geomanist Book"/>
              </a:rPr>
              <a:t>docker run</a:t>
            </a:r>
            <a:endParaRPr lang="en-US" b="1" i="0" dirty="0">
              <a:solidFill>
                <a:srgbClr val="33444C"/>
              </a:solidFill>
              <a:effectLst/>
              <a:latin typeface="Geomanist Book"/>
            </a:endParaRPr>
          </a:p>
        </p:txBody>
      </p:sp>
      <p:sp>
        <p:nvSpPr>
          <p:cNvPr id="3" name="Rectangle 2">
            <a:extLst>
              <a:ext uri="{FF2B5EF4-FFF2-40B4-BE49-F238E27FC236}">
                <a16:creationId xmlns:a16="http://schemas.microsoft.com/office/drawing/2014/main" id="{840B6840-8F65-43FA-9352-5C29D7C89E70}"/>
              </a:ext>
            </a:extLst>
          </p:cNvPr>
          <p:cNvSpPr/>
          <p:nvPr/>
        </p:nvSpPr>
        <p:spPr>
          <a:xfrm>
            <a:off x="757229" y="525692"/>
            <a:ext cx="4891339" cy="369332"/>
          </a:xfrm>
          <a:prstGeom prst="rect">
            <a:avLst/>
          </a:prstGeom>
        </p:spPr>
        <p:txBody>
          <a:bodyPr wrap="none">
            <a:spAutoFit/>
          </a:bodyPr>
          <a:lstStyle/>
          <a:p>
            <a:r>
              <a:rPr lang="en-US" dirty="0">
                <a:solidFill>
                  <a:srgbClr val="33444C"/>
                </a:solidFill>
                <a:latin typeface="Geomanist Book"/>
              </a:rPr>
              <a:t>Assign name and allocate pseudo-TTY (--name, -it)</a:t>
            </a:r>
            <a:endParaRPr lang="en-US" b="0" i="0" dirty="0">
              <a:solidFill>
                <a:srgbClr val="33444C"/>
              </a:solidFill>
              <a:effectLst/>
              <a:latin typeface="Geomanist Book"/>
            </a:endParaRPr>
          </a:p>
        </p:txBody>
      </p:sp>
      <p:pic>
        <p:nvPicPr>
          <p:cNvPr id="4" name="Picture 3">
            <a:extLst>
              <a:ext uri="{FF2B5EF4-FFF2-40B4-BE49-F238E27FC236}">
                <a16:creationId xmlns:a16="http://schemas.microsoft.com/office/drawing/2014/main" id="{8C616413-FFF2-465C-8A87-3D8F567FAE45}"/>
              </a:ext>
            </a:extLst>
          </p:cNvPr>
          <p:cNvPicPr>
            <a:picLocks noChangeAspect="1"/>
          </p:cNvPicPr>
          <p:nvPr/>
        </p:nvPicPr>
        <p:blipFill>
          <a:blip r:embed="rId2"/>
          <a:stretch>
            <a:fillRect/>
          </a:stretch>
        </p:blipFill>
        <p:spPr>
          <a:xfrm>
            <a:off x="799476" y="1033306"/>
            <a:ext cx="9738609" cy="923925"/>
          </a:xfrm>
          <a:prstGeom prst="rect">
            <a:avLst/>
          </a:prstGeom>
        </p:spPr>
      </p:pic>
      <p:pic>
        <p:nvPicPr>
          <p:cNvPr id="5" name="Picture 4">
            <a:extLst>
              <a:ext uri="{FF2B5EF4-FFF2-40B4-BE49-F238E27FC236}">
                <a16:creationId xmlns:a16="http://schemas.microsoft.com/office/drawing/2014/main" id="{C0FF223D-340A-4494-8B9C-1CFCC3BEC368}"/>
              </a:ext>
            </a:extLst>
          </p:cNvPr>
          <p:cNvPicPr>
            <a:picLocks noChangeAspect="1"/>
          </p:cNvPicPr>
          <p:nvPr/>
        </p:nvPicPr>
        <p:blipFill>
          <a:blip r:embed="rId3"/>
          <a:stretch>
            <a:fillRect/>
          </a:stretch>
        </p:blipFill>
        <p:spPr>
          <a:xfrm>
            <a:off x="799475" y="2603127"/>
            <a:ext cx="9738609" cy="371475"/>
          </a:xfrm>
          <a:prstGeom prst="rect">
            <a:avLst/>
          </a:prstGeom>
        </p:spPr>
      </p:pic>
      <p:sp>
        <p:nvSpPr>
          <p:cNvPr id="6" name="Rectangle 5">
            <a:extLst>
              <a:ext uri="{FF2B5EF4-FFF2-40B4-BE49-F238E27FC236}">
                <a16:creationId xmlns:a16="http://schemas.microsoft.com/office/drawing/2014/main" id="{1F4CAF3C-05FF-4CEF-AB2F-BEB798EFCCC0}"/>
              </a:ext>
            </a:extLst>
          </p:cNvPr>
          <p:cNvSpPr/>
          <p:nvPr/>
        </p:nvSpPr>
        <p:spPr>
          <a:xfrm>
            <a:off x="757229" y="2095513"/>
            <a:ext cx="2670026" cy="369332"/>
          </a:xfrm>
          <a:prstGeom prst="rect">
            <a:avLst/>
          </a:prstGeom>
        </p:spPr>
        <p:txBody>
          <a:bodyPr wrap="none">
            <a:spAutoFit/>
          </a:bodyPr>
          <a:lstStyle/>
          <a:p>
            <a:r>
              <a:rPr lang="en-US" b="1" dirty="0">
                <a:solidFill>
                  <a:srgbClr val="33444C"/>
                </a:solidFill>
                <a:latin typeface="Geomanist Book"/>
              </a:rPr>
              <a:t>Set working directory (-w)</a:t>
            </a:r>
            <a:endParaRPr lang="en-US" b="1" i="0" dirty="0">
              <a:solidFill>
                <a:srgbClr val="33444C"/>
              </a:solidFill>
              <a:effectLst/>
              <a:latin typeface="Geomanist Book"/>
            </a:endParaRPr>
          </a:p>
        </p:txBody>
      </p:sp>
      <p:sp>
        <p:nvSpPr>
          <p:cNvPr id="7" name="Rectangle 1">
            <a:extLst>
              <a:ext uri="{FF2B5EF4-FFF2-40B4-BE49-F238E27FC236}">
                <a16:creationId xmlns:a16="http://schemas.microsoft.com/office/drawing/2014/main" id="{0054FD08-AAEF-4C4B-BB38-4C993A27A66F}"/>
              </a:ext>
            </a:extLst>
          </p:cNvPr>
          <p:cNvSpPr>
            <a:spLocks noChangeArrowheads="1"/>
          </p:cNvSpPr>
          <p:nvPr/>
        </p:nvSpPr>
        <p:spPr bwMode="auto">
          <a:xfrm>
            <a:off x="1139252" y="3110741"/>
            <a:ext cx="9398833" cy="82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-w lets the command being executed inside directory given, here /path/to/</a:t>
            </a:r>
            <a:r>
              <a:rPr lang="en-US" altLang="en-US" dirty="0" err="1">
                <a:latin typeface="+mn-lt"/>
              </a:rPr>
              <a:t>dir</a:t>
            </a:r>
            <a:r>
              <a:rPr lang="en-US" altLang="en-US" dirty="0">
                <a:latin typeface="+mn-lt"/>
              </a:rPr>
              <a:t>/. If the path does not exist it is created inside the container. </a:t>
            </a:r>
          </a:p>
        </p:txBody>
      </p:sp>
      <p:sp>
        <p:nvSpPr>
          <p:cNvPr id="8" name="Rectangle 7">
            <a:extLst>
              <a:ext uri="{FF2B5EF4-FFF2-40B4-BE49-F238E27FC236}">
                <a16:creationId xmlns:a16="http://schemas.microsoft.com/office/drawing/2014/main" id="{F4D81EC7-C437-4AE0-A832-6283BB393D3E}"/>
              </a:ext>
            </a:extLst>
          </p:cNvPr>
          <p:cNvSpPr/>
          <p:nvPr/>
        </p:nvSpPr>
        <p:spPr>
          <a:xfrm>
            <a:off x="757229" y="3854775"/>
            <a:ext cx="1977401" cy="369332"/>
          </a:xfrm>
          <a:prstGeom prst="rect">
            <a:avLst/>
          </a:prstGeom>
        </p:spPr>
        <p:txBody>
          <a:bodyPr wrap="none">
            <a:spAutoFit/>
          </a:bodyPr>
          <a:lstStyle/>
          <a:p>
            <a:r>
              <a:rPr lang="en-US" b="1" dirty="0">
                <a:solidFill>
                  <a:srgbClr val="33444C"/>
                </a:solidFill>
                <a:latin typeface="Geomanist Book"/>
              </a:rPr>
              <a:t>Mount volume (-v)</a:t>
            </a:r>
            <a:endParaRPr lang="en-US" b="1" i="0" dirty="0">
              <a:solidFill>
                <a:srgbClr val="33444C"/>
              </a:solidFill>
              <a:effectLst/>
              <a:latin typeface="Geomanist Book"/>
            </a:endParaRPr>
          </a:p>
        </p:txBody>
      </p:sp>
      <p:pic>
        <p:nvPicPr>
          <p:cNvPr id="9" name="Picture 8">
            <a:extLst>
              <a:ext uri="{FF2B5EF4-FFF2-40B4-BE49-F238E27FC236}">
                <a16:creationId xmlns:a16="http://schemas.microsoft.com/office/drawing/2014/main" id="{DD8812F8-E112-44D7-BAED-524A2A9A619B}"/>
              </a:ext>
            </a:extLst>
          </p:cNvPr>
          <p:cNvPicPr>
            <a:picLocks noChangeAspect="1"/>
          </p:cNvPicPr>
          <p:nvPr/>
        </p:nvPicPr>
        <p:blipFill>
          <a:blip r:embed="rId4"/>
          <a:stretch>
            <a:fillRect/>
          </a:stretch>
        </p:blipFill>
        <p:spPr>
          <a:xfrm>
            <a:off x="799474" y="4712339"/>
            <a:ext cx="9738609" cy="361950"/>
          </a:xfrm>
          <a:prstGeom prst="rect">
            <a:avLst/>
          </a:prstGeom>
        </p:spPr>
      </p:pic>
      <p:sp>
        <p:nvSpPr>
          <p:cNvPr id="10" name="Rectangle 2">
            <a:extLst>
              <a:ext uri="{FF2B5EF4-FFF2-40B4-BE49-F238E27FC236}">
                <a16:creationId xmlns:a16="http://schemas.microsoft.com/office/drawing/2014/main" id="{99A32AF5-C0E9-412A-9599-111D170384AB}"/>
              </a:ext>
            </a:extLst>
          </p:cNvPr>
          <p:cNvSpPr>
            <a:spLocks noChangeArrowheads="1"/>
          </p:cNvSpPr>
          <p:nvPr/>
        </p:nvSpPr>
        <p:spPr bwMode="auto">
          <a:xfrm>
            <a:off x="1105069" y="4303290"/>
            <a:ext cx="9433015"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-v `</a:t>
            </a:r>
            <a:r>
              <a:rPr lang="en-US" altLang="en-US" dirty="0" err="1"/>
              <a:t>pwd</a:t>
            </a:r>
            <a:r>
              <a:rPr lang="en-US" altLang="en-US" dirty="0"/>
              <a:t>`:`</a:t>
            </a:r>
            <a:r>
              <a:rPr lang="en-US" altLang="en-US" dirty="0" err="1"/>
              <a:t>pwd</a:t>
            </a:r>
            <a:r>
              <a:rPr lang="en-US" altLang="en-US" dirty="0"/>
              <a:t>` -w `</a:t>
            </a:r>
            <a:r>
              <a:rPr lang="en-US" altLang="en-US" dirty="0" err="1"/>
              <a:t>pwd</a:t>
            </a:r>
            <a:r>
              <a:rPr lang="en-US" altLang="en-US" dirty="0"/>
              <a:t>` -</a:t>
            </a:r>
            <a:r>
              <a:rPr lang="en-US" altLang="en-US" dirty="0" err="1"/>
              <a:t>i</a:t>
            </a:r>
            <a:r>
              <a:rPr lang="en-US" altLang="en-US" dirty="0"/>
              <a:t> -t  ubuntu </a:t>
            </a:r>
            <a:r>
              <a:rPr lang="en-US" altLang="en-US" dirty="0" err="1"/>
              <a:t>pwd</a:t>
            </a:r>
            <a:endParaRPr lang="en-US" altLang="en-US" dirty="0"/>
          </a:p>
        </p:txBody>
      </p:sp>
      <p:sp>
        <p:nvSpPr>
          <p:cNvPr id="12" name="Rectangle 4">
            <a:extLst>
              <a:ext uri="{FF2B5EF4-FFF2-40B4-BE49-F238E27FC236}">
                <a16:creationId xmlns:a16="http://schemas.microsoft.com/office/drawing/2014/main" id="{9CC86082-F47C-48EB-8C0C-20BA059B9DC8}"/>
              </a:ext>
            </a:extLst>
          </p:cNvPr>
          <p:cNvSpPr>
            <a:spLocks noChangeArrowheads="1"/>
          </p:cNvSpPr>
          <p:nvPr/>
        </p:nvSpPr>
        <p:spPr bwMode="auto">
          <a:xfrm>
            <a:off x="1125589" y="5083795"/>
            <a:ext cx="9391973" cy="13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The -v flag mounts the current working directory into the container. The -w lets the command being executed inside the current working directory, by changing into the directory to the value returned by </a:t>
            </a:r>
            <a:r>
              <a:rPr lang="en-US" altLang="en-US" dirty="0" err="1">
                <a:latin typeface="+mn-lt"/>
              </a:rPr>
              <a:t>pwd</a:t>
            </a:r>
            <a:r>
              <a:rPr lang="en-US" altLang="en-US" dirty="0">
                <a:latin typeface="+mn-lt"/>
              </a:rPr>
              <a:t>. So this combination executes the command using the container, but inside the current working directory</a:t>
            </a:r>
            <a:r>
              <a:rPr kumimoji="0" lang="en-US" altLang="en-US" sz="1000" b="0" i="0" u="none" strike="noStrike" cap="none" normalizeH="0" baseline="0" dirty="0">
                <a:ln>
                  <a:noFill/>
                </a:ln>
                <a:solidFill>
                  <a:srgbClr val="33444C"/>
                </a:solidFill>
                <a:effectLst/>
                <a:latin typeface="Open Sans"/>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357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B88F9E-7D15-43E7-BCF2-97B5E62405C0}"/>
              </a:ext>
            </a:extLst>
          </p:cNvPr>
          <p:cNvSpPr>
            <a:spLocks noChangeArrowheads="1"/>
          </p:cNvSpPr>
          <p:nvPr/>
        </p:nvSpPr>
        <p:spPr bwMode="auto">
          <a:xfrm>
            <a:off x="1439056" y="344934"/>
            <a:ext cx="3797899"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/host/path:/container/pat </a:t>
            </a:r>
          </a:p>
        </p:txBody>
      </p:sp>
      <p:sp>
        <p:nvSpPr>
          <p:cNvPr id="3" name="Rectangle 2">
            <a:extLst>
              <a:ext uri="{FF2B5EF4-FFF2-40B4-BE49-F238E27FC236}">
                <a16:creationId xmlns:a16="http://schemas.microsoft.com/office/drawing/2014/main" id="{11DD4BCD-4F04-4D95-9C3D-77C582F8D9E3}"/>
              </a:ext>
            </a:extLst>
          </p:cNvPr>
          <p:cNvSpPr/>
          <p:nvPr/>
        </p:nvSpPr>
        <p:spPr>
          <a:xfrm>
            <a:off x="530043" y="830918"/>
            <a:ext cx="3641574" cy="369332"/>
          </a:xfrm>
          <a:prstGeom prst="rect">
            <a:avLst/>
          </a:prstGeom>
        </p:spPr>
        <p:txBody>
          <a:bodyPr wrap="none">
            <a:spAutoFit/>
          </a:bodyPr>
          <a:lstStyle/>
          <a:p>
            <a:r>
              <a:rPr lang="en-US" b="1" dirty="0">
                <a:solidFill>
                  <a:srgbClr val="33444C"/>
                </a:solidFill>
                <a:latin typeface="Geomanist Book"/>
              </a:rPr>
              <a:t>Publish or expose port (-p, --expose)</a:t>
            </a:r>
            <a:endParaRPr lang="en-US" b="1" i="0" dirty="0">
              <a:solidFill>
                <a:srgbClr val="33444C"/>
              </a:solidFill>
              <a:effectLst/>
              <a:latin typeface="Geomanist Book"/>
            </a:endParaRPr>
          </a:p>
        </p:txBody>
      </p:sp>
      <p:sp>
        <p:nvSpPr>
          <p:cNvPr id="4" name="Rectangle 2">
            <a:extLst>
              <a:ext uri="{FF2B5EF4-FFF2-40B4-BE49-F238E27FC236}">
                <a16:creationId xmlns:a16="http://schemas.microsoft.com/office/drawing/2014/main" id="{30E45C07-F338-452B-BC86-3104B01EE2C9}"/>
              </a:ext>
            </a:extLst>
          </p:cNvPr>
          <p:cNvSpPr>
            <a:spLocks noChangeArrowheads="1"/>
          </p:cNvSpPr>
          <p:nvPr/>
        </p:nvSpPr>
        <p:spPr bwMode="auto">
          <a:xfrm>
            <a:off x="1094282" y="1225865"/>
            <a:ext cx="2903102"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sudo docker run -p 80:80 </a:t>
            </a:r>
            <a:r>
              <a:rPr lang="en-US" altLang="en-US" dirty="0" err="1"/>
              <a:t>nginx</a:t>
            </a:r>
            <a:endParaRPr lang="en-US" altLang="en-US" dirty="0"/>
          </a:p>
        </p:txBody>
      </p:sp>
      <p:sp>
        <p:nvSpPr>
          <p:cNvPr id="5" name="Rectangle 3">
            <a:extLst>
              <a:ext uri="{FF2B5EF4-FFF2-40B4-BE49-F238E27FC236}">
                <a16:creationId xmlns:a16="http://schemas.microsoft.com/office/drawing/2014/main" id="{B112E09A-3B66-417E-9574-46B1E11951EB}"/>
              </a:ext>
            </a:extLst>
          </p:cNvPr>
          <p:cNvSpPr>
            <a:spLocks noChangeArrowheads="1"/>
          </p:cNvSpPr>
          <p:nvPr/>
        </p:nvSpPr>
        <p:spPr bwMode="auto">
          <a:xfrm>
            <a:off x="1094282" y="1618219"/>
            <a:ext cx="9184619"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binds port 80 of the container to TCP port 80 on 127.0.0.1 of the host machine. </a:t>
            </a:r>
          </a:p>
        </p:txBody>
      </p:sp>
      <p:pic>
        <p:nvPicPr>
          <p:cNvPr id="6" name="Picture 5">
            <a:extLst>
              <a:ext uri="{FF2B5EF4-FFF2-40B4-BE49-F238E27FC236}">
                <a16:creationId xmlns:a16="http://schemas.microsoft.com/office/drawing/2014/main" id="{8A3DB7A4-C4CE-45D4-A95D-82724B79D05D}"/>
              </a:ext>
            </a:extLst>
          </p:cNvPr>
          <p:cNvPicPr>
            <a:picLocks noChangeAspect="1"/>
          </p:cNvPicPr>
          <p:nvPr/>
        </p:nvPicPr>
        <p:blipFill>
          <a:blip r:embed="rId2"/>
          <a:stretch>
            <a:fillRect/>
          </a:stretch>
        </p:blipFill>
        <p:spPr>
          <a:xfrm>
            <a:off x="1094282" y="2142841"/>
            <a:ext cx="10073390" cy="446049"/>
          </a:xfrm>
          <a:prstGeom prst="rect">
            <a:avLst/>
          </a:prstGeom>
        </p:spPr>
      </p:pic>
      <p:sp>
        <p:nvSpPr>
          <p:cNvPr id="7" name="Rectangle 4">
            <a:extLst>
              <a:ext uri="{FF2B5EF4-FFF2-40B4-BE49-F238E27FC236}">
                <a16:creationId xmlns:a16="http://schemas.microsoft.com/office/drawing/2014/main" id="{A0F9CA8B-40AC-484B-9BD2-A56E8F49EE09}"/>
              </a:ext>
            </a:extLst>
          </p:cNvPr>
          <p:cNvSpPr>
            <a:spLocks noChangeArrowheads="1"/>
          </p:cNvSpPr>
          <p:nvPr/>
        </p:nvSpPr>
        <p:spPr bwMode="auto">
          <a:xfrm>
            <a:off x="1094282" y="3252011"/>
            <a:ext cx="10073390"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exposes port 80 of the container without publishing the port to the host system’s interfaces. </a:t>
            </a:r>
          </a:p>
        </p:txBody>
      </p:sp>
      <p:sp>
        <p:nvSpPr>
          <p:cNvPr id="8" name="Rectangle 5">
            <a:extLst>
              <a:ext uri="{FF2B5EF4-FFF2-40B4-BE49-F238E27FC236}">
                <a16:creationId xmlns:a16="http://schemas.microsoft.com/office/drawing/2014/main" id="{85AB48CF-886E-40F9-9E30-F886CC818B0B}"/>
              </a:ext>
            </a:extLst>
          </p:cNvPr>
          <p:cNvSpPr>
            <a:spLocks noChangeArrowheads="1"/>
          </p:cNvSpPr>
          <p:nvPr/>
        </p:nvSpPr>
        <p:spPr bwMode="auto">
          <a:xfrm>
            <a:off x="1094282" y="2793985"/>
            <a:ext cx="3438249"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--expose 80 ubuntu bash </a:t>
            </a:r>
          </a:p>
        </p:txBody>
      </p:sp>
      <p:sp>
        <p:nvSpPr>
          <p:cNvPr id="9" name="Rectangle 8">
            <a:extLst>
              <a:ext uri="{FF2B5EF4-FFF2-40B4-BE49-F238E27FC236}">
                <a16:creationId xmlns:a16="http://schemas.microsoft.com/office/drawing/2014/main" id="{FCE1128E-F347-4862-BA3F-AE0A0120CF76}"/>
              </a:ext>
            </a:extLst>
          </p:cNvPr>
          <p:cNvSpPr/>
          <p:nvPr/>
        </p:nvSpPr>
        <p:spPr>
          <a:xfrm>
            <a:off x="530043" y="3798230"/>
            <a:ext cx="4618829" cy="369332"/>
          </a:xfrm>
          <a:prstGeom prst="rect">
            <a:avLst/>
          </a:prstGeom>
        </p:spPr>
        <p:txBody>
          <a:bodyPr wrap="none">
            <a:spAutoFit/>
          </a:bodyPr>
          <a:lstStyle/>
          <a:p>
            <a:r>
              <a:rPr lang="fr-FR" b="1" dirty="0">
                <a:solidFill>
                  <a:srgbClr val="33444C"/>
                </a:solidFill>
                <a:latin typeface="Geomanist Book"/>
              </a:rPr>
              <a:t>Set </a:t>
            </a:r>
            <a:r>
              <a:rPr lang="fr-FR" b="1" dirty="0" err="1">
                <a:solidFill>
                  <a:srgbClr val="33444C"/>
                </a:solidFill>
                <a:latin typeface="Geomanist Book"/>
              </a:rPr>
              <a:t>environment</a:t>
            </a:r>
            <a:r>
              <a:rPr lang="fr-FR" b="1" dirty="0">
                <a:solidFill>
                  <a:srgbClr val="33444C"/>
                </a:solidFill>
                <a:latin typeface="Geomanist Book"/>
              </a:rPr>
              <a:t> variables (-e, --</a:t>
            </a:r>
            <a:r>
              <a:rPr lang="fr-FR" b="1" dirty="0" err="1">
                <a:solidFill>
                  <a:srgbClr val="33444C"/>
                </a:solidFill>
                <a:latin typeface="Geomanist Book"/>
              </a:rPr>
              <a:t>env</a:t>
            </a:r>
            <a:r>
              <a:rPr lang="fr-FR" b="1" dirty="0">
                <a:solidFill>
                  <a:srgbClr val="33444C"/>
                </a:solidFill>
                <a:latin typeface="Geomanist Book"/>
              </a:rPr>
              <a:t>, --</a:t>
            </a:r>
            <a:r>
              <a:rPr lang="fr-FR" b="1" dirty="0" err="1">
                <a:solidFill>
                  <a:srgbClr val="33444C"/>
                </a:solidFill>
                <a:latin typeface="Geomanist Book"/>
              </a:rPr>
              <a:t>env</a:t>
            </a:r>
            <a:r>
              <a:rPr lang="fr-FR" b="1" dirty="0">
                <a:solidFill>
                  <a:srgbClr val="33444C"/>
                </a:solidFill>
                <a:latin typeface="Geomanist Book"/>
              </a:rPr>
              <a:t>-file)</a:t>
            </a:r>
            <a:endParaRPr lang="fr-FR" b="1" i="0" dirty="0">
              <a:solidFill>
                <a:srgbClr val="33444C"/>
              </a:solidFill>
              <a:effectLst/>
              <a:latin typeface="Geomanist Book"/>
            </a:endParaRPr>
          </a:p>
        </p:txBody>
      </p:sp>
      <p:sp>
        <p:nvSpPr>
          <p:cNvPr id="12" name="Rectangle 7">
            <a:extLst>
              <a:ext uri="{FF2B5EF4-FFF2-40B4-BE49-F238E27FC236}">
                <a16:creationId xmlns:a16="http://schemas.microsoft.com/office/drawing/2014/main" id="{E000C127-4F1E-4931-8FBC-086B9ED87142}"/>
              </a:ext>
            </a:extLst>
          </p:cNvPr>
          <p:cNvSpPr>
            <a:spLocks noChangeArrowheads="1"/>
          </p:cNvSpPr>
          <p:nvPr/>
        </p:nvSpPr>
        <p:spPr bwMode="auto">
          <a:xfrm>
            <a:off x="1129402" y="4163673"/>
            <a:ext cx="8038940" cy="110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Use the -e, --</a:t>
            </a:r>
            <a:r>
              <a:rPr lang="en-US" altLang="en-US" dirty="0" err="1">
                <a:latin typeface="+mn-lt"/>
              </a:rPr>
              <a:t>env</a:t>
            </a:r>
            <a:r>
              <a:rPr lang="en-US" altLang="en-US" dirty="0">
                <a:latin typeface="+mn-lt"/>
              </a:rPr>
              <a:t>, and --</a:t>
            </a:r>
            <a:r>
              <a:rPr lang="en-US" altLang="en-US" dirty="0" err="1">
                <a:latin typeface="+mn-lt"/>
              </a:rPr>
              <a:t>env</a:t>
            </a:r>
            <a:r>
              <a:rPr lang="en-US" altLang="en-US" dirty="0">
                <a:latin typeface="+mn-lt"/>
              </a:rPr>
              <a:t>-file flags to set simple (non-array) environment variables in the container you’re running, or overwrite variables that are defined in the </a:t>
            </a:r>
            <a:r>
              <a:rPr lang="en-US" altLang="en-US" dirty="0" err="1">
                <a:latin typeface="+mn-lt"/>
              </a:rPr>
              <a:t>Dockerfile</a:t>
            </a:r>
            <a:r>
              <a:rPr lang="en-US" altLang="en-US" dirty="0">
                <a:latin typeface="+mn-lt"/>
              </a:rPr>
              <a:t> of the image you’re running. </a:t>
            </a:r>
          </a:p>
        </p:txBody>
      </p:sp>
      <p:sp>
        <p:nvSpPr>
          <p:cNvPr id="13" name="Rectangle 8">
            <a:extLst>
              <a:ext uri="{FF2B5EF4-FFF2-40B4-BE49-F238E27FC236}">
                <a16:creationId xmlns:a16="http://schemas.microsoft.com/office/drawing/2014/main" id="{822D2826-91B9-4906-953D-D6AA99B712FB}"/>
              </a:ext>
            </a:extLst>
          </p:cNvPr>
          <p:cNvSpPr>
            <a:spLocks noChangeArrowheads="1"/>
          </p:cNvSpPr>
          <p:nvPr/>
        </p:nvSpPr>
        <p:spPr bwMode="auto">
          <a:xfrm>
            <a:off x="1134790" y="5313381"/>
            <a:ext cx="9673118"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a:t>
            </a:r>
            <a:r>
              <a:rPr lang="en-US" altLang="en-US" dirty="0" err="1"/>
              <a:t>env</a:t>
            </a:r>
            <a:r>
              <a:rPr lang="en-US" altLang="en-US" dirty="0"/>
              <a:t> VAR1=value1 --</a:t>
            </a:r>
            <a:r>
              <a:rPr lang="en-US" altLang="en-US" dirty="0" err="1"/>
              <a:t>env</a:t>
            </a:r>
            <a:r>
              <a:rPr lang="en-US" altLang="en-US" dirty="0"/>
              <a:t> VAR2=value2 </a:t>
            </a:r>
            <a:r>
              <a:rPr lang="en-US" altLang="en-US" dirty="0" err="1"/>
              <a:t>ubuntu</a:t>
            </a:r>
            <a:r>
              <a:rPr lang="en-US" altLang="en-US" dirty="0"/>
              <a:t> </a:t>
            </a:r>
            <a:r>
              <a:rPr lang="en-US" altLang="en-US" dirty="0" err="1"/>
              <a:t>env</a:t>
            </a:r>
            <a:r>
              <a:rPr lang="en-US" altLang="en-US" dirty="0"/>
              <a:t> | </a:t>
            </a:r>
            <a:r>
              <a:rPr lang="en-US" altLang="en-US" dirty="0" err="1"/>
              <a:t>grep</a:t>
            </a:r>
            <a:r>
              <a:rPr lang="en-US" altLang="en-US" dirty="0"/>
              <a:t> VAR</a:t>
            </a:r>
          </a:p>
        </p:txBody>
      </p:sp>
      <p:pic>
        <p:nvPicPr>
          <p:cNvPr id="14" name="Picture 13">
            <a:extLst>
              <a:ext uri="{FF2B5EF4-FFF2-40B4-BE49-F238E27FC236}">
                <a16:creationId xmlns:a16="http://schemas.microsoft.com/office/drawing/2014/main" id="{FF6B7AF5-5129-402C-9043-C8DE9CE25391}"/>
              </a:ext>
            </a:extLst>
          </p:cNvPr>
          <p:cNvPicPr>
            <a:picLocks noChangeAspect="1"/>
          </p:cNvPicPr>
          <p:nvPr/>
        </p:nvPicPr>
        <p:blipFill>
          <a:blip r:embed="rId3"/>
          <a:stretch>
            <a:fillRect/>
          </a:stretch>
        </p:blipFill>
        <p:spPr>
          <a:xfrm>
            <a:off x="1094282" y="5910435"/>
            <a:ext cx="10073390" cy="485775"/>
          </a:xfrm>
          <a:prstGeom prst="rect">
            <a:avLst/>
          </a:prstGeom>
        </p:spPr>
      </p:pic>
    </p:spTree>
    <p:extLst>
      <p:ext uri="{BB962C8B-B14F-4D97-AF65-F5344CB8AC3E}">
        <p14:creationId xmlns:p14="http://schemas.microsoft.com/office/powerpoint/2010/main" val="402149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B2DA93-2790-4586-BD05-F39F4F595CB6}"/>
              </a:ext>
            </a:extLst>
          </p:cNvPr>
          <p:cNvSpPr>
            <a:spLocks noChangeArrowheads="1"/>
          </p:cNvSpPr>
          <p:nvPr/>
        </p:nvSpPr>
        <p:spPr bwMode="auto">
          <a:xfrm>
            <a:off x="1004342" y="152397"/>
            <a:ext cx="5666282" cy="13516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688B"/>
                </a:solidFill>
                <a:effectLst/>
                <a:latin typeface="Menlo"/>
              </a:rPr>
              <a:t>$ </a:t>
            </a:r>
            <a:endParaRPr kumimoji="0" lang="en-US" altLang="en-US" sz="1200" b="0" i="0" u="none" strike="noStrike" cap="none" normalizeH="0" baseline="0" dirty="0">
              <a:ln>
                <a:noFill/>
              </a:ln>
              <a:solidFill>
                <a:srgbClr val="658B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Vi </a:t>
            </a:r>
            <a:r>
              <a:rPr lang="en-US" altLang="en-US" dirty="0" err="1"/>
              <a:t>env.list</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This is a comment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VAR1=value1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VAR2=value2 </a:t>
            </a:r>
          </a:p>
        </p:txBody>
      </p:sp>
      <p:sp>
        <p:nvSpPr>
          <p:cNvPr id="3" name="Rectangle 2">
            <a:extLst>
              <a:ext uri="{FF2B5EF4-FFF2-40B4-BE49-F238E27FC236}">
                <a16:creationId xmlns:a16="http://schemas.microsoft.com/office/drawing/2014/main" id="{CBB73A65-4D55-46B9-A2EF-88A4D43B4909}"/>
              </a:ext>
            </a:extLst>
          </p:cNvPr>
          <p:cNvSpPr>
            <a:spLocks noChangeArrowheads="1"/>
          </p:cNvSpPr>
          <p:nvPr/>
        </p:nvSpPr>
        <p:spPr bwMode="auto">
          <a:xfrm>
            <a:off x="1004342" y="1664167"/>
            <a:ext cx="7075356"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run --</a:t>
            </a:r>
            <a:r>
              <a:rPr lang="en-US" altLang="en-US" dirty="0" err="1"/>
              <a:t>env</a:t>
            </a:r>
            <a:r>
              <a:rPr lang="en-US" altLang="en-US" dirty="0"/>
              <a:t>-file </a:t>
            </a:r>
            <a:r>
              <a:rPr lang="en-US" altLang="en-US" dirty="0" err="1"/>
              <a:t>env.list</a:t>
            </a:r>
            <a:r>
              <a:rPr lang="en-US" altLang="en-US" dirty="0"/>
              <a:t> ubuntu </a:t>
            </a:r>
            <a:r>
              <a:rPr lang="en-US" altLang="en-US" dirty="0" err="1"/>
              <a:t>env</a:t>
            </a:r>
            <a:r>
              <a:rPr lang="en-US" altLang="en-US" dirty="0"/>
              <a:t> | grep VAR</a:t>
            </a:r>
          </a:p>
        </p:txBody>
      </p:sp>
      <p:pic>
        <p:nvPicPr>
          <p:cNvPr id="4" name="Picture 3">
            <a:extLst>
              <a:ext uri="{FF2B5EF4-FFF2-40B4-BE49-F238E27FC236}">
                <a16:creationId xmlns:a16="http://schemas.microsoft.com/office/drawing/2014/main" id="{28DF36E0-C25E-492C-A56F-A9AE7C439871}"/>
              </a:ext>
            </a:extLst>
          </p:cNvPr>
          <p:cNvPicPr>
            <a:picLocks noChangeAspect="1"/>
          </p:cNvPicPr>
          <p:nvPr/>
        </p:nvPicPr>
        <p:blipFill>
          <a:blip r:embed="rId3"/>
          <a:stretch>
            <a:fillRect/>
          </a:stretch>
        </p:blipFill>
        <p:spPr>
          <a:xfrm>
            <a:off x="1004342" y="2191052"/>
            <a:ext cx="10088379" cy="514350"/>
          </a:xfrm>
          <a:prstGeom prst="rect">
            <a:avLst/>
          </a:prstGeom>
        </p:spPr>
      </p:pic>
      <p:sp>
        <p:nvSpPr>
          <p:cNvPr id="5" name="Rectangle 4">
            <a:extLst>
              <a:ext uri="{FF2B5EF4-FFF2-40B4-BE49-F238E27FC236}">
                <a16:creationId xmlns:a16="http://schemas.microsoft.com/office/drawing/2014/main" id="{F538EB15-CEF6-4902-9E9B-FA25267CF5CD}"/>
              </a:ext>
            </a:extLst>
          </p:cNvPr>
          <p:cNvSpPr/>
          <p:nvPr/>
        </p:nvSpPr>
        <p:spPr>
          <a:xfrm>
            <a:off x="422741" y="2865548"/>
            <a:ext cx="1681294" cy="369332"/>
          </a:xfrm>
          <a:prstGeom prst="rect">
            <a:avLst/>
          </a:prstGeom>
        </p:spPr>
        <p:txBody>
          <a:bodyPr wrap="none">
            <a:spAutoFit/>
          </a:bodyPr>
          <a:lstStyle/>
          <a:p>
            <a:r>
              <a:rPr lang="en-US" b="1" dirty="0">
                <a:solidFill>
                  <a:srgbClr val="33444C"/>
                </a:solidFill>
                <a:latin typeface="Geomanist Book"/>
              </a:rPr>
              <a:t>Create Volumes</a:t>
            </a:r>
          </a:p>
        </p:txBody>
      </p:sp>
      <p:sp>
        <p:nvSpPr>
          <p:cNvPr id="6" name="Rectangle 5">
            <a:extLst>
              <a:ext uri="{FF2B5EF4-FFF2-40B4-BE49-F238E27FC236}">
                <a16:creationId xmlns:a16="http://schemas.microsoft.com/office/drawing/2014/main" id="{65751DF4-5184-406D-B112-1ACDB1C6B14A}"/>
              </a:ext>
            </a:extLst>
          </p:cNvPr>
          <p:cNvSpPr/>
          <p:nvPr/>
        </p:nvSpPr>
        <p:spPr>
          <a:xfrm>
            <a:off x="1004342" y="3170712"/>
            <a:ext cx="5575116" cy="369332"/>
          </a:xfrm>
          <a:prstGeom prst="rect">
            <a:avLst/>
          </a:prstGeom>
        </p:spPr>
        <p:txBody>
          <a:bodyPr wrap="none">
            <a:spAutoFit/>
          </a:bodyPr>
          <a:lstStyle/>
          <a:p>
            <a:r>
              <a:rPr lang="en-US" dirty="0">
                <a:solidFill>
                  <a:srgbClr val="000000"/>
                </a:solidFill>
                <a:latin typeface="route_159_light"/>
              </a:rPr>
              <a:t>create volumes using the </a:t>
            </a:r>
            <a:r>
              <a:rPr lang="en-US" i="1" dirty="0">
                <a:solidFill>
                  <a:srgbClr val="000000"/>
                </a:solidFill>
                <a:latin typeface="route_159_light"/>
              </a:rPr>
              <a:t>docker volume create</a:t>
            </a:r>
            <a:r>
              <a:rPr lang="en-US" dirty="0">
                <a:solidFill>
                  <a:srgbClr val="000000"/>
                </a:solidFill>
                <a:latin typeface="route_159_light"/>
              </a:rPr>
              <a:t> command</a:t>
            </a:r>
            <a:endParaRPr lang="en-US" dirty="0"/>
          </a:p>
        </p:txBody>
      </p:sp>
      <p:sp>
        <p:nvSpPr>
          <p:cNvPr id="7" name="Rectangle 6">
            <a:extLst>
              <a:ext uri="{FF2B5EF4-FFF2-40B4-BE49-F238E27FC236}">
                <a16:creationId xmlns:a16="http://schemas.microsoft.com/office/drawing/2014/main" id="{D68EDC7B-8959-42B7-9B5D-7209DF5D8770}"/>
              </a:ext>
            </a:extLst>
          </p:cNvPr>
          <p:cNvSpPr/>
          <p:nvPr/>
        </p:nvSpPr>
        <p:spPr>
          <a:xfrm>
            <a:off x="1004341" y="3563436"/>
            <a:ext cx="4062333" cy="369332"/>
          </a:xfrm>
          <a:prstGeom prst="rect">
            <a:avLst/>
          </a:prstGeom>
        </p:spPr>
        <p:txBody>
          <a:bodyPr wrap="square">
            <a:spAutoFit/>
          </a:bodyPr>
          <a:lstStyle/>
          <a:p>
            <a:r>
              <a:rPr lang="en-US" dirty="0"/>
              <a:t>docker volume create --name my-</a:t>
            </a:r>
            <a:r>
              <a:rPr lang="en-US" dirty="0" err="1"/>
              <a:t>vol</a:t>
            </a:r>
            <a:endParaRPr lang="en-US" dirty="0"/>
          </a:p>
        </p:txBody>
      </p:sp>
      <p:pic>
        <p:nvPicPr>
          <p:cNvPr id="8" name="Picture 7">
            <a:extLst>
              <a:ext uri="{FF2B5EF4-FFF2-40B4-BE49-F238E27FC236}">
                <a16:creationId xmlns:a16="http://schemas.microsoft.com/office/drawing/2014/main" id="{C2371CFF-42EE-4F75-80E8-621DC97C3640}"/>
              </a:ext>
            </a:extLst>
          </p:cNvPr>
          <p:cNvPicPr>
            <a:picLocks noChangeAspect="1"/>
          </p:cNvPicPr>
          <p:nvPr/>
        </p:nvPicPr>
        <p:blipFill>
          <a:blip r:embed="rId4"/>
          <a:stretch>
            <a:fillRect/>
          </a:stretch>
        </p:blipFill>
        <p:spPr>
          <a:xfrm>
            <a:off x="1109272" y="3937363"/>
            <a:ext cx="9925050" cy="379722"/>
          </a:xfrm>
          <a:prstGeom prst="rect">
            <a:avLst/>
          </a:prstGeom>
        </p:spPr>
      </p:pic>
      <p:sp>
        <p:nvSpPr>
          <p:cNvPr id="9" name="Rectangle 8">
            <a:extLst>
              <a:ext uri="{FF2B5EF4-FFF2-40B4-BE49-F238E27FC236}">
                <a16:creationId xmlns:a16="http://schemas.microsoft.com/office/drawing/2014/main" id="{FAFE59D5-F678-4B8E-8924-81F048641B10}"/>
              </a:ext>
            </a:extLst>
          </p:cNvPr>
          <p:cNvSpPr/>
          <p:nvPr/>
        </p:nvSpPr>
        <p:spPr>
          <a:xfrm>
            <a:off x="1004341" y="4451435"/>
            <a:ext cx="3412922" cy="369332"/>
          </a:xfrm>
          <a:prstGeom prst="rect">
            <a:avLst/>
          </a:prstGeom>
        </p:spPr>
        <p:txBody>
          <a:bodyPr wrap="none">
            <a:spAutoFit/>
          </a:bodyPr>
          <a:lstStyle/>
          <a:p>
            <a:r>
              <a:rPr lang="en-US" dirty="0">
                <a:solidFill>
                  <a:srgbClr val="000000"/>
                </a:solidFill>
                <a:latin typeface="route_159_light"/>
              </a:rPr>
              <a:t>Attach to a container at run-time e</a:t>
            </a:r>
            <a:endParaRPr lang="en-US" dirty="0"/>
          </a:p>
        </p:txBody>
      </p:sp>
      <p:sp>
        <p:nvSpPr>
          <p:cNvPr id="10" name="Rectangle 9">
            <a:extLst>
              <a:ext uri="{FF2B5EF4-FFF2-40B4-BE49-F238E27FC236}">
                <a16:creationId xmlns:a16="http://schemas.microsoft.com/office/drawing/2014/main" id="{F35E38A3-66F0-467A-8D0D-950DA73BA41D}"/>
              </a:ext>
            </a:extLst>
          </p:cNvPr>
          <p:cNvSpPr/>
          <p:nvPr/>
        </p:nvSpPr>
        <p:spPr>
          <a:xfrm>
            <a:off x="1109272" y="4837833"/>
            <a:ext cx="5681272"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d</a:t>
            </a:r>
            <a:r>
              <a:rPr lang="en-US" dirty="0">
                <a:solidFill>
                  <a:srgbClr val="006FE0"/>
                </a:solidFill>
                <a:latin typeface="Monaco"/>
              </a:rPr>
              <a:t> -</a:t>
            </a:r>
            <a:r>
              <a:rPr lang="en-US" dirty="0">
                <a:solidFill>
                  <a:srgbClr val="000000"/>
                </a:solidFill>
                <a:latin typeface="Monaco"/>
              </a:rPr>
              <a:t>v</a:t>
            </a:r>
            <a:r>
              <a:rPr lang="en-US" dirty="0">
                <a:solidFill>
                  <a:srgbClr val="006FE0"/>
                </a:solidFill>
                <a:latin typeface="Monaco"/>
              </a:rPr>
              <a:t> </a:t>
            </a:r>
            <a:r>
              <a:rPr lang="en-US" dirty="0">
                <a:solidFill>
                  <a:srgbClr val="002D7A"/>
                </a:solidFill>
                <a:latin typeface="Monaco"/>
              </a:rPr>
              <a:t>my</a:t>
            </a:r>
            <a:r>
              <a:rPr lang="en-US" dirty="0">
                <a:solidFill>
                  <a:srgbClr val="006FE0"/>
                </a:solidFill>
                <a:latin typeface="Monaco"/>
              </a:rPr>
              <a:t>-</a:t>
            </a:r>
            <a:r>
              <a:rPr lang="en-US" dirty="0" err="1">
                <a:solidFill>
                  <a:srgbClr val="002D7A"/>
                </a:solidFill>
                <a:latin typeface="Monaco"/>
              </a:rPr>
              <a:t>vol</a:t>
            </a:r>
            <a:r>
              <a:rPr lang="en-US" dirty="0">
                <a:solidFill>
                  <a:srgbClr val="006FE0"/>
                </a:solidFill>
                <a:latin typeface="Monaco"/>
              </a:rPr>
              <a:t>:/</a:t>
            </a:r>
            <a:r>
              <a:rPr lang="en-US" dirty="0">
                <a:solidFill>
                  <a:srgbClr val="008080"/>
                </a:solidFill>
                <a:latin typeface="Monaco"/>
              </a:rPr>
              <a:t>data </a:t>
            </a:r>
            <a:r>
              <a:rPr lang="en-US" dirty="0" err="1">
                <a:solidFill>
                  <a:srgbClr val="000000"/>
                </a:solidFill>
                <a:latin typeface="Monaco"/>
              </a:rPr>
              <a:t>debian</a:t>
            </a:r>
            <a:endParaRPr lang="en-US" dirty="0"/>
          </a:p>
        </p:txBody>
      </p:sp>
      <p:pic>
        <p:nvPicPr>
          <p:cNvPr id="11" name="Picture 10">
            <a:extLst>
              <a:ext uri="{FF2B5EF4-FFF2-40B4-BE49-F238E27FC236}">
                <a16:creationId xmlns:a16="http://schemas.microsoft.com/office/drawing/2014/main" id="{FA3F4385-D8A1-40DD-871F-9854337B6AB7}"/>
              </a:ext>
            </a:extLst>
          </p:cNvPr>
          <p:cNvPicPr>
            <a:picLocks noChangeAspect="1"/>
          </p:cNvPicPr>
          <p:nvPr/>
        </p:nvPicPr>
        <p:blipFill>
          <a:blip r:embed="rId5"/>
          <a:stretch>
            <a:fillRect/>
          </a:stretch>
        </p:blipFill>
        <p:spPr>
          <a:xfrm>
            <a:off x="1109272" y="5368071"/>
            <a:ext cx="9925050" cy="361950"/>
          </a:xfrm>
          <a:prstGeom prst="rect">
            <a:avLst/>
          </a:prstGeom>
        </p:spPr>
      </p:pic>
      <p:sp>
        <p:nvSpPr>
          <p:cNvPr id="12" name="Rectangle 11">
            <a:extLst>
              <a:ext uri="{FF2B5EF4-FFF2-40B4-BE49-F238E27FC236}">
                <a16:creationId xmlns:a16="http://schemas.microsoft.com/office/drawing/2014/main" id="{CD3CF487-4F23-4A1A-A71E-03CB97C554A4}"/>
              </a:ext>
            </a:extLst>
          </p:cNvPr>
          <p:cNvSpPr/>
          <p:nvPr/>
        </p:nvSpPr>
        <p:spPr>
          <a:xfrm>
            <a:off x="1109272" y="5890927"/>
            <a:ext cx="9353862" cy="369332"/>
          </a:xfrm>
          <a:prstGeom prst="rect">
            <a:avLst/>
          </a:prstGeom>
        </p:spPr>
        <p:txBody>
          <a:bodyPr wrap="square">
            <a:spAutoFit/>
          </a:bodyPr>
          <a:lstStyle/>
          <a:p>
            <a:r>
              <a:rPr lang="en-US" dirty="0">
                <a:solidFill>
                  <a:srgbClr val="000000"/>
                </a:solidFill>
                <a:latin typeface="route_159_light"/>
              </a:rPr>
              <a:t>This example will mount the </a:t>
            </a:r>
            <a:r>
              <a:rPr lang="en-US" i="1" dirty="0">
                <a:solidFill>
                  <a:srgbClr val="000000"/>
                </a:solidFill>
                <a:latin typeface="route_159_light"/>
              </a:rPr>
              <a:t>my-</a:t>
            </a:r>
            <a:r>
              <a:rPr lang="en-US" i="1" dirty="0" err="1">
                <a:solidFill>
                  <a:srgbClr val="000000"/>
                </a:solidFill>
                <a:latin typeface="route_159_light"/>
              </a:rPr>
              <a:t>vol</a:t>
            </a:r>
            <a:r>
              <a:rPr lang="en-US" dirty="0">
                <a:solidFill>
                  <a:srgbClr val="000000"/>
                </a:solidFill>
                <a:latin typeface="route_159_light"/>
              </a:rPr>
              <a:t> volume at </a:t>
            </a:r>
            <a:r>
              <a:rPr lang="en-US" i="1" dirty="0">
                <a:solidFill>
                  <a:srgbClr val="000000"/>
                </a:solidFill>
                <a:latin typeface="route_159_light"/>
              </a:rPr>
              <a:t>/data</a:t>
            </a:r>
            <a:r>
              <a:rPr lang="en-US" dirty="0">
                <a:solidFill>
                  <a:srgbClr val="000000"/>
                </a:solidFill>
                <a:latin typeface="route_159_light"/>
              </a:rPr>
              <a:t> inside the </a:t>
            </a:r>
            <a:r>
              <a:rPr lang="en-US" dirty="0" err="1">
                <a:solidFill>
                  <a:srgbClr val="000000"/>
                </a:solidFill>
                <a:latin typeface="route_159_light"/>
              </a:rPr>
              <a:t>containe</a:t>
            </a:r>
            <a:endParaRPr lang="en-US" dirty="0"/>
          </a:p>
        </p:txBody>
      </p:sp>
    </p:spTree>
    <p:extLst>
      <p:ext uri="{BB962C8B-B14F-4D97-AF65-F5344CB8AC3E}">
        <p14:creationId xmlns:p14="http://schemas.microsoft.com/office/powerpoint/2010/main" val="74409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F5C4AA-0114-47E5-9858-FF83567C8515}"/>
              </a:ext>
            </a:extLst>
          </p:cNvPr>
          <p:cNvSpPr/>
          <p:nvPr/>
        </p:nvSpPr>
        <p:spPr>
          <a:xfrm>
            <a:off x="694544" y="122792"/>
            <a:ext cx="10608040" cy="369332"/>
          </a:xfrm>
          <a:prstGeom prst="rect">
            <a:avLst/>
          </a:prstGeom>
        </p:spPr>
        <p:txBody>
          <a:bodyPr wrap="square">
            <a:spAutoFit/>
          </a:bodyPr>
          <a:lstStyle/>
          <a:p>
            <a:r>
              <a:rPr lang="en-US" dirty="0">
                <a:solidFill>
                  <a:srgbClr val="000000"/>
                </a:solidFill>
                <a:latin typeface="route_159_light"/>
              </a:rPr>
              <a:t>v flag — mounting a specific directory from the host into a container</a:t>
            </a:r>
            <a:endParaRPr lang="en-US" dirty="0"/>
          </a:p>
        </p:txBody>
      </p:sp>
      <p:pic>
        <p:nvPicPr>
          <p:cNvPr id="3" name="Picture 2">
            <a:extLst>
              <a:ext uri="{FF2B5EF4-FFF2-40B4-BE49-F238E27FC236}">
                <a16:creationId xmlns:a16="http://schemas.microsoft.com/office/drawing/2014/main" id="{F254CEED-4B42-4B4D-B158-C9C94B8EA3E5}"/>
              </a:ext>
            </a:extLst>
          </p:cNvPr>
          <p:cNvPicPr>
            <a:picLocks noChangeAspect="1"/>
          </p:cNvPicPr>
          <p:nvPr/>
        </p:nvPicPr>
        <p:blipFill>
          <a:blip r:embed="rId2"/>
          <a:stretch>
            <a:fillRect/>
          </a:stretch>
        </p:blipFill>
        <p:spPr>
          <a:xfrm>
            <a:off x="694544" y="992239"/>
            <a:ext cx="9963463" cy="676275"/>
          </a:xfrm>
          <a:prstGeom prst="rect">
            <a:avLst/>
          </a:prstGeom>
        </p:spPr>
      </p:pic>
      <p:sp>
        <p:nvSpPr>
          <p:cNvPr id="4" name="Rectangle 3">
            <a:extLst>
              <a:ext uri="{FF2B5EF4-FFF2-40B4-BE49-F238E27FC236}">
                <a16:creationId xmlns:a16="http://schemas.microsoft.com/office/drawing/2014/main" id="{6A49EB39-5647-487C-BB7D-98626A28E68B}"/>
              </a:ext>
            </a:extLst>
          </p:cNvPr>
          <p:cNvSpPr/>
          <p:nvPr/>
        </p:nvSpPr>
        <p:spPr>
          <a:xfrm>
            <a:off x="694544" y="492124"/>
            <a:ext cx="6605666" cy="369332"/>
          </a:xfrm>
          <a:prstGeom prst="rect">
            <a:avLst/>
          </a:prstGeom>
        </p:spPr>
        <p:txBody>
          <a:bodyPr wrap="square">
            <a:spAutoFit/>
          </a:bodyPr>
          <a:lstStyle/>
          <a:p>
            <a:r>
              <a:rPr lang="en-US" dirty="0">
                <a:solidFill>
                  <a:srgbClr val="008080"/>
                </a:solidFill>
                <a:latin typeface="Monaco"/>
              </a:rPr>
              <a:t>docker </a:t>
            </a:r>
            <a:r>
              <a:rPr lang="en-US" dirty="0">
                <a:solidFill>
                  <a:srgbClr val="002D7A"/>
                </a:solidFill>
                <a:latin typeface="Monaco"/>
              </a:rPr>
              <a:t>run</a:t>
            </a:r>
            <a:r>
              <a:rPr lang="en-US" dirty="0">
                <a:solidFill>
                  <a:srgbClr val="006FE0"/>
                </a:solidFill>
                <a:latin typeface="Monaco"/>
              </a:rPr>
              <a:t> -</a:t>
            </a:r>
            <a:r>
              <a:rPr lang="en-US" dirty="0">
                <a:solidFill>
                  <a:srgbClr val="002D7A"/>
                </a:solidFill>
                <a:latin typeface="Monaco"/>
              </a:rPr>
              <a:t>v</a:t>
            </a:r>
            <a:r>
              <a:rPr lang="en-US" dirty="0">
                <a:solidFill>
                  <a:srgbClr val="006FE0"/>
                </a:solidFill>
                <a:latin typeface="Monaco"/>
              </a:rPr>
              <a:t> /</a:t>
            </a:r>
            <a:r>
              <a:rPr lang="en-US" dirty="0">
                <a:solidFill>
                  <a:srgbClr val="002D7A"/>
                </a:solidFill>
                <a:latin typeface="Monaco"/>
              </a:rPr>
              <a:t>home</a:t>
            </a:r>
            <a:r>
              <a:rPr lang="en-US" dirty="0">
                <a:solidFill>
                  <a:srgbClr val="006FE0"/>
                </a:solidFill>
                <a:latin typeface="Monaco"/>
              </a:rPr>
              <a:t>/</a:t>
            </a:r>
            <a:r>
              <a:rPr lang="en-US" dirty="0" err="1">
                <a:solidFill>
                  <a:srgbClr val="002D7A"/>
                </a:solidFill>
                <a:latin typeface="Monaco"/>
              </a:rPr>
              <a:t>adrian</a:t>
            </a:r>
            <a:r>
              <a:rPr lang="en-US" dirty="0">
                <a:solidFill>
                  <a:srgbClr val="006FE0"/>
                </a:solidFill>
                <a:latin typeface="Monaco"/>
              </a:rPr>
              <a:t>/</a:t>
            </a:r>
            <a:r>
              <a:rPr lang="en-US" dirty="0">
                <a:solidFill>
                  <a:srgbClr val="002D7A"/>
                </a:solidFill>
                <a:latin typeface="Monaco"/>
              </a:rPr>
              <a:t>data</a:t>
            </a:r>
            <a:r>
              <a:rPr lang="en-US" dirty="0">
                <a:solidFill>
                  <a:srgbClr val="006FE0"/>
                </a:solidFill>
                <a:latin typeface="Monaco"/>
              </a:rPr>
              <a:t>:/</a:t>
            </a:r>
            <a:r>
              <a:rPr lang="en-US" dirty="0">
                <a:solidFill>
                  <a:srgbClr val="008080"/>
                </a:solidFill>
                <a:latin typeface="Monaco"/>
              </a:rPr>
              <a:t>data </a:t>
            </a:r>
            <a:r>
              <a:rPr lang="en-US" dirty="0" err="1">
                <a:solidFill>
                  <a:srgbClr val="008080"/>
                </a:solidFill>
                <a:latin typeface="Monaco"/>
              </a:rPr>
              <a:t>debian</a:t>
            </a:r>
            <a:r>
              <a:rPr lang="en-US" dirty="0">
                <a:solidFill>
                  <a:srgbClr val="008080"/>
                </a:solidFill>
                <a:latin typeface="Monaco"/>
              </a:rPr>
              <a:t>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data</a:t>
            </a:r>
            <a:endParaRPr lang="en-US" dirty="0"/>
          </a:p>
        </p:txBody>
      </p:sp>
      <p:sp>
        <p:nvSpPr>
          <p:cNvPr id="5" name="Rectangle 4">
            <a:extLst>
              <a:ext uri="{FF2B5EF4-FFF2-40B4-BE49-F238E27FC236}">
                <a16:creationId xmlns:a16="http://schemas.microsoft.com/office/drawing/2014/main" id="{33189BAE-1277-40F8-B0DF-556CEA49AD1D}"/>
              </a:ext>
            </a:extLst>
          </p:cNvPr>
          <p:cNvSpPr/>
          <p:nvPr/>
        </p:nvSpPr>
        <p:spPr>
          <a:xfrm>
            <a:off x="694544" y="1817327"/>
            <a:ext cx="10443148" cy="369332"/>
          </a:xfrm>
          <a:prstGeom prst="rect">
            <a:avLst/>
          </a:prstGeom>
        </p:spPr>
        <p:txBody>
          <a:bodyPr wrap="square">
            <a:spAutoFit/>
          </a:bodyPr>
          <a:lstStyle/>
          <a:p>
            <a:r>
              <a:rPr lang="en-US" dirty="0">
                <a:solidFill>
                  <a:srgbClr val="000000"/>
                </a:solidFill>
                <a:latin typeface="route_159_light"/>
              </a:rPr>
              <a:t>Will mount the directory </a:t>
            </a:r>
            <a:r>
              <a:rPr lang="en-US" i="1" dirty="0">
                <a:solidFill>
                  <a:srgbClr val="000000"/>
                </a:solidFill>
                <a:latin typeface="route_159_light"/>
              </a:rPr>
              <a:t>/home/</a:t>
            </a:r>
            <a:r>
              <a:rPr lang="en-US" i="1" dirty="0" err="1">
                <a:solidFill>
                  <a:srgbClr val="000000"/>
                </a:solidFill>
                <a:latin typeface="route_159_light"/>
              </a:rPr>
              <a:t>adrian</a:t>
            </a:r>
            <a:r>
              <a:rPr lang="en-US" i="1" dirty="0">
                <a:solidFill>
                  <a:srgbClr val="000000"/>
                </a:solidFill>
                <a:latin typeface="route_159_light"/>
              </a:rPr>
              <a:t>/data</a:t>
            </a:r>
            <a:r>
              <a:rPr lang="en-US" dirty="0">
                <a:solidFill>
                  <a:srgbClr val="000000"/>
                </a:solidFill>
                <a:latin typeface="route_159_light"/>
              </a:rPr>
              <a:t> on the host as </a:t>
            </a:r>
            <a:r>
              <a:rPr lang="en-US" i="1" dirty="0">
                <a:solidFill>
                  <a:srgbClr val="000000"/>
                </a:solidFill>
                <a:latin typeface="route_159_light"/>
              </a:rPr>
              <a:t>/data</a:t>
            </a:r>
            <a:r>
              <a:rPr lang="en-US" dirty="0">
                <a:solidFill>
                  <a:srgbClr val="000000"/>
                </a:solidFill>
                <a:latin typeface="route_159_light"/>
              </a:rPr>
              <a:t> inside the container. </a:t>
            </a:r>
            <a:endParaRPr lang="en-US" dirty="0"/>
          </a:p>
        </p:txBody>
      </p:sp>
      <p:sp>
        <p:nvSpPr>
          <p:cNvPr id="9" name="Rectangle 8">
            <a:extLst>
              <a:ext uri="{FF2B5EF4-FFF2-40B4-BE49-F238E27FC236}">
                <a16:creationId xmlns:a16="http://schemas.microsoft.com/office/drawing/2014/main" id="{C79CA9E1-A81E-472B-9EF2-F947B6AF2F21}"/>
              </a:ext>
            </a:extLst>
          </p:cNvPr>
          <p:cNvSpPr/>
          <p:nvPr/>
        </p:nvSpPr>
        <p:spPr>
          <a:xfrm>
            <a:off x="191604" y="2510330"/>
            <a:ext cx="1860317" cy="369332"/>
          </a:xfrm>
          <a:prstGeom prst="rect">
            <a:avLst/>
          </a:prstGeom>
        </p:spPr>
        <p:txBody>
          <a:bodyPr wrap="none">
            <a:spAutoFit/>
          </a:bodyPr>
          <a:lstStyle/>
          <a:p>
            <a:pPr fontAlgn="base"/>
            <a:r>
              <a:rPr lang="en-US" b="1" dirty="0">
                <a:solidFill>
                  <a:srgbClr val="000000"/>
                </a:solidFill>
                <a:latin typeface="route_159_heavy"/>
              </a:rPr>
              <a:t>Deleting Volumes</a:t>
            </a:r>
            <a:endParaRPr lang="en-US" b="1" i="0" dirty="0">
              <a:solidFill>
                <a:srgbClr val="000000"/>
              </a:solidFill>
              <a:effectLst/>
              <a:latin typeface="route_159_heavy"/>
            </a:endParaRPr>
          </a:p>
        </p:txBody>
      </p:sp>
      <p:pic>
        <p:nvPicPr>
          <p:cNvPr id="10" name="Picture 9">
            <a:extLst>
              <a:ext uri="{FF2B5EF4-FFF2-40B4-BE49-F238E27FC236}">
                <a16:creationId xmlns:a16="http://schemas.microsoft.com/office/drawing/2014/main" id="{3029A57B-863D-4B5F-A50B-2BA540CF0BC3}"/>
              </a:ext>
            </a:extLst>
          </p:cNvPr>
          <p:cNvPicPr>
            <a:picLocks noChangeAspect="1"/>
          </p:cNvPicPr>
          <p:nvPr/>
        </p:nvPicPr>
        <p:blipFill>
          <a:blip r:embed="rId3"/>
          <a:stretch>
            <a:fillRect/>
          </a:stretch>
        </p:blipFill>
        <p:spPr>
          <a:xfrm>
            <a:off x="694543" y="3004842"/>
            <a:ext cx="9963463" cy="647700"/>
          </a:xfrm>
          <a:prstGeom prst="rect">
            <a:avLst/>
          </a:prstGeom>
        </p:spPr>
      </p:pic>
      <p:sp>
        <p:nvSpPr>
          <p:cNvPr id="11" name="Rectangle 10">
            <a:extLst>
              <a:ext uri="{FF2B5EF4-FFF2-40B4-BE49-F238E27FC236}">
                <a16:creationId xmlns:a16="http://schemas.microsoft.com/office/drawing/2014/main" id="{35DC13C4-025E-4577-B7D0-CAB435FD432D}"/>
              </a:ext>
            </a:extLst>
          </p:cNvPr>
          <p:cNvSpPr/>
          <p:nvPr/>
        </p:nvSpPr>
        <p:spPr>
          <a:xfrm>
            <a:off x="694543" y="3755628"/>
            <a:ext cx="3112959" cy="369332"/>
          </a:xfrm>
          <a:prstGeom prst="rect">
            <a:avLst/>
          </a:prstGeom>
        </p:spPr>
        <p:txBody>
          <a:bodyPr wrap="square">
            <a:spAutoFit/>
          </a:bodyPr>
          <a:lstStyle/>
          <a:p>
            <a:r>
              <a:rPr lang="en-US" i="1" dirty="0">
                <a:solidFill>
                  <a:srgbClr val="000000"/>
                </a:solidFill>
                <a:latin typeface="route_159_light"/>
              </a:rPr>
              <a:t>docker </a:t>
            </a:r>
            <a:r>
              <a:rPr lang="en-US" i="1" dirty="0" err="1">
                <a:solidFill>
                  <a:srgbClr val="000000"/>
                </a:solidFill>
                <a:latin typeface="route_159_light"/>
              </a:rPr>
              <a:t>rm</a:t>
            </a:r>
            <a:r>
              <a:rPr lang="en-US" i="1" dirty="0">
                <a:solidFill>
                  <a:srgbClr val="000000"/>
                </a:solidFill>
                <a:latin typeface="route_159_light"/>
              </a:rPr>
              <a:t> -v</a:t>
            </a:r>
            <a:r>
              <a:rPr lang="en-US" dirty="0">
                <a:solidFill>
                  <a:srgbClr val="000000"/>
                </a:solidFill>
                <a:latin typeface="route_159_light"/>
              </a:rPr>
              <a:t> command</a:t>
            </a:r>
            <a:endParaRPr lang="en-US" dirty="0"/>
          </a:p>
        </p:txBody>
      </p:sp>
      <p:sp>
        <p:nvSpPr>
          <p:cNvPr id="12" name="Rectangle 11">
            <a:extLst>
              <a:ext uri="{FF2B5EF4-FFF2-40B4-BE49-F238E27FC236}">
                <a16:creationId xmlns:a16="http://schemas.microsoft.com/office/drawing/2014/main" id="{2FC21E0E-8ED6-4C39-BFE7-BD055733C231}"/>
              </a:ext>
            </a:extLst>
          </p:cNvPr>
          <p:cNvSpPr/>
          <p:nvPr/>
        </p:nvSpPr>
        <p:spPr>
          <a:xfrm>
            <a:off x="694543" y="4135814"/>
            <a:ext cx="4023987" cy="369332"/>
          </a:xfrm>
          <a:prstGeom prst="rect">
            <a:avLst/>
          </a:prstGeom>
        </p:spPr>
        <p:txBody>
          <a:bodyPr wrap="none">
            <a:spAutoFit/>
          </a:bodyPr>
          <a:lstStyle/>
          <a:p>
            <a:r>
              <a:rPr lang="en-US" dirty="0">
                <a:solidFill>
                  <a:srgbClr val="008080"/>
                </a:solidFill>
                <a:latin typeface="Monaco"/>
              </a:rPr>
              <a:t>docker volume </a:t>
            </a:r>
            <a:r>
              <a:rPr lang="en-US" dirty="0" err="1">
                <a:solidFill>
                  <a:srgbClr val="000000"/>
                </a:solidFill>
                <a:latin typeface="Monaco"/>
              </a:rPr>
              <a:t>rm</a:t>
            </a:r>
            <a:r>
              <a:rPr lang="en-US" dirty="0">
                <a:solidFill>
                  <a:srgbClr val="006FE0"/>
                </a:solidFill>
                <a:latin typeface="Monaco"/>
              </a:rPr>
              <a:t> </a:t>
            </a:r>
            <a:r>
              <a:rPr lang="en-US" dirty="0">
                <a:solidFill>
                  <a:srgbClr val="333333"/>
                </a:solidFill>
                <a:latin typeface="Monaco"/>
              </a:rPr>
              <a:t>$(</a:t>
            </a:r>
            <a:r>
              <a:rPr lang="en-US" dirty="0">
                <a:solidFill>
                  <a:srgbClr val="008080"/>
                </a:solidFill>
                <a:latin typeface="Monaco"/>
              </a:rPr>
              <a:t>docker volume </a:t>
            </a:r>
            <a:r>
              <a:rPr lang="en-US" dirty="0">
                <a:solidFill>
                  <a:srgbClr val="002D7A"/>
                </a:solidFill>
                <a:latin typeface="Monaco"/>
              </a:rPr>
              <a:t>ls</a:t>
            </a:r>
            <a:r>
              <a:rPr lang="en-US" dirty="0">
                <a:solidFill>
                  <a:srgbClr val="006FE0"/>
                </a:solidFill>
                <a:latin typeface="Monaco"/>
              </a:rPr>
              <a:t> -</a:t>
            </a:r>
            <a:r>
              <a:rPr lang="en-US" dirty="0">
                <a:solidFill>
                  <a:srgbClr val="002D7A"/>
                </a:solidFill>
                <a:latin typeface="Monaco"/>
              </a:rPr>
              <a:t>q</a:t>
            </a:r>
            <a:r>
              <a:rPr lang="en-US" dirty="0">
                <a:solidFill>
                  <a:srgbClr val="333333"/>
                </a:solidFill>
                <a:latin typeface="Monaco"/>
              </a:rPr>
              <a:t>)</a:t>
            </a:r>
            <a:endParaRPr lang="en-US" dirty="0"/>
          </a:p>
        </p:txBody>
      </p:sp>
      <p:sp>
        <p:nvSpPr>
          <p:cNvPr id="13" name="Rectangle 12">
            <a:extLst>
              <a:ext uri="{FF2B5EF4-FFF2-40B4-BE49-F238E27FC236}">
                <a16:creationId xmlns:a16="http://schemas.microsoft.com/office/drawing/2014/main" id="{A1EFB339-8D05-4C24-A11F-0113A1A55D2E}"/>
              </a:ext>
            </a:extLst>
          </p:cNvPr>
          <p:cNvSpPr/>
          <p:nvPr/>
        </p:nvSpPr>
        <p:spPr>
          <a:xfrm>
            <a:off x="191605" y="4563380"/>
            <a:ext cx="2061013" cy="369332"/>
          </a:xfrm>
          <a:prstGeom prst="rect">
            <a:avLst/>
          </a:prstGeom>
        </p:spPr>
        <p:txBody>
          <a:bodyPr wrap="none">
            <a:spAutoFit/>
          </a:bodyPr>
          <a:lstStyle/>
          <a:p>
            <a:pPr fontAlgn="base"/>
            <a:r>
              <a:rPr lang="en-US" b="1" dirty="0">
                <a:solidFill>
                  <a:srgbClr val="000000"/>
                </a:solidFill>
                <a:latin typeface="route_159_heavy"/>
              </a:rPr>
              <a:t>Deleting Containers</a:t>
            </a:r>
            <a:endParaRPr lang="en-US" b="1" i="0" dirty="0">
              <a:solidFill>
                <a:srgbClr val="000000"/>
              </a:solidFill>
              <a:effectLst/>
              <a:latin typeface="route_159_heavy"/>
            </a:endParaRPr>
          </a:p>
        </p:txBody>
      </p:sp>
      <p:sp>
        <p:nvSpPr>
          <p:cNvPr id="14" name="Rectangle 13">
            <a:extLst>
              <a:ext uri="{FF2B5EF4-FFF2-40B4-BE49-F238E27FC236}">
                <a16:creationId xmlns:a16="http://schemas.microsoft.com/office/drawing/2014/main" id="{301B4D02-8225-4BAD-9A4C-D2AFFB44803A}"/>
              </a:ext>
            </a:extLst>
          </p:cNvPr>
          <p:cNvSpPr/>
          <p:nvPr/>
        </p:nvSpPr>
        <p:spPr>
          <a:xfrm>
            <a:off x="694543" y="4932712"/>
            <a:ext cx="2565254" cy="369332"/>
          </a:xfrm>
          <a:prstGeom prst="rect">
            <a:avLst/>
          </a:prstGeom>
        </p:spPr>
        <p:txBody>
          <a:bodyPr wrap="none">
            <a:spAutoFit/>
          </a:bodyPr>
          <a:lstStyle/>
          <a:p>
            <a:r>
              <a:rPr lang="en-US" dirty="0"/>
              <a:t>docker </a:t>
            </a:r>
            <a:r>
              <a:rPr lang="en-US" dirty="0" err="1"/>
              <a:t>rm</a:t>
            </a:r>
            <a:r>
              <a:rPr lang="en-US" dirty="0"/>
              <a:t> &lt;container ID&gt;</a:t>
            </a:r>
          </a:p>
        </p:txBody>
      </p:sp>
      <p:pic>
        <p:nvPicPr>
          <p:cNvPr id="15" name="Picture 14">
            <a:extLst>
              <a:ext uri="{FF2B5EF4-FFF2-40B4-BE49-F238E27FC236}">
                <a16:creationId xmlns:a16="http://schemas.microsoft.com/office/drawing/2014/main" id="{741DB78E-B259-4324-A60F-ACF8ABE2BE6B}"/>
              </a:ext>
            </a:extLst>
          </p:cNvPr>
          <p:cNvPicPr>
            <a:picLocks noChangeAspect="1"/>
          </p:cNvPicPr>
          <p:nvPr/>
        </p:nvPicPr>
        <p:blipFill>
          <a:blip r:embed="rId4"/>
          <a:stretch>
            <a:fillRect/>
          </a:stretch>
        </p:blipFill>
        <p:spPr>
          <a:xfrm>
            <a:off x="799632" y="5387126"/>
            <a:ext cx="6305550" cy="381000"/>
          </a:xfrm>
          <a:prstGeom prst="rect">
            <a:avLst/>
          </a:prstGeom>
        </p:spPr>
      </p:pic>
      <p:sp>
        <p:nvSpPr>
          <p:cNvPr id="16" name="Rectangle 15">
            <a:extLst>
              <a:ext uri="{FF2B5EF4-FFF2-40B4-BE49-F238E27FC236}">
                <a16:creationId xmlns:a16="http://schemas.microsoft.com/office/drawing/2014/main" id="{8CF5A351-0182-4D41-AAC0-08B5B4004E67}"/>
              </a:ext>
            </a:extLst>
          </p:cNvPr>
          <p:cNvSpPr/>
          <p:nvPr/>
        </p:nvSpPr>
        <p:spPr>
          <a:xfrm>
            <a:off x="839604" y="5990130"/>
            <a:ext cx="5508111" cy="369332"/>
          </a:xfrm>
          <a:prstGeom prst="rect">
            <a:avLst/>
          </a:prstGeom>
        </p:spPr>
        <p:txBody>
          <a:bodyPr wrap="none">
            <a:spAutoFit/>
          </a:bodyPr>
          <a:lstStyle/>
          <a:p>
            <a:r>
              <a:rPr lang="sv-SE" dirty="0"/>
              <a:t>docker rm $(docker ps -a -q)</a:t>
            </a:r>
            <a:r>
              <a:rPr lang="en-US" dirty="0"/>
              <a:t>-</a:t>
            </a:r>
            <a:r>
              <a:rPr lang="en-US" dirty="0">
                <a:sym typeface="Wingdings" panose="05000000000000000000" pitchFamily="2" charset="2"/>
              </a:rPr>
              <a:t> Delete all the containers</a:t>
            </a:r>
            <a:r>
              <a:rPr lang="en-US" dirty="0"/>
              <a:t> </a:t>
            </a:r>
          </a:p>
        </p:txBody>
      </p:sp>
      <p:sp>
        <p:nvSpPr>
          <p:cNvPr id="17" name="Rectangle 16">
            <a:extLst>
              <a:ext uri="{FF2B5EF4-FFF2-40B4-BE49-F238E27FC236}">
                <a16:creationId xmlns:a16="http://schemas.microsoft.com/office/drawing/2014/main" id="{33189BAE-1277-40F8-B0DF-556CEA49AD1D}"/>
              </a:ext>
            </a:extLst>
          </p:cNvPr>
          <p:cNvSpPr/>
          <p:nvPr/>
        </p:nvSpPr>
        <p:spPr>
          <a:xfrm>
            <a:off x="818808" y="2237013"/>
            <a:ext cx="10443148" cy="369332"/>
          </a:xfrm>
          <a:prstGeom prst="rect">
            <a:avLst/>
          </a:prstGeom>
        </p:spPr>
        <p:txBody>
          <a:bodyPr wrap="square">
            <a:spAutoFit/>
          </a:bodyPr>
          <a:lstStyle/>
          <a:p>
            <a:r>
              <a:rPr lang="en-US" dirty="0">
                <a:solidFill>
                  <a:srgbClr val="000000"/>
                </a:solidFill>
                <a:latin typeface="route_159_light"/>
              </a:rPr>
              <a:t>Docker inspect </a:t>
            </a:r>
            <a:r>
              <a:rPr lang="en-US" dirty="0" err="1">
                <a:solidFill>
                  <a:srgbClr val="000000"/>
                </a:solidFill>
                <a:latin typeface="route_159_light"/>
              </a:rPr>
              <a:t>volume_name</a:t>
            </a:r>
            <a:r>
              <a:rPr lang="en-US" dirty="0">
                <a:solidFill>
                  <a:srgbClr val="000000"/>
                </a:solidFill>
                <a:latin typeface="route_159_light"/>
              </a:rPr>
              <a:t> (will give the volume </a:t>
            </a:r>
            <a:r>
              <a:rPr lang="en-US" dirty="0" err="1">
                <a:solidFill>
                  <a:srgbClr val="000000"/>
                </a:solidFill>
                <a:latin typeface="route_159_light"/>
              </a:rPr>
              <a:t>loacation</a:t>
            </a:r>
            <a:r>
              <a:rPr lang="en-US" dirty="0">
                <a:solidFill>
                  <a:srgbClr val="000000"/>
                </a:solidFill>
                <a:latin typeface="route_159_light"/>
              </a:rPr>
              <a:t>)</a:t>
            </a:r>
            <a:endParaRPr lang="en-US" dirty="0"/>
          </a:p>
        </p:txBody>
      </p:sp>
    </p:spTree>
    <p:extLst>
      <p:ext uri="{BB962C8B-B14F-4D97-AF65-F5344CB8AC3E}">
        <p14:creationId xmlns:p14="http://schemas.microsoft.com/office/powerpoint/2010/main" val="103881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AE5730-362C-47AD-A86F-25144E094347}"/>
              </a:ext>
            </a:extLst>
          </p:cNvPr>
          <p:cNvSpPr/>
          <p:nvPr/>
        </p:nvSpPr>
        <p:spPr>
          <a:xfrm>
            <a:off x="206595" y="111301"/>
            <a:ext cx="1713033" cy="369332"/>
          </a:xfrm>
          <a:prstGeom prst="rect">
            <a:avLst/>
          </a:prstGeom>
        </p:spPr>
        <p:txBody>
          <a:bodyPr wrap="none">
            <a:spAutoFit/>
          </a:bodyPr>
          <a:lstStyle/>
          <a:p>
            <a:pPr fontAlgn="base"/>
            <a:r>
              <a:rPr lang="en-US" b="1" dirty="0">
                <a:solidFill>
                  <a:srgbClr val="000000"/>
                </a:solidFill>
                <a:latin typeface="route_159_heavy"/>
              </a:rPr>
              <a:t>Deleting Images</a:t>
            </a:r>
            <a:endParaRPr lang="en-US" b="1" i="0" dirty="0">
              <a:solidFill>
                <a:srgbClr val="000000"/>
              </a:solidFill>
              <a:effectLst/>
              <a:latin typeface="route_159_heavy"/>
            </a:endParaRPr>
          </a:p>
        </p:txBody>
      </p:sp>
      <p:sp>
        <p:nvSpPr>
          <p:cNvPr id="3" name="Rectangle 2">
            <a:extLst>
              <a:ext uri="{FF2B5EF4-FFF2-40B4-BE49-F238E27FC236}">
                <a16:creationId xmlns:a16="http://schemas.microsoft.com/office/drawing/2014/main" id="{258C2A83-BC51-4DB7-BF3C-E8E2AC85F9FC}"/>
              </a:ext>
            </a:extLst>
          </p:cNvPr>
          <p:cNvSpPr/>
          <p:nvPr/>
        </p:nvSpPr>
        <p:spPr>
          <a:xfrm>
            <a:off x="571483" y="480633"/>
            <a:ext cx="4052648" cy="369332"/>
          </a:xfrm>
          <a:prstGeom prst="rect">
            <a:avLst/>
          </a:prstGeom>
        </p:spPr>
        <p:txBody>
          <a:bodyPr wrap="none">
            <a:spAutoFit/>
          </a:bodyPr>
          <a:lstStyle/>
          <a:p>
            <a:r>
              <a:rPr lang="en-US" dirty="0"/>
              <a:t>docker images </a:t>
            </a:r>
            <a:r>
              <a:rPr lang="en-US" dirty="0">
                <a:sym typeface="Wingdings" panose="05000000000000000000" pitchFamily="2" charset="2"/>
              </a:rPr>
              <a:t> to check the images list</a:t>
            </a:r>
            <a:endParaRPr lang="en-US" dirty="0"/>
          </a:p>
        </p:txBody>
      </p:sp>
      <p:sp>
        <p:nvSpPr>
          <p:cNvPr id="4" name="Rectangle 3">
            <a:extLst>
              <a:ext uri="{FF2B5EF4-FFF2-40B4-BE49-F238E27FC236}">
                <a16:creationId xmlns:a16="http://schemas.microsoft.com/office/drawing/2014/main" id="{A3136D89-C69A-4267-A0B8-ED31F497C7BE}"/>
              </a:ext>
            </a:extLst>
          </p:cNvPr>
          <p:cNvSpPr/>
          <p:nvPr/>
        </p:nvSpPr>
        <p:spPr>
          <a:xfrm>
            <a:off x="571483" y="849965"/>
            <a:ext cx="4736618" cy="369332"/>
          </a:xfrm>
          <a:prstGeom prst="rect">
            <a:avLst/>
          </a:prstGeom>
        </p:spPr>
        <p:txBody>
          <a:bodyPr wrap="none">
            <a:spAutoFit/>
          </a:bodyPr>
          <a:lstStyle/>
          <a:p>
            <a:r>
              <a:rPr lang="en-US" dirty="0"/>
              <a:t>docker </a:t>
            </a:r>
            <a:r>
              <a:rPr lang="en-US" dirty="0" err="1"/>
              <a:t>rmi</a:t>
            </a:r>
            <a:r>
              <a:rPr lang="en-US" dirty="0"/>
              <a:t> image-name </a:t>
            </a:r>
            <a:r>
              <a:rPr lang="en-US" dirty="0">
                <a:sym typeface="Wingdings" panose="05000000000000000000" pitchFamily="2" charset="2"/>
              </a:rPr>
              <a:t> Delete specific image</a:t>
            </a:r>
            <a:endParaRPr lang="en-US" dirty="0"/>
          </a:p>
        </p:txBody>
      </p:sp>
      <p:sp>
        <p:nvSpPr>
          <p:cNvPr id="5" name="Rectangle 4">
            <a:extLst>
              <a:ext uri="{FF2B5EF4-FFF2-40B4-BE49-F238E27FC236}">
                <a16:creationId xmlns:a16="http://schemas.microsoft.com/office/drawing/2014/main" id="{A2D64649-68D3-4E0C-ADC5-8ADFD0D99B52}"/>
              </a:ext>
            </a:extLst>
          </p:cNvPr>
          <p:cNvSpPr/>
          <p:nvPr/>
        </p:nvSpPr>
        <p:spPr>
          <a:xfrm>
            <a:off x="571483" y="1219297"/>
            <a:ext cx="6584034" cy="369332"/>
          </a:xfrm>
          <a:prstGeom prst="rect">
            <a:avLst/>
          </a:prstGeom>
        </p:spPr>
        <p:txBody>
          <a:bodyPr wrap="square">
            <a:spAutoFit/>
          </a:bodyPr>
          <a:lstStyle/>
          <a:p>
            <a:r>
              <a:rPr lang="en-US" dirty="0"/>
              <a:t>docker </a:t>
            </a:r>
            <a:r>
              <a:rPr lang="en-US" dirty="0" err="1"/>
              <a:t>rmi</a:t>
            </a:r>
            <a:r>
              <a:rPr lang="en-US" dirty="0"/>
              <a:t> $(docker images -q) </a:t>
            </a:r>
            <a:r>
              <a:rPr lang="en-US" dirty="0">
                <a:sym typeface="Wingdings" panose="05000000000000000000" pitchFamily="2" charset="2"/>
              </a:rPr>
              <a:t> Delete all the images</a:t>
            </a:r>
            <a:r>
              <a:rPr lang="en-US" dirty="0"/>
              <a:t> </a:t>
            </a:r>
          </a:p>
        </p:txBody>
      </p:sp>
      <p:sp>
        <p:nvSpPr>
          <p:cNvPr id="6" name="Rectangle 5"/>
          <p:cNvSpPr/>
          <p:nvPr/>
        </p:nvSpPr>
        <p:spPr>
          <a:xfrm>
            <a:off x="308436" y="1795362"/>
            <a:ext cx="3344185" cy="369332"/>
          </a:xfrm>
          <a:prstGeom prst="rect">
            <a:avLst/>
          </a:prstGeom>
        </p:spPr>
        <p:txBody>
          <a:bodyPr wrap="none">
            <a:spAutoFit/>
          </a:bodyPr>
          <a:lstStyle/>
          <a:p>
            <a:r>
              <a:rPr lang="en-US" b="1" dirty="0">
                <a:solidFill>
                  <a:srgbClr val="000000"/>
                </a:solidFill>
                <a:latin typeface="route_159_heavy"/>
                <a:hlinkClick r:id="rId2"/>
              </a:rPr>
              <a:t>Removing All Unused Objects</a:t>
            </a:r>
            <a:endParaRPr lang="en-US" b="1" dirty="0">
              <a:solidFill>
                <a:srgbClr val="000000"/>
              </a:solidFill>
              <a:latin typeface="route_159_heavy"/>
            </a:endParaRPr>
          </a:p>
        </p:txBody>
      </p:sp>
      <p:sp>
        <p:nvSpPr>
          <p:cNvPr id="8" name="Rectangle 7"/>
          <p:cNvSpPr/>
          <p:nvPr/>
        </p:nvSpPr>
        <p:spPr>
          <a:xfrm>
            <a:off x="797169" y="2374315"/>
            <a:ext cx="10780542" cy="646331"/>
          </a:xfrm>
          <a:prstGeom prst="rect">
            <a:avLst/>
          </a:prstGeom>
        </p:spPr>
        <p:txBody>
          <a:bodyPr wrap="square">
            <a:spAutoFit/>
          </a:bodyPr>
          <a:lstStyle/>
          <a:p>
            <a:r>
              <a:rPr lang="en-US" dirty="0"/>
              <a:t>The docker system prune command will remove all stopped containers, all dangling images, and all unused networks</a:t>
            </a:r>
          </a:p>
        </p:txBody>
      </p:sp>
      <p:sp>
        <p:nvSpPr>
          <p:cNvPr id="9" name="Rectangle 8"/>
          <p:cNvSpPr/>
          <p:nvPr/>
        </p:nvSpPr>
        <p:spPr>
          <a:xfrm>
            <a:off x="667831" y="3173995"/>
            <a:ext cx="2134367" cy="369332"/>
          </a:xfrm>
          <a:prstGeom prst="rect">
            <a:avLst/>
          </a:prstGeom>
        </p:spPr>
        <p:txBody>
          <a:bodyPr wrap="none">
            <a:spAutoFit/>
          </a:bodyPr>
          <a:lstStyle/>
          <a:p>
            <a:r>
              <a:rPr lang="en-US" dirty="0"/>
              <a:t>docker system prune</a:t>
            </a:r>
          </a:p>
        </p:txBody>
      </p:sp>
      <p:sp>
        <p:nvSpPr>
          <p:cNvPr id="11" name="Rectangle 10"/>
          <p:cNvSpPr/>
          <p:nvPr/>
        </p:nvSpPr>
        <p:spPr>
          <a:xfrm>
            <a:off x="445476" y="3935828"/>
            <a:ext cx="10879015" cy="369332"/>
          </a:xfrm>
          <a:prstGeom prst="rect">
            <a:avLst/>
          </a:prstGeom>
        </p:spPr>
        <p:txBody>
          <a:bodyPr wrap="square">
            <a:spAutoFit/>
          </a:bodyPr>
          <a:lstStyle/>
          <a:p>
            <a:r>
              <a:rPr lang="en-US" dirty="0"/>
              <a:t>If you also want to remove all unused volumes, pass the --volumes flag</a:t>
            </a:r>
          </a:p>
        </p:txBody>
      </p:sp>
      <p:sp>
        <p:nvSpPr>
          <p:cNvPr id="12" name="Rectangle 11"/>
          <p:cNvSpPr/>
          <p:nvPr/>
        </p:nvSpPr>
        <p:spPr>
          <a:xfrm>
            <a:off x="655070" y="4440087"/>
            <a:ext cx="3116494" cy="369332"/>
          </a:xfrm>
          <a:prstGeom prst="rect">
            <a:avLst/>
          </a:prstGeom>
        </p:spPr>
        <p:txBody>
          <a:bodyPr wrap="none">
            <a:spAutoFit/>
          </a:bodyPr>
          <a:lstStyle/>
          <a:p>
            <a:r>
              <a:rPr lang="en-US" dirty="0"/>
              <a:t>docker system prune --volumes</a:t>
            </a:r>
          </a:p>
        </p:txBody>
      </p:sp>
      <p:sp>
        <p:nvSpPr>
          <p:cNvPr id="13" name="Rectangle 12"/>
          <p:cNvSpPr/>
          <p:nvPr/>
        </p:nvSpPr>
        <p:spPr>
          <a:xfrm>
            <a:off x="571483" y="5314461"/>
            <a:ext cx="1765676" cy="369332"/>
          </a:xfrm>
          <a:prstGeom prst="rect">
            <a:avLst/>
          </a:prstGeom>
        </p:spPr>
        <p:txBody>
          <a:bodyPr wrap="none">
            <a:spAutoFit/>
          </a:bodyPr>
          <a:lstStyle/>
          <a:p>
            <a:r>
              <a:rPr lang="en-US" dirty="0"/>
              <a:t>docker system </a:t>
            </a:r>
            <a:r>
              <a:rPr lang="en-US" dirty="0" err="1"/>
              <a:t>df</a:t>
            </a:r>
            <a:endParaRPr lang="en-US" dirty="0"/>
          </a:p>
        </p:txBody>
      </p:sp>
      <p:sp>
        <p:nvSpPr>
          <p:cNvPr id="14" name="Rectangle 13"/>
          <p:cNvSpPr/>
          <p:nvPr/>
        </p:nvSpPr>
        <p:spPr>
          <a:xfrm>
            <a:off x="462008" y="4945938"/>
            <a:ext cx="10879015" cy="369332"/>
          </a:xfrm>
          <a:prstGeom prst="rect">
            <a:avLst/>
          </a:prstGeom>
        </p:spPr>
        <p:txBody>
          <a:bodyPr wrap="square">
            <a:spAutoFit/>
          </a:bodyPr>
          <a:lstStyle/>
          <a:p>
            <a:r>
              <a:rPr lang="en-US" dirty="0"/>
              <a:t>If you also want to check disk space utilized by docker</a:t>
            </a:r>
          </a:p>
        </p:txBody>
      </p:sp>
      <p:sp>
        <p:nvSpPr>
          <p:cNvPr id="15" name="Rectangle 14"/>
          <p:cNvSpPr/>
          <p:nvPr/>
        </p:nvSpPr>
        <p:spPr>
          <a:xfrm>
            <a:off x="445475" y="5710164"/>
            <a:ext cx="10879015" cy="369332"/>
          </a:xfrm>
          <a:prstGeom prst="rect">
            <a:avLst/>
          </a:prstGeom>
        </p:spPr>
        <p:txBody>
          <a:bodyPr wrap="square">
            <a:spAutoFit/>
          </a:bodyPr>
          <a:lstStyle/>
          <a:p>
            <a:r>
              <a:rPr lang="en-US" dirty="0"/>
              <a:t>If you also want to delete all unused containers and images</a:t>
            </a:r>
          </a:p>
        </p:txBody>
      </p:sp>
      <p:sp>
        <p:nvSpPr>
          <p:cNvPr id="16" name="Rectangle 15"/>
          <p:cNvSpPr/>
          <p:nvPr/>
        </p:nvSpPr>
        <p:spPr>
          <a:xfrm>
            <a:off x="514736" y="6196784"/>
            <a:ext cx="2368405" cy="369332"/>
          </a:xfrm>
          <a:prstGeom prst="rect">
            <a:avLst/>
          </a:prstGeom>
        </p:spPr>
        <p:txBody>
          <a:bodyPr wrap="none">
            <a:spAutoFit/>
          </a:bodyPr>
          <a:lstStyle/>
          <a:p>
            <a:r>
              <a:rPr lang="en-US" dirty="0"/>
              <a:t>docker system prune -a</a:t>
            </a:r>
          </a:p>
        </p:txBody>
      </p:sp>
    </p:spTree>
    <p:extLst>
      <p:ext uri="{BB962C8B-B14F-4D97-AF65-F5344CB8AC3E}">
        <p14:creationId xmlns:p14="http://schemas.microsoft.com/office/powerpoint/2010/main" val="419995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Commit container</a:t>
            </a:r>
          </a:p>
        </p:txBody>
      </p:sp>
      <p:sp>
        <p:nvSpPr>
          <p:cNvPr id="7" name="Rectangle 6"/>
          <p:cNvSpPr/>
          <p:nvPr/>
        </p:nvSpPr>
        <p:spPr>
          <a:xfrm>
            <a:off x="831368" y="641810"/>
            <a:ext cx="3973717" cy="369332"/>
          </a:xfrm>
          <a:prstGeom prst="rect">
            <a:avLst/>
          </a:prstGeom>
        </p:spPr>
        <p:txBody>
          <a:bodyPr wrap="none">
            <a:spAutoFit/>
          </a:bodyPr>
          <a:lstStyle/>
          <a:p>
            <a:r>
              <a:rPr lang="en-US" dirty="0"/>
              <a:t>docker run -it --name </a:t>
            </a:r>
            <a:r>
              <a:rPr lang="en-US" dirty="0" err="1"/>
              <a:t>ubuntu-ctr</a:t>
            </a:r>
            <a:r>
              <a:rPr lang="en-US" dirty="0"/>
              <a:t> </a:t>
            </a:r>
            <a:r>
              <a:rPr lang="en-US" dirty="0" err="1"/>
              <a:t>ubuntu</a:t>
            </a:r>
            <a:endParaRPr lang="en-US" dirty="0"/>
          </a:p>
        </p:txBody>
      </p:sp>
      <p:sp>
        <p:nvSpPr>
          <p:cNvPr id="8" name="Rectangle 7"/>
          <p:cNvSpPr/>
          <p:nvPr/>
        </p:nvSpPr>
        <p:spPr>
          <a:xfrm>
            <a:off x="953658" y="1106044"/>
            <a:ext cx="7287123" cy="369332"/>
          </a:xfrm>
          <a:prstGeom prst="rect">
            <a:avLst/>
          </a:prstGeom>
        </p:spPr>
        <p:txBody>
          <a:bodyPr wrap="none">
            <a:spAutoFit/>
          </a:bodyPr>
          <a:lstStyle/>
          <a:p>
            <a:r>
              <a:rPr lang="en-US" dirty="0"/>
              <a:t>root@d46fcc9f410e:/# apt-get install </a:t>
            </a:r>
            <a:r>
              <a:rPr lang="en-US" dirty="0" err="1"/>
              <a:t>git</a:t>
            </a:r>
            <a:r>
              <a:rPr lang="en-US" dirty="0"/>
              <a:t>  (apt-get update then run install </a:t>
            </a:r>
            <a:r>
              <a:rPr lang="en-US" dirty="0" err="1"/>
              <a:t>git</a:t>
            </a:r>
            <a:r>
              <a:rPr lang="en-US" dirty="0"/>
              <a:t>)</a:t>
            </a:r>
          </a:p>
        </p:txBody>
      </p:sp>
      <p:sp>
        <p:nvSpPr>
          <p:cNvPr id="9" name="Rectangle 8"/>
          <p:cNvSpPr/>
          <p:nvPr/>
        </p:nvSpPr>
        <p:spPr>
          <a:xfrm>
            <a:off x="838772" y="1539793"/>
            <a:ext cx="9912072" cy="369332"/>
          </a:xfrm>
          <a:prstGeom prst="rect">
            <a:avLst/>
          </a:prstGeom>
        </p:spPr>
        <p:txBody>
          <a:bodyPr wrap="none">
            <a:spAutoFit/>
          </a:bodyPr>
          <a:lstStyle/>
          <a:p>
            <a:r>
              <a:rPr lang="en-US" dirty="0"/>
              <a:t>Come out from the container with out exiting (Ctrl + p , Ctrl + q) and create new image for the container</a:t>
            </a:r>
          </a:p>
        </p:txBody>
      </p:sp>
      <p:sp>
        <p:nvSpPr>
          <p:cNvPr id="10" name="Rectangle 9"/>
          <p:cNvSpPr/>
          <p:nvPr/>
        </p:nvSpPr>
        <p:spPr>
          <a:xfrm>
            <a:off x="913368" y="2034509"/>
            <a:ext cx="4935134" cy="369332"/>
          </a:xfrm>
          <a:prstGeom prst="rect">
            <a:avLst/>
          </a:prstGeom>
        </p:spPr>
        <p:txBody>
          <a:bodyPr wrap="none">
            <a:spAutoFit/>
          </a:bodyPr>
          <a:lstStyle/>
          <a:p>
            <a:r>
              <a:rPr lang="en-US" dirty="0"/>
              <a:t> docker commit d46fcc9f410e ubuntu-git-image:v1</a:t>
            </a:r>
          </a:p>
        </p:txBody>
      </p:sp>
      <p:pic>
        <p:nvPicPr>
          <p:cNvPr id="1026" name="Picture 2"/>
          <p:cNvPicPr>
            <a:picLocks noChangeAspect="1" noChangeArrowheads="1"/>
          </p:cNvPicPr>
          <p:nvPr/>
        </p:nvPicPr>
        <p:blipFill>
          <a:blip r:embed="rId2"/>
          <a:srcRect/>
          <a:stretch>
            <a:fillRect/>
          </a:stretch>
        </p:blipFill>
        <p:spPr bwMode="auto">
          <a:xfrm>
            <a:off x="968178" y="2514232"/>
            <a:ext cx="9765471" cy="1396584"/>
          </a:xfrm>
          <a:prstGeom prst="rect">
            <a:avLst/>
          </a:prstGeom>
          <a:noFill/>
          <a:ln w="9525">
            <a:noFill/>
            <a:miter lim="800000"/>
            <a:headEnd/>
            <a:tailEnd/>
          </a:ln>
          <a:effectLst/>
        </p:spPr>
      </p:pic>
      <p:sp>
        <p:nvSpPr>
          <p:cNvPr id="12" name="Rectangle 11"/>
          <p:cNvSpPr/>
          <p:nvPr/>
        </p:nvSpPr>
        <p:spPr>
          <a:xfrm>
            <a:off x="386861" y="4074163"/>
            <a:ext cx="8839200" cy="369332"/>
          </a:xfrm>
          <a:prstGeom prst="rect">
            <a:avLst/>
          </a:prstGeom>
        </p:spPr>
        <p:txBody>
          <a:bodyPr wrap="square">
            <a:spAutoFit/>
          </a:bodyPr>
          <a:lstStyle/>
          <a:p>
            <a:r>
              <a:rPr lang="en-US" b="1" dirty="0"/>
              <a:t>History of the image</a:t>
            </a:r>
          </a:p>
        </p:txBody>
      </p:sp>
      <p:sp>
        <p:nvSpPr>
          <p:cNvPr id="13" name="Rectangle 12"/>
          <p:cNvSpPr/>
          <p:nvPr/>
        </p:nvSpPr>
        <p:spPr>
          <a:xfrm>
            <a:off x="906341" y="4496359"/>
            <a:ext cx="3486147" cy="369332"/>
          </a:xfrm>
          <a:prstGeom prst="rect">
            <a:avLst/>
          </a:prstGeom>
        </p:spPr>
        <p:txBody>
          <a:bodyPr wrap="none">
            <a:spAutoFit/>
          </a:bodyPr>
          <a:lstStyle/>
          <a:p>
            <a:r>
              <a:rPr lang="en-US" dirty="0"/>
              <a:t>docker history ubuntu-git-image:v1</a:t>
            </a:r>
          </a:p>
        </p:txBody>
      </p:sp>
      <p:pic>
        <p:nvPicPr>
          <p:cNvPr id="1027" name="Picture 3"/>
          <p:cNvPicPr>
            <a:picLocks noChangeAspect="1" noChangeArrowheads="1"/>
          </p:cNvPicPr>
          <p:nvPr/>
        </p:nvPicPr>
        <p:blipFill>
          <a:blip r:embed="rId3"/>
          <a:srcRect/>
          <a:stretch>
            <a:fillRect/>
          </a:stretch>
        </p:blipFill>
        <p:spPr bwMode="auto">
          <a:xfrm>
            <a:off x="831679" y="4914827"/>
            <a:ext cx="9874544" cy="1443770"/>
          </a:xfrm>
          <a:prstGeom prst="rect">
            <a:avLst/>
          </a:prstGeom>
          <a:noFill/>
          <a:ln w="9525">
            <a:noFill/>
            <a:miter lim="800000"/>
            <a:headEnd/>
            <a:tailEnd/>
          </a:ln>
          <a:effectLst/>
        </p:spPr>
      </p:pic>
    </p:spTree>
    <p:extLst>
      <p:ext uri="{BB962C8B-B14F-4D97-AF65-F5344CB8AC3E}">
        <p14:creationId xmlns:p14="http://schemas.microsoft.com/office/powerpoint/2010/main" val="176122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Export container as tar file</a:t>
            </a:r>
          </a:p>
        </p:txBody>
      </p:sp>
      <p:sp>
        <p:nvSpPr>
          <p:cNvPr id="7" name="Rectangle 6"/>
          <p:cNvSpPr/>
          <p:nvPr/>
        </p:nvSpPr>
        <p:spPr>
          <a:xfrm>
            <a:off x="853499" y="641810"/>
            <a:ext cx="4435894" cy="369332"/>
          </a:xfrm>
          <a:prstGeom prst="rect">
            <a:avLst/>
          </a:prstGeom>
        </p:spPr>
        <p:txBody>
          <a:bodyPr wrap="none">
            <a:spAutoFit/>
          </a:bodyPr>
          <a:lstStyle/>
          <a:p>
            <a:r>
              <a:rPr lang="en-US" dirty="0"/>
              <a:t>docker export 6d7419b4f450 &gt; ubuntu-git.tar</a:t>
            </a:r>
          </a:p>
        </p:txBody>
      </p:sp>
      <p:pic>
        <p:nvPicPr>
          <p:cNvPr id="2051" name="Picture 3"/>
          <p:cNvPicPr>
            <a:picLocks noChangeAspect="1" noChangeArrowheads="1"/>
          </p:cNvPicPr>
          <p:nvPr/>
        </p:nvPicPr>
        <p:blipFill>
          <a:blip r:embed="rId2"/>
          <a:srcRect/>
          <a:stretch>
            <a:fillRect/>
          </a:stretch>
        </p:blipFill>
        <p:spPr bwMode="auto">
          <a:xfrm>
            <a:off x="732545" y="1056834"/>
            <a:ext cx="10839450" cy="1143000"/>
          </a:xfrm>
          <a:prstGeom prst="rect">
            <a:avLst/>
          </a:prstGeom>
          <a:noFill/>
          <a:ln w="9525">
            <a:noFill/>
            <a:miter lim="800000"/>
            <a:headEnd/>
            <a:tailEnd/>
          </a:ln>
          <a:effectLst/>
        </p:spPr>
      </p:pic>
      <p:sp>
        <p:nvSpPr>
          <p:cNvPr id="10" name="Rectangle 9"/>
          <p:cNvSpPr/>
          <p:nvPr/>
        </p:nvSpPr>
        <p:spPr>
          <a:xfrm>
            <a:off x="676818" y="2766029"/>
            <a:ext cx="5569089" cy="369332"/>
          </a:xfrm>
          <a:prstGeom prst="rect">
            <a:avLst/>
          </a:prstGeom>
        </p:spPr>
        <p:txBody>
          <a:bodyPr wrap="none">
            <a:spAutoFit/>
          </a:bodyPr>
          <a:lstStyle/>
          <a:p>
            <a:r>
              <a:rPr lang="en-US" dirty="0"/>
              <a:t>docker import - new-</a:t>
            </a:r>
            <a:r>
              <a:rPr lang="en-US" dirty="0" err="1"/>
              <a:t>ubuntu</a:t>
            </a:r>
            <a:r>
              <a:rPr lang="en-US" dirty="0"/>
              <a:t>-</a:t>
            </a:r>
            <a:r>
              <a:rPr lang="en-US" dirty="0" err="1"/>
              <a:t>git</a:t>
            </a:r>
            <a:r>
              <a:rPr lang="en-US" dirty="0"/>
              <a:t>-image &lt; ubuntu-git.tar </a:t>
            </a:r>
          </a:p>
        </p:txBody>
      </p:sp>
      <p:sp>
        <p:nvSpPr>
          <p:cNvPr id="11" name="Rectangle 10"/>
          <p:cNvSpPr/>
          <p:nvPr/>
        </p:nvSpPr>
        <p:spPr>
          <a:xfrm>
            <a:off x="414996" y="2357903"/>
            <a:ext cx="8839200" cy="369332"/>
          </a:xfrm>
          <a:prstGeom prst="rect">
            <a:avLst/>
          </a:prstGeom>
        </p:spPr>
        <p:txBody>
          <a:bodyPr wrap="square">
            <a:spAutoFit/>
          </a:bodyPr>
          <a:lstStyle/>
          <a:p>
            <a:r>
              <a:rPr lang="en-US" b="1" dirty="0"/>
              <a:t>Import as tar file as image:</a:t>
            </a:r>
          </a:p>
        </p:txBody>
      </p:sp>
      <p:pic>
        <p:nvPicPr>
          <p:cNvPr id="2052" name="Picture 4"/>
          <p:cNvPicPr>
            <a:picLocks noChangeAspect="1" noChangeArrowheads="1"/>
          </p:cNvPicPr>
          <p:nvPr/>
        </p:nvPicPr>
        <p:blipFill>
          <a:blip r:embed="rId3"/>
          <a:srcRect/>
          <a:stretch>
            <a:fillRect/>
          </a:stretch>
        </p:blipFill>
        <p:spPr bwMode="auto">
          <a:xfrm>
            <a:off x="612604" y="3228019"/>
            <a:ext cx="10796293" cy="1372372"/>
          </a:xfrm>
          <a:prstGeom prst="rect">
            <a:avLst/>
          </a:prstGeom>
          <a:noFill/>
          <a:ln w="9525">
            <a:noFill/>
            <a:miter lim="800000"/>
            <a:headEnd/>
            <a:tailEnd/>
          </a:ln>
          <a:effectLst/>
        </p:spPr>
      </p:pic>
      <p:sp>
        <p:nvSpPr>
          <p:cNvPr id="13" name="Rectangle 12"/>
          <p:cNvSpPr/>
          <p:nvPr/>
        </p:nvSpPr>
        <p:spPr>
          <a:xfrm>
            <a:off x="356380" y="4803333"/>
            <a:ext cx="8839200" cy="369332"/>
          </a:xfrm>
          <a:prstGeom prst="rect">
            <a:avLst/>
          </a:prstGeom>
        </p:spPr>
        <p:txBody>
          <a:bodyPr wrap="square">
            <a:spAutoFit/>
          </a:bodyPr>
          <a:lstStyle/>
          <a:p>
            <a:r>
              <a:rPr lang="en-US" b="1" dirty="0"/>
              <a:t>Export image as tar file </a:t>
            </a:r>
          </a:p>
        </p:txBody>
      </p:sp>
      <p:sp>
        <p:nvSpPr>
          <p:cNvPr id="14" name="Rectangle 13"/>
          <p:cNvSpPr/>
          <p:nvPr/>
        </p:nvSpPr>
        <p:spPr>
          <a:xfrm>
            <a:off x="1270821" y="5157532"/>
            <a:ext cx="4698530" cy="369332"/>
          </a:xfrm>
          <a:prstGeom prst="rect">
            <a:avLst/>
          </a:prstGeom>
        </p:spPr>
        <p:txBody>
          <a:bodyPr wrap="none">
            <a:spAutoFit/>
          </a:bodyPr>
          <a:lstStyle/>
          <a:p>
            <a:r>
              <a:rPr lang="en-US" dirty="0"/>
              <a:t>docker save -o ubuntu-git1.tar </a:t>
            </a:r>
            <a:r>
              <a:rPr lang="en-US" dirty="0" err="1"/>
              <a:t>ubuntu</a:t>
            </a:r>
            <a:r>
              <a:rPr lang="en-US" dirty="0"/>
              <a:t>-</a:t>
            </a:r>
            <a:r>
              <a:rPr lang="en-US" dirty="0" err="1"/>
              <a:t>git</a:t>
            </a:r>
            <a:r>
              <a:rPr lang="en-US" dirty="0"/>
              <a:t>-image</a:t>
            </a:r>
          </a:p>
        </p:txBody>
      </p:sp>
      <p:pic>
        <p:nvPicPr>
          <p:cNvPr id="2053" name="Picture 5"/>
          <p:cNvPicPr>
            <a:picLocks noChangeAspect="1" noChangeArrowheads="1"/>
          </p:cNvPicPr>
          <p:nvPr/>
        </p:nvPicPr>
        <p:blipFill>
          <a:blip r:embed="rId4"/>
          <a:srcRect/>
          <a:stretch>
            <a:fillRect/>
          </a:stretch>
        </p:blipFill>
        <p:spPr bwMode="auto">
          <a:xfrm>
            <a:off x="580660" y="5614103"/>
            <a:ext cx="8639175" cy="1228725"/>
          </a:xfrm>
          <a:prstGeom prst="rect">
            <a:avLst/>
          </a:prstGeom>
          <a:noFill/>
          <a:ln w="9525">
            <a:noFill/>
            <a:miter lim="800000"/>
            <a:headEnd/>
            <a:tailEnd/>
          </a:ln>
          <a:effectLst/>
        </p:spPr>
      </p:pic>
    </p:spTree>
    <p:extLst>
      <p:ext uri="{BB962C8B-B14F-4D97-AF65-F5344CB8AC3E}">
        <p14:creationId xmlns:p14="http://schemas.microsoft.com/office/powerpoint/2010/main" val="162943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Load the image from tar file</a:t>
            </a:r>
          </a:p>
        </p:txBody>
      </p:sp>
      <p:sp>
        <p:nvSpPr>
          <p:cNvPr id="7" name="Rectangle 6"/>
          <p:cNvSpPr/>
          <p:nvPr/>
        </p:nvSpPr>
        <p:spPr>
          <a:xfrm>
            <a:off x="791657" y="613675"/>
            <a:ext cx="2927725" cy="369332"/>
          </a:xfrm>
          <a:prstGeom prst="rect">
            <a:avLst/>
          </a:prstGeom>
        </p:spPr>
        <p:txBody>
          <a:bodyPr wrap="none">
            <a:spAutoFit/>
          </a:bodyPr>
          <a:lstStyle/>
          <a:p>
            <a:r>
              <a:rPr lang="en-US" dirty="0"/>
              <a:t>docker load &lt; ubuntu-git1.tar</a:t>
            </a:r>
          </a:p>
        </p:txBody>
      </p:sp>
      <p:pic>
        <p:nvPicPr>
          <p:cNvPr id="3074" name="Picture 2"/>
          <p:cNvPicPr>
            <a:picLocks noChangeAspect="1" noChangeArrowheads="1"/>
          </p:cNvPicPr>
          <p:nvPr/>
        </p:nvPicPr>
        <p:blipFill>
          <a:blip r:embed="rId2"/>
          <a:srcRect/>
          <a:stretch>
            <a:fillRect/>
          </a:stretch>
        </p:blipFill>
        <p:spPr bwMode="auto">
          <a:xfrm>
            <a:off x="789768" y="1051559"/>
            <a:ext cx="9549985" cy="1976357"/>
          </a:xfrm>
          <a:prstGeom prst="rect">
            <a:avLst/>
          </a:prstGeom>
          <a:noFill/>
          <a:ln w="9525">
            <a:noFill/>
            <a:miter lim="800000"/>
            <a:headEnd/>
            <a:tailEnd/>
          </a:ln>
          <a:effectLst/>
        </p:spPr>
      </p:pic>
      <p:sp>
        <p:nvSpPr>
          <p:cNvPr id="9" name="Rectangle 8"/>
          <p:cNvSpPr/>
          <p:nvPr/>
        </p:nvSpPr>
        <p:spPr>
          <a:xfrm>
            <a:off x="471267" y="3567726"/>
            <a:ext cx="8839200" cy="369332"/>
          </a:xfrm>
          <a:prstGeom prst="rect">
            <a:avLst/>
          </a:prstGeom>
        </p:spPr>
        <p:txBody>
          <a:bodyPr wrap="square">
            <a:spAutoFit/>
          </a:bodyPr>
          <a:lstStyle/>
          <a:p>
            <a:r>
              <a:rPr lang="en-US" dirty="0"/>
              <a:t>Copy local machine content to docker and vice versa</a:t>
            </a:r>
          </a:p>
        </p:txBody>
      </p:sp>
      <p:sp>
        <p:nvSpPr>
          <p:cNvPr id="10" name="Rectangle 9"/>
          <p:cNvSpPr/>
          <p:nvPr/>
        </p:nvSpPr>
        <p:spPr>
          <a:xfrm>
            <a:off x="694005" y="4029615"/>
            <a:ext cx="8839200" cy="1200329"/>
          </a:xfrm>
          <a:prstGeom prst="rect">
            <a:avLst/>
          </a:prstGeom>
        </p:spPr>
        <p:txBody>
          <a:bodyPr wrap="square">
            <a:spAutoFit/>
          </a:bodyPr>
          <a:lstStyle/>
          <a:p>
            <a:r>
              <a:rPr lang="en-US" dirty="0"/>
              <a:t>Step 1 : Stop the container</a:t>
            </a:r>
          </a:p>
          <a:p>
            <a:r>
              <a:rPr lang="en-US" dirty="0"/>
              <a:t>Step 2 : docker cp </a:t>
            </a:r>
            <a:r>
              <a:rPr lang="en-US" dirty="0" err="1"/>
              <a:t>source_path</a:t>
            </a:r>
            <a:r>
              <a:rPr lang="en-US" dirty="0"/>
              <a:t> </a:t>
            </a:r>
            <a:r>
              <a:rPr lang="en-US" dirty="0" err="1"/>
              <a:t>containerid:destination_path</a:t>
            </a:r>
            <a:endParaRPr lang="en-US" dirty="0"/>
          </a:p>
          <a:p>
            <a:r>
              <a:rPr lang="en-US" dirty="0"/>
              <a:t>               docker cp </a:t>
            </a:r>
            <a:r>
              <a:rPr lang="en-US" dirty="0" err="1"/>
              <a:t>containerid:source_path</a:t>
            </a:r>
            <a:r>
              <a:rPr lang="en-US" dirty="0"/>
              <a:t> </a:t>
            </a:r>
            <a:r>
              <a:rPr lang="en-US" dirty="0" err="1"/>
              <a:t>destination_path</a:t>
            </a:r>
            <a:endParaRPr lang="en-US" dirty="0"/>
          </a:p>
          <a:p>
            <a:r>
              <a:rPr lang="en-US" dirty="0"/>
              <a:t>Step 3 : </a:t>
            </a:r>
            <a:r>
              <a:rPr lang="en-US" dirty="0" err="1"/>
              <a:t>strat</a:t>
            </a:r>
            <a:r>
              <a:rPr lang="en-US" dirty="0"/>
              <a:t> the container and verify</a:t>
            </a:r>
          </a:p>
        </p:txBody>
      </p:sp>
    </p:spTree>
    <p:extLst>
      <p:ext uri="{BB962C8B-B14F-4D97-AF65-F5344CB8AC3E}">
        <p14:creationId xmlns:p14="http://schemas.microsoft.com/office/powerpoint/2010/main" val="128825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0D72E0-6D7F-4497-9ADD-9CB963D2E573}"/>
              </a:ext>
            </a:extLst>
          </p:cNvPr>
          <p:cNvPicPr>
            <a:picLocks noChangeAspect="1"/>
          </p:cNvPicPr>
          <p:nvPr/>
        </p:nvPicPr>
        <p:blipFill>
          <a:blip r:embed="rId2"/>
          <a:stretch>
            <a:fillRect/>
          </a:stretch>
        </p:blipFill>
        <p:spPr>
          <a:xfrm>
            <a:off x="682942" y="4133850"/>
            <a:ext cx="1628775" cy="1619250"/>
          </a:xfrm>
          <a:prstGeom prst="rect">
            <a:avLst/>
          </a:prstGeom>
        </p:spPr>
      </p:pic>
      <p:pic>
        <p:nvPicPr>
          <p:cNvPr id="3" name="Picture 2">
            <a:extLst>
              <a:ext uri="{FF2B5EF4-FFF2-40B4-BE49-F238E27FC236}">
                <a16:creationId xmlns:a16="http://schemas.microsoft.com/office/drawing/2014/main" id="{47A56D07-A6A4-4571-A48F-9DCF1A0A9D2E}"/>
              </a:ext>
            </a:extLst>
          </p:cNvPr>
          <p:cNvPicPr>
            <a:picLocks noChangeAspect="1"/>
          </p:cNvPicPr>
          <p:nvPr/>
        </p:nvPicPr>
        <p:blipFill>
          <a:blip r:embed="rId3"/>
          <a:stretch>
            <a:fillRect/>
          </a:stretch>
        </p:blipFill>
        <p:spPr>
          <a:xfrm>
            <a:off x="3277260" y="871903"/>
            <a:ext cx="1428750" cy="1562100"/>
          </a:xfrm>
          <a:prstGeom prst="rect">
            <a:avLst/>
          </a:prstGeom>
        </p:spPr>
      </p:pic>
      <p:pic>
        <p:nvPicPr>
          <p:cNvPr id="5" name="Picture 4">
            <a:extLst>
              <a:ext uri="{FF2B5EF4-FFF2-40B4-BE49-F238E27FC236}">
                <a16:creationId xmlns:a16="http://schemas.microsoft.com/office/drawing/2014/main" id="{356BDEB7-C898-49E2-AEB7-72214920AD21}"/>
              </a:ext>
            </a:extLst>
          </p:cNvPr>
          <p:cNvPicPr>
            <a:picLocks noChangeAspect="1"/>
          </p:cNvPicPr>
          <p:nvPr/>
        </p:nvPicPr>
        <p:blipFill>
          <a:blip r:embed="rId4"/>
          <a:stretch>
            <a:fillRect/>
          </a:stretch>
        </p:blipFill>
        <p:spPr>
          <a:xfrm>
            <a:off x="7485992" y="871903"/>
            <a:ext cx="1362075" cy="1552575"/>
          </a:xfrm>
          <a:prstGeom prst="rect">
            <a:avLst/>
          </a:prstGeom>
        </p:spPr>
      </p:pic>
      <p:pic>
        <p:nvPicPr>
          <p:cNvPr id="6" name="Picture 5">
            <a:extLst>
              <a:ext uri="{FF2B5EF4-FFF2-40B4-BE49-F238E27FC236}">
                <a16:creationId xmlns:a16="http://schemas.microsoft.com/office/drawing/2014/main" id="{44C6A242-FF8B-442E-801F-3E386FEEFC73}"/>
              </a:ext>
            </a:extLst>
          </p:cNvPr>
          <p:cNvPicPr>
            <a:picLocks noChangeAspect="1"/>
          </p:cNvPicPr>
          <p:nvPr/>
        </p:nvPicPr>
        <p:blipFill>
          <a:blip r:embed="rId5"/>
          <a:stretch>
            <a:fillRect/>
          </a:stretch>
        </p:blipFill>
        <p:spPr>
          <a:xfrm>
            <a:off x="2311717" y="3429000"/>
            <a:ext cx="1793030" cy="1385523"/>
          </a:xfrm>
          <a:prstGeom prst="rect">
            <a:avLst/>
          </a:prstGeom>
        </p:spPr>
      </p:pic>
      <p:pic>
        <p:nvPicPr>
          <p:cNvPr id="7" name="Picture 6">
            <a:extLst>
              <a:ext uri="{FF2B5EF4-FFF2-40B4-BE49-F238E27FC236}">
                <a16:creationId xmlns:a16="http://schemas.microsoft.com/office/drawing/2014/main" id="{8746E395-DD49-4531-83FB-1A3297E10CD6}"/>
              </a:ext>
            </a:extLst>
          </p:cNvPr>
          <p:cNvPicPr>
            <a:picLocks noChangeAspect="1"/>
          </p:cNvPicPr>
          <p:nvPr/>
        </p:nvPicPr>
        <p:blipFill>
          <a:blip r:embed="rId6"/>
          <a:stretch>
            <a:fillRect/>
          </a:stretch>
        </p:blipFill>
        <p:spPr>
          <a:xfrm>
            <a:off x="9525000" y="4423998"/>
            <a:ext cx="1371600" cy="1447800"/>
          </a:xfrm>
          <a:prstGeom prst="rect">
            <a:avLst/>
          </a:prstGeom>
        </p:spPr>
      </p:pic>
      <p:cxnSp>
        <p:nvCxnSpPr>
          <p:cNvPr id="9" name="Connector: Elbow 8">
            <a:extLst>
              <a:ext uri="{FF2B5EF4-FFF2-40B4-BE49-F238E27FC236}">
                <a16:creationId xmlns:a16="http://schemas.microsoft.com/office/drawing/2014/main" id="{12AC9D52-00F2-4BA2-ADA7-06722DAA9AA2}"/>
              </a:ext>
            </a:extLst>
          </p:cNvPr>
          <p:cNvCxnSpPr>
            <a:stCxn id="2" idx="0"/>
            <a:endCxn id="3" idx="1"/>
          </p:cNvCxnSpPr>
          <p:nvPr/>
        </p:nvCxnSpPr>
        <p:spPr>
          <a:xfrm rot="5400000" flipH="1" flipV="1">
            <a:off x="1146847" y="2003437"/>
            <a:ext cx="2480897" cy="17799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953A0F32-DF40-4FE2-AD20-663EBBA4CD51}"/>
              </a:ext>
            </a:extLst>
          </p:cNvPr>
          <p:cNvCxnSpPr>
            <a:stCxn id="3" idx="3"/>
            <a:endCxn id="5" idx="1"/>
          </p:cNvCxnSpPr>
          <p:nvPr/>
        </p:nvCxnSpPr>
        <p:spPr>
          <a:xfrm flipV="1">
            <a:off x="4706010" y="1648191"/>
            <a:ext cx="2779982" cy="4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E3DB855-724C-4482-8E65-8EF76E84DA28}"/>
              </a:ext>
            </a:extLst>
          </p:cNvPr>
          <p:cNvCxnSpPr>
            <a:stCxn id="5" idx="3"/>
            <a:endCxn id="7" idx="0"/>
          </p:cNvCxnSpPr>
          <p:nvPr/>
        </p:nvCxnSpPr>
        <p:spPr>
          <a:xfrm>
            <a:off x="8848067" y="1648191"/>
            <a:ext cx="1362733" cy="27758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4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process Information</a:t>
            </a:r>
          </a:p>
        </p:txBody>
      </p:sp>
      <p:sp>
        <p:nvSpPr>
          <p:cNvPr id="7" name="Rectangle 6"/>
          <p:cNvSpPr/>
          <p:nvPr/>
        </p:nvSpPr>
        <p:spPr>
          <a:xfrm>
            <a:off x="791657" y="613675"/>
            <a:ext cx="2309735" cy="369332"/>
          </a:xfrm>
          <a:prstGeom prst="rect">
            <a:avLst/>
          </a:prstGeom>
        </p:spPr>
        <p:txBody>
          <a:bodyPr wrap="none">
            <a:spAutoFit/>
          </a:bodyPr>
          <a:lstStyle/>
          <a:p>
            <a:r>
              <a:rPr lang="en-US" dirty="0"/>
              <a:t>docker top </a:t>
            </a:r>
            <a:r>
              <a:rPr lang="en-US" dirty="0" err="1"/>
              <a:t>containerid</a:t>
            </a:r>
            <a:endParaRPr lang="en-US" dirty="0"/>
          </a:p>
        </p:txBody>
      </p:sp>
      <p:sp>
        <p:nvSpPr>
          <p:cNvPr id="9" name="Rectangle 8"/>
          <p:cNvSpPr/>
          <p:nvPr/>
        </p:nvSpPr>
        <p:spPr>
          <a:xfrm>
            <a:off x="471267" y="3567726"/>
            <a:ext cx="8839200" cy="369332"/>
          </a:xfrm>
          <a:prstGeom prst="rect">
            <a:avLst/>
          </a:prstGeom>
        </p:spPr>
        <p:txBody>
          <a:bodyPr wrap="square">
            <a:spAutoFit/>
          </a:bodyPr>
          <a:lstStyle/>
          <a:p>
            <a:r>
              <a:rPr lang="en-US" dirty="0"/>
              <a:t>Creating alias </a:t>
            </a:r>
          </a:p>
        </p:txBody>
      </p:sp>
      <p:pic>
        <p:nvPicPr>
          <p:cNvPr id="3" name="Picture 2">
            <a:extLst>
              <a:ext uri="{FF2B5EF4-FFF2-40B4-BE49-F238E27FC236}">
                <a16:creationId xmlns:a16="http://schemas.microsoft.com/office/drawing/2014/main" id="{D0A24086-53F5-49F8-B85D-3A70F3812697}"/>
              </a:ext>
            </a:extLst>
          </p:cNvPr>
          <p:cNvPicPr>
            <a:picLocks noChangeAspect="1"/>
          </p:cNvPicPr>
          <p:nvPr/>
        </p:nvPicPr>
        <p:blipFill>
          <a:blip r:embed="rId2"/>
          <a:stretch>
            <a:fillRect/>
          </a:stretch>
        </p:blipFill>
        <p:spPr>
          <a:xfrm>
            <a:off x="908121" y="983007"/>
            <a:ext cx="8625083" cy="727882"/>
          </a:xfrm>
          <a:prstGeom prst="rect">
            <a:avLst/>
          </a:prstGeom>
        </p:spPr>
      </p:pic>
      <p:sp>
        <p:nvSpPr>
          <p:cNvPr id="4" name="Rectangle 3">
            <a:extLst>
              <a:ext uri="{FF2B5EF4-FFF2-40B4-BE49-F238E27FC236}">
                <a16:creationId xmlns:a16="http://schemas.microsoft.com/office/drawing/2014/main" id="{1991D9E0-E384-4EF4-9E9E-89FFF887476B}"/>
              </a:ext>
            </a:extLst>
          </p:cNvPr>
          <p:cNvSpPr/>
          <p:nvPr/>
        </p:nvSpPr>
        <p:spPr>
          <a:xfrm>
            <a:off x="332935" y="1803446"/>
            <a:ext cx="8839200" cy="369332"/>
          </a:xfrm>
          <a:prstGeom prst="rect">
            <a:avLst/>
          </a:prstGeom>
        </p:spPr>
        <p:txBody>
          <a:bodyPr wrap="square">
            <a:spAutoFit/>
          </a:bodyPr>
          <a:lstStyle/>
          <a:p>
            <a:r>
              <a:rPr lang="en-US" dirty="0"/>
              <a:t>Check the stats</a:t>
            </a:r>
          </a:p>
        </p:txBody>
      </p:sp>
      <p:pic>
        <p:nvPicPr>
          <p:cNvPr id="5" name="Picture 4">
            <a:extLst>
              <a:ext uri="{FF2B5EF4-FFF2-40B4-BE49-F238E27FC236}">
                <a16:creationId xmlns:a16="http://schemas.microsoft.com/office/drawing/2014/main" id="{9859EFA3-C6B7-4DF0-8ACE-DCD2537CDB55}"/>
              </a:ext>
            </a:extLst>
          </p:cNvPr>
          <p:cNvPicPr>
            <a:picLocks noChangeAspect="1"/>
          </p:cNvPicPr>
          <p:nvPr/>
        </p:nvPicPr>
        <p:blipFill>
          <a:blip r:embed="rId3"/>
          <a:stretch>
            <a:fillRect/>
          </a:stretch>
        </p:blipFill>
        <p:spPr>
          <a:xfrm>
            <a:off x="694005" y="2571019"/>
            <a:ext cx="8938992" cy="699056"/>
          </a:xfrm>
          <a:prstGeom prst="rect">
            <a:avLst/>
          </a:prstGeom>
        </p:spPr>
      </p:pic>
      <p:sp>
        <p:nvSpPr>
          <p:cNvPr id="11" name="Rectangle 10">
            <a:extLst>
              <a:ext uri="{FF2B5EF4-FFF2-40B4-BE49-F238E27FC236}">
                <a16:creationId xmlns:a16="http://schemas.microsoft.com/office/drawing/2014/main" id="{115B34D7-2E70-4031-9AEF-8A359891E19A}"/>
              </a:ext>
            </a:extLst>
          </p:cNvPr>
          <p:cNvSpPr/>
          <p:nvPr/>
        </p:nvSpPr>
        <p:spPr>
          <a:xfrm>
            <a:off x="694005" y="2134097"/>
            <a:ext cx="2427909" cy="369332"/>
          </a:xfrm>
          <a:prstGeom prst="rect">
            <a:avLst/>
          </a:prstGeom>
        </p:spPr>
        <p:txBody>
          <a:bodyPr wrap="none">
            <a:spAutoFit/>
          </a:bodyPr>
          <a:lstStyle/>
          <a:p>
            <a:r>
              <a:rPr lang="en-US" dirty="0"/>
              <a:t>docker stats </a:t>
            </a:r>
            <a:r>
              <a:rPr lang="en-US" dirty="0" err="1"/>
              <a:t>containerid</a:t>
            </a:r>
            <a:endParaRPr lang="en-US" dirty="0"/>
          </a:p>
        </p:txBody>
      </p:sp>
      <p:pic>
        <p:nvPicPr>
          <p:cNvPr id="13" name="Picture 12">
            <a:extLst>
              <a:ext uri="{FF2B5EF4-FFF2-40B4-BE49-F238E27FC236}">
                <a16:creationId xmlns:a16="http://schemas.microsoft.com/office/drawing/2014/main" id="{1C8C2AEC-E493-41AA-B3BD-1A4A0856168E}"/>
              </a:ext>
            </a:extLst>
          </p:cNvPr>
          <p:cNvPicPr>
            <a:picLocks noChangeAspect="1"/>
          </p:cNvPicPr>
          <p:nvPr/>
        </p:nvPicPr>
        <p:blipFill>
          <a:blip r:embed="rId4"/>
          <a:stretch>
            <a:fillRect/>
          </a:stretch>
        </p:blipFill>
        <p:spPr>
          <a:xfrm>
            <a:off x="791657" y="3973042"/>
            <a:ext cx="3581400" cy="314325"/>
          </a:xfrm>
          <a:prstGeom prst="rect">
            <a:avLst/>
          </a:prstGeom>
        </p:spPr>
      </p:pic>
      <p:pic>
        <p:nvPicPr>
          <p:cNvPr id="14" name="Picture 13">
            <a:extLst>
              <a:ext uri="{FF2B5EF4-FFF2-40B4-BE49-F238E27FC236}">
                <a16:creationId xmlns:a16="http://schemas.microsoft.com/office/drawing/2014/main" id="{E406706F-3807-460B-8C66-C49C02EC5C22}"/>
              </a:ext>
            </a:extLst>
          </p:cNvPr>
          <p:cNvPicPr>
            <a:picLocks noChangeAspect="1"/>
          </p:cNvPicPr>
          <p:nvPr/>
        </p:nvPicPr>
        <p:blipFill>
          <a:blip r:embed="rId5"/>
          <a:stretch>
            <a:fillRect/>
          </a:stretch>
        </p:blipFill>
        <p:spPr>
          <a:xfrm>
            <a:off x="791656" y="4336792"/>
            <a:ext cx="8741547" cy="816284"/>
          </a:xfrm>
          <a:prstGeom prst="rect">
            <a:avLst/>
          </a:prstGeom>
        </p:spPr>
      </p:pic>
    </p:spTree>
    <p:extLst>
      <p:ext uri="{BB962C8B-B14F-4D97-AF65-F5344CB8AC3E}">
        <p14:creationId xmlns:p14="http://schemas.microsoft.com/office/powerpoint/2010/main" val="108848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Managing images in Docker HUB</a:t>
            </a:r>
          </a:p>
        </p:txBody>
      </p:sp>
      <p:sp>
        <p:nvSpPr>
          <p:cNvPr id="7" name="Rectangle 6"/>
          <p:cNvSpPr/>
          <p:nvPr/>
        </p:nvSpPr>
        <p:spPr>
          <a:xfrm>
            <a:off x="791657" y="613675"/>
            <a:ext cx="5425203" cy="2031325"/>
          </a:xfrm>
          <a:prstGeom prst="rect">
            <a:avLst/>
          </a:prstGeom>
        </p:spPr>
        <p:txBody>
          <a:bodyPr wrap="none">
            <a:spAutoFit/>
          </a:bodyPr>
          <a:lstStyle/>
          <a:p>
            <a:r>
              <a:rPr lang="en-US" dirty="0"/>
              <a:t>Step 1 : Create account in docker hub  (hub.docker.com)</a:t>
            </a:r>
          </a:p>
          <a:p>
            <a:r>
              <a:rPr lang="en-US" dirty="0"/>
              <a:t>Step 2 : Create repository</a:t>
            </a:r>
          </a:p>
          <a:p>
            <a:r>
              <a:rPr lang="en-US" dirty="0"/>
              <a:t>Step 2 : Login to the account</a:t>
            </a:r>
          </a:p>
          <a:p>
            <a:r>
              <a:rPr lang="en-US" dirty="0"/>
              <a:t>Step 3 : Select the image from docker images</a:t>
            </a:r>
          </a:p>
          <a:p>
            <a:r>
              <a:rPr lang="en-US" dirty="0"/>
              <a:t>Step 4 : tag the image </a:t>
            </a:r>
          </a:p>
          <a:p>
            <a:r>
              <a:rPr lang="en-US" dirty="0"/>
              <a:t>Step 5 : Push to docker hub</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418441" y="3220701"/>
            <a:ext cx="11439525" cy="866775"/>
          </a:xfrm>
          <a:prstGeom prst="rect">
            <a:avLst/>
          </a:prstGeom>
          <a:noFill/>
          <a:ln w="9525">
            <a:noFill/>
            <a:miter lim="800000"/>
            <a:headEnd/>
            <a:tailEnd/>
          </a:ln>
          <a:effectLst/>
        </p:spPr>
      </p:pic>
      <p:sp>
        <p:nvSpPr>
          <p:cNvPr id="6" name="Rectangle 5"/>
          <p:cNvSpPr/>
          <p:nvPr/>
        </p:nvSpPr>
        <p:spPr>
          <a:xfrm>
            <a:off x="439965" y="2639424"/>
            <a:ext cx="2421560" cy="369332"/>
          </a:xfrm>
          <a:prstGeom prst="rect">
            <a:avLst/>
          </a:prstGeom>
        </p:spPr>
        <p:txBody>
          <a:bodyPr wrap="none">
            <a:spAutoFit/>
          </a:bodyPr>
          <a:lstStyle/>
          <a:p>
            <a:r>
              <a:rPr lang="en-US" dirty="0"/>
              <a:t>Login to docker account</a:t>
            </a:r>
          </a:p>
        </p:txBody>
      </p:sp>
      <p:sp>
        <p:nvSpPr>
          <p:cNvPr id="8" name="Rectangle 7"/>
          <p:cNvSpPr/>
          <p:nvPr/>
        </p:nvSpPr>
        <p:spPr>
          <a:xfrm>
            <a:off x="515816" y="4625146"/>
            <a:ext cx="10752406" cy="369332"/>
          </a:xfrm>
          <a:prstGeom prst="rect">
            <a:avLst/>
          </a:prstGeom>
        </p:spPr>
        <p:txBody>
          <a:bodyPr wrap="square">
            <a:spAutoFit/>
          </a:bodyPr>
          <a:lstStyle/>
          <a:p>
            <a:r>
              <a:rPr lang="en-US" dirty="0"/>
              <a:t>docker tag ubuntu-git-image:v1 docker.io/raknas000/ubuntu-git-image:v1</a:t>
            </a:r>
          </a:p>
        </p:txBody>
      </p:sp>
      <p:sp>
        <p:nvSpPr>
          <p:cNvPr id="9" name="Rectangle 8"/>
          <p:cNvSpPr/>
          <p:nvPr/>
        </p:nvSpPr>
        <p:spPr>
          <a:xfrm>
            <a:off x="536093" y="4184525"/>
            <a:ext cx="1488806" cy="369332"/>
          </a:xfrm>
          <a:prstGeom prst="rect">
            <a:avLst/>
          </a:prstGeom>
        </p:spPr>
        <p:txBody>
          <a:bodyPr wrap="none">
            <a:spAutoFit/>
          </a:bodyPr>
          <a:lstStyle/>
          <a:p>
            <a:r>
              <a:rPr lang="en-US" dirty="0"/>
              <a:t>Tag the image</a:t>
            </a:r>
          </a:p>
        </p:txBody>
      </p:sp>
      <p:sp>
        <p:nvSpPr>
          <p:cNvPr id="10" name="Rectangle 9"/>
          <p:cNvSpPr/>
          <p:nvPr/>
        </p:nvSpPr>
        <p:spPr>
          <a:xfrm>
            <a:off x="779597" y="5157541"/>
            <a:ext cx="8517268" cy="1200329"/>
          </a:xfrm>
          <a:prstGeom prst="rect">
            <a:avLst/>
          </a:prstGeom>
        </p:spPr>
        <p:txBody>
          <a:bodyPr wrap="none">
            <a:spAutoFit/>
          </a:bodyPr>
          <a:lstStyle/>
          <a:p>
            <a:r>
              <a:rPr lang="en-US" dirty="0"/>
              <a:t>Tag format : Registry name/repository/</a:t>
            </a:r>
            <a:r>
              <a:rPr lang="en-US" dirty="0" err="1"/>
              <a:t>image:version</a:t>
            </a:r>
            <a:r>
              <a:rPr lang="en-US" dirty="0"/>
              <a:t> </a:t>
            </a:r>
          </a:p>
          <a:p>
            <a:r>
              <a:rPr lang="en-US" dirty="0" err="1"/>
              <a:t>Rregistry</a:t>
            </a:r>
            <a:r>
              <a:rPr lang="en-US" dirty="0"/>
              <a:t> name is docker.io for public and it is optional, if we did not pass docker will take</a:t>
            </a:r>
          </a:p>
          <a:p>
            <a:r>
              <a:rPr lang="en-US" dirty="0"/>
              <a:t> Repository is name of the repository where images are stored</a:t>
            </a:r>
          </a:p>
          <a:p>
            <a:r>
              <a:rPr lang="en-US" dirty="0"/>
              <a:t>Image with version (if version not mentioned then it will take it as latest)</a:t>
            </a:r>
          </a:p>
        </p:txBody>
      </p:sp>
    </p:spTree>
    <p:extLst>
      <p:ext uri="{BB962C8B-B14F-4D97-AF65-F5344CB8AC3E}">
        <p14:creationId xmlns:p14="http://schemas.microsoft.com/office/powerpoint/2010/main" val="34747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138" y="2022625"/>
            <a:ext cx="8839200" cy="369332"/>
          </a:xfrm>
          <a:prstGeom prst="rect">
            <a:avLst/>
          </a:prstGeom>
        </p:spPr>
        <p:txBody>
          <a:bodyPr wrap="square">
            <a:spAutoFit/>
          </a:bodyPr>
          <a:lstStyle/>
          <a:p>
            <a:r>
              <a:rPr lang="en-US" dirty="0"/>
              <a:t>Push the image to Docker Hub</a:t>
            </a:r>
          </a:p>
        </p:txBody>
      </p:sp>
      <p:pic>
        <p:nvPicPr>
          <p:cNvPr id="5122" name="Picture 2"/>
          <p:cNvPicPr>
            <a:picLocks noChangeAspect="1" noChangeArrowheads="1"/>
          </p:cNvPicPr>
          <p:nvPr/>
        </p:nvPicPr>
        <p:blipFill>
          <a:blip r:embed="rId2"/>
          <a:srcRect/>
          <a:stretch>
            <a:fillRect/>
          </a:stretch>
        </p:blipFill>
        <p:spPr bwMode="auto">
          <a:xfrm>
            <a:off x="378436" y="367738"/>
            <a:ext cx="10812929" cy="1362588"/>
          </a:xfrm>
          <a:prstGeom prst="rect">
            <a:avLst/>
          </a:prstGeom>
          <a:noFill/>
          <a:ln w="9525">
            <a:noFill/>
            <a:miter lim="800000"/>
            <a:headEnd/>
            <a:tailEnd/>
          </a:ln>
          <a:effectLst/>
        </p:spPr>
      </p:pic>
      <p:sp>
        <p:nvSpPr>
          <p:cNvPr id="6" name="Rectangle 5"/>
          <p:cNvSpPr/>
          <p:nvPr/>
        </p:nvSpPr>
        <p:spPr>
          <a:xfrm>
            <a:off x="740899" y="2571263"/>
            <a:ext cx="10203766" cy="369332"/>
          </a:xfrm>
          <a:prstGeom prst="rect">
            <a:avLst/>
          </a:prstGeom>
        </p:spPr>
        <p:txBody>
          <a:bodyPr wrap="square">
            <a:spAutoFit/>
          </a:bodyPr>
          <a:lstStyle/>
          <a:p>
            <a:r>
              <a:rPr lang="en-US" dirty="0"/>
              <a:t>docker push docker.io/raknas000/ubuntu-git-image:v1</a:t>
            </a:r>
          </a:p>
        </p:txBody>
      </p:sp>
      <p:pic>
        <p:nvPicPr>
          <p:cNvPr id="5123" name="Picture 3"/>
          <p:cNvPicPr>
            <a:picLocks noChangeAspect="1" noChangeArrowheads="1"/>
          </p:cNvPicPr>
          <p:nvPr/>
        </p:nvPicPr>
        <p:blipFill>
          <a:blip r:embed="rId3"/>
          <a:srcRect/>
          <a:stretch>
            <a:fillRect/>
          </a:stretch>
        </p:blipFill>
        <p:spPr bwMode="auto">
          <a:xfrm>
            <a:off x="267287" y="3014736"/>
            <a:ext cx="11535507" cy="3533775"/>
          </a:xfrm>
          <a:prstGeom prst="rect">
            <a:avLst/>
          </a:prstGeom>
          <a:noFill/>
          <a:ln w="9525">
            <a:noFill/>
            <a:miter lim="800000"/>
            <a:headEnd/>
            <a:tailEnd/>
          </a:ln>
          <a:effectLst/>
        </p:spPr>
      </p:pic>
    </p:spTree>
    <p:extLst>
      <p:ext uri="{BB962C8B-B14F-4D97-AF65-F5344CB8AC3E}">
        <p14:creationId xmlns:p14="http://schemas.microsoft.com/office/powerpoint/2010/main" val="9614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879F11-9BCB-4409-B07C-54588E89117E}"/>
              </a:ext>
            </a:extLst>
          </p:cNvPr>
          <p:cNvSpPr/>
          <p:nvPr/>
        </p:nvSpPr>
        <p:spPr>
          <a:xfrm>
            <a:off x="525662" y="318254"/>
            <a:ext cx="2552943" cy="369332"/>
          </a:xfrm>
          <a:prstGeom prst="rect">
            <a:avLst/>
          </a:prstGeom>
        </p:spPr>
        <p:txBody>
          <a:bodyPr wrap="none">
            <a:spAutoFit/>
          </a:bodyPr>
          <a:lstStyle/>
          <a:p>
            <a:r>
              <a:rPr lang="en-US" b="1" dirty="0" err="1">
                <a:solidFill>
                  <a:srgbClr val="444444"/>
                </a:solidFill>
                <a:latin typeface="Helvetica Neue"/>
              </a:rPr>
              <a:t>Wordpress</a:t>
            </a:r>
            <a:r>
              <a:rPr lang="en-US" b="1" dirty="0">
                <a:solidFill>
                  <a:srgbClr val="444444"/>
                </a:solidFill>
                <a:latin typeface="Helvetica Neue"/>
              </a:rPr>
              <a:t> Site setup</a:t>
            </a:r>
            <a:endParaRPr lang="en-US" b="1" dirty="0"/>
          </a:p>
        </p:txBody>
      </p:sp>
      <p:sp>
        <p:nvSpPr>
          <p:cNvPr id="5" name="Rectangle 4">
            <a:extLst>
              <a:ext uri="{FF2B5EF4-FFF2-40B4-BE49-F238E27FC236}">
                <a16:creationId xmlns:a16="http://schemas.microsoft.com/office/drawing/2014/main" id="{16BC8BC1-D52D-4449-9A50-1778C072746A}"/>
              </a:ext>
            </a:extLst>
          </p:cNvPr>
          <p:cNvSpPr/>
          <p:nvPr/>
        </p:nvSpPr>
        <p:spPr>
          <a:xfrm>
            <a:off x="756440" y="720243"/>
            <a:ext cx="9330311" cy="646331"/>
          </a:xfrm>
          <a:prstGeom prst="rect">
            <a:avLst/>
          </a:prstGeom>
        </p:spPr>
        <p:txBody>
          <a:bodyPr wrap="none">
            <a:spAutoFit/>
          </a:bodyPr>
          <a:lstStyle/>
          <a:p>
            <a:r>
              <a:rPr lang="en-US" dirty="0">
                <a:solidFill>
                  <a:srgbClr val="444444"/>
                </a:solidFill>
                <a:latin typeface="Helvetica Neue"/>
              </a:rPr>
              <a:t>Create SQL Container</a:t>
            </a:r>
          </a:p>
          <a:p>
            <a:r>
              <a:rPr lang="en-US" dirty="0">
                <a:solidFill>
                  <a:srgbClr val="444444"/>
                </a:solidFill>
                <a:latin typeface="Helvetica Neue"/>
              </a:rPr>
              <a:t>docker run --name </a:t>
            </a:r>
            <a:r>
              <a:rPr lang="en-US" dirty="0" err="1">
                <a:solidFill>
                  <a:srgbClr val="444444"/>
                </a:solidFill>
                <a:latin typeface="Helvetica Neue"/>
              </a:rPr>
              <a:t>wordpresssql</a:t>
            </a:r>
            <a:r>
              <a:rPr lang="en-US" dirty="0">
                <a:solidFill>
                  <a:srgbClr val="444444"/>
                </a:solidFill>
                <a:latin typeface="Helvetica Neue"/>
              </a:rPr>
              <a:t> -e MYSQL_ROOT_PASSWORD=password -d mysql:5.5</a:t>
            </a:r>
            <a:endParaRPr lang="en-US" dirty="0"/>
          </a:p>
        </p:txBody>
      </p:sp>
      <p:pic>
        <p:nvPicPr>
          <p:cNvPr id="8" name="Picture 7">
            <a:extLst>
              <a:ext uri="{FF2B5EF4-FFF2-40B4-BE49-F238E27FC236}">
                <a16:creationId xmlns:a16="http://schemas.microsoft.com/office/drawing/2014/main" id="{E0361B6A-6ED4-40CA-ACA6-B698EA0DEB73}"/>
              </a:ext>
            </a:extLst>
          </p:cNvPr>
          <p:cNvPicPr>
            <a:picLocks noChangeAspect="1"/>
          </p:cNvPicPr>
          <p:nvPr/>
        </p:nvPicPr>
        <p:blipFill>
          <a:blip r:embed="rId2"/>
          <a:stretch>
            <a:fillRect/>
          </a:stretch>
        </p:blipFill>
        <p:spPr>
          <a:xfrm>
            <a:off x="756440" y="1633941"/>
            <a:ext cx="11210925" cy="1057275"/>
          </a:xfrm>
          <a:prstGeom prst="rect">
            <a:avLst/>
          </a:prstGeom>
        </p:spPr>
      </p:pic>
      <p:sp>
        <p:nvSpPr>
          <p:cNvPr id="10" name="Rectangle 9">
            <a:extLst>
              <a:ext uri="{FF2B5EF4-FFF2-40B4-BE49-F238E27FC236}">
                <a16:creationId xmlns:a16="http://schemas.microsoft.com/office/drawing/2014/main" id="{34F76542-B517-4AE0-B899-72168978BA66}"/>
              </a:ext>
            </a:extLst>
          </p:cNvPr>
          <p:cNvSpPr/>
          <p:nvPr/>
        </p:nvSpPr>
        <p:spPr>
          <a:xfrm>
            <a:off x="756440" y="2912678"/>
            <a:ext cx="10051468" cy="2031325"/>
          </a:xfrm>
          <a:prstGeom prst="rect">
            <a:avLst/>
          </a:prstGeom>
        </p:spPr>
        <p:txBody>
          <a:bodyPr wrap="square">
            <a:spAutoFit/>
          </a:bodyPr>
          <a:lstStyle/>
          <a:p>
            <a:r>
              <a:rPr lang="en-US" b="1" dirty="0">
                <a:solidFill>
                  <a:srgbClr val="444444"/>
                </a:solidFill>
                <a:latin typeface="Helvetica Neue"/>
              </a:rPr>
              <a:t>Create </a:t>
            </a:r>
            <a:r>
              <a:rPr lang="en-US" b="1" dirty="0" err="1">
                <a:solidFill>
                  <a:srgbClr val="444444"/>
                </a:solidFill>
                <a:latin typeface="Helvetica Neue"/>
              </a:rPr>
              <a:t>Wordpress</a:t>
            </a:r>
            <a:r>
              <a:rPr lang="en-US" b="1" dirty="0">
                <a:solidFill>
                  <a:srgbClr val="444444"/>
                </a:solidFill>
                <a:latin typeface="Helvetica Neue"/>
              </a:rPr>
              <a:t> </a:t>
            </a:r>
            <a:r>
              <a:rPr lang="en-US" b="1" dirty="0" err="1">
                <a:solidFill>
                  <a:srgbClr val="444444"/>
                </a:solidFill>
                <a:latin typeface="Helvetica Neue"/>
              </a:rPr>
              <a:t>Containter</a:t>
            </a:r>
            <a:r>
              <a:rPr lang="en-US" b="1" dirty="0">
                <a:solidFill>
                  <a:srgbClr val="444444"/>
                </a:solidFill>
                <a:latin typeface="Helvetica Neue"/>
              </a:rPr>
              <a:t> and link with SQL container</a:t>
            </a:r>
          </a:p>
          <a:p>
            <a:r>
              <a:rPr lang="en-US" dirty="0">
                <a:solidFill>
                  <a:srgbClr val="444444"/>
                </a:solidFill>
                <a:latin typeface="Helvetica Neue"/>
              </a:rPr>
              <a:t>docker run --name </a:t>
            </a:r>
            <a:r>
              <a:rPr lang="en-US" dirty="0" err="1">
                <a:solidFill>
                  <a:srgbClr val="444444"/>
                </a:solidFill>
                <a:latin typeface="Helvetica Neue"/>
              </a:rPr>
              <a:t>mywp</a:t>
            </a:r>
            <a:r>
              <a:rPr lang="en-US" dirty="0">
                <a:solidFill>
                  <a:srgbClr val="444444"/>
                </a:solidFill>
                <a:latin typeface="Helvetica Neue"/>
              </a:rPr>
              <a:t> --link </a:t>
            </a:r>
            <a:r>
              <a:rPr lang="en-US" dirty="0" err="1">
                <a:solidFill>
                  <a:srgbClr val="444444"/>
                </a:solidFill>
                <a:latin typeface="Helvetica Neue"/>
              </a:rPr>
              <a:t>wordpresssql:mysql</a:t>
            </a:r>
            <a:r>
              <a:rPr lang="en-US" dirty="0">
                <a:solidFill>
                  <a:srgbClr val="444444"/>
                </a:solidFill>
                <a:latin typeface="Helvetica Neue"/>
              </a:rPr>
              <a:t> -P -d </a:t>
            </a:r>
            <a:r>
              <a:rPr lang="en-US" dirty="0" err="1">
                <a:solidFill>
                  <a:srgbClr val="444444"/>
                </a:solidFill>
                <a:latin typeface="Helvetica Neue"/>
              </a:rPr>
              <a:t>wordpress</a:t>
            </a:r>
            <a:endParaRPr lang="en-US" dirty="0">
              <a:solidFill>
                <a:srgbClr val="444444"/>
              </a:solidFill>
              <a:latin typeface="Helvetica Neue"/>
            </a:endParaRPr>
          </a:p>
          <a:p>
            <a:r>
              <a:rPr lang="en-US" dirty="0" err="1">
                <a:solidFill>
                  <a:srgbClr val="444444"/>
                </a:solidFill>
                <a:latin typeface="Helvetica Neue"/>
              </a:rPr>
              <a:t>mywp</a:t>
            </a:r>
            <a:r>
              <a:rPr lang="en-US" dirty="0">
                <a:solidFill>
                  <a:srgbClr val="444444"/>
                </a:solidFill>
                <a:latin typeface="Helvetica Neue"/>
              </a:rPr>
              <a:t>: is the container name</a:t>
            </a:r>
          </a:p>
          <a:p>
            <a:r>
              <a:rPr lang="en-US" dirty="0" err="1">
                <a:solidFill>
                  <a:srgbClr val="444444"/>
                </a:solidFill>
                <a:latin typeface="Helvetica Neue"/>
              </a:rPr>
              <a:t>wordpresssql:mysql</a:t>
            </a:r>
            <a:r>
              <a:rPr lang="en-US" dirty="0">
                <a:solidFill>
                  <a:srgbClr val="444444"/>
                </a:solidFill>
                <a:latin typeface="Helvetica Neue"/>
              </a:rPr>
              <a:t> (mysql is alias name)</a:t>
            </a:r>
          </a:p>
          <a:p>
            <a:r>
              <a:rPr lang="en-US" dirty="0">
                <a:solidFill>
                  <a:srgbClr val="444444"/>
                </a:solidFill>
                <a:latin typeface="Helvetica Neue"/>
              </a:rPr>
              <a:t>-P : expose all the ports which are used in the image</a:t>
            </a:r>
          </a:p>
          <a:p>
            <a:r>
              <a:rPr lang="en-US" dirty="0">
                <a:solidFill>
                  <a:srgbClr val="444444"/>
                </a:solidFill>
                <a:latin typeface="Helvetica Neue"/>
              </a:rPr>
              <a:t>-d : run as </a:t>
            </a:r>
            <a:r>
              <a:rPr lang="en-US" dirty="0" err="1">
                <a:solidFill>
                  <a:srgbClr val="444444"/>
                </a:solidFill>
                <a:latin typeface="Helvetica Neue"/>
              </a:rPr>
              <a:t>deamon</a:t>
            </a:r>
            <a:endParaRPr lang="en-US" dirty="0">
              <a:solidFill>
                <a:srgbClr val="444444"/>
              </a:solidFill>
              <a:latin typeface="Helvetica Neue"/>
            </a:endParaRPr>
          </a:p>
          <a:p>
            <a:r>
              <a:rPr lang="en-US" dirty="0" err="1">
                <a:solidFill>
                  <a:srgbClr val="444444"/>
                </a:solidFill>
                <a:latin typeface="Helvetica Neue"/>
              </a:rPr>
              <a:t>wordpress</a:t>
            </a:r>
            <a:r>
              <a:rPr lang="en-US" dirty="0">
                <a:solidFill>
                  <a:srgbClr val="444444"/>
                </a:solidFill>
                <a:latin typeface="Helvetica Neue"/>
              </a:rPr>
              <a:t> : image name of </a:t>
            </a:r>
            <a:r>
              <a:rPr lang="en-US" dirty="0" err="1">
                <a:solidFill>
                  <a:srgbClr val="444444"/>
                </a:solidFill>
                <a:latin typeface="Helvetica Neue"/>
              </a:rPr>
              <a:t>wordpress</a:t>
            </a:r>
            <a:endParaRPr lang="en-US" dirty="0">
              <a:solidFill>
                <a:srgbClr val="444444"/>
              </a:solidFill>
              <a:latin typeface="Helvetica Neue"/>
            </a:endParaRPr>
          </a:p>
        </p:txBody>
      </p:sp>
      <p:pic>
        <p:nvPicPr>
          <p:cNvPr id="11" name="Picture 10">
            <a:extLst>
              <a:ext uri="{FF2B5EF4-FFF2-40B4-BE49-F238E27FC236}">
                <a16:creationId xmlns:a16="http://schemas.microsoft.com/office/drawing/2014/main" id="{32FA760B-9478-40B0-A945-DD4A506FBBB7}"/>
              </a:ext>
            </a:extLst>
          </p:cNvPr>
          <p:cNvPicPr>
            <a:picLocks noChangeAspect="1"/>
          </p:cNvPicPr>
          <p:nvPr/>
        </p:nvPicPr>
        <p:blipFill>
          <a:blip r:embed="rId3"/>
          <a:stretch>
            <a:fillRect/>
          </a:stretch>
        </p:blipFill>
        <p:spPr>
          <a:xfrm>
            <a:off x="756440" y="5185042"/>
            <a:ext cx="10965868" cy="1173514"/>
          </a:xfrm>
          <a:prstGeom prst="rect">
            <a:avLst/>
          </a:prstGeom>
        </p:spPr>
      </p:pic>
    </p:spTree>
    <p:extLst>
      <p:ext uri="{BB962C8B-B14F-4D97-AF65-F5344CB8AC3E}">
        <p14:creationId xmlns:p14="http://schemas.microsoft.com/office/powerpoint/2010/main" val="1812196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3B5BCC-ABCC-4C85-87EC-00AB4250EC0C}"/>
              </a:ext>
            </a:extLst>
          </p:cNvPr>
          <p:cNvSpPr/>
          <p:nvPr/>
        </p:nvSpPr>
        <p:spPr>
          <a:xfrm>
            <a:off x="441646" y="420440"/>
            <a:ext cx="3206968" cy="369332"/>
          </a:xfrm>
          <a:prstGeom prst="rect">
            <a:avLst/>
          </a:prstGeom>
        </p:spPr>
        <p:txBody>
          <a:bodyPr wrap="none">
            <a:spAutoFit/>
          </a:bodyPr>
          <a:lstStyle/>
          <a:p>
            <a:r>
              <a:rPr lang="en-US" b="1" dirty="0">
                <a:solidFill>
                  <a:srgbClr val="444444"/>
                </a:solidFill>
                <a:latin typeface="Helvetica Neue"/>
              </a:rPr>
              <a:t>Launch the Word press site</a:t>
            </a:r>
            <a:endParaRPr lang="en-US" b="1" dirty="0"/>
          </a:p>
        </p:txBody>
      </p:sp>
      <p:sp>
        <p:nvSpPr>
          <p:cNvPr id="4" name="Rectangle 3">
            <a:extLst>
              <a:ext uri="{FF2B5EF4-FFF2-40B4-BE49-F238E27FC236}">
                <a16:creationId xmlns:a16="http://schemas.microsoft.com/office/drawing/2014/main" id="{1E623DE0-04A8-4D3A-A92C-505174FAD07A}"/>
              </a:ext>
            </a:extLst>
          </p:cNvPr>
          <p:cNvSpPr/>
          <p:nvPr/>
        </p:nvSpPr>
        <p:spPr>
          <a:xfrm>
            <a:off x="878859" y="846720"/>
            <a:ext cx="6865982" cy="369332"/>
          </a:xfrm>
          <a:prstGeom prst="rect">
            <a:avLst/>
          </a:prstGeom>
        </p:spPr>
        <p:txBody>
          <a:bodyPr wrap="none">
            <a:spAutoFit/>
          </a:bodyPr>
          <a:lstStyle/>
          <a:p>
            <a:r>
              <a:rPr lang="en-US" dirty="0">
                <a:solidFill>
                  <a:srgbClr val="444444"/>
                </a:solidFill>
                <a:latin typeface="Helvetica Neue"/>
              </a:rPr>
              <a:t>Go to browser then give, hostname or </a:t>
            </a:r>
            <a:r>
              <a:rPr lang="en-US" dirty="0" err="1">
                <a:solidFill>
                  <a:srgbClr val="444444"/>
                </a:solidFill>
                <a:latin typeface="Helvetica Neue"/>
              </a:rPr>
              <a:t>ip:port</a:t>
            </a:r>
            <a:r>
              <a:rPr lang="en-US" dirty="0">
                <a:solidFill>
                  <a:srgbClr val="444444"/>
                </a:solidFill>
                <a:latin typeface="Helvetica Neue"/>
              </a:rPr>
              <a:t> number of container</a:t>
            </a:r>
            <a:endParaRPr lang="en-US" dirty="0"/>
          </a:p>
        </p:txBody>
      </p:sp>
      <p:pic>
        <p:nvPicPr>
          <p:cNvPr id="6" name="Picture 5">
            <a:extLst>
              <a:ext uri="{FF2B5EF4-FFF2-40B4-BE49-F238E27FC236}">
                <a16:creationId xmlns:a16="http://schemas.microsoft.com/office/drawing/2014/main" id="{4CBA24C2-ED4D-4C90-8C93-4F45228B4E61}"/>
              </a:ext>
            </a:extLst>
          </p:cNvPr>
          <p:cNvPicPr>
            <a:picLocks noChangeAspect="1"/>
          </p:cNvPicPr>
          <p:nvPr/>
        </p:nvPicPr>
        <p:blipFill>
          <a:blip r:embed="rId2"/>
          <a:stretch>
            <a:fillRect/>
          </a:stretch>
        </p:blipFill>
        <p:spPr>
          <a:xfrm>
            <a:off x="1034321" y="1273000"/>
            <a:ext cx="10827894" cy="5369931"/>
          </a:xfrm>
          <a:prstGeom prst="rect">
            <a:avLst/>
          </a:prstGeom>
        </p:spPr>
      </p:pic>
    </p:spTree>
    <p:extLst>
      <p:ext uri="{BB962C8B-B14F-4D97-AF65-F5344CB8AC3E}">
        <p14:creationId xmlns:p14="http://schemas.microsoft.com/office/powerpoint/2010/main" val="1258717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723549" cy="369332"/>
          </a:xfrm>
          <a:prstGeom prst="rect">
            <a:avLst/>
          </a:prstGeom>
        </p:spPr>
        <p:txBody>
          <a:bodyPr wrap="none">
            <a:spAutoFit/>
          </a:bodyPr>
          <a:lstStyle/>
          <a:p>
            <a:r>
              <a:rPr lang="en-US" b="1" dirty="0">
                <a:solidFill>
                  <a:srgbClr val="444444"/>
                </a:solidFill>
                <a:latin typeface="Helvetica Neue"/>
              </a:rPr>
              <a:t>Jenkins setup</a:t>
            </a:r>
            <a:endParaRPr lang="en-US" b="1" dirty="0"/>
          </a:p>
        </p:txBody>
      </p:sp>
      <p:sp>
        <p:nvSpPr>
          <p:cNvPr id="3" name="Rectangle 2">
            <a:extLst>
              <a:ext uri="{FF2B5EF4-FFF2-40B4-BE49-F238E27FC236}">
                <a16:creationId xmlns:a16="http://schemas.microsoft.com/office/drawing/2014/main" id="{DDAE5A63-67F6-4269-AF9E-1C757A5DE8C0}"/>
              </a:ext>
            </a:extLst>
          </p:cNvPr>
          <p:cNvSpPr/>
          <p:nvPr/>
        </p:nvSpPr>
        <p:spPr>
          <a:xfrm>
            <a:off x="739514" y="687586"/>
            <a:ext cx="8434466" cy="2585323"/>
          </a:xfrm>
          <a:prstGeom prst="rect">
            <a:avLst/>
          </a:prstGeom>
        </p:spPr>
        <p:txBody>
          <a:bodyPr wrap="square">
            <a:spAutoFit/>
          </a:bodyPr>
          <a:lstStyle/>
          <a:p>
            <a:r>
              <a:rPr lang="en-US" dirty="0"/>
              <a:t>[root@ip-172-31-21-153 docker]# docker run \</a:t>
            </a:r>
          </a:p>
          <a:p>
            <a:r>
              <a:rPr lang="en-US" dirty="0"/>
              <a:t>&gt;   -u root \</a:t>
            </a:r>
          </a:p>
          <a:p>
            <a:r>
              <a:rPr lang="en-US" dirty="0"/>
              <a:t>&gt;   --</a:t>
            </a:r>
            <a:r>
              <a:rPr lang="en-US" dirty="0" err="1"/>
              <a:t>rm</a:t>
            </a:r>
            <a:r>
              <a:rPr lang="en-US" dirty="0"/>
              <a:t> \</a:t>
            </a:r>
          </a:p>
          <a:p>
            <a:r>
              <a:rPr lang="en-US" dirty="0"/>
              <a:t>&gt;   -d \</a:t>
            </a:r>
          </a:p>
          <a:p>
            <a:r>
              <a:rPr lang="en-US" dirty="0"/>
              <a:t>&gt;   -p 8080:8080 \</a:t>
            </a:r>
          </a:p>
          <a:p>
            <a:r>
              <a:rPr lang="en-US" dirty="0"/>
              <a:t>&gt;   -p 50000:50000 \</a:t>
            </a:r>
          </a:p>
          <a:p>
            <a:r>
              <a:rPr lang="en-US" dirty="0"/>
              <a:t>&gt;   -v </a:t>
            </a:r>
            <a:r>
              <a:rPr lang="en-US" dirty="0" err="1"/>
              <a:t>jenkins</a:t>
            </a:r>
            <a:r>
              <a:rPr lang="en-US" dirty="0"/>
              <a:t>-data:/</a:t>
            </a:r>
            <a:r>
              <a:rPr lang="en-US" dirty="0" err="1"/>
              <a:t>var</a:t>
            </a:r>
            <a:r>
              <a:rPr lang="en-US" dirty="0"/>
              <a:t>/</a:t>
            </a:r>
            <a:r>
              <a:rPr lang="en-US" dirty="0" err="1"/>
              <a:t>jenkins_home</a:t>
            </a:r>
            <a:r>
              <a:rPr lang="en-US" dirty="0"/>
              <a:t> \</a:t>
            </a:r>
          </a:p>
          <a:p>
            <a:r>
              <a:rPr lang="en-US" dirty="0"/>
              <a:t>&gt;   -v /</a:t>
            </a:r>
            <a:r>
              <a:rPr lang="en-US" dirty="0" err="1"/>
              <a:t>var</a:t>
            </a:r>
            <a:r>
              <a:rPr lang="en-US" dirty="0"/>
              <a:t>/run/</a:t>
            </a:r>
            <a:r>
              <a:rPr lang="en-US" dirty="0" err="1"/>
              <a:t>docker.sock</a:t>
            </a:r>
            <a:r>
              <a:rPr lang="en-US" dirty="0"/>
              <a:t>:/</a:t>
            </a:r>
            <a:r>
              <a:rPr lang="en-US" dirty="0" err="1"/>
              <a:t>var</a:t>
            </a:r>
            <a:r>
              <a:rPr lang="en-US" dirty="0"/>
              <a:t>/run/</a:t>
            </a:r>
            <a:r>
              <a:rPr lang="en-US" dirty="0" err="1"/>
              <a:t>docker.sock</a:t>
            </a:r>
            <a:r>
              <a:rPr lang="en-US" dirty="0"/>
              <a:t> \</a:t>
            </a:r>
          </a:p>
          <a:p>
            <a:r>
              <a:rPr lang="en-US" dirty="0"/>
              <a:t>&gt;   </a:t>
            </a:r>
            <a:r>
              <a:rPr lang="en-US" dirty="0" err="1"/>
              <a:t>jenkinsci</a:t>
            </a:r>
            <a:r>
              <a:rPr lang="en-US" dirty="0"/>
              <a:t>/</a:t>
            </a:r>
            <a:r>
              <a:rPr lang="en-US" dirty="0" err="1"/>
              <a:t>blueocean</a:t>
            </a:r>
            <a:endParaRPr lang="en-US" dirty="0"/>
          </a:p>
        </p:txBody>
      </p:sp>
      <p:sp>
        <p:nvSpPr>
          <p:cNvPr id="7" name="Rectangle 6">
            <a:extLst>
              <a:ext uri="{FF2B5EF4-FFF2-40B4-BE49-F238E27FC236}">
                <a16:creationId xmlns:a16="http://schemas.microsoft.com/office/drawing/2014/main" id="{62933ECD-2337-4BE8-B5A7-CE006154D9BC}"/>
              </a:ext>
            </a:extLst>
          </p:cNvPr>
          <p:cNvSpPr/>
          <p:nvPr/>
        </p:nvSpPr>
        <p:spPr>
          <a:xfrm>
            <a:off x="1110279" y="3457575"/>
            <a:ext cx="5391219" cy="1200329"/>
          </a:xfrm>
          <a:prstGeom prst="rect">
            <a:avLst/>
          </a:prstGeom>
        </p:spPr>
        <p:txBody>
          <a:bodyPr wrap="none">
            <a:spAutoFit/>
          </a:bodyPr>
          <a:lstStyle/>
          <a:p>
            <a:r>
              <a:rPr lang="en-US" dirty="0" err="1">
                <a:solidFill>
                  <a:srgbClr val="444444"/>
                </a:solidFill>
                <a:latin typeface="Helvetica Neue"/>
              </a:rPr>
              <a:t>Jenkinsci</a:t>
            </a:r>
            <a:r>
              <a:rPr lang="en-US" dirty="0">
                <a:solidFill>
                  <a:srgbClr val="444444"/>
                </a:solidFill>
                <a:latin typeface="Helvetica Neue"/>
              </a:rPr>
              <a:t>/</a:t>
            </a:r>
            <a:r>
              <a:rPr lang="en-US" dirty="0" err="1">
                <a:solidFill>
                  <a:srgbClr val="444444"/>
                </a:solidFill>
                <a:latin typeface="Helvetica Neue"/>
              </a:rPr>
              <a:t>blueocean</a:t>
            </a:r>
            <a:r>
              <a:rPr lang="en-US" dirty="0">
                <a:solidFill>
                  <a:srgbClr val="444444"/>
                </a:solidFill>
                <a:latin typeface="Helvetica Neue"/>
              </a:rPr>
              <a:t> is the image name for Jenkins</a:t>
            </a:r>
          </a:p>
          <a:p>
            <a:r>
              <a:rPr lang="en-US" dirty="0">
                <a:solidFill>
                  <a:srgbClr val="444444"/>
                </a:solidFill>
                <a:latin typeface="Helvetica Neue"/>
              </a:rPr>
              <a:t>-v : mounting data</a:t>
            </a:r>
          </a:p>
          <a:p>
            <a:r>
              <a:rPr lang="en-US" dirty="0">
                <a:solidFill>
                  <a:srgbClr val="444444"/>
                </a:solidFill>
                <a:latin typeface="Helvetica Neue"/>
              </a:rPr>
              <a:t>-p : port export</a:t>
            </a:r>
          </a:p>
          <a:p>
            <a:endParaRPr lang="en-US" dirty="0"/>
          </a:p>
        </p:txBody>
      </p:sp>
    </p:spTree>
    <p:extLst>
      <p:ext uri="{BB962C8B-B14F-4D97-AF65-F5344CB8AC3E}">
        <p14:creationId xmlns:p14="http://schemas.microsoft.com/office/powerpoint/2010/main" val="267826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928733" cy="369332"/>
          </a:xfrm>
          <a:prstGeom prst="rect">
            <a:avLst/>
          </a:prstGeom>
        </p:spPr>
        <p:txBody>
          <a:bodyPr wrap="none">
            <a:spAutoFit/>
          </a:bodyPr>
          <a:lstStyle/>
          <a:p>
            <a:r>
              <a:rPr lang="en-US" b="1" dirty="0">
                <a:solidFill>
                  <a:srgbClr val="444444"/>
                </a:solidFill>
                <a:latin typeface="Helvetica Neue"/>
              </a:rPr>
              <a:t>Launch Jenkins</a:t>
            </a:r>
            <a:endParaRPr lang="en-US" b="1" dirty="0"/>
          </a:p>
        </p:txBody>
      </p:sp>
      <p:sp>
        <p:nvSpPr>
          <p:cNvPr id="4" name="Rectangle 3">
            <a:extLst>
              <a:ext uri="{FF2B5EF4-FFF2-40B4-BE49-F238E27FC236}">
                <a16:creationId xmlns:a16="http://schemas.microsoft.com/office/drawing/2014/main" id="{87A8A36A-3A2B-47D6-BAA7-30D086AD3242}"/>
              </a:ext>
            </a:extLst>
          </p:cNvPr>
          <p:cNvSpPr/>
          <p:nvPr/>
        </p:nvSpPr>
        <p:spPr>
          <a:xfrm>
            <a:off x="977865" y="687586"/>
            <a:ext cx="5557932" cy="369332"/>
          </a:xfrm>
          <a:prstGeom prst="rect">
            <a:avLst/>
          </a:prstGeom>
        </p:spPr>
        <p:txBody>
          <a:bodyPr wrap="none">
            <a:spAutoFit/>
          </a:bodyPr>
          <a:lstStyle/>
          <a:p>
            <a:r>
              <a:rPr lang="en-US" dirty="0">
                <a:solidFill>
                  <a:srgbClr val="444444"/>
                </a:solidFill>
                <a:latin typeface="Helvetica Neue"/>
              </a:rPr>
              <a:t>Go to Browser they type hostname or </a:t>
            </a:r>
            <a:r>
              <a:rPr lang="en-US" dirty="0" err="1">
                <a:solidFill>
                  <a:srgbClr val="444444"/>
                </a:solidFill>
                <a:latin typeface="Helvetica Neue"/>
              </a:rPr>
              <a:t>ip:port</a:t>
            </a:r>
            <a:r>
              <a:rPr lang="en-US" dirty="0">
                <a:solidFill>
                  <a:srgbClr val="444444"/>
                </a:solidFill>
                <a:latin typeface="Helvetica Neue"/>
              </a:rPr>
              <a:t> number</a:t>
            </a:r>
            <a:endParaRPr lang="en-US" dirty="0"/>
          </a:p>
        </p:txBody>
      </p:sp>
      <p:pic>
        <p:nvPicPr>
          <p:cNvPr id="5" name="Picture 4">
            <a:extLst>
              <a:ext uri="{FF2B5EF4-FFF2-40B4-BE49-F238E27FC236}">
                <a16:creationId xmlns:a16="http://schemas.microsoft.com/office/drawing/2014/main" id="{3C119A63-96F6-4E61-95D7-E223FD91C06C}"/>
              </a:ext>
            </a:extLst>
          </p:cNvPr>
          <p:cNvPicPr>
            <a:picLocks noChangeAspect="1"/>
          </p:cNvPicPr>
          <p:nvPr/>
        </p:nvPicPr>
        <p:blipFill>
          <a:blip r:embed="rId2"/>
          <a:stretch>
            <a:fillRect/>
          </a:stretch>
        </p:blipFill>
        <p:spPr>
          <a:xfrm>
            <a:off x="1154242" y="1056918"/>
            <a:ext cx="10231901" cy="5431750"/>
          </a:xfrm>
          <a:prstGeom prst="rect">
            <a:avLst/>
          </a:prstGeom>
        </p:spPr>
      </p:pic>
    </p:spTree>
    <p:extLst>
      <p:ext uri="{BB962C8B-B14F-4D97-AF65-F5344CB8AC3E}">
        <p14:creationId xmlns:p14="http://schemas.microsoft.com/office/powerpoint/2010/main" val="349823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4C1A1E-F523-4912-9FB5-D22D879FF741}"/>
              </a:ext>
            </a:extLst>
          </p:cNvPr>
          <p:cNvSpPr/>
          <p:nvPr/>
        </p:nvSpPr>
        <p:spPr>
          <a:xfrm>
            <a:off x="394740" y="820154"/>
            <a:ext cx="11447489" cy="646331"/>
          </a:xfrm>
          <a:prstGeom prst="rect">
            <a:avLst/>
          </a:prstGeom>
        </p:spPr>
        <p:txBody>
          <a:bodyPr wrap="square">
            <a:spAutoFit/>
          </a:bodyPr>
          <a:lstStyle/>
          <a:p>
            <a:r>
              <a:rPr lang="en-US" b="0" i="0" dirty="0">
                <a:solidFill>
                  <a:srgbClr val="474B51"/>
                </a:solidFill>
                <a:effectLst/>
                <a:latin typeface="Tahoma" panose="020B0604030504040204" pitchFamily="34" charset="0"/>
              </a:rPr>
              <a:t>A </a:t>
            </a:r>
            <a:r>
              <a:rPr lang="en-US" b="1" i="0" dirty="0" err="1">
                <a:solidFill>
                  <a:srgbClr val="474B51"/>
                </a:solidFill>
                <a:effectLst/>
                <a:latin typeface="Tahoma" panose="020B0604030504040204" pitchFamily="34" charset="0"/>
              </a:rPr>
              <a:t>Dockerfile</a:t>
            </a:r>
            <a:r>
              <a:rPr lang="en-US" b="0" i="0" dirty="0">
                <a:solidFill>
                  <a:srgbClr val="474B51"/>
                </a:solidFill>
                <a:effectLst/>
                <a:latin typeface="Tahoma" panose="020B0604030504040204" pitchFamily="34" charset="0"/>
              </a:rPr>
              <a:t> is a script that contains collections of commands and instructions that will be automatically executed in sequence in the docker environment for building a new docker image.</a:t>
            </a:r>
            <a:endParaRPr lang="en-US" dirty="0"/>
          </a:p>
        </p:txBody>
      </p:sp>
      <p:sp>
        <p:nvSpPr>
          <p:cNvPr id="3" name="Rectangle 2">
            <a:extLst>
              <a:ext uri="{FF2B5EF4-FFF2-40B4-BE49-F238E27FC236}">
                <a16:creationId xmlns:a16="http://schemas.microsoft.com/office/drawing/2014/main" id="{5A547ACA-B017-48C9-8FCA-A30868A51628}"/>
              </a:ext>
            </a:extLst>
          </p:cNvPr>
          <p:cNvSpPr/>
          <p:nvPr/>
        </p:nvSpPr>
        <p:spPr>
          <a:xfrm>
            <a:off x="5172613" y="450822"/>
            <a:ext cx="1423788" cy="400110"/>
          </a:xfrm>
          <a:prstGeom prst="rect">
            <a:avLst/>
          </a:prstGeom>
        </p:spPr>
        <p:txBody>
          <a:bodyPr wrap="none">
            <a:spAutoFit/>
          </a:bodyPr>
          <a:lstStyle/>
          <a:p>
            <a:r>
              <a:rPr lang="en-US" sz="2000" b="1" dirty="0" err="1">
                <a:solidFill>
                  <a:srgbClr val="444444"/>
                </a:solidFill>
                <a:highlight>
                  <a:srgbClr val="FFFF00"/>
                </a:highlight>
                <a:latin typeface="Helvetica Neue"/>
              </a:rPr>
              <a:t>Dockerfile</a:t>
            </a:r>
            <a:endParaRPr lang="en-US" sz="2000" b="1" dirty="0">
              <a:highlight>
                <a:srgbClr val="FFFF00"/>
              </a:highlight>
            </a:endParaRPr>
          </a:p>
        </p:txBody>
      </p:sp>
      <p:sp>
        <p:nvSpPr>
          <p:cNvPr id="4" name="Rectangle 3">
            <a:extLst>
              <a:ext uri="{FF2B5EF4-FFF2-40B4-BE49-F238E27FC236}">
                <a16:creationId xmlns:a16="http://schemas.microsoft.com/office/drawing/2014/main" id="{35B9CF50-64CE-4ECC-966B-7743429AADC6}"/>
              </a:ext>
            </a:extLst>
          </p:cNvPr>
          <p:cNvSpPr/>
          <p:nvPr/>
        </p:nvSpPr>
        <p:spPr>
          <a:xfrm>
            <a:off x="889415" y="1506356"/>
            <a:ext cx="10952814" cy="6463308"/>
          </a:xfrm>
          <a:prstGeom prst="rect">
            <a:avLst/>
          </a:prstGeom>
        </p:spPr>
        <p:txBody>
          <a:bodyPr wrap="square">
            <a:spAutoFit/>
          </a:bodyPr>
          <a:lstStyle/>
          <a:p>
            <a:r>
              <a:rPr lang="en-US" b="1" i="0" dirty="0">
                <a:solidFill>
                  <a:srgbClr val="474B51"/>
                </a:solidFill>
                <a:effectLst/>
                <a:latin typeface="Tahoma" panose="020B0604030504040204" pitchFamily="34" charset="0"/>
              </a:rPr>
              <a:t>FROM</a:t>
            </a:r>
            <a:endParaRPr lang="en-US" b="0" i="0" dirty="0">
              <a:solidFill>
                <a:srgbClr val="474B51"/>
              </a:solidFill>
              <a:effectLst/>
              <a:latin typeface="Tahoma" panose="020B0604030504040204" pitchFamily="34" charset="0"/>
            </a:endParaRPr>
          </a:p>
          <a:p>
            <a:pPr lvl="0" algn="just" eaLnBrk="0" fontAlgn="base" hangingPunct="0">
              <a:spcBef>
                <a:spcPct val="0"/>
              </a:spcBef>
              <a:spcAft>
                <a:spcPct val="0"/>
              </a:spcAft>
            </a:pPr>
            <a:r>
              <a:rPr lang="en-US" altLang="en-US" dirty="0">
                <a:solidFill>
                  <a:srgbClr val="474B51"/>
                </a:solidFill>
                <a:latin typeface="Tahoma" panose="020B0604030504040204" pitchFamily="34" charset="0"/>
              </a:rPr>
              <a:t>FROM directive is probably the most crucial amongst all others for </a:t>
            </a:r>
            <a:r>
              <a:rPr lang="en-US" altLang="en-US" dirty="0" err="1">
                <a:solidFill>
                  <a:srgbClr val="474B51"/>
                </a:solidFill>
                <a:latin typeface="Tahoma" panose="020B0604030504040204" pitchFamily="34" charset="0"/>
              </a:rPr>
              <a:t>Dockerfiles</a:t>
            </a:r>
            <a:r>
              <a:rPr lang="en-US" altLang="en-US" dirty="0">
                <a:solidFill>
                  <a:srgbClr val="474B51"/>
                </a:solidFill>
                <a:latin typeface="Tahoma" panose="020B0604030504040204" pitchFamily="34" charset="0"/>
              </a:rPr>
              <a:t>. It defines the base image to use to start the build process. It can be any image, including the ones you have created previously. If a FROM image is not found on the host, Docker will try to find it (and download) from the Docker Hub or other container repository. It needs to be the first command declared inside a </a:t>
            </a:r>
            <a:r>
              <a:rPr lang="en-US" altLang="en-US" dirty="0" err="1">
                <a:solidFill>
                  <a:srgbClr val="474B51"/>
                </a:solidFill>
                <a:latin typeface="Tahoma" panose="020B0604030504040204" pitchFamily="34" charset="0"/>
              </a:rPr>
              <a:t>Dockerfile</a:t>
            </a:r>
            <a:r>
              <a:rPr lang="en-US" altLang="en-US" dirty="0">
                <a:solidFill>
                  <a:srgbClr val="474B51"/>
                </a:solidFill>
                <a:latin typeface="Tahoma" panose="020B0604030504040204" pitchFamily="34" charset="0"/>
              </a:rPr>
              <a: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FROM [image name] </a:t>
            </a:r>
          </a:p>
          <a:p>
            <a:r>
              <a:rPr lang="en-US" altLang="en-US" dirty="0">
                <a:solidFill>
                  <a:srgbClr val="474B51"/>
                </a:solidFill>
                <a:latin typeface="Tahoma" panose="020B0604030504040204" pitchFamily="34" charset="0"/>
              </a:rPr>
              <a:t>     FROM ubuntu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MAINTAINER</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Optional, it contains the name of the maintainer of the image.</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MAINTAINER [name]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MAINTAINER </a:t>
            </a:r>
            <a:r>
              <a:rPr lang="en-US" altLang="en-US" dirty="0" err="1">
                <a:solidFill>
                  <a:srgbClr val="474B51"/>
                </a:solidFill>
                <a:latin typeface="Tahoma" panose="020B0604030504040204" pitchFamily="34" charset="0"/>
              </a:rPr>
              <a:t>authors_name</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RUN</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RUN command is the central executing directive for </a:t>
            </a:r>
            <a:r>
              <a:rPr lang="en-US" dirty="0" err="1">
                <a:solidFill>
                  <a:srgbClr val="474B51"/>
                </a:solidFill>
                <a:latin typeface="Tahoma" panose="020B0604030504040204" pitchFamily="34" charset="0"/>
              </a:rPr>
              <a:t>Dockerfiles</a:t>
            </a:r>
            <a:r>
              <a:rPr lang="en-US" dirty="0">
                <a:solidFill>
                  <a:srgbClr val="474B51"/>
                </a:solidFill>
                <a:latin typeface="Tahoma" panose="020B0604030504040204" pitchFamily="34" charset="0"/>
              </a:rPr>
              <a:t>. It takes a command as its argument and runs it to form the image. Unlike CMD, it actually is used to build the image (forming another layer on top of the previous one which is committed).</a:t>
            </a:r>
          </a:p>
          <a:p>
            <a:r>
              <a:rPr lang="en-US" b="0" i="0" dirty="0">
                <a:solidFill>
                  <a:srgbClr val="474B51"/>
                </a:solidFill>
                <a:effectLst/>
                <a:latin typeface="Tahoma" panose="020B0604030504040204" pitchFamily="34" charset="0"/>
              </a:rPr>
              <a:t>.</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CMD</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Used for executing commands when we build a new container from the docker image.</a:t>
            </a:r>
          </a:p>
        </p:txBody>
      </p:sp>
      <p:sp>
        <p:nvSpPr>
          <p:cNvPr id="5" name="Rectangle 1">
            <a:extLst>
              <a:ext uri="{FF2B5EF4-FFF2-40B4-BE49-F238E27FC236}">
                <a16:creationId xmlns:a16="http://schemas.microsoft.com/office/drawing/2014/main" id="{62D59520-AF45-44E4-BBE8-D5463A6EC061}"/>
              </a:ext>
            </a:extLst>
          </p:cNvPr>
          <p:cNvSpPr>
            <a:spLocks noChangeArrowheads="1"/>
          </p:cNvSpPr>
          <p:nvPr/>
        </p:nvSpPr>
        <p:spPr bwMode="auto">
          <a:xfrm>
            <a:off x="394740" y="158892"/>
            <a:ext cx="2211743"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7328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327EE-429A-4B39-B2FE-6BFEB26DB666}"/>
              </a:ext>
            </a:extLst>
          </p:cNvPr>
          <p:cNvSpPr/>
          <p:nvPr/>
        </p:nvSpPr>
        <p:spPr>
          <a:xfrm>
            <a:off x="1039316" y="973350"/>
            <a:ext cx="10278257" cy="5909310"/>
          </a:xfrm>
          <a:prstGeom prst="rect">
            <a:avLst/>
          </a:prstGeom>
        </p:spPr>
        <p:txBody>
          <a:bodyPr wrap="square">
            <a:spAutoFit/>
          </a:bodyPr>
          <a:lstStyle/>
          <a:p>
            <a:pPr lvl="0" fontAlgn="base">
              <a:spcBef>
                <a:spcPct val="0"/>
              </a:spcBef>
              <a:spcAft>
                <a:spcPct val="0"/>
              </a:spcAft>
            </a:pPr>
            <a:r>
              <a:rPr lang="en-US" altLang="en-US" b="1" dirty="0">
                <a:solidFill>
                  <a:srgbClr val="474B51"/>
                </a:solidFill>
                <a:latin typeface="Tahoma" panose="020B0604030504040204" pitchFamily="34" charset="0"/>
              </a:rPr>
              <a:t>USER</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USER directive is used to set the UID (or username) which is to run the container based on the image being built.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r>
              <a:rPr lang="en-US" altLang="en-US" dirty="0">
                <a:solidFill>
                  <a:srgbClr val="474B51"/>
                </a:solidFill>
                <a:latin typeface="Tahoma" panose="020B0604030504040204" pitchFamily="34" charset="0"/>
              </a:rPr>
              <a:t>      # Usage: USER [UID] </a:t>
            </a:r>
          </a:p>
          <a:p>
            <a:r>
              <a:rPr lang="en-US" altLang="en-US" dirty="0">
                <a:solidFill>
                  <a:srgbClr val="474B51"/>
                </a:solidFill>
                <a:latin typeface="Tahoma" panose="020B0604030504040204" pitchFamily="34" charset="0"/>
              </a:rPr>
              <a:t>      USER 751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VOLUME</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VOLUME command is used to enable access from your container to a directory on the host machine (i.e. mounting it).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VOLUME ["/dir_1", "/dir_2"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VOLUME ["/</a:t>
            </a:r>
            <a:r>
              <a:rPr lang="en-US" altLang="en-US" dirty="0" err="1">
                <a:solidFill>
                  <a:srgbClr val="474B51"/>
                </a:solidFill>
                <a:latin typeface="Tahoma" panose="020B0604030504040204" pitchFamily="34" charset="0"/>
              </a:rPr>
              <a:t>my_files</a:t>
            </a:r>
            <a:r>
              <a:rPr lang="en-US" altLang="en-US" dirty="0">
                <a:solidFill>
                  <a:srgbClr val="474B51"/>
                </a:solidFill>
                <a:latin typeface="Tahoma" panose="020B0604030504040204" pitchFamily="34" charset="0"/>
              </a:rPr>
              <a:t>"] </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ENV</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ENV command is used to set the environment variables (one or more). These variables consist of “key value” pairs which can be accessed within the container by scripts and applications alike. This functionality of Docker offers an enormous amount of flexibility for running programs.</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ENV key value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ENV SERVER_WORKS 4 </a:t>
            </a:r>
          </a:p>
        </p:txBody>
      </p:sp>
      <p:sp>
        <p:nvSpPr>
          <p:cNvPr id="4" name="Rectangle 2">
            <a:extLst>
              <a:ext uri="{FF2B5EF4-FFF2-40B4-BE49-F238E27FC236}">
                <a16:creationId xmlns:a16="http://schemas.microsoft.com/office/drawing/2014/main" id="{5910B9C9-5117-4084-98BB-8EF144B25479}"/>
              </a:ext>
            </a:extLst>
          </p:cNvPr>
          <p:cNvSpPr>
            <a:spLocks noChangeArrowheads="1"/>
          </p:cNvSpPr>
          <p:nvPr/>
        </p:nvSpPr>
        <p:spPr bwMode="auto">
          <a:xfrm>
            <a:off x="1396583" y="70993"/>
            <a:ext cx="28003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 Usage: RUN [command]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474B51"/>
                </a:solidFill>
                <a:latin typeface="Tahoma" panose="020B0604030504040204" pitchFamily="34" charset="0"/>
              </a:rPr>
              <a:t>RUN aptitude install -y </a:t>
            </a:r>
            <a:r>
              <a:rPr lang="en-US" altLang="en-US" dirty="0" err="1">
                <a:solidFill>
                  <a:srgbClr val="474B51"/>
                </a:solidFill>
                <a:latin typeface="Tahoma" panose="020B0604030504040204" pitchFamily="34" charset="0"/>
              </a:rPr>
              <a:t>riak</a:t>
            </a:r>
            <a:r>
              <a:rPr lang="en-US" altLang="en-US" dirty="0">
                <a:solidFill>
                  <a:srgbClr val="474B51"/>
                </a:solidFill>
                <a:latin typeface="Tahoma" panose="020B0604030504040204" pitchFamily="34" charset="0"/>
              </a:rPr>
              <a:t> </a:t>
            </a:r>
          </a:p>
        </p:txBody>
      </p:sp>
      <p:sp>
        <p:nvSpPr>
          <p:cNvPr id="5" name="Rectangle 3">
            <a:extLst>
              <a:ext uri="{FF2B5EF4-FFF2-40B4-BE49-F238E27FC236}">
                <a16:creationId xmlns:a16="http://schemas.microsoft.com/office/drawing/2014/main" id="{83775691-3144-41D2-9943-1917A8DCE1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98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6182B2-3FEE-4553-B74A-57BDED3BA40F}"/>
              </a:ext>
            </a:extLst>
          </p:cNvPr>
          <p:cNvSpPr/>
          <p:nvPr/>
        </p:nvSpPr>
        <p:spPr>
          <a:xfrm>
            <a:off x="1127744" y="123433"/>
            <a:ext cx="11064255" cy="6832640"/>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ENTRYPOINT argument sets the concrete default application that is used every time a container is created using the image. For example, if you have installed a specific application inside an image and you will use this image to only run that application, you can state it with ENTRYPOINT and whenever a container is created from that image, your application will be the target.</a:t>
            </a:r>
          </a:p>
          <a:p>
            <a:r>
              <a:rPr lang="en-US" dirty="0">
                <a:solidFill>
                  <a:srgbClr val="474B51"/>
                </a:solidFill>
                <a:latin typeface="Tahoma" panose="020B0604030504040204" pitchFamily="34" charset="0"/>
              </a:rPr>
              <a:t>If you couple ENTRYPOINT with CMD, you can remove "application" from CMD and just leave "arguments" which will be passed to the ENTRYPOINT.</a:t>
            </a:r>
          </a:p>
          <a:p>
            <a:r>
              <a:rPr lang="en-US" dirty="0">
                <a:solidFill>
                  <a:srgbClr val="474B51"/>
                </a:solidFill>
                <a:latin typeface="Tahoma" panose="020B0604030504040204" pitchFamily="34" charset="0"/>
              </a:rPr>
              <a:t>       Example:</a:t>
            </a:r>
          </a:p>
          <a:p>
            <a:r>
              <a:rPr lang="en-US" dirty="0"/>
              <a:t>          </a:t>
            </a:r>
            <a:r>
              <a:rPr lang="en-US" altLang="en-US" dirty="0">
                <a:solidFill>
                  <a:srgbClr val="474B51"/>
                </a:solidFill>
                <a:latin typeface="Tahoma" panose="020B0604030504040204" pitchFamily="34" charset="0"/>
              </a:rPr>
              <a:t>ENTRYPOINT echo </a:t>
            </a:r>
          </a:p>
          <a:p>
            <a:r>
              <a:rPr lang="en-US" dirty="0"/>
              <a:t>                       OR</a:t>
            </a:r>
          </a:p>
          <a:p>
            <a:r>
              <a:rPr lang="en-US" dirty="0"/>
              <a:t>          </a:t>
            </a:r>
            <a:r>
              <a:rPr lang="en-US" altLang="en-US" dirty="0">
                <a:solidFill>
                  <a:srgbClr val="3A3A3A"/>
                </a:solidFill>
                <a:latin typeface="Arial Unicode MS"/>
              </a:rPr>
              <a:t>CMD "Hello docker!" </a:t>
            </a:r>
          </a:p>
          <a:p>
            <a:r>
              <a:rPr lang="en-US" altLang="en-US" dirty="0">
                <a:solidFill>
                  <a:srgbClr val="3A3A3A"/>
                </a:solidFill>
                <a:latin typeface="Arial Unicode MS"/>
              </a:rPr>
              <a:t>        ENTRYPOINT echo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b="1" dirty="0">
                <a:solidFill>
                  <a:srgbClr val="474B51"/>
                </a:solidFill>
                <a:latin typeface="Tahoma" panose="020B0604030504040204" pitchFamily="34" charset="0"/>
              </a:rPr>
              <a:t>EXPOSE</a:t>
            </a:r>
          </a:p>
          <a:p>
            <a:pPr lvl="0" eaLnBrk="0" fontAlgn="base" hangingPunct="0">
              <a:spcBef>
                <a:spcPct val="0"/>
              </a:spcBef>
              <a:spcAft>
                <a:spcPct val="0"/>
              </a:spcAft>
            </a:pPr>
            <a:r>
              <a:rPr lang="en-US" altLang="en-US" dirty="0">
                <a:solidFill>
                  <a:srgbClr val="474B51"/>
                </a:solidFill>
                <a:latin typeface="Tahoma" panose="020B0604030504040204" pitchFamily="34" charset="0"/>
              </a:rPr>
              <a:t>The EXPOSE command is used to associate a specified port to enable networking between the running process inside the container and the outside world (i.e. the host).</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EXPOSE [port] </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EXPOSE 8080</a:t>
            </a:r>
          </a:p>
          <a:p>
            <a:r>
              <a:rPr lang="en-US" b="1" i="0" dirty="0">
                <a:solidFill>
                  <a:srgbClr val="474B51"/>
                </a:solidFill>
                <a:effectLst/>
                <a:latin typeface="Tahoma" panose="020B0604030504040204" pitchFamily="34" charset="0"/>
              </a:rPr>
              <a:t>ADD / COPY</a:t>
            </a:r>
            <a:endParaRPr lang="en-US" b="0" i="0" dirty="0">
              <a:solidFill>
                <a:srgbClr val="474B51"/>
              </a:solidFill>
              <a:effectLst/>
              <a:latin typeface="Tahoma" panose="020B0604030504040204" pitchFamily="34" charset="0"/>
            </a:endParaRPr>
          </a:p>
          <a:p>
            <a:r>
              <a:rPr lang="en-US" dirty="0">
                <a:solidFill>
                  <a:srgbClr val="474B51"/>
                </a:solidFill>
                <a:latin typeface="Tahoma" panose="020B0604030504040204" pitchFamily="34" charset="0"/>
              </a:rPr>
              <a:t>The ADD command gets two arguments: a source and a destination. It basically copies the files from the source on the host into the container's own filesystem at the set destination. If, however, the source is a URL (e.g. </a:t>
            </a:r>
            <a:r>
              <a:rPr lang="en-US" dirty="0">
                <a:solidFill>
                  <a:srgbClr val="474B51"/>
                </a:solidFill>
                <a:latin typeface="Tahoma" panose="020B0604030504040204" pitchFamily="34" charset="0"/>
                <a:hlinkClick r:id="rId3"/>
              </a:rPr>
              <a:t>http://github.com/user/file/</a:t>
            </a:r>
            <a:r>
              <a:rPr lang="en-US" dirty="0">
                <a:solidFill>
                  <a:srgbClr val="474B51"/>
                </a:solidFill>
                <a:latin typeface="Tahoma" panose="020B0604030504040204" pitchFamily="34" charset="0"/>
              </a:rPr>
              <a:t>), then the contents of the URL are downloaded and placed at the destination</a:t>
            </a:r>
            <a:r>
              <a:rPr lang="en-US" dirty="0"/>
              <a:t>.</a:t>
            </a:r>
          </a:p>
          <a:p>
            <a:r>
              <a:rPr lang="en-US" altLang="en-US" dirty="0">
                <a:solidFill>
                  <a:srgbClr val="474B51"/>
                </a:solidFill>
                <a:latin typeface="Tahoma" panose="020B0604030504040204" pitchFamily="34" charset="0"/>
              </a:rPr>
              <a:t>Usage: ADD [source directory or URL] [destination directory], EX : ADD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r>
              <a:rPr lang="en-US" altLang="en-US" dirty="0" err="1">
                <a:solidFill>
                  <a:srgbClr val="474B51"/>
                </a:solidFill>
                <a:latin typeface="Tahoma" panose="020B0604030504040204" pitchFamily="34" charset="0"/>
              </a:rPr>
              <a:t>my_app_folder</a:t>
            </a:r>
            <a:r>
              <a:rPr lang="en-US" alt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46006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08C926-7E3B-450C-9B43-7E70F3936F21}"/>
              </a:ext>
            </a:extLst>
          </p:cNvPr>
          <p:cNvPicPr>
            <a:picLocks noChangeAspect="1"/>
          </p:cNvPicPr>
          <p:nvPr/>
        </p:nvPicPr>
        <p:blipFill>
          <a:blip r:embed="rId2"/>
          <a:stretch>
            <a:fillRect/>
          </a:stretch>
        </p:blipFill>
        <p:spPr>
          <a:xfrm>
            <a:off x="2158218" y="509733"/>
            <a:ext cx="4623582" cy="5431317"/>
          </a:xfrm>
          <a:prstGeom prst="rect">
            <a:avLst/>
          </a:prstGeom>
        </p:spPr>
      </p:pic>
      <p:pic>
        <p:nvPicPr>
          <p:cNvPr id="6" name="Picture 5">
            <a:extLst>
              <a:ext uri="{FF2B5EF4-FFF2-40B4-BE49-F238E27FC236}">
                <a16:creationId xmlns:a16="http://schemas.microsoft.com/office/drawing/2014/main" id="{C01906B3-22B5-4C5B-B7CD-E38BADB6F737}"/>
              </a:ext>
            </a:extLst>
          </p:cNvPr>
          <p:cNvPicPr>
            <a:picLocks noChangeAspect="1"/>
          </p:cNvPicPr>
          <p:nvPr/>
        </p:nvPicPr>
        <p:blipFill>
          <a:blip r:embed="rId3"/>
          <a:stretch>
            <a:fillRect/>
          </a:stretch>
        </p:blipFill>
        <p:spPr>
          <a:xfrm>
            <a:off x="7201046" y="1702410"/>
            <a:ext cx="3603532" cy="2374290"/>
          </a:xfrm>
          <a:prstGeom prst="rect">
            <a:avLst/>
          </a:prstGeom>
        </p:spPr>
      </p:pic>
    </p:spTree>
    <p:extLst>
      <p:ext uri="{BB962C8B-B14F-4D97-AF65-F5344CB8AC3E}">
        <p14:creationId xmlns:p14="http://schemas.microsoft.com/office/powerpoint/2010/main" val="730428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6182B2-3FEE-4553-B74A-57BDED3BA40F}"/>
              </a:ext>
            </a:extLst>
          </p:cNvPr>
          <p:cNvSpPr/>
          <p:nvPr/>
        </p:nvSpPr>
        <p:spPr>
          <a:xfrm>
            <a:off x="1127744" y="318303"/>
            <a:ext cx="11064255" cy="6186309"/>
          </a:xfrm>
          <a:prstGeom prst="rect">
            <a:avLst/>
          </a:prstGeom>
        </p:spPr>
        <p:txBody>
          <a:bodyPr wrap="square">
            <a:spAutoFit/>
          </a:bodyPr>
          <a:lstStyle/>
          <a:p>
            <a:r>
              <a:rPr lang="en-US" b="1" i="0" dirty="0">
                <a:solidFill>
                  <a:srgbClr val="474B51"/>
                </a:solidFill>
                <a:effectLst/>
                <a:latin typeface="Tahoma" panose="020B0604030504040204" pitchFamily="34" charset="0"/>
              </a:rPr>
              <a:t>ENTRYPOINT</a:t>
            </a:r>
            <a:endParaRPr lang="en-US" b="0" i="0" dirty="0">
              <a:solidFill>
                <a:srgbClr val="474B51"/>
              </a:solidFill>
              <a:effectLst/>
              <a:latin typeface="Tahoma" panose="020B0604030504040204" pitchFamily="34" charset="0"/>
            </a:endParaRPr>
          </a:p>
          <a:p>
            <a:r>
              <a:rPr lang="en-US" b="0" i="0" dirty="0">
                <a:solidFill>
                  <a:srgbClr val="474B51"/>
                </a:solidFill>
                <a:effectLst/>
                <a:latin typeface="Tahoma" panose="020B0604030504040204" pitchFamily="34" charset="0"/>
              </a:rPr>
              <a:t>Define the default command that will be executed when the container is running.</a:t>
            </a:r>
          </a:p>
          <a:p>
            <a:endParaRPr lang="en-US" b="1" i="0" dirty="0">
              <a:solidFill>
                <a:srgbClr val="474B51"/>
              </a:solidFill>
              <a:effectLst/>
              <a:latin typeface="Tahoma" panose="020B0604030504040204" pitchFamily="34" charset="0"/>
            </a:endParaRPr>
          </a:p>
          <a:p>
            <a:r>
              <a:rPr lang="en-US" b="1" i="0" dirty="0">
                <a:solidFill>
                  <a:srgbClr val="474B51"/>
                </a:solidFill>
                <a:effectLst/>
                <a:latin typeface="Tahoma" panose="020B0604030504040204" pitchFamily="34" charset="0"/>
              </a:rPr>
              <a:t>WORKDIR</a:t>
            </a:r>
            <a:endParaRPr lang="en-US" b="0" i="0" dirty="0">
              <a:solidFill>
                <a:srgbClr val="474B51"/>
              </a:solidFill>
              <a:effectLst/>
              <a:latin typeface="Tahoma" panose="020B0604030504040204" pitchFamily="34" charset="0"/>
            </a:endParaRPr>
          </a:p>
          <a:p>
            <a:pPr lvl="0" eaLnBrk="0" fontAlgn="base" hangingPunct="0">
              <a:spcBef>
                <a:spcPct val="0"/>
              </a:spcBef>
              <a:spcAft>
                <a:spcPct val="0"/>
              </a:spcAft>
            </a:pPr>
            <a:r>
              <a:rPr lang="en-US" altLang="en-US" dirty="0">
                <a:solidFill>
                  <a:srgbClr val="474B51"/>
                </a:solidFill>
                <a:latin typeface="Tahoma" panose="020B0604030504040204" pitchFamily="34" charset="0"/>
              </a:rPr>
              <a:t>The WORKDIR directive is used to set where the command defined with CMD is to be executed.</a:t>
            </a:r>
          </a:p>
          <a:p>
            <a:pPr lvl="0" eaLnBrk="0" fontAlgn="base" hangingPunct="0">
              <a:spcBef>
                <a:spcPct val="0"/>
              </a:spcBef>
              <a:spcAft>
                <a:spcPct val="0"/>
              </a:spcAft>
            </a:pPr>
            <a:r>
              <a:rPr lang="en-US" altLang="en-US" dirty="0">
                <a:solidFill>
                  <a:srgbClr val="474B51"/>
                </a:solidFill>
                <a:latin typeface="Tahoma" panose="020B0604030504040204" pitchFamily="34" charset="0"/>
              </a:rPr>
              <a:t>       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 Usage: WORKDIR /path </a:t>
            </a:r>
          </a:p>
          <a:p>
            <a:pPr lvl="0" eaLnBrk="0" fontAlgn="base" hangingPunct="0">
              <a:spcBef>
                <a:spcPct val="0"/>
              </a:spcBef>
              <a:spcAft>
                <a:spcPct val="0"/>
              </a:spcAft>
            </a:pPr>
            <a:r>
              <a:rPr lang="en-US" altLang="en-US" dirty="0">
                <a:solidFill>
                  <a:srgbClr val="474B51"/>
                </a:solidFill>
                <a:latin typeface="Tahoma" panose="020B0604030504040204" pitchFamily="34" charset="0"/>
              </a:rPr>
              <a:t>       WORKDIR ~/ </a:t>
            </a:r>
          </a:p>
          <a:p>
            <a:endParaRPr lang="en-US" b="1" dirty="0"/>
          </a:p>
          <a:p>
            <a:r>
              <a:rPr lang="en-US" b="1" dirty="0">
                <a:solidFill>
                  <a:srgbClr val="474B51"/>
                </a:solidFill>
                <a:latin typeface="Tahoma" panose="020B0604030504040204" pitchFamily="34" charset="0"/>
              </a:rPr>
              <a:t>CMD</a:t>
            </a:r>
          </a:p>
          <a:p>
            <a:r>
              <a:rPr lang="en-US" dirty="0">
                <a:solidFill>
                  <a:srgbClr val="474B51"/>
                </a:solidFill>
                <a:latin typeface="Tahoma" panose="020B0604030504040204" pitchFamily="34" charset="0"/>
              </a:rPr>
              <a:t>The command CMD, similarly to RUN, can be used for executing a specific command. However, unlike RUN it is not executed during build, but when a container is instantiated using the image being built. Therefore, it should be considered as an initial, default command that gets executed (i.e. run) with the creation of containers based on the image.</a:t>
            </a:r>
          </a:p>
          <a:p>
            <a:r>
              <a:rPr lang="en-US" dirty="0">
                <a:solidFill>
                  <a:srgbClr val="474B51"/>
                </a:solidFill>
                <a:latin typeface="Tahoma" panose="020B0604030504040204" pitchFamily="34" charset="0"/>
              </a:rPr>
              <a:t>To clarify: an example for CMD would be running an application upon creation of a container which is already installed using RUN (e.g. RUN apt-get install …) inside the image. This default application execution command that is set with CMD becomes the default and replaces any command which is passed during the creation.</a:t>
            </a:r>
          </a:p>
          <a:p>
            <a:pPr lvl="0" eaLnBrk="0" fontAlgn="base" hangingPunct="0">
              <a:spcBef>
                <a:spcPct val="0"/>
              </a:spcBef>
              <a:spcAft>
                <a:spcPct val="0"/>
              </a:spcAft>
            </a:pPr>
            <a:r>
              <a:rPr lang="en-US" altLang="en-US" dirty="0">
                <a:solidFill>
                  <a:srgbClr val="474B51"/>
                </a:solidFill>
                <a:latin typeface="Tahoma" panose="020B0604030504040204" pitchFamily="34" charset="0"/>
              </a:rPr>
              <a:t>          </a:t>
            </a:r>
            <a:r>
              <a:rPr lang="en-US" dirty="0">
                <a:solidFill>
                  <a:srgbClr val="474B51"/>
                </a:solidFill>
                <a:latin typeface="Tahoma" panose="020B0604030504040204" pitchFamily="34" charset="0"/>
              </a:rPr>
              <a:t>Example:</a:t>
            </a:r>
          </a:p>
          <a:p>
            <a:pPr lvl="0" eaLnBrk="0" fontAlgn="base" hangingPunct="0">
              <a:spcBef>
                <a:spcPct val="0"/>
              </a:spcBef>
              <a:spcAft>
                <a:spcPct val="0"/>
              </a:spcAft>
            </a:pPr>
            <a:r>
              <a:rPr lang="en-US" altLang="en-US" dirty="0">
                <a:solidFill>
                  <a:srgbClr val="474B51"/>
                </a:solidFill>
                <a:latin typeface="Tahoma" panose="020B0604030504040204" pitchFamily="34" charset="0"/>
              </a:rPr>
              <a:t>           Usage 1: CMD application "argument", "argument", .. </a:t>
            </a:r>
          </a:p>
          <a:p>
            <a:pPr lvl="0" eaLnBrk="0" fontAlgn="base" hangingPunct="0">
              <a:spcBef>
                <a:spcPct val="0"/>
              </a:spcBef>
              <a:spcAft>
                <a:spcPct val="0"/>
              </a:spcAft>
            </a:pPr>
            <a:r>
              <a:rPr lang="en-US" altLang="en-US" dirty="0">
                <a:solidFill>
                  <a:srgbClr val="474B51"/>
                </a:solidFill>
                <a:latin typeface="Tahoma" panose="020B0604030504040204" pitchFamily="34" charset="0"/>
              </a:rPr>
              <a:t>           CMD "echo" "Hello docker!"</a:t>
            </a:r>
          </a:p>
          <a:p>
            <a:r>
              <a:rPr lang="en-US" dirty="0">
                <a:solidFill>
                  <a:srgbClr val="474B51"/>
                </a:solidFill>
                <a:latin typeface="Tahoma" panose="020B0604030504040204" pitchFamily="34" charset="0"/>
              </a:rPr>
              <a:t>  </a:t>
            </a:r>
          </a:p>
        </p:txBody>
      </p:sp>
    </p:spTree>
    <p:extLst>
      <p:ext uri="{BB962C8B-B14F-4D97-AF65-F5344CB8AC3E}">
        <p14:creationId xmlns:p14="http://schemas.microsoft.com/office/powerpoint/2010/main" val="251364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21B967-8E0F-4D0B-BD88-93CEE9CF749E}"/>
              </a:ext>
            </a:extLst>
          </p:cNvPr>
          <p:cNvSpPr/>
          <p:nvPr/>
        </p:nvSpPr>
        <p:spPr>
          <a:xfrm>
            <a:off x="525662" y="318254"/>
            <a:ext cx="1864613" cy="369332"/>
          </a:xfrm>
          <a:prstGeom prst="rect">
            <a:avLst/>
          </a:prstGeom>
        </p:spPr>
        <p:txBody>
          <a:bodyPr wrap="none">
            <a:spAutoFit/>
          </a:bodyPr>
          <a:lstStyle/>
          <a:p>
            <a:r>
              <a:rPr lang="en-US" b="1" dirty="0">
                <a:solidFill>
                  <a:srgbClr val="444444"/>
                </a:solidFill>
                <a:latin typeface="Helvetica Neue"/>
              </a:rPr>
              <a:t>Apache Server </a:t>
            </a:r>
            <a:endParaRPr lang="en-US" b="1" dirty="0"/>
          </a:p>
        </p:txBody>
      </p:sp>
      <p:sp>
        <p:nvSpPr>
          <p:cNvPr id="3" name="Rectangle 1">
            <a:extLst>
              <a:ext uri="{FF2B5EF4-FFF2-40B4-BE49-F238E27FC236}">
                <a16:creationId xmlns:a16="http://schemas.microsoft.com/office/drawing/2014/main" id="{C811E7CF-4DC6-4743-89CF-E343F7506F88}"/>
              </a:ext>
            </a:extLst>
          </p:cNvPr>
          <p:cNvSpPr>
            <a:spLocks noChangeArrowheads="1"/>
          </p:cNvSpPr>
          <p:nvPr/>
        </p:nvSpPr>
        <p:spPr bwMode="auto">
          <a:xfrm>
            <a:off x="959370" y="1014706"/>
            <a:ext cx="5021705" cy="64633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FROM httpd:2.4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COPY ./public-html/ /</a:t>
            </a:r>
            <a:r>
              <a:rPr lang="en-US" altLang="en-US" dirty="0" err="1"/>
              <a:t>usr</a:t>
            </a:r>
            <a:r>
              <a:rPr lang="en-US" altLang="en-US" dirty="0"/>
              <a:t>/local/apache2/</a:t>
            </a:r>
            <a:r>
              <a:rPr lang="en-US" altLang="en-US" dirty="0" err="1"/>
              <a:t>htdocs</a:t>
            </a:r>
            <a:r>
              <a:rPr kumimoji="0" lang="en-US" altLang="en-US" sz="1000" b="0" i="0" u="none" strike="noStrike" cap="none" normalizeH="0" baseline="0" dirty="0">
                <a:ln>
                  <a:noFill/>
                </a:ln>
                <a:solidFill>
                  <a:srgbClr val="333333"/>
                </a:solidFill>
                <a:effectLst/>
                <a:latin typeface="Monaco"/>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D1C3C06A-DA45-4EB0-83B2-52AEDCEFA01C}"/>
              </a:ext>
            </a:extLst>
          </p:cNvPr>
          <p:cNvSpPr/>
          <p:nvPr/>
        </p:nvSpPr>
        <p:spPr>
          <a:xfrm>
            <a:off x="959370" y="645374"/>
            <a:ext cx="1300356" cy="369332"/>
          </a:xfrm>
          <a:prstGeom prst="rect">
            <a:avLst/>
          </a:prstGeom>
        </p:spPr>
        <p:txBody>
          <a:bodyPr wrap="none">
            <a:spAutoFit/>
          </a:bodyPr>
          <a:lstStyle/>
          <a:p>
            <a:r>
              <a:rPr lang="en-US" b="1" dirty="0" err="1">
                <a:solidFill>
                  <a:srgbClr val="444444"/>
                </a:solidFill>
                <a:latin typeface="Helvetica Neue"/>
              </a:rPr>
              <a:t>Dockerfile</a:t>
            </a:r>
            <a:endParaRPr lang="en-US" b="1" dirty="0"/>
          </a:p>
        </p:txBody>
      </p:sp>
      <p:sp>
        <p:nvSpPr>
          <p:cNvPr id="5" name="Rectangle 2">
            <a:extLst>
              <a:ext uri="{FF2B5EF4-FFF2-40B4-BE49-F238E27FC236}">
                <a16:creationId xmlns:a16="http://schemas.microsoft.com/office/drawing/2014/main" id="{AC126F27-5202-4FAB-AE2F-219F2DB3F534}"/>
              </a:ext>
            </a:extLst>
          </p:cNvPr>
          <p:cNvSpPr>
            <a:spLocks noChangeArrowheads="1"/>
          </p:cNvSpPr>
          <p:nvPr/>
        </p:nvSpPr>
        <p:spPr bwMode="auto">
          <a:xfrm>
            <a:off x="959370" y="2205214"/>
            <a:ext cx="5021705"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&lt;html&gt;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&lt;body&gt;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Hi There - Static page served by Apache Server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&lt;/body&gt;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&lt;/html&gt; </a:t>
            </a:r>
          </a:p>
        </p:txBody>
      </p:sp>
      <p:sp>
        <p:nvSpPr>
          <p:cNvPr id="6" name="Rectangle 5">
            <a:extLst>
              <a:ext uri="{FF2B5EF4-FFF2-40B4-BE49-F238E27FC236}">
                <a16:creationId xmlns:a16="http://schemas.microsoft.com/office/drawing/2014/main" id="{F05A9899-E8BE-44FC-B0D9-D58DF06998B9}"/>
              </a:ext>
            </a:extLst>
          </p:cNvPr>
          <p:cNvSpPr/>
          <p:nvPr/>
        </p:nvSpPr>
        <p:spPr>
          <a:xfrm>
            <a:off x="959370" y="1748459"/>
            <a:ext cx="4365298" cy="369332"/>
          </a:xfrm>
          <a:prstGeom prst="rect">
            <a:avLst/>
          </a:prstGeom>
        </p:spPr>
        <p:txBody>
          <a:bodyPr wrap="none">
            <a:spAutoFit/>
          </a:bodyPr>
          <a:lstStyle/>
          <a:p>
            <a:r>
              <a:rPr lang="en-US" b="1" dirty="0">
                <a:solidFill>
                  <a:srgbClr val="444444"/>
                </a:solidFill>
                <a:latin typeface="Helvetica Neue"/>
              </a:rPr>
              <a:t>Index.html file in public-html directory</a:t>
            </a:r>
            <a:endParaRPr lang="en-US" b="1" dirty="0"/>
          </a:p>
        </p:txBody>
      </p:sp>
      <p:sp>
        <p:nvSpPr>
          <p:cNvPr id="7" name="Rectangle 3">
            <a:extLst>
              <a:ext uri="{FF2B5EF4-FFF2-40B4-BE49-F238E27FC236}">
                <a16:creationId xmlns:a16="http://schemas.microsoft.com/office/drawing/2014/main" id="{BD6F7ECA-C7DC-43FC-B276-0C766A877936}"/>
              </a:ext>
            </a:extLst>
          </p:cNvPr>
          <p:cNvSpPr>
            <a:spLocks noChangeArrowheads="1"/>
          </p:cNvSpPr>
          <p:nvPr/>
        </p:nvSpPr>
        <p:spPr bwMode="auto">
          <a:xfrm>
            <a:off x="959370" y="4131993"/>
            <a:ext cx="5021705"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build -t my-apache2 . </a:t>
            </a:r>
          </a:p>
        </p:txBody>
      </p:sp>
      <p:sp>
        <p:nvSpPr>
          <p:cNvPr id="8" name="Rectangle 7">
            <a:extLst>
              <a:ext uri="{FF2B5EF4-FFF2-40B4-BE49-F238E27FC236}">
                <a16:creationId xmlns:a16="http://schemas.microsoft.com/office/drawing/2014/main" id="{5C7877AF-BFC1-4D4D-8B48-25F90D9C584E}"/>
              </a:ext>
            </a:extLst>
          </p:cNvPr>
          <p:cNvSpPr/>
          <p:nvPr/>
        </p:nvSpPr>
        <p:spPr>
          <a:xfrm>
            <a:off x="959370" y="3831585"/>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9" name="Rectangle 8">
            <a:extLst>
              <a:ext uri="{FF2B5EF4-FFF2-40B4-BE49-F238E27FC236}">
                <a16:creationId xmlns:a16="http://schemas.microsoft.com/office/drawing/2014/main" id="{0BE668FD-9163-4263-9281-482840582EDD}"/>
              </a:ext>
            </a:extLst>
          </p:cNvPr>
          <p:cNvSpPr/>
          <p:nvPr/>
        </p:nvSpPr>
        <p:spPr>
          <a:xfrm>
            <a:off x="957519" y="4671384"/>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4">
            <a:extLst>
              <a:ext uri="{FF2B5EF4-FFF2-40B4-BE49-F238E27FC236}">
                <a16:creationId xmlns:a16="http://schemas.microsoft.com/office/drawing/2014/main" id="{BC780C6A-BB3A-4838-9C69-696A32756626}"/>
              </a:ext>
            </a:extLst>
          </p:cNvPr>
          <p:cNvSpPr>
            <a:spLocks noChangeArrowheads="1"/>
          </p:cNvSpPr>
          <p:nvPr/>
        </p:nvSpPr>
        <p:spPr bwMode="auto">
          <a:xfrm>
            <a:off x="959370" y="5082132"/>
            <a:ext cx="5396029"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-p 80:80 --name my-apache2-1 my-apache2 </a:t>
            </a:r>
          </a:p>
        </p:txBody>
      </p:sp>
      <p:sp>
        <p:nvSpPr>
          <p:cNvPr id="11" name="Rectangle 10">
            <a:extLst>
              <a:ext uri="{FF2B5EF4-FFF2-40B4-BE49-F238E27FC236}">
                <a16:creationId xmlns:a16="http://schemas.microsoft.com/office/drawing/2014/main" id="{0DA11F80-D5DE-47DD-8902-A264DB665D08}"/>
              </a:ext>
            </a:extLst>
          </p:cNvPr>
          <p:cNvSpPr/>
          <p:nvPr/>
        </p:nvSpPr>
        <p:spPr>
          <a:xfrm>
            <a:off x="957519" y="5576553"/>
            <a:ext cx="10614888" cy="369332"/>
          </a:xfrm>
          <a:prstGeom prst="rect">
            <a:avLst/>
          </a:prstGeom>
        </p:spPr>
        <p:txBody>
          <a:bodyPr wrap="square">
            <a:spAutoFit/>
          </a:bodyPr>
          <a:lstStyle/>
          <a:p>
            <a:r>
              <a:rPr lang="en-US" b="0" i="0" dirty="0">
                <a:solidFill>
                  <a:srgbClr val="000000"/>
                </a:solidFill>
                <a:effectLst/>
                <a:latin typeface="Helvetica Neue"/>
              </a:rPr>
              <a:t>Open browser of the host at </a:t>
            </a:r>
            <a:r>
              <a:rPr lang="en-US" b="0" i="0" u="none" strike="noStrike" dirty="0">
                <a:solidFill>
                  <a:srgbClr val="258AAF"/>
                </a:solidFill>
                <a:effectLst/>
                <a:latin typeface="Helvetica Neue"/>
                <a:hlinkClick r:id="rId2"/>
              </a:rPr>
              <a:t>http://localhost:80</a:t>
            </a:r>
            <a:r>
              <a:rPr lang="en-US" b="0" i="0" dirty="0">
                <a:solidFill>
                  <a:srgbClr val="000000"/>
                </a:solidFill>
                <a:effectLst/>
                <a:latin typeface="Helvetica Neue"/>
              </a:rPr>
              <a:t>, you will see the website up and running</a:t>
            </a:r>
            <a:endParaRPr lang="en-US" dirty="0"/>
          </a:p>
        </p:txBody>
      </p:sp>
      <p:sp>
        <p:nvSpPr>
          <p:cNvPr id="12" name="Rectangle 5">
            <a:extLst>
              <a:ext uri="{FF2B5EF4-FFF2-40B4-BE49-F238E27FC236}">
                <a16:creationId xmlns:a16="http://schemas.microsoft.com/office/drawing/2014/main" id="{1BA7FEAB-067E-4D5F-B011-67E87BC15802}"/>
              </a:ext>
            </a:extLst>
          </p:cNvPr>
          <p:cNvSpPr>
            <a:spLocks noChangeArrowheads="1"/>
          </p:cNvSpPr>
          <p:nvPr/>
        </p:nvSpPr>
        <p:spPr bwMode="auto">
          <a:xfrm>
            <a:off x="1049312" y="6346776"/>
            <a:ext cx="1046313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exec -</a:t>
            </a:r>
            <a:r>
              <a:rPr lang="en-US" altLang="en-US" dirty="0" err="1"/>
              <a:t>ti</a:t>
            </a:r>
            <a:r>
              <a:rPr lang="en-US" altLang="en-US" dirty="0"/>
              <a:t> &lt;container id&gt; /bin/bash </a:t>
            </a:r>
          </a:p>
        </p:txBody>
      </p:sp>
      <p:sp>
        <p:nvSpPr>
          <p:cNvPr id="13" name="Rectangle 12">
            <a:extLst>
              <a:ext uri="{FF2B5EF4-FFF2-40B4-BE49-F238E27FC236}">
                <a16:creationId xmlns:a16="http://schemas.microsoft.com/office/drawing/2014/main" id="{7AC65AD4-410D-4E9D-AE1C-38F85EE2170D}"/>
              </a:ext>
            </a:extLst>
          </p:cNvPr>
          <p:cNvSpPr/>
          <p:nvPr/>
        </p:nvSpPr>
        <p:spPr>
          <a:xfrm>
            <a:off x="957518" y="5997124"/>
            <a:ext cx="3352200" cy="369332"/>
          </a:xfrm>
          <a:prstGeom prst="rect">
            <a:avLst/>
          </a:prstGeom>
        </p:spPr>
        <p:txBody>
          <a:bodyPr wrap="none">
            <a:spAutoFit/>
          </a:bodyPr>
          <a:lstStyle/>
          <a:p>
            <a:r>
              <a:rPr lang="en-US" b="1" dirty="0">
                <a:solidFill>
                  <a:srgbClr val="444444"/>
                </a:solidFill>
                <a:latin typeface="Helvetica Neue"/>
              </a:rPr>
              <a:t>Login to container and verify</a:t>
            </a:r>
            <a:endParaRPr lang="en-US" b="1" dirty="0"/>
          </a:p>
        </p:txBody>
      </p:sp>
    </p:spTree>
    <p:extLst>
      <p:ext uri="{BB962C8B-B14F-4D97-AF65-F5344CB8AC3E}">
        <p14:creationId xmlns:p14="http://schemas.microsoft.com/office/powerpoint/2010/main" val="4091959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47960F-173F-4DE8-91B2-1CEDA2DD8008}"/>
              </a:ext>
            </a:extLst>
          </p:cNvPr>
          <p:cNvSpPr/>
          <p:nvPr/>
        </p:nvSpPr>
        <p:spPr>
          <a:xfrm>
            <a:off x="525662" y="318254"/>
            <a:ext cx="1710725" cy="369332"/>
          </a:xfrm>
          <a:prstGeom prst="rect">
            <a:avLst/>
          </a:prstGeom>
        </p:spPr>
        <p:txBody>
          <a:bodyPr wrap="none">
            <a:spAutoFit/>
          </a:bodyPr>
          <a:lstStyle/>
          <a:p>
            <a:r>
              <a:rPr lang="en-US" b="1" dirty="0">
                <a:solidFill>
                  <a:srgbClr val="444444"/>
                </a:solidFill>
                <a:latin typeface="Helvetica Neue"/>
              </a:rPr>
              <a:t>Java Example</a:t>
            </a:r>
            <a:endParaRPr lang="en-US" b="1" dirty="0"/>
          </a:p>
        </p:txBody>
      </p:sp>
      <p:sp>
        <p:nvSpPr>
          <p:cNvPr id="9" name="Rectangle 8">
            <a:extLst>
              <a:ext uri="{FF2B5EF4-FFF2-40B4-BE49-F238E27FC236}">
                <a16:creationId xmlns:a16="http://schemas.microsoft.com/office/drawing/2014/main" id="{89F07D26-58D8-4200-8B3F-5F7B189CEB01}"/>
              </a:ext>
            </a:extLst>
          </p:cNvPr>
          <p:cNvSpPr/>
          <p:nvPr/>
        </p:nvSpPr>
        <p:spPr>
          <a:xfrm>
            <a:off x="723033" y="687586"/>
            <a:ext cx="1625060" cy="369332"/>
          </a:xfrm>
          <a:prstGeom prst="rect">
            <a:avLst/>
          </a:prstGeom>
        </p:spPr>
        <p:txBody>
          <a:bodyPr wrap="none">
            <a:spAutoFit/>
          </a:bodyPr>
          <a:lstStyle/>
          <a:p>
            <a:r>
              <a:rPr lang="en-US" dirty="0"/>
              <a:t> </a:t>
            </a:r>
            <a:r>
              <a:rPr lang="en-US" dirty="0" err="1"/>
              <a:t>mkdir</a:t>
            </a:r>
            <a:r>
              <a:rPr lang="en-US" dirty="0"/>
              <a:t> java-app</a:t>
            </a:r>
          </a:p>
        </p:txBody>
      </p:sp>
      <p:sp>
        <p:nvSpPr>
          <p:cNvPr id="10" name="Rectangle 9">
            <a:extLst>
              <a:ext uri="{FF2B5EF4-FFF2-40B4-BE49-F238E27FC236}">
                <a16:creationId xmlns:a16="http://schemas.microsoft.com/office/drawing/2014/main" id="{BDD6408F-3024-43D0-8B02-39EB08727827}"/>
              </a:ext>
            </a:extLst>
          </p:cNvPr>
          <p:cNvSpPr/>
          <p:nvPr/>
        </p:nvSpPr>
        <p:spPr>
          <a:xfrm>
            <a:off x="1180218" y="1056918"/>
            <a:ext cx="4100418" cy="369332"/>
          </a:xfrm>
          <a:prstGeom prst="rect">
            <a:avLst/>
          </a:prstGeom>
        </p:spPr>
        <p:txBody>
          <a:bodyPr wrap="none">
            <a:spAutoFit/>
          </a:bodyPr>
          <a:lstStyle/>
          <a:p>
            <a:r>
              <a:rPr lang="en-US" dirty="0"/>
              <a:t> </a:t>
            </a:r>
            <a:r>
              <a:rPr lang="en-US" b="1" dirty="0"/>
              <a:t>create Hello.java file with below content</a:t>
            </a:r>
          </a:p>
        </p:txBody>
      </p:sp>
      <p:sp>
        <p:nvSpPr>
          <p:cNvPr id="11" name="Rectangle 10">
            <a:extLst>
              <a:ext uri="{FF2B5EF4-FFF2-40B4-BE49-F238E27FC236}">
                <a16:creationId xmlns:a16="http://schemas.microsoft.com/office/drawing/2014/main" id="{96274FB0-5258-4968-A379-B0238A8A2E50}"/>
              </a:ext>
            </a:extLst>
          </p:cNvPr>
          <p:cNvSpPr/>
          <p:nvPr/>
        </p:nvSpPr>
        <p:spPr>
          <a:xfrm>
            <a:off x="1381024" y="1426250"/>
            <a:ext cx="6096000" cy="1477328"/>
          </a:xfrm>
          <a:prstGeom prst="rect">
            <a:avLst/>
          </a:prstGeom>
        </p:spPr>
        <p:txBody>
          <a:bodyPr>
            <a:spAutoFit/>
          </a:bodyPr>
          <a:lstStyle/>
          <a:p>
            <a:r>
              <a:rPr lang="en-US" dirty="0"/>
              <a:t>class Hello{  </a:t>
            </a:r>
          </a:p>
          <a:p>
            <a:r>
              <a:rPr lang="en-US" dirty="0"/>
              <a:t>public static void main(String[] </a:t>
            </a:r>
            <a:r>
              <a:rPr lang="en-US" dirty="0" err="1"/>
              <a:t>args</a:t>
            </a:r>
            <a:r>
              <a:rPr lang="en-US" dirty="0"/>
              <a:t>){  </a:t>
            </a:r>
          </a:p>
          <a:p>
            <a:r>
              <a:rPr lang="en-US" dirty="0" err="1"/>
              <a:t>System.out.println</a:t>
            </a:r>
            <a:r>
              <a:rPr lang="en-US" dirty="0"/>
              <a:t>("This is java app \n by using Docker");  </a:t>
            </a:r>
          </a:p>
          <a:p>
            <a:r>
              <a:rPr lang="en-US" dirty="0"/>
              <a:t>}  </a:t>
            </a:r>
          </a:p>
          <a:p>
            <a:r>
              <a:rPr lang="en-US" dirty="0"/>
              <a:t>} </a:t>
            </a:r>
          </a:p>
        </p:txBody>
      </p:sp>
      <p:sp>
        <p:nvSpPr>
          <p:cNvPr id="12" name="Rectangle 11">
            <a:extLst>
              <a:ext uri="{FF2B5EF4-FFF2-40B4-BE49-F238E27FC236}">
                <a16:creationId xmlns:a16="http://schemas.microsoft.com/office/drawing/2014/main" id="{F90F4ED9-4652-4FD8-BDD0-293789EE9E63}"/>
              </a:ext>
            </a:extLst>
          </p:cNvPr>
          <p:cNvSpPr/>
          <p:nvPr/>
        </p:nvSpPr>
        <p:spPr>
          <a:xfrm>
            <a:off x="1180218" y="2922598"/>
            <a:ext cx="3767378" cy="369332"/>
          </a:xfrm>
          <a:prstGeom prst="rect">
            <a:avLst/>
          </a:prstGeom>
        </p:spPr>
        <p:txBody>
          <a:bodyPr wrap="none">
            <a:spAutoFit/>
          </a:bodyPr>
          <a:lstStyle/>
          <a:p>
            <a:r>
              <a:rPr lang="en-US" dirty="0"/>
              <a:t> </a:t>
            </a:r>
            <a:r>
              <a:rPr lang="en-US" b="1" dirty="0"/>
              <a:t>create </a:t>
            </a:r>
            <a:r>
              <a:rPr lang="en-US" b="1" dirty="0" err="1"/>
              <a:t>Dockerfile</a:t>
            </a:r>
            <a:r>
              <a:rPr lang="en-US" b="1" dirty="0"/>
              <a:t> with below content</a:t>
            </a:r>
          </a:p>
        </p:txBody>
      </p:sp>
      <p:sp>
        <p:nvSpPr>
          <p:cNvPr id="13" name="Rectangle 12">
            <a:extLst>
              <a:ext uri="{FF2B5EF4-FFF2-40B4-BE49-F238E27FC236}">
                <a16:creationId xmlns:a16="http://schemas.microsoft.com/office/drawing/2014/main" id="{4AE8C0A7-96C4-40E9-B83F-F090D7B34E2C}"/>
              </a:ext>
            </a:extLst>
          </p:cNvPr>
          <p:cNvSpPr/>
          <p:nvPr/>
        </p:nvSpPr>
        <p:spPr>
          <a:xfrm>
            <a:off x="1405642" y="3381522"/>
            <a:ext cx="6096000" cy="1477328"/>
          </a:xfrm>
          <a:prstGeom prst="rect">
            <a:avLst/>
          </a:prstGeom>
        </p:spPr>
        <p:txBody>
          <a:bodyPr>
            <a:spAutoFit/>
          </a:bodyPr>
          <a:lstStyle/>
          <a:p>
            <a:r>
              <a:rPr lang="en-US" dirty="0"/>
              <a:t>FROM java:8  </a:t>
            </a:r>
          </a:p>
          <a:p>
            <a:r>
              <a:rPr lang="en-US" dirty="0"/>
              <a:t>COPY . /</a:t>
            </a:r>
            <a:r>
              <a:rPr lang="en-US" dirty="0" err="1"/>
              <a:t>var</a:t>
            </a:r>
            <a:r>
              <a:rPr lang="en-US" dirty="0"/>
              <a:t>/www/java  </a:t>
            </a:r>
          </a:p>
          <a:p>
            <a:r>
              <a:rPr lang="en-US" dirty="0"/>
              <a:t>WORKDIR /</a:t>
            </a:r>
            <a:r>
              <a:rPr lang="en-US" dirty="0" err="1"/>
              <a:t>var</a:t>
            </a:r>
            <a:r>
              <a:rPr lang="en-US" dirty="0"/>
              <a:t>/www/java  </a:t>
            </a:r>
          </a:p>
          <a:p>
            <a:r>
              <a:rPr lang="en-US" dirty="0"/>
              <a:t>RUN </a:t>
            </a:r>
            <a:r>
              <a:rPr lang="en-US" dirty="0" err="1"/>
              <a:t>javac</a:t>
            </a:r>
            <a:r>
              <a:rPr lang="en-US" dirty="0"/>
              <a:t> Hello.java  </a:t>
            </a:r>
          </a:p>
          <a:p>
            <a:r>
              <a:rPr lang="en-US" dirty="0"/>
              <a:t>CMD ["java", "Hello"]</a:t>
            </a:r>
          </a:p>
        </p:txBody>
      </p:sp>
      <p:sp>
        <p:nvSpPr>
          <p:cNvPr id="14" name="Rectangle 13">
            <a:extLst>
              <a:ext uri="{FF2B5EF4-FFF2-40B4-BE49-F238E27FC236}">
                <a16:creationId xmlns:a16="http://schemas.microsoft.com/office/drawing/2014/main" id="{25878061-0711-42EA-89FE-7E9343913DB3}"/>
              </a:ext>
            </a:extLst>
          </p:cNvPr>
          <p:cNvSpPr/>
          <p:nvPr/>
        </p:nvSpPr>
        <p:spPr>
          <a:xfrm>
            <a:off x="1180218" y="5003968"/>
            <a:ext cx="1363578" cy="369332"/>
          </a:xfrm>
          <a:prstGeom prst="rect">
            <a:avLst/>
          </a:prstGeom>
        </p:spPr>
        <p:txBody>
          <a:bodyPr wrap="none">
            <a:spAutoFit/>
          </a:bodyPr>
          <a:lstStyle/>
          <a:p>
            <a:r>
              <a:rPr lang="en-US" dirty="0"/>
              <a:t> </a:t>
            </a:r>
            <a:r>
              <a:rPr lang="en-US" b="1" dirty="0"/>
              <a:t>Build Image</a:t>
            </a:r>
          </a:p>
        </p:txBody>
      </p:sp>
      <p:sp>
        <p:nvSpPr>
          <p:cNvPr id="15" name="Rectangle 14">
            <a:extLst>
              <a:ext uri="{FF2B5EF4-FFF2-40B4-BE49-F238E27FC236}">
                <a16:creationId xmlns:a16="http://schemas.microsoft.com/office/drawing/2014/main" id="{C39E7EF9-D4ED-4625-A975-B3F635D748C5}"/>
              </a:ext>
            </a:extLst>
          </p:cNvPr>
          <p:cNvSpPr/>
          <p:nvPr/>
        </p:nvSpPr>
        <p:spPr>
          <a:xfrm>
            <a:off x="1381024" y="5359232"/>
            <a:ext cx="2556854" cy="369332"/>
          </a:xfrm>
          <a:prstGeom prst="rect">
            <a:avLst/>
          </a:prstGeom>
        </p:spPr>
        <p:txBody>
          <a:bodyPr wrap="none">
            <a:spAutoFit/>
          </a:bodyPr>
          <a:lstStyle/>
          <a:p>
            <a:r>
              <a:rPr lang="en-US" dirty="0"/>
              <a:t>docker build -t java-app . </a:t>
            </a:r>
          </a:p>
        </p:txBody>
      </p:sp>
      <p:sp>
        <p:nvSpPr>
          <p:cNvPr id="16" name="Rectangle 15">
            <a:extLst>
              <a:ext uri="{FF2B5EF4-FFF2-40B4-BE49-F238E27FC236}">
                <a16:creationId xmlns:a16="http://schemas.microsoft.com/office/drawing/2014/main" id="{525CBD1A-C1A1-4C30-A432-3650AE83B1DE}"/>
              </a:ext>
            </a:extLst>
          </p:cNvPr>
          <p:cNvSpPr/>
          <p:nvPr/>
        </p:nvSpPr>
        <p:spPr>
          <a:xfrm>
            <a:off x="1180218" y="5728564"/>
            <a:ext cx="1846339" cy="369332"/>
          </a:xfrm>
          <a:prstGeom prst="rect">
            <a:avLst/>
          </a:prstGeom>
        </p:spPr>
        <p:txBody>
          <a:bodyPr wrap="none">
            <a:spAutoFit/>
          </a:bodyPr>
          <a:lstStyle/>
          <a:p>
            <a:r>
              <a:rPr lang="en-US" dirty="0"/>
              <a:t> </a:t>
            </a:r>
            <a:r>
              <a:rPr lang="en-US" b="1" dirty="0"/>
              <a:t>Create Container</a:t>
            </a:r>
          </a:p>
        </p:txBody>
      </p:sp>
      <p:sp>
        <p:nvSpPr>
          <p:cNvPr id="17" name="Rectangle 16">
            <a:extLst>
              <a:ext uri="{FF2B5EF4-FFF2-40B4-BE49-F238E27FC236}">
                <a16:creationId xmlns:a16="http://schemas.microsoft.com/office/drawing/2014/main" id="{0F85DAAD-82B2-448C-84EE-DCE950614ED7}"/>
              </a:ext>
            </a:extLst>
          </p:cNvPr>
          <p:cNvSpPr/>
          <p:nvPr/>
        </p:nvSpPr>
        <p:spPr>
          <a:xfrm>
            <a:off x="1405642" y="6201556"/>
            <a:ext cx="2098395" cy="369332"/>
          </a:xfrm>
          <a:prstGeom prst="rect">
            <a:avLst/>
          </a:prstGeom>
        </p:spPr>
        <p:txBody>
          <a:bodyPr wrap="none">
            <a:spAutoFit/>
          </a:bodyPr>
          <a:lstStyle/>
          <a:p>
            <a:r>
              <a:rPr lang="en-US" dirty="0"/>
              <a:t>docker run java-app </a:t>
            </a:r>
          </a:p>
        </p:txBody>
      </p:sp>
    </p:spTree>
    <p:extLst>
      <p:ext uri="{BB962C8B-B14F-4D97-AF65-F5344CB8AC3E}">
        <p14:creationId xmlns:p14="http://schemas.microsoft.com/office/powerpoint/2010/main" val="1909387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0ADB58-ED85-4610-A91E-F1C796E5BDB0}"/>
              </a:ext>
            </a:extLst>
          </p:cNvPr>
          <p:cNvSpPr/>
          <p:nvPr/>
        </p:nvSpPr>
        <p:spPr>
          <a:xfrm>
            <a:off x="490670" y="347095"/>
            <a:ext cx="7724038" cy="369332"/>
          </a:xfrm>
          <a:prstGeom prst="rect">
            <a:avLst/>
          </a:prstGeom>
        </p:spPr>
        <p:txBody>
          <a:bodyPr wrap="none">
            <a:spAutoFit/>
          </a:bodyPr>
          <a:lstStyle/>
          <a:p>
            <a:r>
              <a:rPr lang="en-US" dirty="0"/>
              <a:t> </a:t>
            </a:r>
            <a:r>
              <a:rPr lang="en-US" b="1" dirty="0"/>
              <a:t>Save the Docker Image file so that it can be copied and used in other machines</a:t>
            </a:r>
          </a:p>
        </p:txBody>
      </p:sp>
      <p:sp>
        <p:nvSpPr>
          <p:cNvPr id="3" name="Rectangle 2">
            <a:extLst>
              <a:ext uri="{FF2B5EF4-FFF2-40B4-BE49-F238E27FC236}">
                <a16:creationId xmlns:a16="http://schemas.microsoft.com/office/drawing/2014/main" id="{C5296860-EBD7-4EE4-8F6F-78797508EE89}"/>
              </a:ext>
            </a:extLst>
          </p:cNvPr>
          <p:cNvSpPr/>
          <p:nvPr/>
        </p:nvSpPr>
        <p:spPr>
          <a:xfrm>
            <a:off x="688041" y="859259"/>
            <a:ext cx="4387291" cy="369332"/>
          </a:xfrm>
          <a:prstGeom prst="rect">
            <a:avLst/>
          </a:prstGeom>
        </p:spPr>
        <p:txBody>
          <a:bodyPr wrap="none">
            <a:spAutoFit/>
          </a:bodyPr>
          <a:lstStyle/>
          <a:p>
            <a:r>
              <a:rPr lang="en-US" dirty="0"/>
              <a:t> docker save –o /root/java-app.tar java-</a:t>
            </a:r>
            <a:r>
              <a:rPr lang="en-US" dirty="0" err="1"/>
              <a:t>appl</a:t>
            </a:r>
            <a:endParaRPr lang="en-US" dirty="0"/>
          </a:p>
        </p:txBody>
      </p:sp>
      <p:sp>
        <p:nvSpPr>
          <p:cNvPr id="5" name="Rectangle 4">
            <a:extLst>
              <a:ext uri="{FF2B5EF4-FFF2-40B4-BE49-F238E27FC236}">
                <a16:creationId xmlns:a16="http://schemas.microsoft.com/office/drawing/2014/main" id="{B9BC0D59-7390-4D8C-B0B0-32C4B7442FE2}"/>
              </a:ext>
            </a:extLst>
          </p:cNvPr>
          <p:cNvSpPr/>
          <p:nvPr/>
        </p:nvSpPr>
        <p:spPr>
          <a:xfrm>
            <a:off x="490670" y="1371423"/>
            <a:ext cx="6873933" cy="369332"/>
          </a:xfrm>
          <a:prstGeom prst="rect">
            <a:avLst/>
          </a:prstGeom>
        </p:spPr>
        <p:txBody>
          <a:bodyPr wrap="none">
            <a:spAutoFit/>
          </a:bodyPr>
          <a:lstStyle/>
          <a:p>
            <a:r>
              <a:rPr lang="en-US" dirty="0"/>
              <a:t> </a:t>
            </a:r>
            <a:r>
              <a:rPr lang="en-US" b="1" dirty="0"/>
              <a:t>Run the following command to load Docker image in another machine</a:t>
            </a:r>
          </a:p>
        </p:txBody>
      </p:sp>
      <p:sp>
        <p:nvSpPr>
          <p:cNvPr id="6" name="Rectangle 5">
            <a:extLst>
              <a:ext uri="{FF2B5EF4-FFF2-40B4-BE49-F238E27FC236}">
                <a16:creationId xmlns:a16="http://schemas.microsoft.com/office/drawing/2014/main" id="{B2DD23F2-77DA-4AA6-A45F-2581E58CE872}"/>
              </a:ext>
            </a:extLst>
          </p:cNvPr>
          <p:cNvSpPr/>
          <p:nvPr/>
        </p:nvSpPr>
        <p:spPr>
          <a:xfrm>
            <a:off x="688041" y="1740755"/>
            <a:ext cx="3297185" cy="369332"/>
          </a:xfrm>
          <a:prstGeom prst="rect">
            <a:avLst/>
          </a:prstGeom>
        </p:spPr>
        <p:txBody>
          <a:bodyPr wrap="none">
            <a:spAutoFit/>
          </a:bodyPr>
          <a:lstStyle/>
          <a:p>
            <a:r>
              <a:rPr lang="en-US" dirty="0"/>
              <a:t> docker load –</a:t>
            </a:r>
            <a:r>
              <a:rPr lang="en-US" dirty="0" err="1"/>
              <a:t>i</a:t>
            </a:r>
            <a:r>
              <a:rPr lang="en-US" dirty="0"/>
              <a:t> /root/java-app.tar</a:t>
            </a:r>
          </a:p>
        </p:txBody>
      </p:sp>
      <p:sp>
        <p:nvSpPr>
          <p:cNvPr id="7" name="Rectangle 6">
            <a:extLst>
              <a:ext uri="{FF2B5EF4-FFF2-40B4-BE49-F238E27FC236}">
                <a16:creationId xmlns:a16="http://schemas.microsoft.com/office/drawing/2014/main" id="{40E27528-6352-4C93-94DE-93359BFB1425}"/>
              </a:ext>
            </a:extLst>
          </p:cNvPr>
          <p:cNvSpPr/>
          <p:nvPr/>
        </p:nvSpPr>
        <p:spPr>
          <a:xfrm>
            <a:off x="548259" y="2110087"/>
            <a:ext cx="2338332" cy="369332"/>
          </a:xfrm>
          <a:prstGeom prst="rect">
            <a:avLst/>
          </a:prstGeom>
        </p:spPr>
        <p:txBody>
          <a:bodyPr wrap="none">
            <a:spAutoFit/>
          </a:bodyPr>
          <a:lstStyle/>
          <a:p>
            <a:r>
              <a:rPr lang="en-US" dirty="0"/>
              <a:t> </a:t>
            </a:r>
            <a:r>
              <a:rPr lang="en-US" b="1" dirty="0"/>
              <a:t>Run the Docker image</a:t>
            </a:r>
          </a:p>
        </p:txBody>
      </p:sp>
      <p:sp>
        <p:nvSpPr>
          <p:cNvPr id="8" name="Rectangle 7">
            <a:extLst>
              <a:ext uri="{FF2B5EF4-FFF2-40B4-BE49-F238E27FC236}">
                <a16:creationId xmlns:a16="http://schemas.microsoft.com/office/drawing/2014/main" id="{60DE2C7D-29F9-4F2F-A8E9-A34104BA18FC}"/>
              </a:ext>
            </a:extLst>
          </p:cNvPr>
          <p:cNvSpPr/>
          <p:nvPr/>
        </p:nvSpPr>
        <p:spPr>
          <a:xfrm>
            <a:off x="677656" y="2479419"/>
            <a:ext cx="2098395" cy="369332"/>
          </a:xfrm>
          <a:prstGeom prst="rect">
            <a:avLst/>
          </a:prstGeom>
        </p:spPr>
        <p:txBody>
          <a:bodyPr wrap="none">
            <a:spAutoFit/>
          </a:bodyPr>
          <a:lstStyle/>
          <a:p>
            <a:r>
              <a:rPr lang="en-US" dirty="0"/>
              <a:t> docker run java-app</a:t>
            </a:r>
          </a:p>
        </p:txBody>
      </p:sp>
      <p:sp>
        <p:nvSpPr>
          <p:cNvPr id="10" name="Rectangle 9">
            <a:extLst>
              <a:ext uri="{FF2B5EF4-FFF2-40B4-BE49-F238E27FC236}">
                <a16:creationId xmlns:a16="http://schemas.microsoft.com/office/drawing/2014/main" id="{F46919EB-8C2E-4D8D-B5C1-58C83E5292BD}"/>
              </a:ext>
            </a:extLst>
          </p:cNvPr>
          <p:cNvSpPr/>
          <p:nvPr/>
        </p:nvSpPr>
        <p:spPr>
          <a:xfrm>
            <a:off x="688041" y="3587415"/>
            <a:ext cx="6096000" cy="646331"/>
          </a:xfrm>
          <a:prstGeom prst="rect">
            <a:avLst/>
          </a:prstGeom>
        </p:spPr>
        <p:txBody>
          <a:bodyPr>
            <a:spAutoFit/>
          </a:bodyPr>
          <a:lstStyle/>
          <a:p>
            <a:r>
              <a:rPr lang="en-US" dirty="0" err="1"/>
              <a:t>Dockerfile</a:t>
            </a:r>
            <a:endParaRPr lang="en-US" dirty="0"/>
          </a:p>
          <a:p>
            <a:r>
              <a:rPr lang="en-US" dirty="0"/>
              <a:t>FROM ubuntu </a:t>
            </a:r>
          </a:p>
        </p:txBody>
      </p:sp>
      <p:sp>
        <p:nvSpPr>
          <p:cNvPr id="11" name="Rectangle 10">
            <a:extLst>
              <a:ext uri="{FF2B5EF4-FFF2-40B4-BE49-F238E27FC236}">
                <a16:creationId xmlns:a16="http://schemas.microsoft.com/office/drawing/2014/main" id="{7D728A45-6FE6-4839-8EBD-20DAAF7F45E5}"/>
              </a:ext>
            </a:extLst>
          </p:cNvPr>
          <p:cNvSpPr/>
          <p:nvPr/>
        </p:nvSpPr>
        <p:spPr>
          <a:xfrm>
            <a:off x="677656" y="4274552"/>
            <a:ext cx="6096000" cy="1477328"/>
          </a:xfrm>
          <a:prstGeom prst="rect">
            <a:avLst/>
          </a:prstGeom>
        </p:spPr>
        <p:txBody>
          <a:bodyPr>
            <a:spAutoFit/>
          </a:bodyPr>
          <a:lstStyle/>
          <a:p>
            <a:r>
              <a:rPr lang="en-US" dirty="0"/>
              <a:t>docker build -t ubuntu-in-</a:t>
            </a:r>
            <a:r>
              <a:rPr lang="en-US" dirty="0" err="1"/>
              <a:t>doker</a:t>
            </a:r>
            <a:r>
              <a:rPr lang="en-US" dirty="0"/>
              <a:t> .  </a:t>
            </a:r>
          </a:p>
          <a:p>
            <a:r>
              <a:rPr lang="en-US" dirty="0"/>
              <a:t>docker run -td ubuntu  (to run) (if </a:t>
            </a:r>
            <a:r>
              <a:rPr lang="en-US" dirty="0" err="1"/>
              <a:t>failes</a:t>
            </a:r>
            <a:r>
              <a:rPr lang="en-US" dirty="0"/>
              <a:t> check images)</a:t>
            </a:r>
          </a:p>
          <a:p>
            <a:r>
              <a:rPr lang="en-US" dirty="0"/>
              <a:t>docker </a:t>
            </a:r>
            <a:r>
              <a:rPr lang="en-US" dirty="0" err="1"/>
              <a:t>ps</a:t>
            </a:r>
            <a:r>
              <a:rPr lang="en-US" dirty="0"/>
              <a:t> -a(to check container id)</a:t>
            </a:r>
          </a:p>
          <a:p>
            <a:r>
              <a:rPr lang="en-US" dirty="0"/>
              <a:t>docker exec -it &lt;container id&gt; bash (to enter into ubuntu) </a:t>
            </a:r>
          </a:p>
          <a:p>
            <a:r>
              <a:rPr lang="en-US" dirty="0" err="1"/>
              <a:t>ctrl+d</a:t>
            </a:r>
            <a:r>
              <a:rPr lang="en-US" dirty="0"/>
              <a:t> (to come out)</a:t>
            </a:r>
          </a:p>
        </p:txBody>
      </p:sp>
      <p:sp>
        <p:nvSpPr>
          <p:cNvPr id="12" name="Rectangle 11">
            <a:extLst>
              <a:ext uri="{FF2B5EF4-FFF2-40B4-BE49-F238E27FC236}">
                <a16:creationId xmlns:a16="http://schemas.microsoft.com/office/drawing/2014/main" id="{13B289AB-5B14-479D-8DFC-A1D996ACE712}"/>
              </a:ext>
            </a:extLst>
          </p:cNvPr>
          <p:cNvSpPr/>
          <p:nvPr/>
        </p:nvSpPr>
        <p:spPr>
          <a:xfrm>
            <a:off x="548259" y="3228271"/>
            <a:ext cx="2005677" cy="369332"/>
          </a:xfrm>
          <a:prstGeom prst="rect">
            <a:avLst/>
          </a:prstGeom>
        </p:spPr>
        <p:txBody>
          <a:bodyPr wrap="none">
            <a:spAutoFit/>
          </a:bodyPr>
          <a:lstStyle/>
          <a:p>
            <a:r>
              <a:rPr lang="en-US" b="1" dirty="0">
                <a:solidFill>
                  <a:srgbClr val="444444"/>
                </a:solidFill>
                <a:latin typeface="Helvetica Neue"/>
              </a:rPr>
              <a:t>Ubuntu Example</a:t>
            </a:r>
            <a:endParaRPr lang="en-US" b="1" dirty="0"/>
          </a:p>
        </p:txBody>
      </p:sp>
    </p:spTree>
    <p:extLst>
      <p:ext uri="{BB962C8B-B14F-4D97-AF65-F5344CB8AC3E}">
        <p14:creationId xmlns:p14="http://schemas.microsoft.com/office/powerpoint/2010/main" val="1806035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1A761-07F2-4276-8387-7310C6ED4FF7}"/>
              </a:ext>
            </a:extLst>
          </p:cNvPr>
          <p:cNvSpPr/>
          <p:nvPr/>
        </p:nvSpPr>
        <p:spPr>
          <a:xfrm>
            <a:off x="961252" y="1144668"/>
            <a:ext cx="6096000" cy="1754326"/>
          </a:xfrm>
          <a:prstGeom prst="rect">
            <a:avLst/>
          </a:prstGeom>
        </p:spPr>
        <p:txBody>
          <a:bodyPr>
            <a:spAutoFit/>
          </a:bodyPr>
          <a:lstStyle/>
          <a:p>
            <a:r>
              <a:rPr lang="en-US" dirty="0"/>
              <a:t>FROM centos</a:t>
            </a:r>
          </a:p>
          <a:p>
            <a:r>
              <a:rPr lang="en-US" dirty="0"/>
              <a:t>MAINTAINER  </a:t>
            </a:r>
            <a:r>
              <a:rPr lang="en-US" dirty="0" err="1"/>
              <a:t>sankar</a:t>
            </a:r>
            <a:r>
              <a:rPr lang="en-US" dirty="0"/>
              <a:t>  &lt;</a:t>
            </a:r>
            <a:r>
              <a:rPr lang="en-US" dirty="0" err="1"/>
              <a:t>user@domain.tld</a:t>
            </a:r>
            <a:r>
              <a:rPr lang="en-US" dirty="0"/>
              <a:t>&gt;</a:t>
            </a:r>
          </a:p>
          <a:p>
            <a:r>
              <a:rPr lang="en-US" dirty="0"/>
              <a:t>RUN yum -y install </a:t>
            </a:r>
            <a:r>
              <a:rPr lang="en-US" dirty="0" err="1"/>
              <a:t>httpd</a:t>
            </a:r>
            <a:endParaRPr lang="en-US" dirty="0"/>
          </a:p>
          <a:p>
            <a:r>
              <a:rPr lang="en-US" dirty="0"/>
              <a:t>ADD index.html /</a:t>
            </a:r>
            <a:r>
              <a:rPr lang="en-US" dirty="0" err="1"/>
              <a:t>var</a:t>
            </a:r>
            <a:r>
              <a:rPr lang="en-US" dirty="0"/>
              <a:t>/www/html/index.html</a:t>
            </a:r>
          </a:p>
          <a:p>
            <a:r>
              <a:rPr lang="en-US" dirty="0"/>
              <a:t>CMD ["/</a:t>
            </a:r>
            <a:r>
              <a:rPr lang="en-US" dirty="0" err="1"/>
              <a:t>usr</a:t>
            </a:r>
            <a:r>
              <a:rPr lang="en-US" dirty="0"/>
              <a:t>/</a:t>
            </a:r>
            <a:r>
              <a:rPr lang="en-US" dirty="0" err="1"/>
              <a:t>sbin</a:t>
            </a:r>
            <a:r>
              <a:rPr lang="en-US" dirty="0"/>
              <a:t>/</a:t>
            </a:r>
            <a:r>
              <a:rPr lang="en-US" dirty="0" err="1"/>
              <a:t>httpd</a:t>
            </a:r>
            <a:r>
              <a:rPr lang="en-US" dirty="0"/>
              <a:t>","-D","FOREGROUND"]</a:t>
            </a:r>
          </a:p>
          <a:p>
            <a:r>
              <a:rPr lang="en-US" dirty="0"/>
              <a:t>EXPOSE 80</a:t>
            </a:r>
          </a:p>
        </p:txBody>
      </p:sp>
      <p:sp>
        <p:nvSpPr>
          <p:cNvPr id="3" name="Rectangle 2">
            <a:extLst>
              <a:ext uri="{FF2B5EF4-FFF2-40B4-BE49-F238E27FC236}">
                <a16:creationId xmlns:a16="http://schemas.microsoft.com/office/drawing/2014/main" id="{C54335A4-D7B2-4B63-A913-C73A7651EEB0}"/>
              </a:ext>
            </a:extLst>
          </p:cNvPr>
          <p:cNvSpPr/>
          <p:nvPr/>
        </p:nvSpPr>
        <p:spPr>
          <a:xfrm>
            <a:off x="599607" y="270620"/>
            <a:ext cx="1787669" cy="369332"/>
          </a:xfrm>
          <a:prstGeom prst="rect">
            <a:avLst/>
          </a:prstGeom>
        </p:spPr>
        <p:txBody>
          <a:bodyPr wrap="none">
            <a:spAutoFit/>
          </a:bodyPr>
          <a:lstStyle/>
          <a:p>
            <a:r>
              <a:rPr lang="en-US" b="1" dirty="0">
                <a:solidFill>
                  <a:srgbClr val="444444"/>
                </a:solidFill>
                <a:latin typeface="Helvetica Neue"/>
              </a:rPr>
              <a:t>Apache Setup </a:t>
            </a:r>
            <a:endParaRPr lang="en-US" b="1" dirty="0"/>
          </a:p>
        </p:txBody>
      </p:sp>
      <p:sp>
        <p:nvSpPr>
          <p:cNvPr id="4" name="Rectangle 3">
            <a:extLst>
              <a:ext uri="{FF2B5EF4-FFF2-40B4-BE49-F238E27FC236}">
                <a16:creationId xmlns:a16="http://schemas.microsoft.com/office/drawing/2014/main" id="{ED665F12-217D-4333-9AE9-BB2B2DFF43A6}"/>
              </a:ext>
            </a:extLst>
          </p:cNvPr>
          <p:cNvSpPr/>
          <p:nvPr/>
        </p:nvSpPr>
        <p:spPr>
          <a:xfrm>
            <a:off x="961252" y="3326844"/>
            <a:ext cx="6096000" cy="1200329"/>
          </a:xfrm>
          <a:prstGeom prst="rect">
            <a:avLst/>
          </a:prstGeom>
        </p:spPr>
        <p:txBody>
          <a:bodyPr>
            <a:spAutoFit/>
          </a:bodyPr>
          <a:lstStyle/>
          <a:p>
            <a:r>
              <a:rPr lang="en-US" dirty="0"/>
              <a:t>[root@ip-172-31-30-113 apache]# cat index.html</a:t>
            </a:r>
          </a:p>
          <a:p>
            <a:r>
              <a:rPr lang="en-US" dirty="0"/>
              <a:t>&lt;header&gt;</a:t>
            </a:r>
          </a:p>
          <a:p>
            <a:r>
              <a:rPr lang="en-US" dirty="0"/>
              <a:t> &lt;h1&gt;Docker Add is neat&lt;/h1&gt;</a:t>
            </a:r>
          </a:p>
          <a:p>
            <a:r>
              <a:rPr lang="en-US" dirty="0"/>
              <a:t>&lt;/header&gt;</a:t>
            </a:r>
          </a:p>
        </p:txBody>
      </p:sp>
      <p:sp>
        <p:nvSpPr>
          <p:cNvPr id="5" name="Rectangle 4">
            <a:extLst>
              <a:ext uri="{FF2B5EF4-FFF2-40B4-BE49-F238E27FC236}">
                <a16:creationId xmlns:a16="http://schemas.microsoft.com/office/drawing/2014/main" id="{B080C743-C535-4840-9BC4-DE4F3E2D1E5F}"/>
              </a:ext>
            </a:extLst>
          </p:cNvPr>
          <p:cNvSpPr/>
          <p:nvPr/>
        </p:nvSpPr>
        <p:spPr>
          <a:xfrm>
            <a:off x="874427" y="716818"/>
            <a:ext cx="1153008" cy="369332"/>
          </a:xfrm>
          <a:prstGeom prst="rect">
            <a:avLst/>
          </a:prstGeom>
        </p:spPr>
        <p:txBody>
          <a:bodyPr wrap="none">
            <a:spAutoFit/>
          </a:bodyPr>
          <a:lstStyle/>
          <a:p>
            <a:r>
              <a:rPr lang="en-US" b="1" dirty="0" err="1">
                <a:solidFill>
                  <a:srgbClr val="33444C"/>
                </a:solidFill>
                <a:latin typeface="Geomanist Book"/>
              </a:rPr>
              <a:t>Dockerfile</a:t>
            </a:r>
            <a:endParaRPr lang="en-US" b="1" dirty="0">
              <a:solidFill>
                <a:srgbClr val="33444C"/>
              </a:solidFill>
              <a:latin typeface="Geomanist Book"/>
            </a:endParaRPr>
          </a:p>
        </p:txBody>
      </p:sp>
      <p:sp>
        <p:nvSpPr>
          <p:cNvPr id="6" name="Rectangle 5">
            <a:extLst>
              <a:ext uri="{FF2B5EF4-FFF2-40B4-BE49-F238E27FC236}">
                <a16:creationId xmlns:a16="http://schemas.microsoft.com/office/drawing/2014/main" id="{AFB861AA-8B55-4ACB-9894-69100635F879}"/>
              </a:ext>
            </a:extLst>
          </p:cNvPr>
          <p:cNvSpPr/>
          <p:nvPr/>
        </p:nvSpPr>
        <p:spPr>
          <a:xfrm>
            <a:off x="961252" y="2928253"/>
            <a:ext cx="1216102" cy="369332"/>
          </a:xfrm>
          <a:prstGeom prst="rect">
            <a:avLst/>
          </a:prstGeom>
        </p:spPr>
        <p:txBody>
          <a:bodyPr wrap="none">
            <a:spAutoFit/>
          </a:bodyPr>
          <a:lstStyle/>
          <a:p>
            <a:r>
              <a:rPr lang="en-US" b="1" dirty="0">
                <a:solidFill>
                  <a:srgbClr val="33444C"/>
                </a:solidFill>
                <a:latin typeface="Geomanist Book"/>
              </a:rPr>
              <a:t>Index.html</a:t>
            </a:r>
          </a:p>
        </p:txBody>
      </p:sp>
      <p:sp>
        <p:nvSpPr>
          <p:cNvPr id="7" name="Rectangle 6">
            <a:extLst>
              <a:ext uri="{FF2B5EF4-FFF2-40B4-BE49-F238E27FC236}">
                <a16:creationId xmlns:a16="http://schemas.microsoft.com/office/drawing/2014/main" id="{BCA23018-06D4-47B4-84C5-BCD6BA8A91A7}"/>
              </a:ext>
            </a:extLst>
          </p:cNvPr>
          <p:cNvSpPr/>
          <p:nvPr/>
        </p:nvSpPr>
        <p:spPr>
          <a:xfrm>
            <a:off x="874427" y="4527173"/>
            <a:ext cx="1492716" cy="369332"/>
          </a:xfrm>
          <a:prstGeom prst="rect">
            <a:avLst/>
          </a:prstGeom>
        </p:spPr>
        <p:txBody>
          <a:bodyPr wrap="none">
            <a:spAutoFit/>
          </a:bodyPr>
          <a:lstStyle/>
          <a:p>
            <a:r>
              <a:rPr lang="en-US" b="1" dirty="0">
                <a:solidFill>
                  <a:srgbClr val="444444"/>
                </a:solidFill>
                <a:latin typeface="Helvetica Neue"/>
              </a:rPr>
              <a:t>Build image</a:t>
            </a:r>
            <a:endParaRPr lang="en-US" b="1" dirty="0"/>
          </a:p>
        </p:txBody>
      </p:sp>
      <p:sp>
        <p:nvSpPr>
          <p:cNvPr id="8" name="Rectangle 7">
            <a:extLst>
              <a:ext uri="{FF2B5EF4-FFF2-40B4-BE49-F238E27FC236}">
                <a16:creationId xmlns:a16="http://schemas.microsoft.com/office/drawing/2014/main" id="{B3BF45FB-3606-4B71-9CB7-8F44FD9FE927}"/>
              </a:ext>
            </a:extLst>
          </p:cNvPr>
          <p:cNvSpPr/>
          <p:nvPr/>
        </p:nvSpPr>
        <p:spPr>
          <a:xfrm>
            <a:off x="874427" y="5262148"/>
            <a:ext cx="2044149" cy="369332"/>
          </a:xfrm>
          <a:prstGeom prst="rect">
            <a:avLst/>
          </a:prstGeom>
        </p:spPr>
        <p:txBody>
          <a:bodyPr wrap="none">
            <a:spAutoFit/>
          </a:bodyPr>
          <a:lstStyle/>
          <a:p>
            <a:r>
              <a:rPr lang="en-US" b="1" dirty="0">
                <a:solidFill>
                  <a:srgbClr val="444444"/>
                </a:solidFill>
                <a:latin typeface="Helvetica Neue"/>
              </a:rPr>
              <a:t>Create Container</a:t>
            </a:r>
            <a:endParaRPr lang="en-US" b="1" dirty="0"/>
          </a:p>
        </p:txBody>
      </p:sp>
      <p:sp>
        <p:nvSpPr>
          <p:cNvPr id="10" name="Rectangle 9">
            <a:extLst>
              <a:ext uri="{FF2B5EF4-FFF2-40B4-BE49-F238E27FC236}">
                <a16:creationId xmlns:a16="http://schemas.microsoft.com/office/drawing/2014/main" id="{39ABC393-62A7-4A3E-8CCE-241F0D1F8B2B}"/>
              </a:ext>
            </a:extLst>
          </p:cNvPr>
          <p:cNvSpPr/>
          <p:nvPr/>
        </p:nvSpPr>
        <p:spPr>
          <a:xfrm>
            <a:off x="1004237" y="4834337"/>
            <a:ext cx="2766078" cy="369332"/>
          </a:xfrm>
          <a:prstGeom prst="rect">
            <a:avLst/>
          </a:prstGeom>
        </p:spPr>
        <p:txBody>
          <a:bodyPr wrap="none">
            <a:spAutoFit/>
          </a:bodyPr>
          <a:lstStyle/>
          <a:p>
            <a:r>
              <a:rPr lang="en-US" dirty="0"/>
              <a:t>docker build -t </a:t>
            </a:r>
            <a:r>
              <a:rPr lang="en-US" dirty="0" err="1"/>
              <a:t>webwithdb</a:t>
            </a:r>
            <a:r>
              <a:rPr lang="en-US" dirty="0"/>
              <a:t> .</a:t>
            </a:r>
          </a:p>
        </p:txBody>
      </p:sp>
      <p:sp>
        <p:nvSpPr>
          <p:cNvPr id="11" name="Rectangle 10">
            <a:extLst>
              <a:ext uri="{FF2B5EF4-FFF2-40B4-BE49-F238E27FC236}">
                <a16:creationId xmlns:a16="http://schemas.microsoft.com/office/drawing/2014/main" id="{9A0F0C0E-4554-44F2-B51D-442B4D2BFC7F}"/>
              </a:ext>
            </a:extLst>
          </p:cNvPr>
          <p:cNvSpPr/>
          <p:nvPr/>
        </p:nvSpPr>
        <p:spPr>
          <a:xfrm>
            <a:off x="1004237" y="5689959"/>
            <a:ext cx="3381631" cy="369332"/>
          </a:xfrm>
          <a:prstGeom prst="rect">
            <a:avLst/>
          </a:prstGeom>
        </p:spPr>
        <p:txBody>
          <a:bodyPr wrap="none">
            <a:spAutoFit/>
          </a:bodyPr>
          <a:lstStyle/>
          <a:p>
            <a:r>
              <a:rPr lang="en-US" dirty="0"/>
              <a:t>docker run -d -p 81:80 </a:t>
            </a:r>
            <a:r>
              <a:rPr lang="en-US" dirty="0" err="1"/>
              <a:t>webwithdb</a:t>
            </a:r>
            <a:endParaRPr lang="en-US" dirty="0"/>
          </a:p>
        </p:txBody>
      </p:sp>
    </p:spTree>
    <p:extLst>
      <p:ext uri="{BB962C8B-B14F-4D97-AF65-F5344CB8AC3E}">
        <p14:creationId xmlns:p14="http://schemas.microsoft.com/office/powerpoint/2010/main" val="278334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A95E5A-3D68-42CF-BACF-3329A51F8ED6}"/>
              </a:ext>
            </a:extLst>
          </p:cNvPr>
          <p:cNvSpPr/>
          <p:nvPr/>
        </p:nvSpPr>
        <p:spPr>
          <a:xfrm>
            <a:off x="228528" y="189166"/>
            <a:ext cx="2454583" cy="369332"/>
          </a:xfrm>
          <a:prstGeom prst="rect">
            <a:avLst/>
          </a:prstGeom>
        </p:spPr>
        <p:txBody>
          <a:bodyPr wrap="none">
            <a:spAutoFit/>
          </a:bodyPr>
          <a:lstStyle/>
          <a:p>
            <a:r>
              <a:rPr lang="en-US" b="1" dirty="0">
                <a:solidFill>
                  <a:srgbClr val="444444"/>
                </a:solidFill>
                <a:latin typeface="Helvetica Neue"/>
              </a:rPr>
              <a:t>Verify in the browser</a:t>
            </a:r>
            <a:endParaRPr lang="en-US" b="1" dirty="0"/>
          </a:p>
        </p:txBody>
      </p:sp>
      <p:pic>
        <p:nvPicPr>
          <p:cNvPr id="3" name="Picture 2">
            <a:extLst>
              <a:ext uri="{FF2B5EF4-FFF2-40B4-BE49-F238E27FC236}">
                <a16:creationId xmlns:a16="http://schemas.microsoft.com/office/drawing/2014/main" id="{D491331E-F20B-48EC-90A0-4872C4539AE5}"/>
              </a:ext>
            </a:extLst>
          </p:cNvPr>
          <p:cNvPicPr>
            <a:picLocks noChangeAspect="1"/>
          </p:cNvPicPr>
          <p:nvPr/>
        </p:nvPicPr>
        <p:blipFill>
          <a:blip r:embed="rId2"/>
          <a:stretch>
            <a:fillRect/>
          </a:stretch>
        </p:blipFill>
        <p:spPr>
          <a:xfrm>
            <a:off x="724446" y="558498"/>
            <a:ext cx="5076825" cy="971550"/>
          </a:xfrm>
          <a:prstGeom prst="rect">
            <a:avLst/>
          </a:prstGeom>
        </p:spPr>
      </p:pic>
      <p:sp>
        <p:nvSpPr>
          <p:cNvPr id="4" name="Rectangle 1">
            <a:extLst>
              <a:ext uri="{FF2B5EF4-FFF2-40B4-BE49-F238E27FC236}">
                <a16:creationId xmlns:a16="http://schemas.microsoft.com/office/drawing/2014/main" id="{8E5C8113-B481-40EC-B8F7-10B37FDF4703}"/>
              </a:ext>
            </a:extLst>
          </p:cNvPr>
          <p:cNvSpPr>
            <a:spLocks noChangeArrowheads="1"/>
          </p:cNvSpPr>
          <p:nvPr/>
        </p:nvSpPr>
        <p:spPr bwMode="auto">
          <a:xfrm>
            <a:off x="724446" y="1899380"/>
            <a:ext cx="6814494"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docker run -v /path/to/host/directory:/path/inside/the/container image </a:t>
            </a:r>
          </a:p>
        </p:txBody>
      </p:sp>
      <p:sp>
        <p:nvSpPr>
          <p:cNvPr id="5" name="Rectangle 4">
            <a:extLst>
              <a:ext uri="{FF2B5EF4-FFF2-40B4-BE49-F238E27FC236}">
                <a16:creationId xmlns:a16="http://schemas.microsoft.com/office/drawing/2014/main" id="{0C3B4FAC-0FCE-40C3-B341-6E82DF3A6103}"/>
              </a:ext>
            </a:extLst>
          </p:cNvPr>
          <p:cNvSpPr/>
          <p:nvPr/>
        </p:nvSpPr>
        <p:spPr>
          <a:xfrm>
            <a:off x="228528" y="1375362"/>
            <a:ext cx="1783373" cy="369332"/>
          </a:xfrm>
          <a:prstGeom prst="rect">
            <a:avLst/>
          </a:prstGeom>
        </p:spPr>
        <p:txBody>
          <a:bodyPr wrap="none">
            <a:spAutoFit/>
          </a:bodyPr>
          <a:lstStyle/>
          <a:p>
            <a:r>
              <a:rPr lang="en-US" b="1" dirty="0">
                <a:solidFill>
                  <a:srgbClr val="444444"/>
                </a:solidFill>
                <a:latin typeface="Helvetica Neue"/>
              </a:rPr>
              <a:t>Attach Volume</a:t>
            </a:r>
            <a:endParaRPr lang="en-US" b="1" dirty="0"/>
          </a:p>
        </p:txBody>
      </p:sp>
      <p:sp>
        <p:nvSpPr>
          <p:cNvPr id="6" name="Rectangle 5">
            <a:extLst>
              <a:ext uri="{FF2B5EF4-FFF2-40B4-BE49-F238E27FC236}">
                <a16:creationId xmlns:a16="http://schemas.microsoft.com/office/drawing/2014/main" id="{D960CAB2-8BD0-4F91-836E-D09FB9A47260}"/>
              </a:ext>
            </a:extLst>
          </p:cNvPr>
          <p:cNvSpPr/>
          <p:nvPr/>
        </p:nvSpPr>
        <p:spPr>
          <a:xfrm>
            <a:off x="664486" y="2346912"/>
            <a:ext cx="9363934" cy="369332"/>
          </a:xfrm>
          <a:prstGeom prst="rect">
            <a:avLst/>
          </a:prstGeom>
        </p:spPr>
        <p:txBody>
          <a:bodyPr wrap="square">
            <a:spAutoFit/>
          </a:bodyPr>
          <a:lstStyle/>
          <a:p>
            <a:r>
              <a:rPr lang="en-US" dirty="0"/>
              <a:t>docker run -d -p 82:80 -v /root/docker/apache:/</a:t>
            </a:r>
            <a:r>
              <a:rPr lang="en-US" dirty="0" err="1"/>
              <a:t>var</a:t>
            </a:r>
            <a:r>
              <a:rPr lang="en-US" dirty="0"/>
              <a:t>/www/html </a:t>
            </a:r>
            <a:r>
              <a:rPr lang="en-US" dirty="0" err="1"/>
              <a:t>webwithdb</a:t>
            </a:r>
            <a:endParaRPr lang="en-US" dirty="0"/>
          </a:p>
        </p:txBody>
      </p:sp>
      <p:pic>
        <p:nvPicPr>
          <p:cNvPr id="7" name="Picture 6">
            <a:extLst>
              <a:ext uri="{FF2B5EF4-FFF2-40B4-BE49-F238E27FC236}">
                <a16:creationId xmlns:a16="http://schemas.microsoft.com/office/drawing/2014/main" id="{8BC10332-4579-4818-8BF3-94AB06A1A5B2}"/>
              </a:ext>
            </a:extLst>
          </p:cNvPr>
          <p:cNvPicPr>
            <a:picLocks noChangeAspect="1"/>
          </p:cNvPicPr>
          <p:nvPr/>
        </p:nvPicPr>
        <p:blipFill>
          <a:blip r:embed="rId3"/>
          <a:stretch>
            <a:fillRect/>
          </a:stretch>
        </p:blipFill>
        <p:spPr>
          <a:xfrm>
            <a:off x="724446" y="2886777"/>
            <a:ext cx="8437764" cy="1400410"/>
          </a:xfrm>
          <a:prstGeom prst="rect">
            <a:avLst/>
          </a:prstGeom>
        </p:spPr>
      </p:pic>
      <p:pic>
        <p:nvPicPr>
          <p:cNvPr id="8" name="Picture 7">
            <a:extLst>
              <a:ext uri="{FF2B5EF4-FFF2-40B4-BE49-F238E27FC236}">
                <a16:creationId xmlns:a16="http://schemas.microsoft.com/office/drawing/2014/main" id="{790C997B-48B8-4D45-A4BC-6ECBB531C1CA}"/>
              </a:ext>
            </a:extLst>
          </p:cNvPr>
          <p:cNvPicPr>
            <a:picLocks noChangeAspect="1"/>
          </p:cNvPicPr>
          <p:nvPr/>
        </p:nvPicPr>
        <p:blipFill>
          <a:blip r:embed="rId4"/>
          <a:stretch>
            <a:fillRect/>
          </a:stretch>
        </p:blipFill>
        <p:spPr>
          <a:xfrm>
            <a:off x="724446" y="4937404"/>
            <a:ext cx="6505575" cy="1047750"/>
          </a:xfrm>
          <a:prstGeom prst="rect">
            <a:avLst/>
          </a:prstGeom>
        </p:spPr>
      </p:pic>
      <p:sp>
        <p:nvSpPr>
          <p:cNvPr id="9" name="Rectangle 8">
            <a:extLst>
              <a:ext uri="{FF2B5EF4-FFF2-40B4-BE49-F238E27FC236}">
                <a16:creationId xmlns:a16="http://schemas.microsoft.com/office/drawing/2014/main" id="{15820D84-7BF0-423C-90B7-990D203552B2}"/>
              </a:ext>
            </a:extLst>
          </p:cNvPr>
          <p:cNvSpPr/>
          <p:nvPr/>
        </p:nvSpPr>
        <p:spPr>
          <a:xfrm>
            <a:off x="228528" y="4457720"/>
            <a:ext cx="5407774" cy="369332"/>
          </a:xfrm>
          <a:prstGeom prst="rect">
            <a:avLst/>
          </a:prstGeom>
        </p:spPr>
        <p:txBody>
          <a:bodyPr wrap="square">
            <a:spAutoFit/>
          </a:bodyPr>
          <a:lstStyle/>
          <a:p>
            <a:r>
              <a:rPr lang="en-US" b="1" dirty="0">
                <a:solidFill>
                  <a:srgbClr val="444444"/>
                </a:solidFill>
                <a:latin typeface="Helvetica Neue"/>
              </a:rPr>
              <a:t>Open browser and check with port 82</a:t>
            </a:r>
            <a:endParaRPr lang="en-US" b="1" dirty="0"/>
          </a:p>
        </p:txBody>
      </p:sp>
    </p:spTree>
    <p:extLst>
      <p:ext uri="{BB962C8B-B14F-4D97-AF65-F5344CB8AC3E}">
        <p14:creationId xmlns:p14="http://schemas.microsoft.com/office/powerpoint/2010/main" val="28552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1A6F68-D7BC-4F9C-BCEB-2A02D416F482}"/>
              </a:ext>
            </a:extLst>
          </p:cNvPr>
          <p:cNvPicPr>
            <a:picLocks noChangeAspect="1"/>
          </p:cNvPicPr>
          <p:nvPr/>
        </p:nvPicPr>
        <p:blipFill>
          <a:blip r:embed="rId2"/>
          <a:stretch>
            <a:fillRect/>
          </a:stretch>
        </p:blipFill>
        <p:spPr>
          <a:xfrm>
            <a:off x="597888" y="801583"/>
            <a:ext cx="7122021" cy="1371991"/>
          </a:xfrm>
          <a:prstGeom prst="rect">
            <a:avLst/>
          </a:prstGeom>
        </p:spPr>
      </p:pic>
      <p:sp>
        <p:nvSpPr>
          <p:cNvPr id="3" name="Rectangle 2">
            <a:extLst>
              <a:ext uri="{FF2B5EF4-FFF2-40B4-BE49-F238E27FC236}">
                <a16:creationId xmlns:a16="http://schemas.microsoft.com/office/drawing/2014/main" id="{3D20203A-F751-45BD-A7B9-B7C99103D873}"/>
              </a:ext>
            </a:extLst>
          </p:cNvPr>
          <p:cNvSpPr/>
          <p:nvPr/>
        </p:nvSpPr>
        <p:spPr>
          <a:xfrm>
            <a:off x="438391" y="275464"/>
            <a:ext cx="5407774" cy="369332"/>
          </a:xfrm>
          <a:prstGeom prst="rect">
            <a:avLst/>
          </a:prstGeom>
        </p:spPr>
        <p:txBody>
          <a:bodyPr wrap="square">
            <a:spAutoFit/>
          </a:bodyPr>
          <a:lstStyle/>
          <a:p>
            <a:r>
              <a:rPr lang="en-US" b="1" dirty="0">
                <a:solidFill>
                  <a:srgbClr val="444444"/>
                </a:solidFill>
                <a:latin typeface="Helvetica Neue"/>
              </a:rPr>
              <a:t>Modify Index.html on local machine</a:t>
            </a:r>
            <a:endParaRPr lang="en-US" b="1" dirty="0"/>
          </a:p>
        </p:txBody>
      </p:sp>
      <p:pic>
        <p:nvPicPr>
          <p:cNvPr id="4" name="Picture 3">
            <a:extLst>
              <a:ext uri="{FF2B5EF4-FFF2-40B4-BE49-F238E27FC236}">
                <a16:creationId xmlns:a16="http://schemas.microsoft.com/office/drawing/2014/main" id="{A58B84D9-8133-46EC-B96F-294309778A7B}"/>
              </a:ext>
            </a:extLst>
          </p:cNvPr>
          <p:cNvPicPr>
            <a:picLocks noChangeAspect="1"/>
          </p:cNvPicPr>
          <p:nvPr/>
        </p:nvPicPr>
        <p:blipFill>
          <a:blip r:embed="rId3"/>
          <a:stretch>
            <a:fillRect/>
          </a:stretch>
        </p:blipFill>
        <p:spPr>
          <a:xfrm>
            <a:off x="597888" y="3226242"/>
            <a:ext cx="8801100" cy="1304925"/>
          </a:xfrm>
          <a:prstGeom prst="rect">
            <a:avLst/>
          </a:prstGeom>
        </p:spPr>
      </p:pic>
      <p:sp>
        <p:nvSpPr>
          <p:cNvPr id="5" name="Rectangle 4">
            <a:extLst>
              <a:ext uri="{FF2B5EF4-FFF2-40B4-BE49-F238E27FC236}">
                <a16:creationId xmlns:a16="http://schemas.microsoft.com/office/drawing/2014/main" id="{E650E120-54CF-46E3-82D9-80CFD2F6916F}"/>
              </a:ext>
            </a:extLst>
          </p:cNvPr>
          <p:cNvSpPr/>
          <p:nvPr/>
        </p:nvSpPr>
        <p:spPr>
          <a:xfrm>
            <a:off x="438390" y="2552327"/>
            <a:ext cx="6532035" cy="369332"/>
          </a:xfrm>
          <a:prstGeom prst="rect">
            <a:avLst/>
          </a:prstGeom>
        </p:spPr>
        <p:txBody>
          <a:bodyPr wrap="square">
            <a:spAutoFit/>
          </a:bodyPr>
          <a:lstStyle/>
          <a:p>
            <a:r>
              <a:rPr lang="en-US" b="1" dirty="0">
                <a:solidFill>
                  <a:srgbClr val="444444"/>
                </a:solidFill>
                <a:latin typeface="Helvetica Neue"/>
              </a:rPr>
              <a:t>Refresh the page automatically content will be updated</a:t>
            </a:r>
            <a:endParaRPr lang="en-US" b="1" dirty="0"/>
          </a:p>
        </p:txBody>
      </p:sp>
    </p:spTree>
    <p:extLst>
      <p:ext uri="{BB962C8B-B14F-4D97-AF65-F5344CB8AC3E}">
        <p14:creationId xmlns:p14="http://schemas.microsoft.com/office/powerpoint/2010/main" val="1665656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4851008" cy="369332"/>
          </a:xfrm>
          <a:prstGeom prst="rect">
            <a:avLst/>
          </a:prstGeom>
        </p:spPr>
        <p:txBody>
          <a:bodyPr wrap="none">
            <a:spAutoFit/>
          </a:bodyPr>
          <a:lstStyle/>
          <a:p>
            <a:r>
              <a:rPr lang="en-US" b="1" dirty="0">
                <a:solidFill>
                  <a:srgbClr val="474B51"/>
                </a:solidFill>
                <a:latin typeface="Tahoma" panose="020B0604030504040204" pitchFamily="34" charset="0"/>
              </a:rPr>
              <a:t>Difference between </a:t>
            </a:r>
            <a:r>
              <a:rPr lang="en-US" b="1" dirty="0" err="1">
                <a:solidFill>
                  <a:srgbClr val="474B51"/>
                </a:solidFill>
                <a:latin typeface="Tahoma" panose="020B0604030504040204" pitchFamily="34" charset="0"/>
              </a:rPr>
              <a:t>Entrypoint</a:t>
            </a:r>
            <a:r>
              <a:rPr lang="en-US" b="1" dirty="0">
                <a:solidFill>
                  <a:srgbClr val="474B51"/>
                </a:solidFill>
                <a:latin typeface="Tahoma" panose="020B0604030504040204" pitchFamily="34" charset="0"/>
              </a:rPr>
              <a:t> and CMD</a:t>
            </a:r>
            <a:endParaRPr lang="en-US" b="1" dirty="0"/>
          </a:p>
        </p:txBody>
      </p:sp>
      <p:sp>
        <p:nvSpPr>
          <p:cNvPr id="15" name="Rectangle 14"/>
          <p:cNvSpPr/>
          <p:nvPr/>
        </p:nvSpPr>
        <p:spPr>
          <a:xfrm>
            <a:off x="967239" y="624959"/>
            <a:ext cx="7616509" cy="369332"/>
          </a:xfrm>
          <a:prstGeom prst="rect">
            <a:avLst/>
          </a:prstGeom>
        </p:spPr>
        <p:txBody>
          <a:bodyPr wrap="none">
            <a:spAutoFit/>
          </a:bodyPr>
          <a:lstStyle/>
          <a:p>
            <a:r>
              <a:rPr lang="en-US" altLang="en-US" dirty="0" err="1">
                <a:solidFill>
                  <a:srgbClr val="474B51"/>
                </a:solidFill>
                <a:latin typeface="Tahoma" panose="020B0604030504040204" pitchFamily="34" charset="0"/>
              </a:rPr>
              <a:t>Entrypoint</a:t>
            </a:r>
            <a:r>
              <a:rPr lang="en-US" altLang="en-US" dirty="0">
                <a:solidFill>
                  <a:srgbClr val="474B51"/>
                </a:solidFill>
                <a:latin typeface="Tahoma" panose="020B0604030504040204" pitchFamily="34" charset="0"/>
              </a:rPr>
              <a:t> is static which can’t be modified while launching the container</a:t>
            </a:r>
            <a:endParaRPr lang="en-US" dirty="0"/>
          </a:p>
        </p:txBody>
      </p:sp>
      <p:sp>
        <p:nvSpPr>
          <p:cNvPr id="16" name="Rectangle 15"/>
          <p:cNvSpPr/>
          <p:nvPr/>
        </p:nvSpPr>
        <p:spPr>
          <a:xfrm>
            <a:off x="967238" y="1063109"/>
            <a:ext cx="10208820" cy="369332"/>
          </a:xfrm>
          <a:prstGeom prst="rect">
            <a:avLst/>
          </a:prstGeom>
        </p:spPr>
        <p:txBody>
          <a:bodyPr wrap="none">
            <a:spAutoFit/>
          </a:bodyPr>
          <a:lstStyle/>
          <a:p>
            <a:r>
              <a:rPr lang="en-US" altLang="en-US" dirty="0">
                <a:solidFill>
                  <a:srgbClr val="474B51"/>
                </a:solidFill>
                <a:latin typeface="Tahoma" panose="020B0604030504040204" pitchFamily="34" charset="0"/>
              </a:rPr>
              <a:t>CMD is not static it can be overwritten with command line arguments while launching the container</a:t>
            </a:r>
            <a:endParaRPr lang="en-US" dirty="0"/>
          </a:p>
        </p:txBody>
      </p:sp>
      <p:sp>
        <p:nvSpPr>
          <p:cNvPr id="17" name="Rectangle 16"/>
          <p:cNvSpPr/>
          <p:nvPr/>
        </p:nvSpPr>
        <p:spPr>
          <a:xfrm>
            <a:off x="2113896" y="1501259"/>
            <a:ext cx="8975534" cy="307777"/>
          </a:xfrm>
          <a:prstGeom prst="rect">
            <a:avLst/>
          </a:prstGeom>
        </p:spPr>
        <p:txBody>
          <a:bodyPr wrap="none">
            <a:spAutoFit/>
          </a:bodyPr>
          <a:lstStyle/>
          <a:p>
            <a:r>
              <a:rPr lang="en-US" altLang="en-US" sz="1400" b="1" dirty="0">
                <a:solidFill>
                  <a:srgbClr val="474B51"/>
                </a:solidFill>
                <a:latin typeface="Tahoma" panose="020B0604030504040204" pitchFamily="34" charset="0"/>
              </a:rPr>
              <a:t>Note : </a:t>
            </a:r>
            <a:r>
              <a:rPr lang="en-US" altLang="en-US" sz="1400" dirty="0">
                <a:solidFill>
                  <a:srgbClr val="474B51"/>
                </a:solidFill>
                <a:latin typeface="Tahoma" panose="020B0604030504040204" pitchFamily="34" charset="0"/>
              </a:rPr>
              <a:t>While launching the container if we want to overwrite </a:t>
            </a:r>
            <a:r>
              <a:rPr lang="en-US" altLang="en-US" sz="1400" dirty="0" err="1">
                <a:solidFill>
                  <a:srgbClr val="474B51"/>
                </a:solidFill>
                <a:latin typeface="Tahoma" panose="020B0604030504040204" pitchFamily="34" charset="0"/>
              </a:rPr>
              <a:t>entrypoint</a:t>
            </a:r>
            <a:r>
              <a:rPr lang="en-US" altLang="en-US" sz="1400" dirty="0">
                <a:solidFill>
                  <a:srgbClr val="474B51"/>
                </a:solidFill>
                <a:latin typeface="Tahoma" panose="020B0604030504040204" pitchFamily="34" charset="0"/>
              </a:rPr>
              <a:t> then –</a:t>
            </a:r>
            <a:r>
              <a:rPr lang="en-US" altLang="en-US" sz="1400" dirty="0" err="1">
                <a:solidFill>
                  <a:srgbClr val="474B51"/>
                </a:solidFill>
                <a:latin typeface="Tahoma" panose="020B0604030504040204" pitchFamily="34" charset="0"/>
              </a:rPr>
              <a:t>entrypoint</a:t>
            </a:r>
            <a:r>
              <a:rPr lang="en-US" altLang="en-US" sz="1400" dirty="0">
                <a:solidFill>
                  <a:srgbClr val="474B51"/>
                </a:solidFill>
                <a:latin typeface="Tahoma" panose="020B0604030504040204" pitchFamily="34" charset="0"/>
              </a:rPr>
              <a:t> option has to be used</a:t>
            </a:r>
            <a:endParaRPr lang="en-US" sz="1400" dirty="0"/>
          </a:p>
        </p:txBody>
      </p:sp>
      <p:sp>
        <p:nvSpPr>
          <p:cNvPr id="18" name="Rectangle 17"/>
          <p:cNvSpPr/>
          <p:nvPr/>
        </p:nvSpPr>
        <p:spPr>
          <a:xfrm>
            <a:off x="789967" y="5835134"/>
            <a:ext cx="8604791" cy="369332"/>
          </a:xfrm>
          <a:prstGeom prst="rect">
            <a:avLst/>
          </a:prstGeom>
        </p:spPr>
        <p:txBody>
          <a:bodyPr wrap="none">
            <a:spAutoFit/>
          </a:bodyPr>
          <a:lstStyle/>
          <a:p>
            <a:r>
              <a:rPr lang="en-US" dirty="0"/>
              <a:t>Codebase to check the </a:t>
            </a:r>
            <a:r>
              <a:rPr lang="en-US" dirty="0" err="1"/>
              <a:t>Dockerfiles</a:t>
            </a:r>
            <a:r>
              <a:rPr lang="en-US" dirty="0"/>
              <a:t> : https://github.com/in28minutes/devops-master-class</a:t>
            </a:r>
          </a:p>
        </p:txBody>
      </p:sp>
      <p:pic>
        <p:nvPicPr>
          <p:cNvPr id="19" name="Picture 18"/>
          <p:cNvPicPr>
            <a:picLocks noChangeAspect="1"/>
          </p:cNvPicPr>
          <p:nvPr/>
        </p:nvPicPr>
        <p:blipFill>
          <a:blip r:embed="rId2"/>
          <a:stretch>
            <a:fillRect/>
          </a:stretch>
        </p:blipFill>
        <p:spPr>
          <a:xfrm>
            <a:off x="983405" y="2599491"/>
            <a:ext cx="10106025" cy="514350"/>
          </a:xfrm>
          <a:prstGeom prst="rect">
            <a:avLst/>
          </a:prstGeom>
        </p:spPr>
      </p:pic>
      <p:sp>
        <p:nvSpPr>
          <p:cNvPr id="20" name="Rectangle 19"/>
          <p:cNvSpPr/>
          <p:nvPr/>
        </p:nvSpPr>
        <p:spPr>
          <a:xfrm>
            <a:off x="649820" y="2085141"/>
            <a:ext cx="977191" cy="369332"/>
          </a:xfrm>
          <a:prstGeom prst="rect">
            <a:avLst/>
          </a:prstGeom>
        </p:spPr>
        <p:txBody>
          <a:bodyPr wrap="none">
            <a:spAutoFit/>
          </a:bodyPr>
          <a:lstStyle/>
          <a:p>
            <a:r>
              <a:rPr lang="en-US" dirty="0"/>
              <a:t>Example</a:t>
            </a:r>
          </a:p>
        </p:txBody>
      </p:sp>
      <p:pic>
        <p:nvPicPr>
          <p:cNvPr id="21" name="Picture 20"/>
          <p:cNvPicPr>
            <a:picLocks noChangeAspect="1"/>
          </p:cNvPicPr>
          <p:nvPr/>
        </p:nvPicPr>
        <p:blipFill>
          <a:blip r:embed="rId3"/>
          <a:stretch>
            <a:fillRect/>
          </a:stretch>
        </p:blipFill>
        <p:spPr>
          <a:xfrm>
            <a:off x="1031933" y="3722252"/>
            <a:ext cx="10144125" cy="1362075"/>
          </a:xfrm>
          <a:prstGeom prst="rect">
            <a:avLst/>
          </a:prstGeom>
        </p:spPr>
      </p:pic>
      <p:sp>
        <p:nvSpPr>
          <p:cNvPr id="22" name="Rectangle 21"/>
          <p:cNvSpPr/>
          <p:nvPr/>
        </p:nvSpPr>
        <p:spPr>
          <a:xfrm>
            <a:off x="649820" y="3175991"/>
            <a:ext cx="4713791" cy="369332"/>
          </a:xfrm>
          <a:prstGeom prst="rect">
            <a:avLst/>
          </a:prstGeom>
        </p:spPr>
        <p:txBody>
          <a:bodyPr wrap="none">
            <a:spAutoFit/>
          </a:bodyPr>
          <a:lstStyle/>
          <a:p>
            <a:r>
              <a:rPr lang="en-US" dirty="0"/>
              <a:t>Check the logs, we can observer ping is working:</a:t>
            </a:r>
          </a:p>
        </p:txBody>
      </p:sp>
    </p:spTree>
    <p:extLst>
      <p:ext uri="{BB962C8B-B14F-4D97-AF65-F5344CB8AC3E}">
        <p14:creationId xmlns:p14="http://schemas.microsoft.com/office/powerpoint/2010/main" val="1682650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9691499" cy="369332"/>
          </a:xfrm>
          <a:prstGeom prst="rect">
            <a:avLst/>
          </a:prstGeom>
        </p:spPr>
        <p:txBody>
          <a:bodyPr wrap="none">
            <a:spAutoFit/>
          </a:bodyPr>
          <a:lstStyle/>
          <a:p>
            <a:r>
              <a:rPr lang="en-US" dirty="0">
                <a:solidFill>
                  <a:srgbClr val="474B51"/>
                </a:solidFill>
              </a:rPr>
              <a:t>Try to Access the Application, it will not be reachable since command line argument overwritten CMD</a:t>
            </a:r>
            <a:endParaRPr lang="en-US" dirty="0"/>
          </a:p>
        </p:txBody>
      </p:sp>
      <p:pic>
        <p:nvPicPr>
          <p:cNvPr id="23" name="Picture 22"/>
          <p:cNvPicPr>
            <a:picLocks noChangeAspect="1"/>
          </p:cNvPicPr>
          <p:nvPr/>
        </p:nvPicPr>
        <p:blipFill>
          <a:blip r:embed="rId2"/>
          <a:stretch>
            <a:fillRect/>
          </a:stretch>
        </p:blipFill>
        <p:spPr>
          <a:xfrm>
            <a:off x="1357490" y="701159"/>
            <a:ext cx="8163533" cy="2029353"/>
          </a:xfrm>
          <a:prstGeom prst="rect">
            <a:avLst/>
          </a:prstGeom>
        </p:spPr>
      </p:pic>
      <p:sp>
        <p:nvSpPr>
          <p:cNvPr id="12" name="Rectangle 11"/>
          <p:cNvSpPr/>
          <p:nvPr/>
        </p:nvSpPr>
        <p:spPr>
          <a:xfrm>
            <a:off x="463038" y="3226355"/>
            <a:ext cx="5431423" cy="369332"/>
          </a:xfrm>
          <a:prstGeom prst="rect">
            <a:avLst/>
          </a:prstGeom>
        </p:spPr>
        <p:txBody>
          <a:bodyPr wrap="none">
            <a:spAutoFit/>
          </a:bodyPr>
          <a:lstStyle/>
          <a:p>
            <a:r>
              <a:rPr lang="en-US" dirty="0">
                <a:solidFill>
                  <a:srgbClr val="474B51"/>
                </a:solidFill>
              </a:rPr>
              <a:t>Same case with </a:t>
            </a:r>
            <a:r>
              <a:rPr lang="en-US" dirty="0" err="1">
                <a:solidFill>
                  <a:srgbClr val="474B51"/>
                </a:solidFill>
              </a:rPr>
              <a:t>Entrypoint</a:t>
            </a:r>
            <a:r>
              <a:rPr lang="en-US" dirty="0">
                <a:solidFill>
                  <a:srgbClr val="474B51"/>
                </a:solidFill>
              </a:rPr>
              <a:t>, it will not allow to overwrite</a:t>
            </a:r>
            <a:endParaRPr lang="en-US" dirty="0"/>
          </a:p>
        </p:txBody>
      </p:sp>
      <p:pic>
        <p:nvPicPr>
          <p:cNvPr id="2" name="Picture 1"/>
          <p:cNvPicPr>
            <a:picLocks noChangeAspect="1"/>
          </p:cNvPicPr>
          <p:nvPr/>
        </p:nvPicPr>
        <p:blipFill>
          <a:blip r:embed="rId3"/>
          <a:stretch>
            <a:fillRect/>
          </a:stretch>
        </p:blipFill>
        <p:spPr>
          <a:xfrm>
            <a:off x="789967" y="3651238"/>
            <a:ext cx="10086975" cy="504825"/>
          </a:xfrm>
          <a:prstGeom prst="rect">
            <a:avLst/>
          </a:prstGeom>
        </p:spPr>
      </p:pic>
      <p:pic>
        <p:nvPicPr>
          <p:cNvPr id="3" name="Picture 2"/>
          <p:cNvPicPr>
            <a:picLocks noChangeAspect="1"/>
          </p:cNvPicPr>
          <p:nvPr/>
        </p:nvPicPr>
        <p:blipFill>
          <a:blip r:embed="rId4"/>
          <a:stretch>
            <a:fillRect/>
          </a:stretch>
        </p:blipFill>
        <p:spPr>
          <a:xfrm>
            <a:off x="1266825" y="4382571"/>
            <a:ext cx="6667500" cy="1381125"/>
          </a:xfrm>
          <a:prstGeom prst="rect">
            <a:avLst/>
          </a:prstGeom>
        </p:spPr>
      </p:pic>
    </p:spTree>
    <p:extLst>
      <p:ext uri="{BB962C8B-B14F-4D97-AF65-F5344CB8AC3E}">
        <p14:creationId xmlns:p14="http://schemas.microsoft.com/office/powerpoint/2010/main" val="105118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3038" y="186809"/>
            <a:ext cx="2580515" cy="369332"/>
          </a:xfrm>
          <a:prstGeom prst="rect">
            <a:avLst/>
          </a:prstGeom>
        </p:spPr>
        <p:txBody>
          <a:bodyPr wrap="none">
            <a:spAutoFit/>
          </a:bodyPr>
          <a:lstStyle/>
          <a:p>
            <a:r>
              <a:rPr lang="en-US" b="1" dirty="0">
                <a:solidFill>
                  <a:srgbClr val="474B51"/>
                </a:solidFill>
              </a:rPr>
              <a:t>Improving Layer Caching:</a:t>
            </a:r>
            <a:endParaRPr lang="en-US" b="1" dirty="0"/>
          </a:p>
        </p:txBody>
      </p:sp>
      <p:sp>
        <p:nvSpPr>
          <p:cNvPr id="12" name="Rectangle 11"/>
          <p:cNvSpPr/>
          <p:nvPr/>
        </p:nvSpPr>
        <p:spPr>
          <a:xfrm>
            <a:off x="605913" y="2945317"/>
            <a:ext cx="11465190" cy="369332"/>
          </a:xfrm>
          <a:prstGeom prst="rect">
            <a:avLst/>
          </a:prstGeom>
        </p:spPr>
        <p:txBody>
          <a:bodyPr wrap="none">
            <a:spAutoFit/>
          </a:bodyPr>
          <a:lstStyle/>
          <a:p>
            <a:r>
              <a:rPr lang="en-US" dirty="0">
                <a:solidFill>
                  <a:srgbClr val="474B51"/>
                </a:solidFill>
              </a:rPr>
              <a:t>In this case dependencies are not installed every time for every code change since dependencies are handling separately.</a:t>
            </a:r>
            <a:endParaRPr lang="en-US" dirty="0"/>
          </a:p>
        </p:txBody>
      </p:sp>
      <p:pic>
        <p:nvPicPr>
          <p:cNvPr id="4" name="Picture 3"/>
          <p:cNvPicPr>
            <a:picLocks noChangeAspect="1"/>
          </p:cNvPicPr>
          <p:nvPr/>
        </p:nvPicPr>
        <p:blipFill>
          <a:blip r:embed="rId2"/>
          <a:stretch>
            <a:fillRect/>
          </a:stretch>
        </p:blipFill>
        <p:spPr>
          <a:xfrm>
            <a:off x="1274836" y="868867"/>
            <a:ext cx="2867025" cy="2009775"/>
          </a:xfrm>
          <a:prstGeom prst="rect">
            <a:avLst/>
          </a:prstGeom>
        </p:spPr>
      </p:pic>
      <p:pic>
        <p:nvPicPr>
          <p:cNvPr id="5" name="Picture 4"/>
          <p:cNvPicPr>
            <a:picLocks noChangeAspect="1"/>
          </p:cNvPicPr>
          <p:nvPr/>
        </p:nvPicPr>
        <p:blipFill>
          <a:blip r:embed="rId3"/>
          <a:stretch>
            <a:fillRect/>
          </a:stretch>
        </p:blipFill>
        <p:spPr>
          <a:xfrm>
            <a:off x="757237" y="3443287"/>
            <a:ext cx="2771775" cy="2047875"/>
          </a:xfrm>
          <a:prstGeom prst="rect">
            <a:avLst/>
          </a:prstGeom>
        </p:spPr>
      </p:pic>
      <p:sp>
        <p:nvSpPr>
          <p:cNvPr id="9" name="Rectangle 8"/>
          <p:cNvSpPr/>
          <p:nvPr/>
        </p:nvSpPr>
        <p:spPr>
          <a:xfrm>
            <a:off x="920238" y="489253"/>
            <a:ext cx="10619254" cy="369332"/>
          </a:xfrm>
          <a:prstGeom prst="rect">
            <a:avLst/>
          </a:prstGeom>
        </p:spPr>
        <p:txBody>
          <a:bodyPr wrap="none">
            <a:spAutoFit/>
          </a:bodyPr>
          <a:lstStyle/>
          <a:p>
            <a:r>
              <a:rPr lang="en-US" dirty="0">
                <a:solidFill>
                  <a:srgbClr val="474B51"/>
                </a:solidFill>
              </a:rPr>
              <a:t>In this case dependencies are installed every time even for the code change but no updates for dependencies.</a:t>
            </a:r>
            <a:endParaRPr lang="en-US" dirty="0"/>
          </a:p>
        </p:txBody>
      </p:sp>
    </p:spTree>
    <p:extLst>
      <p:ext uri="{BB962C8B-B14F-4D97-AF65-F5344CB8AC3E}">
        <p14:creationId xmlns:p14="http://schemas.microsoft.com/office/powerpoint/2010/main" val="156289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B8A968-EF23-489D-A4AB-924D5143466C}"/>
              </a:ext>
            </a:extLst>
          </p:cNvPr>
          <p:cNvPicPr>
            <a:picLocks noChangeAspect="1"/>
          </p:cNvPicPr>
          <p:nvPr/>
        </p:nvPicPr>
        <p:blipFill>
          <a:blip r:embed="rId2"/>
          <a:stretch>
            <a:fillRect/>
          </a:stretch>
        </p:blipFill>
        <p:spPr>
          <a:xfrm>
            <a:off x="1517650" y="1676400"/>
            <a:ext cx="9156700" cy="3505200"/>
          </a:xfrm>
          <a:prstGeom prst="rect">
            <a:avLst/>
          </a:prstGeom>
        </p:spPr>
      </p:pic>
      <p:pic>
        <p:nvPicPr>
          <p:cNvPr id="3" name="Picture 2">
            <a:extLst>
              <a:ext uri="{FF2B5EF4-FFF2-40B4-BE49-F238E27FC236}">
                <a16:creationId xmlns:a16="http://schemas.microsoft.com/office/drawing/2014/main" id="{D56FBD47-18A2-4962-B3B4-0173A94914F5}"/>
              </a:ext>
            </a:extLst>
          </p:cNvPr>
          <p:cNvPicPr>
            <a:picLocks noChangeAspect="1"/>
          </p:cNvPicPr>
          <p:nvPr/>
        </p:nvPicPr>
        <p:blipFill>
          <a:blip r:embed="rId3"/>
          <a:stretch>
            <a:fillRect/>
          </a:stretch>
        </p:blipFill>
        <p:spPr>
          <a:xfrm>
            <a:off x="1517651" y="1177052"/>
            <a:ext cx="3911600" cy="4004548"/>
          </a:xfrm>
          <a:prstGeom prst="rect">
            <a:avLst/>
          </a:prstGeom>
        </p:spPr>
      </p:pic>
      <p:sp>
        <p:nvSpPr>
          <p:cNvPr id="8" name="TextBox 7">
            <a:extLst>
              <a:ext uri="{FF2B5EF4-FFF2-40B4-BE49-F238E27FC236}">
                <a16:creationId xmlns:a16="http://schemas.microsoft.com/office/drawing/2014/main" id="{BAA97455-A060-4944-8A0B-3AA6BCE27307}"/>
              </a:ext>
            </a:extLst>
          </p:cNvPr>
          <p:cNvSpPr txBox="1"/>
          <p:nvPr/>
        </p:nvSpPr>
        <p:spPr>
          <a:xfrm>
            <a:off x="1825283" y="5311616"/>
            <a:ext cx="6098344" cy="523220"/>
          </a:xfrm>
          <a:prstGeom prst="rect">
            <a:avLst/>
          </a:prstGeom>
          <a:noFill/>
        </p:spPr>
        <p:txBody>
          <a:bodyPr wrap="square">
            <a:spAutoFit/>
          </a:bodyPr>
          <a:lstStyle/>
          <a:p>
            <a:r>
              <a:rPr lang="en-IN" sz="2800" dirty="0"/>
              <a:t>Docker Containers</a:t>
            </a:r>
          </a:p>
        </p:txBody>
      </p:sp>
      <p:pic>
        <p:nvPicPr>
          <p:cNvPr id="9" name="Picture 8">
            <a:extLst>
              <a:ext uri="{FF2B5EF4-FFF2-40B4-BE49-F238E27FC236}">
                <a16:creationId xmlns:a16="http://schemas.microsoft.com/office/drawing/2014/main" id="{8C139E51-AC36-4A2B-90C4-2C19644522FA}"/>
              </a:ext>
            </a:extLst>
          </p:cNvPr>
          <p:cNvPicPr>
            <a:picLocks noChangeAspect="1"/>
          </p:cNvPicPr>
          <p:nvPr/>
        </p:nvPicPr>
        <p:blipFill>
          <a:blip r:embed="rId4"/>
          <a:stretch>
            <a:fillRect/>
          </a:stretch>
        </p:blipFill>
        <p:spPr>
          <a:xfrm>
            <a:off x="758336" y="400050"/>
            <a:ext cx="10138264" cy="4893645"/>
          </a:xfrm>
          <a:prstGeom prst="rect">
            <a:avLst/>
          </a:prstGeom>
        </p:spPr>
      </p:pic>
    </p:spTree>
    <p:extLst>
      <p:ext uri="{BB962C8B-B14F-4D97-AF65-F5344CB8AC3E}">
        <p14:creationId xmlns:p14="http://schemas.microsoft.com/office/powerpoint/2010/main" val="3665586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67788-E140-4EA6-A1E7-C4B0669A54B4}"/>
              </a:ext>
            </a:extLst>
          </p:cNvPr>
          <p:cNvSpPr/>
          <p:nvPr/>
        </p:nvSpPr>
        <p:spPr>
          <a:xfrm>
            <a:off x="4423102" y="450822"/>
            <a:ext cx="2295821" cy="400110"/>
          </a:xfrm>
          <a:prstGeom prst="rect">
            <a:avLst/>
          </a:prstGeom>
        </p:spPr>
        <p:txBody>
          <a:bodyPr wrap="none">
            <a:spAutoFit/>
          </a:bodyPr>
          <a:lstStyle/>
          <a:p>
            <a:r>
              <a:rPr lang="en-US" sz="2000" b="1" dirty="0">
                <a:solidFill>
                  <a:srgbClr val="444444"/>
                </a:solidFill>
                <a:highlight>
                  <a:srgbClr val="FFFF00"/>
                </a:highlight>
                <a:latin typeface="Helvetica Neue"/>
              </a:rPr>
              <a:t>Docker Compose</a:t>
            </a:r>
            <a:endParaRPr lang="en-US" sz="2000" b="1" dirty="0">
              <a:highlight>
                <a:srgbClr val="FFFF00"/>
              </a:highlight>
            </a:endParaRPr>
          </a:p>
        </p:txBody>
      </p:sp>
      <p:sp>
        <p:nvSpPr>
          <p:cNvPr id="4" name="Rectangle 3">
            <a:extLst>
              <a:ext uri="{FF2B5EF4-FFF2-40B4-BE49-F238E27FC236}">
                <a16:creationId xmlns:a16="http://schemas.microsoft.com/office/drawing/2014/main" id="{84BB9016-4FFC-4898-BE31-FAC6ED9B4C9E}"/>
              </a:ext>
            </a:extLst>
          </p:cNvPr>
          <p:cNvSpPr/>
          <p:nvPr/>
        </p:nvSpPr>
        <p:spPr>
          <a:xfrm>
            <a:off x="792824" y="2281533"/>
            <a:ext cx="6532035" cy="369332"/>
          </a:xfrm>
          <a:prstGeom prst="rect">
            <a:avLst/>
          </a:prstGeom>
        </p:spPr>
        <p:txBody>
          <a:bodyPr wrap="square">
            <a:spAutoFit/>
          </a:bodyPr>
          <a:lstStyle/>
          <a:p>
            <a:r>
              <a:rPr lang="en-US" b="1" dirty="0"/>
              <a:t>Installation</a:t>
            </a:r>
          </a:p>
        </p:txBody>
      </p:sp>
      <p:sp>
        <p:nvSpPr>
          <p:cNvPr id="5" name="Rectangle 4">
            <a:extLst>
              <a:ext uri="{FF2B5EF4-FFF2-40B4-BE49-F238E27FC236}">
                <a16:creationId xmlns:a16="http://schemas.microsoft.com/office/drawing/2014/main" id="{60D6AE0B-4EB1-49DF-A1CA-FA67FE612138}"/>
              </a:ext>
            </a:extLst>
          </p:cNvPr>
          <p:cNvSpPr/>
          <p:nvPr/>
        </p:nvSpPr>
        <p:spPr>
          <a:xfrm>
            <a:off x="792824" y="966068"/>
            <a:ext cx="11109365" cy="1200329"/>
          </a:xfrm>
          <a:prstGeom prst="rect">
            <a:avLst/>
          </a:prstGeom>
        </p:spPr>
        <p:txBody>
          <a:bodyPr wrap="square">
            <a:spAutoFit/>
          </a:bodyPr>
          <a:lstStyle/>
          <a:p>
            <a:pPr algn="just"/>
            <a:r>
              <a:rPr lang="en-US" b="1" dirty="0">
                <a:solidFill>
                  <a:srgbClr val="000000"/>
                </a:solidFill>
                <a:latin typeface="Verdana" panose="020B0604030504040204" pitchFamily="34" charset="0"/>
              </a:rPr>
              <a:t>Docker Compose</a:t>
            </a:r>
            <a:r>
              <a:rPr lang="en-US" dirty="0">
                <a:solidFill>
                  <a:srgbClr val="000000"/>
                </a:solidFill>
                <a:latin typeface="Verdana" panose="020B0604030504040204" pitchFamily="34" charset="0"/>
              </a:rPr>
              <a:t> is used to run multiple containers as a single service. For example, suppose you had an application which required NGNIX and MySQL, you could create one file which would start both the containers as a service without the need to start each one separately.</a:t>
            </a:r>
            <a:endParaRPr lang="en-US" dirty="0"/>
          </a:p>
        </p:txBody>
      </p:sp>
      <p:sp>
        <p:nvSpPr>
          <p:cNvPr id="10" name="Rectangle 9">
            <a:extLst>
              <a:ext uri="{FF2B5EF4-FFF2-40B4-BE49-F238E27FC236}">
                <a16:creationId xmlns:a16="http://schemas.microsoft.com/office/drawing/2014/main" id="{84AF2650-7FC0-47E2-8B60-3594C6741970}"/>
              </a:ext>
            </a:extLst>
          </p:cNvPr>
          <p:cNvSpPr/>
          <p:nvPr/>
        </p:nvSpPr>
        <p:spPr>
          <a:xfrm>
            <a:off x="425672" y="5473275"/>
            <a:ext cx="10028608" cy="923330"/>
          </a:xfrm>
          <a:prstGeom prst="rect">
            <a:avLst/>
          </a:prstGeom>
        </p:spPr>
        <p:txBody>
          <a:bodyPr wrap="square">
            <a:spAutoFit/>
          </a:bodyPr>
          <a:lstStyle/>
          <a:p>
            <a:endParaRPr lang="en-US" dirty="0"/>
          </a:p>
          <a:p>
            <a:endParaRPr lang="en-US" dirty="0"/>
          </a:p>
          <a:p>
            <a:endParaRPr lang="en-US" dirty="0"/>
          </a:p>
        </p:txBody>
      </p:sp>
      <p:sp>
        <p:nvSpPr>
          <p:cNvPr id="12" name="Rectangle 11"/>
          <p:cNvSpPr/>
          <p:nvPr/>
        </p:nvSpPr>
        <p:spPr>
          <a:xfrm>
            <a:off x="1535309" y="2766001"/>
            <a:ext cx="9450669" cy="2308324"/>
          </a:xfrm>
          <a:prstGeom prst="rect">
            <a:avLst/>
          </a:prstGeom>
        </p:spPr>
        <p:txBody>
          <a:bodyPr wrap="square">
            <a:spAutoFit/>
          </a:bodyPr>
          <a:lstStyle/>
          <a:p>
            <a:r>
              <a:rPr lang="en-IN" dirty="0"/>
              <a:t>sudo yum update</a:t>
            </a:r>
          </a:p>
          <a:p>
            <a:r>
              <a:rPr lang="en-IN" dirty="0"/>
              <a:t>sudo yum install </a:t>
            </a:r>
            <a:r>
              <a:rPr lang="en-IN" dirty="0" err="1"/>
              <a:t>docker</a:t>
            </a:r>
            <a:endParaRPr lang="en-IN" dirty="0"/>
          </a:p>
          <a:p>
            <a:r>
              <a:rPr lang="en-IN" dirty="0"/>
              <a:t>sudo curl -L https://github.com/docker/compose/releases/download/1.21.0/docker-compose-`uname -s`-`</a:t>
            </a:r>
            <a:r>
              <a:rPr lang="en-IN" dirty="0" err="1"/>
              <a:t>uname</a:t>
            </a:r>
            <a:r>
              <a:rPr lang="en-IN" dirty="0"/>
              <a:t> -m` | sudo tee /</a:t>
            </a:r>
            <a:r>
              <a:rPr lang="en-IN" dirty="0" err="1"/>
              <a:t>usr</a:t>
            </a:r>
            <a:r>
              <a:rPr lang="en-IN" dirty="0"/>
              <a:t>/local/bin/</a:t>
            </a:r>
            <a:r>
              <a:rPr lang="en-IN" dirty="0" err="1"/>
              <a:t>docker</a:t>
            </a:r>
            <a:r>
              <a:rPr lang="en-IN" dirty="0"/>
              <a:t>-compose &gt; /</a:t>
            </a:r>
            <a:r>
              <a:rPr lang="en-IN" dirty="0" err="1"/>
              <a:t>dev</a:t>
            </a:r>
            <a:r>
              <a:rPr lang="en-IN" dirty="0"/>
              <a:t>/null</a:t>
            </a:r>
          </a:p>
          <a:p>
            <a:r>
              <a:rPr lang="en-IN" dirty="0"/>
              <a:t>sudo </a:t>
            </a:r>
            <a:r>
              <a:rPr lang="en-IN" dirty="0" err="1"/>
              <a:t>chmod</a:t>
            </a:r>
            <a:r>
              <a:rPr lang="en-IN" dirty="0"/>
              <a:t> +x /</a:t>
            </a:r>
            <a:r>
              <a:rPr lang="en-IN" dirty="0" err="1"/>
              <a:t>usr</a:t>
            </a:r>
            <a:r>
              <a:rPr lang="en-IN" dirty="0"/>
              <a:t>/local/bin/</a:t>
            </a:r>
            <a:r>
              <a:rPr lang="en-IN" dirty="0" err="1"/>
              <a:t>docker</a:t>
            </a:r>
            <a:r>
              <a:rPr lang="en-IN" dirty="0"/>
              <a:t>-compose</a:t>
            </a:r>
          </a:p>
          <a:p>
            <a:r>
              <a:rPr lang="en-IN" dirty="0"/>
              <a:t>sudo ln -s /</a:t>
            </a:r>
            <a:r>
              <a:rPr lang="en-IN" dirty="0" err="1"/>
              <a:t>usr</a:t>
            </a:r>
            <a:r>
              <a:rPr lang="en-IN" dirty="0"/>
              <a:t>/local/bin/docker-compose /</a:t>
            </a:r>
            <a:r>
              <a:rPr lang="en-IN" dirty="0" err="1"/>
              <a:t>usr</a:t>
            </a:r>
            <a:r>
              <a:rPr lang="en-IN" dirty="0"/>
              <a:t>/bin/docker-compose</a:t>
            </a:r>
          </a:p>
          <a:p>
            <a:r>
              <a:rPr lang="en-IN"/>
              <a:t> docker-compose -v</a:t>
            </a:r>
            <a:endParaRPr lang="en-IN" dirty="0"/>
          </a:p>
          <a:p>
            <a:r>
              <a:rPr lang="en-IN" dirty="0"/>
              <a:t>sudo service </a:t>
            </a:r>
            <a:r>
              <a:rPr lang="en-IN" dirty="0" err="1"/>
              <a:t>docker</a:t>
            </a:r>
            <a:r>
              <a:rPr lang="en-IN" dirty="0"/>
              <a:t> start</a:t>
            </a:r>
          </a:p>
        </p:txBody>
      </p:sp>
    </p:spTree>
    <p:extLst>
      <p:ext uri="{BB962C8B-B14F-4D97-AF65-F5344CB8AC3E}">
        <p14:creationId xmlns:p14="http://schemas.microsoft.com/office/powerpoint/2010/main" val="1567451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AE4DE-4083-4793-86E8-07E36412B8C3}"/>
              </a:ext>
            </a:extLst>
          </p:cNvPr>
          <p:cNvSpPr/>
          <p:nvPr/>
        </p:nvSpPr>
        <p:spPr>
          <a:xfrm>
            <a:off x="532564" y="321252"/>
            <a:ext cx="2950359" cy="369332"/>
          </a:xfrm>
          <a:prstGeom prst="rect">
            <a:avLst/>
          </a:prstGeom>
        </p:spPr>
        <p:txBody>
          <a:bodyPr wrap="none">
            <a:spAutoFit/>
          </a:bodyPr>
          <a:lstStyle/>
          <a:p>
            <a:r>
              <a:rPr lang="en-US" b="1" dirty="0">
                <a:solidFill>
                  <a:schemeClr val="tx1">
                    <a:lumMod val="95000"/>
                    <a:lumOff val="5000"/>
                  </a:schemeClr>
                </a:solidFill>
                <a:latin typeface="Roboto"/>
              </a:rPr>
              <a:t>Testing Docker Compose</a:t>
            </a:r>
            <a:endParaRPr lang="en-US" b="1" i="0" dirty="0">
              <a:solidFill>
                <a:schemeClr val="tx1">
                  <a:lumMod val="95000"/>
                  <a:lumOff val="5000"/>
                </a:schemeClr>
              </a:solidFill>
              <a:effectLst/>
              <a:latin typeface="Roboto"/>
            </a:endParaRPr>
          </a:p>
        </p:txBody>
      </p:sp>
      <p:sp>
        <p:nvSpPr>
          <p:cNvPr id="3" name="Rectangle 1">
            <a:extLst>
              <a:ext uri="{FF2B5EF4-FFF2-40B4-BE49-F238E27FC236}">
                <a16:creationId xmlns:a16="http://schemas.microsoft.com/office/drawing/2014/main" id="{2DC4C972-0632-4A31-B61D-934232E3D24E}"/>
              </a:ext>
            </a:extLst>
          </p:cNvPr>
          <p:cNvSpPr>
            <a:spLocks noChangeArrowheads="1"/>
          </p:cNvSpPr>
          <p:nvPr/>
        </p:nvSpPr>
        <p:spPr bwMode="auto">
          <a:xfrm>
            <a:off x="1036804" y="885456"/>
            <a:ext cx="4614488" cy="164749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mkdir</a:t>
            </a:r>
            <a:r>
              <a:rPr lang="en-US" altLang="en-US" dirty="0"/>
              <a:t> hello-world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cd hello-world</a:t>
            </a:r>
          </a:p>
          <a:p>
            <a:pPr eaLnBrk="0" fontAlgn="base" hangingPunct="0">
              <a:spcBef>
                <a:spcPct val="0"/>
              </a:spcBef>
              <a:spcAft>
                <a:spcPct val="0"/>
              </a:spcAft>
            </a:pPr>
            <a:r>
              <a:rPr lang="en-US" altLang="en-US" dirty="0"/>
              <a:t>vi docker-</a:t>
            </a:r>
            <a:r>
              <a:rPr lang="en-US" altLang="en-US" dirty="0" err="1"/>
              <a:t>compose.yml</a:t>
            </a:r>
            <a:endParaRPr lang="en-US" altLang="en-US" dirty="0"/>
          </a:p>
          <a:p>
            <a:pPr eaLnBrk="0" fontAlgn="base" hangingPunct="0">
              <a:spcBef>
                <a:spcPct val="0"/>
              </a:spcBef>
              <a:spcAft>
                <a:spcPct val="0"/>
              </a:spcAft>
            </a:pPr>
            <a:r>
              <a:rPr lang="en-US" altLang="en-US" dirty="0"/>
              <a:t>     </a:t>
            </a:r>
            <a:r>
              <a:rPr lang="en-US" altLang="en-US" dirty="0" err="1"/>
              <a:t>unixmen</a:t>
            </a:r>
            <a:r>
              <a:rPr lang="en-US" altLang="en-US" dirty="0"/>
              <a:t>-compose-test: </a:t>
            </a:r>
          </a:p>
          <a:p>
            <a:pPr eaLnBrk="0" fontAlgn="base" hangingPunct="0">
              <a:spcBef>
                <a:spcPct val="0"/>
              </a:spcBef>
              <a:spcAft>
                <a:spcPct val="0"/>
              </a:spcAft>
            </a:pPr>
            <a:r>
              <a:rPr lang="en-US" altLang="en-US" dirty="0"/>
              <a:t>        image: hello-world </a:t>
            </a:r>
          </a:p>
        </p:txBody>
      </p:sp>
      <p:sp>
        <p:nvSpPr>
          <p:cNvPr id="4" name="Rectangle 2">
            <a:extLst>
              <a:ext uri="{FF2B5EF4-FFF2-40B4-BE49-F238E27FC236}">
                <a16:creationId xmlns:a16="http://schemas.microsoft.com/office/drawing/2014/main" id="{B67267F5-286E-4CF4-9438-7733E9502F3F}"/>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C62816E6-4340-41D7-B899-54828AEB7C24}"/>
              </a:ext>
            </a:extLst>
          </p:cNvPr>
          <p:cNvSpPr>
            <a:spLocks noChangeArrowheads="1"/>
          </p:cNvSpPr>
          <p:nvPr/>
        </p:nvSpPr>
        <p:spPr bwMode="auto">
          <a:xfrm>
            <a:off x="0" y="-41151"/>
            <a:ext cx="184731"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149ECA9-D4D5-4966-B0AE-E26A1A30AA8E}"/>
              </a:ext>
            </a:extLst>
          </p:cNvPr>
          <p:cNvSpPr>
            <a:spLocks noChangeArrowheads="1"/>
          </p:cNvSpPr>
          <p:nvPr/>
        </p:nvSpPr>
        <p:spPr bwMode="auto">
          <a:xfrm>
            <a:off x="1036804" y="2525460"/>
            <a:ext cx="2597442" cy="53950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sudo docker-compose up </a:t>
            </a:r>
          </a:p>
        </p:txBody>
      </p:sp>
      <p:pic>
        <p:nvPicPr>
          <p:cNvPr id="7" name="Picture 6">
            <a:extLst>
              <a:ext uri="{FF2B5EF4-FFF2-40B4-BE49-F238E27FC236}">
                <a16:creationId xmlns:a16="http://schemas.microsoft.com/office/drawing/2014/main" id="{4E8A29C4-6E93-4674-9F00-65C2B27FA764}"/>
              </a:ext>
            </a:extLst>
          </p:cNvPr>
          <p:cNvPicPr>
            <a:picLocks noChangeAspect="1"/>
          </p:cNvPicPr>
          <p:nvPr/>
        </p:nvPicPr>
        <p:blipFill>
          <a:blip r:embed="rId2"/>
          <a:stretch>
            <a:fillRect/>
          </a:stretch>
        </p:blipFill>
        <p:spPr>
          <a:xfrm>
            <a:off x="5290276" y="2699691"/>
            <a:ext cx="6197444" cy="3897211"/>
          </a:xfrm>
          <a:prstGeom prst="rect">
            <a:avLst/>
          </a:prstGeom>
        </p:spPr>
      </p:pic>
      <p:sp>
        <p:nvSpPr>
          <p:cNvPr id="8" name="Rectangle 4">
            <a:extLst>
              <a:ext uri="{FF2B5EF4-FFF2-40B4-BE49-F238E27FC236}">
                <a16:creationId xmlns:a16="http://schemas.microsoft.com/office/drawing/2014/main" id="{5149ECA9-D4D5-4966-B0AE-E26A1A30AA8E}"/>
              </a:ext>
            </a:extLst>
          </p:cNvPr>
          <p:cNvSpPr>
            <a:spLocks noChangeArrowheads="1"/>
          </p:cNvSpPr>
          <p:nvPr/>
        </p:nvSpPr>
        <p:spPr bwMode="auto">
          <a:xfrm>
            <a:off x="260736" y="3507853"/>
            <a:ext cx="4200509" cy="1924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14245"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Troubleshoot: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If </a:t>
            </a:r>
            <a:r>
              <a:rPr lang="en-US" altLang="en-US" dirty="0" err="1"/>
              <a:t>docker</a:t>
            </a:r>
            <a:r>
              <a:rPr lang="en-US" altLang="en-US" dirty="0"/>
              <a:t>-compose is not running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Check the owner info of the file</a:t>
            </a:r>
          </a:p>
          <a:p>
            <a:pPr lvl="0" eaLnBrk="0" fontAlgn="base" hangingPunct="0">
              <a:spcBef>
                <a:spcPct val="0"/>
              </a:spcBef>
              <a:spcAft>
                <a:spcPct val="0"/>
              </a:spcAft>
            </a:pPr>
            <a:r>
              <a:rPr lang="en-US" altLang="en-US" dirty="0"/>
              <a:t>sudo </a:t>
            </a:r>
            <a:r>
              <a:rPr lang="en-US" altLang="en-US" dirty="0" err="1"/>
              <a:t>ls</a:t>
            </a:r>
            <a:r>
              <a:rPr lang="en-US" altLang="en-US" dirty="0"/>
              <a:t> -la /</a:t>
            </a:r>
            <a:r>
              <a:rPr lang="en-US" altLang="en-US" dirty="0" err="1"/>
              <a:t>var</a:t>
            </a:r>
            <a:r>
              <a:rPr lang="en-US" altLang="en-US" dirty="0"/>
              <a:t>/run/</a:t>
            </a:r>
            <a:r>
              <a:rPr lang="en-US" altLang="en-US" dirty="0" err="1"/>
              <a:t>docker.sock</a:t>
            </a:r>
            <a:endParaRPr lang="en-US" altLang="en-US" dirty="0"/>
          </a:p>
          <a:p>
            <a:pPr lvl="0" eaLnBrk="0" fontAlgn="base" hangingPunct="0">
              <a:spcBef>
                <a:spcPct val="0"/>
              </a:spcBef>
              <a:spcAft>
                <a:spcPct val="0"/>
              </a:spcAft>
            </a:pPr>
            <a:r>
              <a:rPr lang="en-US" altLang="en-US" dirty="0"/>
              <a:t>If it is with root then change it to</a:t>
            </a:r>
          </a:p>
          <a:p>
            <a:pPr lvl="0" eaLnBrk="0" fontAlgn="base" hangingPunct="0">
              <a:spcBef>
                <a:spcPct val="0"/>
              </a:spcBef>
              <a:spcAft>
                <a:spcPct val="0"/>
              </a:spcAft>
            </a:pPr>
            <a:r>
              <a:rPr lang="en-US" altLang="en-US" dirty="0"/>
              <a:t>sudo </a:t>
            </a:r>
            <a:r>
              <a:rPr lang="en-US" altLang="en-US" dirty="0" err="1"/>
              <a:t>chown</a:t>
            </a:r>
            <a:r>
              <a:rPr lang="en-US" altLang="en-US" dirty="0"/>
              <a:t> ec2-user /</a:t>
            </a:r>
            <a:r>
              <a:rPr lang="en-US" altLang="en-US" dirty="0" err="1"/>
              <a:t>var</a:t>
            </a:r>
            <a:r>
              <a:rPr lang="en-US" altLang="en-US" dirty="0"/>
              <a:t>/run/</a:t>
            </a:r>
            <a:r>
              <a:rPr lang="en-US" altLang="en-US" dirty="0" err="1"/>
              <a:t>docker.sock</a:t>
            </a:r>
            <a:endParaRPr lang="en-US" altLang="en-US" dirty="0"/>
          </a:p>
        </p:txBody>
      </p:sp>
    </p:spTree>
    <p:extLst>
      <p:ext uri="{BB962C8B-B14F-4D97-AF65-F5344CB8AC3E}">
        <p14:creationId xmlns:p14="http://schemas.microsoft.com/office/powerpoint/2010/main" val="3185857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11B19F-FAD6-4351-9B53-9116272F5AFA}"/>
              </a:ext>
            </a:extLst>
          </p:cNvPr>
          <p:cNvSpPr>
            <a:spLocks noChangeArrowheads="1"/>
          </p:cNvSpPr>
          <p:nvPr/>
        </p:nvSpPr>
        <p:spPr bwMode="auto">
          <a:xfrm>
            <a:off x="239843" y="253797"/>
            <a:ext cx="28392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lumMod val="95000"/>
                    <a:lumOff val="5000"/>
                  </a:schemeClr>
                </a:solidFill>
                <a:latin typeface="Roboto"/>
              </a:rPr>
              <a:t>Run in the background</a:t>
            </a:r>
            <a:r>
              <a:rPr kumimoji="0" lang="en-US" altLang="en-US" sz="1200" b="0" i="0" u="none" strike="noStrike" cap="none" normalizeH="0" baseline="0" dirty="0">
                <a:ln>
                  <a:noFill/>
                </a:ln>
                <a:solidFill>
                  <a:srgbClr val="000000"/>
                </a:solidFill>
                <a:effectLst/>
                <a:latin typeface="proxima-nova"/>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84AF356-9EC0-423D-A49C-F42BC57C6CFA}"/>
              </a:ext>
            </a:extLst>
          </p:cNvPr>
          <p:cNvSpPr/>
          <p:nvPr/>
        </p:nvSpPr>
        <p:spPr>
          <a:xfrm>
            <a:off x="757622" y="623129"/>
            <a:ext cx="2281650" cy="369332"/>
          </a:xfrm>
          <a:prstGeom prst="rect">
            <a:avLst/>
          </a:prstGeom>
        </p:spPr>
        <p:txBody>
          <a:bodyPr wrap="none">
            <a:spAutoFit/>
          </a:bodyPr>
          <a:lstStyle/>
          <a:p>
            <a:r>
              <a:rPr lang="en-US" dirty="0"/>
              <a:t>docker-compose up -d</a:t>
            </a:r>
          </a:p>
        </p:txBody>
      </p:sp>
      <p:sp>
        <p:nvSpPr>
          <p:cNvPr id="4" name="Rectangle 3">
            <a:extLst>
              <a:ext uri="{FF2B5EF4-FFF2-40B4-BE49-F238E27FC236}">
                <a16:creationId xmlns:a16="http://schemas.microsoft.com/office/drawing/2014/main" id="{3F256ED2-6B60-4E90-82E4-79DC2D329B5A}"/>
              </a:ext>
            </a:extLst>
          </p:cNvPr>
          <p:cNvSpPr/>
          <p:nvPr/>
        </p:nvSpPr>
        <p:spPr>
          <a:xfrm>
            <a:off x="244840" y="1172104"/>
            <a:ext cx="8734270" cy="369332"/>
          </a:xfrm>
          <a:prstGeom prst="rect">
            <a:avLst/>
          </a:prstGeom>
        </p:spPr>
        <p:txBody>
          <a:bodyPr wrap="square">
            <a:spAutoFit/>
          </a:bodyPr>
          <a:lstStyle/>
          <a:p>
            <a:r>
              <a:rPr lang="en-US" b="1" dirty="0">
                <a:solidFill>
                  <a:schemeClr val="tx1">
                    <a:lumMod val="95000"/>
                    <a:lumOff val="5000"/>
                  </a:schemeClr>
                </a:solidFill>
                <a:latin typeface="Roboto"/>
              </a:rPr>
              <a:t>To show group of Docker containers (both stopped and currently running)</a:t>
            </a:r>
          </a:p>
        </p:txBody>
      </p:sp>
      <p:sp>
        <p:nvSpPr>
          <p:cNvPr id="5" name="Rectangle 4">
            <a:extLst>
              <a:ext uri="{FF2B5EF4-FFF2-40B4-BE49-F238E27FC236}">
                <a16:creationId xmlns:a16="http://schemas.microsoft.com/office/drawing/2014/main" id="{3069EBED-4DC1-4A6B-8A5A-65BC61ECC330}"/>
              </a:ext>
            </a:extLst>
          </p:cNvPr>
          <p:cNvSpPr/>
          <p:nvPr/>
        </p:nvSpPr>
        <p:spPr>
          <a:xfrm>
            <a:off x="757622" y="1631139"/>
            <a:ext cx="2003177" cy="369332"/>
          </a:xfrm>
          <a:prstGeom prst="rect">
            <a:avLst/>
          </a:prstGeom>
        </p:spPr>
        <p:txBody>
          <a:bodyPr wrap="none">
            <a:spAutoFit/>
          </a:bodyPr>
          <a:lstStyle/>
          <a:p>
            <a:r>
              <a:rPr lang="en-US" dirty="0"/>
              <a:t>docker-compose </a:t>
            </a:r>
            <a:r>
              <a:rPr lang="en-US" dirty="0" err="1"/>
              <a:t>ps</a:t>
            </a:r>
            <a:endParaRPr lang="en-US" dirty="0"/>
          </a:p>
        </p:txBody>
      </p:sp>
      <p:sp>
        <p:nvSpPr>
          <p:cNvPr id="6" name="Rectangle 5">
            <a:extLst>
              <a:ext uri="{FF2B5EF4-FFF2-40B4-BE49-F238E27FC236}">
                <a16:creationId xmlns:a16="http://schemas.microsoft.com/office/drawing/2014/main" id="{53CC0986-DB3B-4ACB-AE6F-F4DEF26DB6F6}"/>
              </a:ext>
            </a:extLst>
          </p:cNvPr>
          <p:cNvSpPr/>
          <p:nvPr/>
        </p:nvSpPr>
        <p:spPr>
          <a:xfrm>
            <a:off x="239843" y="2090174"/>
            <a:ext cx="7028399" cy="369332"/>
          </a:xfrm>
          <a:prstGeom prst="rect">
            <a:avLst/>
          </a:prstGeom>
        </p:spPr>
        <p:txBody>
          <a:bodyPr wrap="none">
            <a:spAutoFit/>
          </a:bodyPr>
          <a:lstStyle/>
          <a:p>
            <a:r>
              <a:rPr lang="en-US" b="1" dirty="0">
                <a:solidFill>
                  <a:schemeClr val="tx1">
                    <a:lumMod val="95000"/>
                    <a:lumOff val="5000"/>
                  </a:schemeClr>
                </a:solidFill>
                <a:latin typeface="Roboto"/>
              </a:rPr>
              <a:t>To stop all running Docker containers for an application group</a:t>
            </a:r>
          </a:p>
        </p:txBody>
      </p:sp>
      <p:sp>
        <p:nvSpPr>
          <p:cNvPr id="7" name="Rectangle 6">
            <a:extLst>
              <a:ext uri="{FF2B5EF4-FFF2-40B4-BE49-F238E27FC236}">
                <a16:creationId xmlns:a16="http://schemas.microsoft.com/office/drawing/2014/main" id="{7ACBC9B1-3FE2-483B-8127-6318FB20AA69}"/>
              </a:ext>
            </a:extLst>
          </p:cNvPr>
          <p:cNvSpPr/>
          <p:nvPr/>
        </p:nvSpPr>
        <p:spPr>
          <a:xfrm>
            <a:off x="757622" y="2549209"/>
            <a:ext cx="2198294" cy="369332"/>
          </a:xfrm>
          <a:prstGeom prst="rect">
            <a:avLst/>
          </a:prstGeom>
        </p:spPr>
        <p:txBody>
          <a:bodyPr wrap="none">
            <a:spAutoFit/>
          </a:bodyPr>
          <a:lstStyle/>
          <a:p>
            <a:r>
              <a:rPr lang="en-US" dirty="0"/>
              <a:t>docker-compose stop</a:t>
            </a:r>
          </a:p>
        </p:txBody>
      </p:sp>
      <p:sp>
        <p:nvSpPr>
          <p:cNvPr id="8" name="Rectangle 2">
            <a:extLst>
              <a:ext uri="{FF2B5EF4-FFF2-40B4-BE49-F238E27FC236}">
                <a16:creationId xmlns:a16="http://schemas.microsoft.com/office/drawing/2014/main" id="{BA7E154D-F5EF-4F75-822E-D3DAB0AD47D2}"/>
              </a:ext>
            </a:extLst>
          </p:cNvPr>
          <p:cNvSpPr>
            <a:spLocks noChangeArrowheads="1"/>
          </p:cNvSpPr>
          <p:nvPr/>
        </p:nvSpPr>
        <p:spPr bwMode="auto">
          <a:xfrm>
            <a:off x="1434610" y="2858337"/>
            <a:ext cx="72686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Note : </a:t>
            </a:r>
            <a:r>
              <a:rPr lang="en-US" altLang="en-US" dirty="0"/>
              <a:t>above command in the same directory as the docker-</a:t>
            </a:r>
            <a:r>
              <a:rPr lang="en-US" altLang="en-US" dirty="0" err="1"/>
              <a:t>compose.yml</a:t>
            </a:r>
            <a:r>
              <a:rPr lang="en-US" altLang="en-US" dirty="0"/>
              <a:t> </a:t>
            </a:r>
          </a:p>
        </p:txBody>
      </p:sp>
      <p:sp>
        <p:nvSpPr>
          <p:cNvPr id="9" name="Rectangle 8">
            <a:extLst>
              <a:ext uri="{FF2B5EF4-FFF2-40B4-BE49-F238E27FC236}">
                <a16:creationId xmlns:a16="http://schemas.microsoft.com/office/drawing/2014/main" id="{5006C04A-1E95-40C0-BD6E-413F479C3B2D}"/>
              </a:ext>
            </a:extLst>
          </p:cNvPr>
          <p:cNvSpPr/>
          <p:nvPr/>
        </p:nvSpPr>
        <p:spPr>
          <a:xfrm>
            <a:off x="239842" y="4107935"/>
            <a:ext cx="10193311" cy="369332"/>
          </a:xfrm>
          <a:prstGeom prst="rect">
            <a:avLst/>
          </a:prstGeom>
        </p:spPr>
        <p:txBody>
          <a:bodyPr wrap="square">
            <a:spAutoFit/>
          </a:bodyPr>
          <a:lstStyle/>
          <a:p>
            <a:r>
              <a:rPr lang="en-US" b="1" dirty="0">
                <a:solidFill>
                  <a:schemeClr val="tx1">
                    <a:lumMod val="95000"/>
                    <a:lumOff val="5000"/>
                  </a:schemeClr>
                </a:solidFill>
                <a:latin typeface="Roboto"/>
              </a:rPr>
              <a:t>To remove old containers</a:t>
            </a:r>
          </a:p>
        </p:txBody>
      </p:sp>
      <p:sp>
        <p:nvSpPr>
          <p:cNvPr id="10" name="Rectangle 9">
            <a:extLst>
              <a:ext uri="{FF2B5EF4-FFF2-40B4-BE49-F238E27FC236}">
                <a16:creationId xmlns:a16="http://schemas.microsoft.com/office/drawing/2014/main" id="{7B75B7D0-6BB1-405A-A874-0151DD9B9530}"/>
              </a:ext>
            </a:extLst>
          </p:cNvPr>
          <p:cNvSpPr/>
          <p:nvPr/>
        </p:nvSpPr>
        <p:spPr>
          <a:xfrm>
            <a:off x="757622" y="4641044"/>
            <a:ext cx="2110129" cy="369332"/>
          </a:xfrm>
          <a:prstGeom prst="rect">
            <a:avLst/>
          </a:prstGeom>
        </p:spPr>
        <p:txBody>
          <a:bodyPr wrap="none">
            <a:spAutoFit/>
          </a:bodyPr>
          <a:lstStyle/>
          <a:p>
            <a:r>
              <a:rPr lang="en-US" dirty="0"/>
              <a:t>docker-compose </a:t>
            </a:r>
            <a:r>
              <a:rPr lang="en-US" dirty="0" err="1"/>
              <a:t>rm</a:t>
            </a:r>
            <a:r>
              <a:rPr lang="en-US" dirty="0"/>
              <a:t> </a:t>
            </a:r>
          </a:p>
        </p:txBody>
      </p:sp>
      <p:sp>
        <p:nvSpPr>
          <p:cNvPr id="11" name="Rectangle 10">
            <a:extLst>
              <a:ext uri="{FF2B5EF4-FFF2-40B4-BE49-F238E27FC236}">
                <a16:creationId xmlns:a16="http://schemas.microsoft.com/office/drawing/2014/main" id="{D330EB18-8B5D-4564-B071-8897BABADE0B}"/>
              </a:ext>
            </a:extLst>
          </p:cNvPr>
          <p:cNvSpPr/>
          <p:nvPr/>
        </p:nvSpPr>
        <p:spPr>
          <a:xfrm>
            <a:off x="277739" y="5188579"/>
            <a:ext cx="2988960" cy="369332"/>
          </a:xfrm>
          <a:prstGeom prst="rect">
            <a:avLst/>
          </a:prstGeom>
        </p:spPr>
        <p:txBody>
          <a:bodyPr wrap="none">
            <a:spAutoFit/>
          </a:bodyPr>
          <a:lstStyle/>
          <a:p>
            <a:r>
              <a:rPr lang="en-US" b="1" dirty="0">
                <a:solidFill>
                  <a:schemeClr val="tx1">
                    <a:lumMod val="95000"/>
                    <a:lumOff val="5000"/>
                  </a:schemeClr>
                </a:solidFill>
                <a:latin typeface="Roboto"/>
              </a:rPr>
              <a:t>Compose and WordPress</a:t>
            </a:r>
          </a:p>
        </p:txBody>
      </p:sp>
      <p:sp>
        <p:nvSpPr>
          <p:cNvPr id="12" name="Rectangle 11">
            <a:extLst>
              <a:ext uri="{FF2B5EF4-FFF2-40B4-BE49-F238E27FC236}">
                <a16:creationId xmlns:a16="http://schemas.microsoft.com/office/drawing/2014/main" id="{49A74135-AE50-42EE-99DF-2A7429BD564C}"/>
              </a:ext>
            </a:extLst>
          </p:cNvPr>
          <p:cNvSpPr/>
          <p:nvPr/>
        </p:nvSpPr>
        <p:spPr>
          <a:xfrm>
            <a:off x="757622" y="5688047"/>
            <a:ext cx="6096000" cy="923330"/>
          </a:xfrm>
          <a:prstGeom prst="rect">
            <a:avLst/>
          </a:prstGeom>
        </p:spPr>
        <p:txBody>
          <a:bodyPr>
            <a:spAutoFit/>
          </a:bodyPr>
          <a:lstStyle/>
          <a:p>
            <a:pPr lvl="0" eaLnBrk="0" fontAlgn="base" hangingPunct="0">
              <a:spcBef>
                <a:spcPct val="0"/>
              </a:spcBef>
              <a:spcAft>
                <a:spcPct val="0"/>
              </a:spcAft>
            </a:pPr>
            <a:r>
              <a:rPr lang="en-US" altLang="en-US" dirty="0" err="1"/>
              <a:t>mkdir</a:t>
            </a:r>
            <a:r>
              <a:rPr lang="en-US" altLang="en-US" dirty="0"/>
              <a:t> word-press </a:t>
            </a:r>
          </a:p>
          <a:p>
            <a:pPr lvl="0" eaLnBrk="0" fontAlgn="base" hangingPunct="0">
              <a:spcBef>
                <a:spcPct val="0"/>
              </a:spcBef>
              <a:spcAft>
                <a:spcPct val="0"/>
              </a:spcAft>
            </a:pPr>
            <a:r>
              <a:rPr lang="en-US" altLang="en-US" dirty="0"/>
              <a:t>cd word-press</a:t>
            </a:r>
          </a:p>
          <a:p>
            <a:pPr lvl="0" eaLnBrk="0" fontAlgn="base" hangingPunct="0">
              <a:spcBef>
                <a:spcPct val="0"/>
              </a:spcBef>
              <a:spcAft>
                <a:spcPct val="0"/>
              </a:spcAft>
            </a:pPr>
            <a:r>
              <a:rPr lang="en-US" altLang="en-US" dirty="0"/>
              <a:t>Vi </a:t>
            </a:r>
            <a:r>
              <a:rPr lang="en-US" dirty="0"/>
              <a:t>docker-</a:t>
            </a:r>
            <a:r>
              <a:rPr lang="en-US" dirty="0" err="1"/>
              <a:t>compose.yml</a:t>
            </a:r>
            <a:endParaRPr lang="en-US" altLang="en-US" dirty="0"/>
          </a:p>
        </p:txBody>
      </p:sp>
      <p:sp>
        <p:nvSpPr>
          <p:cNvPr id="13" name="Rectangle 12">
            <a:extLst>
              <a:ext uri="{FF2B5EF4-FFF2-40B4-BE49-F238E27FC236}">
                <a16:creationId xmlns:a16="http://schemas.microsoft.com/office/drawing/2014/main" id="{5006C04A-1E95-40C0-BD6E-413F479C3B2D}"/>
              </a:ext>
            </a:extLst>
          </p:cNvPr>
          <p:cNvSpPr/>
          <p:nvPr/>
        </p:nvSpPr>
        <p:spPr>
          <a:xfrm>
            <a:off x="325567" y="3203060"/>
            <a:ext cx="10193311" cy="369332"/>
          </a:xfrm>
          <a:prstGeom prst="rect">
            <a:avLst/>
          </a:prstGeom>
        </p:spPr>
        <p:txBody>
          <a:bodyPr wrap="square">
            <a:spAutoFit/>
          </a:bodyPr>
          <a:lstStyle/>
          <a:p>
            <a:r>
              <a:rPr lang="en-US" b="1" dirty="0">
                <a:solidFill>
                  <a:schemeClr val="tx1">
                    <a:lumMod val="95000"/>
                    <a:lumOff val="5000"/>
                  </a:schemeClr>
                </a:solidFill>
                <a:latin typeface="Roboto"/>
              </a:rPr>
              <a:t>To check syntax errors</a:t>
            </a:r>
          </a:p>
        </p:txBody>
      </p:sp>
      <p:sp>
        <p:nvSpPr>
          <p:cNvPr id="14" name="Rectangle 13">
            <a:extLst>
              <a:ext uri="{FF2B5EF4-FFF2-40B4-BE49-F238E27FC236}">
                <a16:creationId xmlns:a16="http://schemas.microsoft.com/office/drawing/2014/main" id="{7B75B7D0-6BB1-405A-A874-0151DD9B9530}"/>
              </a:ext>
            </a:extLst>
          </p:cNvPr>
          <p:cNvSpPr/>
          <p:nvPr/>
        </p:nvSpPr>
        <p:spPr>
          <a:xfrm>
            <a:off x="717154" y="3622217"/>
            <a:ext cx="2363339" cy="369332"/>
          </a:xfrm>
          <a:prstGeom prst="rect">
            <a:avLst/>
          </a:prstGeom>
        </p:spPr>
        <p:txBody>
          <a:bodyPr wrap="none">
            <a:spAutoFit/>
          </a:bodyPr>
          <a:lstStyle/>
          <a:p>
            <a:r>
              <a:rPr lang="en-US" dirty="0" err="1"/>
              <a:t>docker</a:t>
            </a:r>
            <a:r>
              <a:rPr lang="en-US" dirty="0"/>
              <a:t>-compose </a:t>
            </a:r>
            <a:r>
              <a:rPr lang="en-US" dirty="0" err="1"/>
              <a:t>config</a:t>
            </a:r>
            <a:endParaRPr lang="en-US" dirty="0"/>
          </a:p>
        </p:txBody>
      </p:sp>
    </p:spTree>
    <p:extLst>
      <p:ext uri="{BB962C8B-B14F-4D97-AF65-F5344CB8AC3E}">
        <p14:creationId xmlns:p14="http://schemas.microsoft.com/office/powerpoint/2010/main" val="414007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F721A3-66A4-46DE-820C-373D2FE41078}"/>
              </a:ext>
            </a:extLst>
          </p:cNvPr>
          <p:cNvSpPr>
            <a:spLocks noChangeArrowheads="1"/>
          </p:cNvSpPr>
          <p:nvPr/>
        </p:nvSpPr>
        <p:spPr bwMode="auto">
          <a:xfrm>
            <a:off x="764498" y="65774"/>
            <a:ext cx="10433156" cy="673771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sz="1600" dirty="0"/>
              <a:t>version: '3.3'</a:t>
            </a:r>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services:</a:t>
            </a:r>
          </a:p>
          <a:p>
            <a:pPr lvl="0" eaLnBrk="0" fontAlgn="base" hangingPunct="0">
              <a:spcBef>
                <a:spcPct val="0"/>
              </a:spcBef>
              <a:spcAft>
                <a:spcPct val="0"/>
              </a:spcAft>
            </a:pPr>
            <a:r>
              <a:rPr lang="en-US" altLang="en-US" sz="1600" dirty="0"/>
              <a:t>   </a:t>
            </a:r>
            <a:r>
              <a:rPr lang="en-US" altLang="en-US" sz="1600" dirty="0" err="1"/>
              <a:t>db</a:t>
            </a:r>
            <a:r>
              <a:rPr lang="en-US" altLang="en-US" sz="1600" dirty="0"/>
              <a:t>:</a:t>
            </a:r>
          </a:p>
          <a:p>
            <a:pPr lvl="0" eaLnBrk="0" fontAlgn="base" hangingPunct="0">
              <a:spcBef>
                <a:spcPct val="0"/>
              </a:spcBef>
              <a:spcAft>
                <a:spcPct val="0"/>
              </a:spcAft>
            </a:pPr>
            <a:r>
              <a:rPr lang="en-US" altLang="en-US" sz="1600" dirty="0"/>
              <a:t>     image: mysql:5.7</a:t>
            </a:r>
          </a:p>
          <a:p>
            <a:pPr lvl="0" eaLnBrk="0" fontAlgn="base" hangingPunct="0">
              <a:spcBef>
                <a:spcPct val="0"/>
              </a:spcBef>
              <a:spcAft>
                <a:spcPct val="0"/>
              </a:spcAft>
            </a:pPr>
            <a:r>
              <a:rPr lang="en-US" altLang="en-US" sz="1600" dirty="0"/>
              <a:t>     volumes:</a:t>
            </a:r>
          </a:p>
          <a:p>
            <a:pPr lvl="0" eaLnBrk="0" fontAlgn="base" hangingPunct="0">
              <a:spcBef>
                <a:spcPct val="0"/>
              </a:spcBef>
              <a:spcAft>
                <a:spcPct val="0"/>
              </a:spcAft>
            </a:pPr>
            <a:r>
              <a:rPr lang="en-US" altLang="en-US" sz="1600" dirty="0"/>
              <a:t>       - </a:t>
            </a:r>
            <a:r>
              <a:rPr lang="en-US" altLang="en-US" sz="1600" dirty="0" err="1"/>
              <a:t>db_data</a:t>
            </a:r>
            <a:r>
              <a:rPr lang="en-US" altLang="en-US" sz="1600" dirty="0"/>
              <a:t>:/</a:t>
            </a:r>
            <a:r>
              <a:rPr lang="en-US" altLang="en-US" sz="1600" dirty="0" err="1"/>
              <a:t>var</a:t>
            </a:r>
            <a:r>
              <a:rPr lang="en-US" altLang="en-US" sz="1600" dirty="0"/>
              <a:t>/lib/</a:t>
            </a:r>
            <a:r>
              <a:rPr lang="en-US" altLang="en-US" sz="1600" dirty="0" err="1"/>
              <a:t>mysql</a:t>
            </a:r>
            <a:endParaRPr lang="en-US" altLang="en-US" sz="1600" dirty="0"/>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MYSQL_ROOT_PASSWORD: </a:t>
            </a:r>
            <a:r>
              <a:rPr lang="en-US" altLang="en-US" sz="1600" dirty="0" err="1"/>
              <a:t>somewordpress</a:t>
            </a:r>
            <a:endParaRPr lang="en-US" altLang="en-US" sz="1600" dirty="0"/>
          </a:p>
          <a:p>
            <a:pPr lvl="0" eaLnBrk="0" fontAlgn="base" hangingPunct="0">
              <a:spcBef>
                <a:spcPct val="0"/>
              </a:spcBef>
              <a:spcAft>
                <a:spcPct val="0"/>
              </a:spcAft>
            </a:pPr>
            <a:r>
              <a:rPr lang="en-US" altLang="en-US" sz="1600" dirty="0"/>
              <a:t>       MYSQL_DATABASE: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MYSQL_PASSWORD: </a:t>
            </a:r>
            <a:r>
              <a:rPr lang="en-US" altLang="en-US" sz="1600" dirty="0" err="1"/>
              <a:t>wordpress</a:t>
            </a:r>
            <a:endParaRPr lang="en-US" altLang="en-US" sz="1600" dirty="0"/>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lang="en-US" altLang="en-US" sz="1600" dirty="0"/>
              <a:t>   </a:t>
            </a:r>
            <a:r>
              <a:rPr lang="en-US" altLang="en-US" sz="1600" dirty="0" err="1"/>
              <a:t>wordpress</a:t>
            </a:r>
            <a:r>
              <a:rPr lang="en-US" altLang="en-US" sz="1600" dirty="0"/>
              <a:t>:</a:t>
            </a:r>
          </a:p>
          <a:p>
            <a:pPr lvl="0" eaLnBrk="0" fontAlgn="base" hangingPunct="0">
              <a:spcBef>
                <a:spcPct val="0"/>
              </a:spcBef>
              <a:spcAft>
                <a:spcPct val="0"/>
              </a:spcAft>
            </a:pPr>
            <a:r>
              <a:rPr lang="en-US" altLang="en-US" sz="1600" dirty="0"/>
              <a:t>     </a:t>
            </a:r>
            <a:r>
              <a:rPr lang="en-US" altLang="en-US" sz="1600" dirty="0" err="1"/>
              <a:t>depends_on</a:t>
            </a:r>
            <a:r>
              <a:rPr lang="en-US" altLang="en-US" sz="1600" dirty="0"/>
              <a:t>:</a:t>
            </a:r>
          </a:p>
          <a:p>
            <a:pPr lvl="0" eaLnBrk="0" fontAlgn="base" hangingPunct="0">
              <a:spcBef>
                <a:spcPct val="0"/>
              </a:spcBef>
              <a:spcAft>
                <a:spcPct val="0"/>
              </a:spcAft>
            </a:pPr>
            <a:r>
              <a:rPr lang="en-US" altLang="en-US" sz="1600" dirty="0"/>
              <a:t>       - </a:t>
            </a:r>
            <a:r>
              <a:rPr lang="en-US" altLang="en-US" sz="1600" dirty="0" err="1"/>
              <a:t>db</a:t>
            </a:r>
            <a:endParaRPr lang="en-US" altLang="en-US" sz="1600" dirty="0"/>
          </a:p>
          <a:p>
            <a:pPr lvl="0" eaLnBrk="0" fontAlgn="base" hangingPunct="0">
              <a:spcBef>
                <a:spcPct val="0"/>
              </a:spcBef>
              <a:spcAft>
                <a:spcPct val="0"/>
              </a:spcAft>
            </a:pPr>
            <a:r>
              <a:rPr lang="en-US" altLang="en-US" sz="1600" dirty="0"/>
              <a:t>     image: </a:t>
            </a:r>
            <a:r>
              <a:rPr lang="en-US" altLang="en-US" sz="1600" dirty="0" err="1"/>
              <a:t>wordpress:latest</a:t>
            </a:r>
            <a:endParaRPr lang="en-US" altLang="en-US" sz="1600" dirty="0"/>
          </a:p>
          <a:p>
            <a:pPr lvl="0" eaLnBrk="0" fontAlgn="base" hangingPunct="0">
              <a:spcBef>
                <a:spcPct val="0"/>
              </a:spcBef>
              <a:spcAft>
                <a:spcPct val="0"/>
              </a:spcAft>
            </a:pPr>
            <a:r>
              <a:rPr lang="en-US" altLang="en-US" sz="1600" dirty="0"/>
              <a:t>     ports:</a:t>
            </a:r>
          </a:p>
          <a:p>
            <a:pPr lvl="0" eaLnBrk="0" fontAlgn="base" hangingPunct="0">
              <a:spcBef>
                <a:spcPct val="0"/>
              </a:spcBef>
              <a:spcAft>
                <a:spcPct val="0"/>
              </a:spcAft>
            </a:pPr>
            <a:r>
              <a:rPr lang="en-US" altLang="en-US" sz="1600" dirty="0"/>
              <a:t>       - "8000:80"</a:t>
            </a:r>
          </a:p>
          <a:p>
            <a:pPr lvl="0" eaLnBrk="0" fontAlgn="base" hangingPunct="0">
              <a:spcBef>
                <a:spcPct val="0"/>
              </a:spcBef>
              <a:spcAft>
                <a:spcPct val="0"/>
              </a:spcAft>
            </a:pPr>
            <a:r>
              <a:rPr lang="en-US" altLang="en-US" sz="1600" dirty="0"/>
              <a:t>     restart: always</a:t>
            </a:r>
          </a:p>
          <a:p>
            <a:pPr lvl="0" eaLnBrk="0" fontAlgn="base" hangingPunct="0">
              <a:spcBef>
                <a:spcPct val="0"/>
              </a:spcBef>
              <a:spcAft>
                <a:spcPct val="0"/>
              </a:spcAft>
            </a:pPr>
            <a:r>
              <a:rPr lang="en-US" altLang="en-US" sz="1600" dirty="0"/>
              <a:t>     environment:</a:t>
            </a:r>
          </a:p>
          <a:p>
            <a:pPr lvl="0" eaLnBrk="0" fontAlgn="base" hangingPunct="0">
              <a:spcBef>
                <a:spcPct val="0"/>
              </a:spcBef>
              <a:spcAft>
                <a:spcPct val="0"/>
              </a:spcAft>
            </a:pPr>
            <a:r>
              <a:rPr lang="en-US" altLang="en-US" sz="1600" dirty="0"/>
              <a:t>       WORDPRESS_DB_HOST: db:3306</a:t>
            </a:r>
          </a:p>
          <a:p>
            <a:pPr lvl="0" eaLnBrk="0" fontAlgn="base" hangingPunct="0">
              <a:spcBef>
                <a:spcPct val="0"/>
              </a:spcBef>
              <a:spcAft>
                <a:spcPct val="0"/>
              </a:spcAft>
            </a:pPr>
            <a:r>
              <a:rPr lang="en-US" altLang="en-US" sz="1600" dirty="0"/>
              <a:t>       WORDPRESS_DB_USER: </a:t>
            </a:r>
            <a:r>
              <a:rPr lang="en-US" altLang="en-US" sz="1600" dirty="0" err="1"/>
              <a:t>wordpress</a:t>
            </a:r>
            <a:endParaRPr lang="en-US" altLang="en-US" sz="1600" dirty="0"/>
          </a:p>
          <a:p>
            <a:pPr lvl="0" eaLnBrk="0" fontAlgn="base" hangingPunct="0">
              <a:spcBef>
                <a:spcPct val="0"/>
              </a:spcBef>
              <a:spcAft>
                <a:spcPct val="0"/>
              </a:spcAft>
            </a:pPr>
            <a:r>
              <a:rPr lang="en-US" altLang="en-US" sz="1600" dirty="0"/>
              <a:t>       WORDPRESS_DB_PASSWORD: </a:t>
            </a:r>
            <a:r>
              <a:rPr lang="en-US" altLang="en-US" sz="1600" dirty="0" err="1"/>
              <a:t>wordpress</a:t>
            </a:r>
            <a:endParaRPr lang="en-US" altLang="en-US" sz="1600" dirty="0"/>
          </a:p>
          <a:p>
            <a:pPr lvl="0" eaLnBrk="0" fontAlgn="base" hangingPunct="0">
              <a:spcBef>
                <a:spcPct val="0"/>
              </a:spcBef>
              <a:spcAft>
                <a:spcPct val="0"/>
              </a:spcAft>
            </a:pPr>
            <a:r>
              <a:rPr lang="en-US" altLang="en-US" sz="1600" dirty="0"/>
              <a:t>volumes:</a:t>
            </a:r>
          </a:p>
          <a:p>
            <a:pPr lvl="0" eaLnBrk="0" fontAlgn="base" hangingPunct="0">
              <a:spcBef>
                <a:spcPct val="0"/>
              </a:spcBef>
              <a:spcAft>
                <a:spcPct val="0"/>
              </a:spcAft>
            </a:pPr>
            <a:r>
              <a:rPr lang="en-US" altLang="en-US" sz="1600" dirty="0"/>
              <a:t>    </a:t>
            </a:r>
            <a:r>
              <a:rPr lang="en-US" altLang="en-US" sz="1600" dirty="0" err="1"/>
              <a:t>db_data</a:t>
            </a:r>
            <a:r>
              <a:rPr lang="en-US" altLang="en-US" sz="1600" dirty="0"/>
              <a:t>:</a:t>
            </a:r>
          </a:p>
        </p:txBody>
      </p:sp>
    </p:spTree>
    <p:extLst>
      <p:ext uri="{BB962C8B-B14F-4D97-AF65-F5344CB8AC3E}">
        <p14:creationId xmlns:p14="http://schemas.microsoft.com/office/powerpoint/2010/main" val="535333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7BBDEC-E460-4632-A019-C9B7B0B6BF08}"/>
              </a:ext>
            </a:extLst>
          </p:cNvPr>
          <p:cNvPicPr>
            <a:picLocks noChangeAspect="1"/>
          </p:cNvPicPr>
          <p:nvPr/>
        </p:nvPicPr>
        <p:blipFill>
          <a:blip r:embed="rId2"/>
          <a:stretch>
            <a:fillRect/>
          </a:stretch>
        </p:blipFill>
        <p:spPr>
          <a:xfrm>
            <a:off x="704538" y="637159"/>
            <a:ext cx="10363200" cy="3305175"/>
          </a:xfrm>
          <a:prstGeom prst="rect">
            <a:avLst/>
          </a:prstGeom>
        </p:spPr>
      </p:pic>
      <p:sp>
        <p:nvSpPr>
          <p:cNvPr id="3" name="Rectangle 2">
            <a:extLst>
              <a:ext uri="{FF2B5EF4-FFF2-40B4-BE49-F238E27FC236}">
                <a16:creationId xmlns:a16="http://schemas.microsoft.com/office/drawing/2014/main" id="{27C19E83-473C-4E93-B27D-FA64E7A2D09A}"/>
              </a:ext>
            </a:extLst>
          </p:cNvPr>
          <p:cNvSpPr/>
          <p:nvPr/>
        </p:nvSpPr>
        <p:spPr>
          <a:xfrm>
            <a:off x="367680" y="162658"/>
            <a:ext cx="2454583" cy="369332"/>
          </a:xfrm>
          <a:prstGeom prst="rect">
            <a:avLst/>
          </a:prstGeom>
        </p:spPr>
        <p:txBody>
          <a:bodyPr wrap="none">
            <a:spAutoFit/>
          </a:bodyPr>
          <a:lstStyle/>
          <a:p>
            <a:r>
              <a:rPr lang="en-US" b="1" dirty="0">
                <a:solidFill>
                  <a:schemeClr val="tx1">
                    <a:lumMod val="95000"/>
                    <a:lumOff val="5000"/>
                  </a:schemeClr>
                </a:solidFill>
                <a:latin typeface="Roboto"/>
              </a:rPr>
              <a:t>Verify in the browser</a:t>
            </a:r>
          </a:p>
        </p:txBody>
      </p:sp>
      <p:sp>
        <p:nvSpPr>
          <p:cNvPr id="5" name="Rectangle 4"/>
          <p:cNvSpPr/>
          <p:nvPr/>
        </p:nvSpPr>
        <p:spPr>
          <a:xfrm>
            <a:off x="821663" y="4313479"/>
            <a:ext cx="3149067" cy="369332"/>
          </a:xfrm>
          <a:prstGeom prst="rect">
            <a:avLst/>
          </a:prstGeom>
        </p:spPr>
        <p:txBody>
          <a:bodyPr wrap="none">
            <a:spAutoFit/>
          </a:bodyPr>
          <a:lstStyle/>
          <a:p>
            <a:r>
              <a:rPr lang="en-US" dirty="0"/>
              <a:t>docker exec -it </a:t>
            </a:r>
            <a:r>
              <a:rPr lang="en-US" dirty="0" err="1"/>
              <a:t>workdpress_db</a:t>
            </a:r>
            <a:r>
              <a:rPr lang="en-US" dirty="0"/>
              <a:t>_</a:t>
            </a:r>
          </a:p>
        </p:txBody>
      </p:sp>
      <p:sp>
        <p:nvSpPr>
          <p:cNvPr id="6" name="Rectangle 5"/>
          <p:cNvSpPr/>
          <p:nvPr/>
        </p:nvSpPr>
        <p:spPr>
          <a:xfrm>
            <a:off x="904295" y="4819915"/>
            <a:ext cx="2252283" cy="369332"/>
          </a:xfrm>
          <a:prstGeom prst="rect">
            <a:avLst/>
          </a:prstGeom>
        </p:spPr>
        <p:txBody>
          <a:bodyPr wrap="none">
            <a:spAutoFit/>
          </a:bodyPr>
          <a:lstStyle/>
          <a:p>
            <a:r>
              <a:rPr lang="en-US" dirty="0"/>
              <a:t>mysql -u </a:t>
            </a:r>
            <a:r>
              <a:rPr lang="en-US" dirty="0" err="1"/>
              <a:t>wordpress</a:t>
            </a:r>
            <a:r>
              <a:rPr lang="en-US" dirty="0"/>
              <a:t> -p</a:t>
            </a:r>
          </a:p>
        </p:txBody>
      </p:sp>
    </p:spTree>
    <p:extLst>
      <p:ext uri="{BB962C8B-B14F-4D97-AF65-F5344CB8AC3E}">
        <p14:creationId xmlns:p14="http://schemas.microsoft.com/office/powerpoint/2010/main" val="701943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6772" y="1904643"/>
            <a:ext cx="5638800" cy="4314825"/>
          </a:xfrm>
          <a:prstGeom prst="rect">
            <a:avLst/>
          </a:prstGeom>
          <a:noFill/>
          <a:ln w="9525">
            <a:noFill/>
            <a:miter lim="800000"/>
            <a:headEnd/>
            <a:tailEnd/>
          </a:ln>
          <a:effectLst/>
        </p:spPr>
      </p:pic>
      <p:sp>
        <p:nvSpPr>
          <p:cNvPr id="3" name="Rectangle 2"/>
          <p:cNvSpPr/>
          <p:nvPr/>
        </p:nvSpPr>
        <p:spPr>
          <a:xfrm>
            <a:off x="473612" y="242557"/>
            <a:ext cx="11061896" cy="923330"/>
          </a:xfrm>
          <a:prstGeom prst="rect">
            <a:avLst/>
          </a:prstGeom>
        </p:spPr>
        <p:txBody>
          <a:bodyPr wrap="square">
            <a:spAutoFit/>
          </a:bodyPr>
          <a:lstStyle/>
          <a:p>
            <a:r>
              <a:rPr lang="en-US" b="1" dirty="0"/>
              <a:t>The Voting App</a:t>
            </a:r>
          </a:p>
          <a:p>
            <a:r>
              <a:rPr lang="en-US" dirty="0"/>
              <a:t>Introducing the most </a:t>
            </a:r>
            <a:r>
              <a:rPr lang="en-US" dirty="0" err="1"/>
              <a:t>favourite</a:t>
            </a:r>
            <a:r>
              <a:rPr lang="en-US" dirty="0"/>
              <a:t> demonstration app for the Docker community “The Voting App”, as if it needs an introduction at all. This is a simple application based on micro-services architecture, consisting of 5 simple services.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768109" y="782204"/>
            <a:ext cx="8741553" cy="428786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8355" y="939410"/>
            <a:ext cx="9936481" cy="369332"/>
          </a:xfrm>
          <a:prstGeom prst="rect">
            <a:avLst/>
          </a:prstGeom>
        </p:spPr>
        <p:txBody>
          <a:bodyPr wrap="square">
            <a:spAutoFit/>
          </a:bodyPr>
          <a:lstStyle/>
          <a:p>
            <a:r>
              <a:rPr lang="en-US" dirty="0">
                <a:hlinkClick r:id="rId2"/>
              </a:rPr>
              <a:t>https://gist.github.com/faizanbashir/36b81228ea941dcc49575dc69b8369d9#file-docker-compose-yml</a:t>
            </a:r>
            <a:endParaRPr lang="en-US" dirty="0"/>
          </a:p>
        </p:txBody>
      </p:sp>
      <p:sp>
        <p:nvSpPr>
          <p:cNvPr id="3" name="Rectangle 2"/>
          <p:cNvSpPr/>
          <p:nvPr/>
        </p:nvSpPr>
        <p:spPr>
          <a:xfrm>
            <a:off x="487961" y="388593"/>
            <a:ext cx="1981120" cy="369332"/>
          </a:xfrm>
          <a:prstGeom prst="rect">
            <a:avLst/>
          </a:prstGeom>
        </p:spPr>
        <p:txBody>
          <a:bodyPr wrap="none">
            <a:spAutoFit/>
          </a:bodyPr>
          <a:lstStyle/>
          <a:p>
            <a:r>
              <a:rPr lang="en-US" b="1" dirty="0"/>
              <a:t>Compose file path:</a:t>
            </a:r>
            <a:endParaRPr lang="en-US" dirty="0"/>
          </a:p>
        </p:txBody>
      </p:sp>
      <p:sp>
        <p:nvSpPr>
          <p:cNvPr id="4" name="Rectangle 3"/>
          <p:cNvSpPr/>
          <p:nvPr/>
        </p:nvSpPr>
        <p:spPr>
          <a:xfrm>
            <a:off x="639170" y="1992309"/>
            <a:ext cx="5708614" cy="369332"/>
          </a:xfrm>
          <a:prstGeom prst="rect">
            <a:avLst/>
          </a:prstGeom>
        </p:spPr>
        <p:txBody>
          <a:bodyPr wrap="none">
            <a:spAutoFit/>
          </a:bodyPr>
          <a:lstStyle/>
          <a:p>
            <a:r>
              <a:rPr lang="en-US" dirty="0"/>
              <a:t>https://github.com/dockersamples/example-voting-app.git</a:t>
            </a:r>
          </a:p>
        </p:txBody>
      </p:sp>
      <p:sp>
        <p:nvSpPr>
          <p:cNvPr id="5" name="Rectangle 4"/>
          <p:cNvSpPr/>
          <p:nvPr/>
        </p:nvSpPr>
        <p:spPr>
          <a:xfrm>
            <a:off x="565500" y="1415534"/>
            <a:ext cx="1160382" cy="369332"/>
          </a:xfrm>
          <a:prstGeom prst="rect">
            <a:avLst/>
          </a:prstGeom>
        </p:spPr>
        <p:txBody>
          <a:bodyPr wrap="none">
            <a:spAutoFit/>
          </a:bodyPr>
          <a:lstStyle/>
          <a:p>
            <a:r>
              <a:rPr lang="en-US" b="1" dirty="0"/>
              <a:t>Code path</a:t>
            </a:r>
            <a:endParaRPr lang="en-US" dirty="0"/>
          </a:p>
        </p:txBody>
      </p:sp>
      <p:sp>
        <p:nvSpPr>
          <p:cNvPr id="6" name="Rectangle 5"/>
          <p:cNvSpPr/>
          <p:nvPr/>
        </p:nvSpPr>
        <p:spPr>
          <a:xfrm>
            <a:off x="731869" y="3399079"/>
            <a:ext cx="4791696" cy="369332"/>
          </a:xfrm>
          <a:prstGeom prst="rect">
            <a:avLst/>
          </a:prstGeom>
        </p:spPr>
        <p:txBody>
          <a:bodyPr wrap="none">
            <a:spAutoFit/>
          </a:bodyPr>
          <a:lstStyle/>
          <a:p>
            <a:r>
              <a:rPr lang="en-US" dirty="0">
                <a:hlinkClick r:id="rId3"/>
              </a:rPr>
              <a:t>https://docs.docker.com/compose/compose-file/</a:t>
            </a:r>
            <a:endParaRPr lang="en-US" dirty="0"/>
          </a:p>
        </p:txBody>
      </p:sp>
      <p:sp>
        <p:nvSpPr>
          <p:cNvPr id="7" name="Rectangle 6"/>
          <p:cNvSpPr/>
          <p:nvPr/>
        </p:nvSpPr>
        <p:spPr>
          <a:xfrm>
            <a:off x="535020" y="2834026"/>
            <a:ext cx="3249287" cy="369332"/>
          </a:xfrm>
          <a:prstGeom prst="rect">
            <a:avLst/>
          </a:prstGeom>
        </p:spPr>
        <p:txBody>
          <a:bodyPr wrap="none">
            <a:spAutoFit/>
          </a:bodyPr>
          <a:lstStyle/>
          <a:p>
            <a:r>
              <a:rPr lang="en-US" b="1" dirty="0"/>
              <a:t>Docker Compose File Reference: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F2F5F-BDD0-4C16-BED3-C460A9B91F61}"/>
              </a:ext>
            </a:extLst>
          </p:cNvPr>
          <p:cNvSpPr/>
          <p:nvPr/>
        </p:nvSpPr>
        <p:spPr>
          <a:xfrm>
            <a:off x="4010070" y="261291"/>
            <a:ext cx="3699025" cy="584775"/>
          </a:xfrm>
          <a:prstGeom prst="rect">
            <a:avLst/>
          </a:prstGeom>
        </p:spPr>
        <p:txBody>
          <a:bodyPr wrap="square">
            <a:spAutoFit/>
          </a:bodyPr>
          <a:lstStyle/>
          <a:p>
            <a:r>
              <a:rPr lang="en-US" sz="3200" b="1" dirty="0">
                <a:highlight>
                  <a:srgbClr val="FFFF00"/>
                </a:highlight>
                <a:latin typeface="medium-content-sans-serif-font"/>
              </a:rPr>
              <a:t>Docker Swarm</a:t>
            </a:r>
            <a:endParaRPr lang="en-US" sz="3200" b="1" i="0" dirty="0">
              <a:effectLst/>
              <a:highlight>
                <a:srgbClr val="FFFF00"/>
              </a:highlight>
              <a:latin typeface="medium-content-sans-serif-font"/>
            </a:endParaRPr>
          </a:p>
        </p:txBody>
      </p:sp>
      <p:pic>
        <p:nvPicPr>
          <p:cNvPr id="1027" name="Picture 3"/>
          <p:cNvPicPr>
            <a:picLocks noChangeAspect="1" noChangeArrowheads="1"/>
          </p:cNvPicPr>
          <p:nvPr/>
        </p:nvPicPr>
        <p:blipFill>
          <a:blip r:embed="rId2"/>
          <a:srcRect/>
          <a:stretch>
            <a:fillRect/>
          </a:stretch>
        </p:blipFill>
        <p:spPr bwMode="auto">
          <a:xfrm>
            <a:off x="1079256" y="1192018"/>
            <a:ext cx="9623584" cy="491336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172748" y="770205"/>
            <a:ext cx="10000756" cy="5039751"/>
          </a:xfrm>
          <a:prstGeom prst="rect">
            <a:avLst/>
          </a:prstGeom>
          <a:noFill/>
          <a:ln w="9525">
            <a:noFill/>
            <a:miter lim="800000"/>
            <a:headEnd/>
            <a:tailEnd/>
          </a:ln>
          <a:effectLst/>
        </p:spPr>
      </p:pic>
    </p:spTree>
    <p:extLst>
      <p:ext uri="{BB962C8B-B14F-4D97-AF65-F5344CB8AC3E}">
        <p14:creationId xmlns:p14="http://schemas.microsoft.com/office/powerpoint/2010/main" val="214301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7ACF75-236F-414F-82BF-B60D84AD705A}"/>
              </a:ext>
            </a:extLst>
          </p:cNvPr>
          <p:cNvPicPr>
            <a:picLocks noChangeAspect="1"/>
          </p:cNvPicPr>
          <p:nvPr/>
        </p:nvPicPr>
        <p:blipFill>
          <a:blip r:embed="rId2"/>
          <a:stretch>
            <a:fillRect/>
          </a:stretch>
        </p:blipFill>
        <p:spPr>
          <a:xfrm>
            <a:off x="1184456" y="599608"/>
            <a:ext cx="10217309" cy="5679008"/>
          </a:xfrm>
          <a:prstGeom prst="rect">
            <a:avLst/>
          </a:prstGeom>
        </p:spPr>
      </p:pic>
    </p:spTree>
    <p:extLst>
      <p:ext uri="{BB962C8B-B14F-4D97-AF65-F5344CB8AC3E}">
        <p14:creationId xmlns:p14="http://schemas.microsoft.com/office/powerpoint/2010/main" val="3566932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5F2F5F-BDD0-4C16-BED3-C460A9B91F61}"/>
              </a:ext>
            </a:extLst>
          </p:cNvPr>
          <p:cNvSpPr/>
          <p:nvPr/>
        </p:nvSpPr>
        <p:spPr>
          <a:xfrm>
            <a:off x="4010070" y="261291"/>
            <a:ext cx="2060945" cy="400110"/>
          </a:xfrm>
          <a:prstGeom prst="rect">
            <a:avLst/>
          </a:prstGeom>
        </p:spPr>
        <p:txBody>
          <a:bodyPr wrap="square">
            <a:spAutoFit/>
          </a:bodyPr>
          <a:lstStyle/>
          <a:p>
            <a:r>
              <a:rPr lang="en-US" sz="2000" b="1" dirty="0">
                <a:highlight>
                  <a:srgbClr val="FFFF00"/>
                </a:highlight>
                <a:latin typeface="medium-content-sans-serif-font"/>
              </a:rPr>
              <a:t>Docker Swarm</a:t>
            </a:r>
            <a:endParaRPr lang="en-US" sz="2000" b="1" i="0" dirty="0">
              <a:effectLst/>
              <a:highlight>
                <a:srgbClr val="FFFF00"/>
              </a:highlight>
              <a:latin typeface="medium-content-sans-serif-font"/>
            </a:endParaRPr>
          </a:p>
        </p:txBody>
      </p:sp>
      <p:sp>
        <p:nvSpPr>
          <p:cNvPr id="3" name="Rectangle 2">
            <a:extLst>
              <a:ext uri="{FF2B5EF4-FFF2-40B4-BE49-F238E27FC236}">
                <a16:creationId xmlns:a16="http://schemas.microsoft.com/office/drawing/2014/main" id="{EED9CB3D-A316-408B-B52E-5B045DE4542D}"/>
              </a:ext>
            </a:extLst>
          </p:cNvPr>
          <p:cNvSpPr/>
          <p:nvPr/>
        </p:nvSpPr>
        <p:spPr>
          <a:xfrm>
            <a:off x="409731" y="721361"/>
            <a:ext cx="11162676" cy="646331"/>
          </a:xfrm>
          <a:prstGeom prst="rect">
            <a:avLst/>
          </a:prstGeom>
        </p:spPr>
        <p:txBody>
          <a:bodyPr wrap="square">
            <a:spAutoFit/>
          </a:bodyPr>
          <a:lstStyle/>
          <a:p>
            <a:r>
              <a:rPr lang="en-US" dirty="0"/>
              <a:t>Docker Swarm is a clustering and scheduling tool for </a:t>
            </a:r>
            <a:r>
              <a:rPr lang="en-US" dirty="0">
                <a:hlinkClick r:id="rId2"/>
              </a:rPr>
              <a:t>Docker</a:t>
            </a:r>
            <a:r>
              <a:rPr lang="en-US" dirty="0"/>
              <a:t> containers. With Swarm, IT administrators and developers can establish and manage a </a:t>
            </a:r>
            <a:r>
              <a:rPr lang="en-US" dirty="0">
                <a:hlinkClick r:id="rId3"/>
              </a:rPr>
              <a:t>cluster</a:t>
            </a:r>
            <a:r>
              <a:rPr lang="en-US" dirty="0"/>
              <a:t> of Docker nodes as a single virtual system. </a:t>
            </a:r>
          </a:p>
        </p:txBody>
      </p:sp>
      <p:sp>
        <p:nvSpPr>
          <p:cNvPr id="12" name="Rectangle 11"/>
          <p:cNvSpPr/>
          <p:nvPr/>
        </p:nvSpPr>
        <p:spPr>
          <a:xfrm>
            <a:off x="628357" y="1832209"/>
            <a:ext cx="10189698" cy="1754326"/>
          </a:xfrm>
          <a:prstGeom prst="rect">
            <a:avLst/>
          </a:prstGeom>
        </p:spPr>
        <p:txBody>
          <a:bodyPr wrap="square">
            <a:spAutoFit/>
          </a:bodyPr>
          <a:lstStyle/>
          <a:p>
            <a:r>
              <a:rPr lang="en-US" b="1" dirty="0"/>
              <a:t>Prerequisites</a:t>
            </a:r>
          </a:p>
          <a:p>
            <a:r>
              <a:rPr lang="en-US" dirty="0"/>
              <a:t>2 or more - </a:t>
            </a:r>
            <a:r>
              <a:rPr lang="en-US" dirty="0" err="1"/>
              <a:t>Ubuntu</a:t>
            </a:r>
            <a:r>
              <a:rPr lang="en-US" dirty="0"/>
              <a:t> 16.04 Server (if </a:t>
            </a:r>
            <a:r>
              <a:rPr lang="en-US" dirty="0" err="1"/>
              <a:t>aws</a:t>
            </a:r>
            <a:r>
              <a:rPr lang="en-US" dirty="0"/>
              <a:t> </a:t>
            </a:r>
            <a:r>
              <a:rPr lang="en-US" dirty="0" err="1"/>
              <a:t>mahines</a:t>
            </a:r>
            <a:r>
              <a:rPr lang="en-US" dirty="0"/>
              <a:t> change the security group to allow traffic)</a:t>
            </a:r>
          </a:p>
          <a:p>
            <a:pPr lvl="1"/>
            <a:r>
              <a:rPr lang="en-US" dirty="0"/>
              <a:t>manager     </a:t>
            </a:r>
          </a:p>
          <a:p>
            <a:pPr lvl="1"/>
            <a:r>
              <a:rPr lang="en-US" dirty="0"/>
              <a:t>worker01  </a:t>
            </a:r>
          </a:p>
          <a:p>
            <a:pPr lvl="1"/>
            <a:r>
              <a:rPr lang="en-US" dirty="0"/>
              <a:t>worker02 </a:t>
            </a:r>
          </a:p>
          <a:p>
            <a:r>
              <a:rPr lang="en-US" dirty="0"/>
              <a:t>Root privileges</a:t>
            </a:r>
          </a:p>
        </p:txBody>
      </p:sp>
      <p:sp>
        <p:nvSpPr>
          <p:cNvPr id="13" name="Rectangle 12">
            <a:extLst>
              <a:ext uri="{FF2B5EF4-FFF2-40B4-BE49-F238E27FC236}">
                <a16:creationId xmlns:a16="http://schemas.microsoft.com/office/drawing/2014/main" id="{084AF356-9EC0-423D-A49C-F42BC57C6CFA}"/>
              </a:ext>
            </a:extLst>
          </p:cNvPr>
          <p:cNvSpPr/>
          <p:nvPr/>
        </p:nvSpPr>
        <p:spPr>
          <a:xfrm>
            <a:off x="588809" y="1410920"/>
            <a:ext cx="1428789" cy="369332"/>
          </a:xfrm>
          <a:prstGeom prst="rect">
            <a:avLst/>
          </a:prstGeom>
        </p:spPr>
        <p:txBody>
          <a:bodyPr wrap="none">
            <a:spAutoFit/>
          </a:bodyPr>
          <a:lstStyle/>
          <a:p>
            <a:r>
              <a:rPr lang="en-US" b="1" dirty="0"/>
              <a:t>Swarm setup</a:t>
            </a:r>
          </a:p>
        </p:txBody>
      </p:sp>
      <p:sp>
        <p:nvSpPr>
          <p:cNvPr id="15" name="Rectangle 14"/>
          <p:cNvSpPr/>
          <p:nvPr/>
        </p:nvSpPr>
        <p:spPr>
          <a:xfrm>
            <a:off x="529270" y="5284155"/>
            <a:ext cx="5787738" cy="369332"/>
          </a:xfrm>
          <a:prstGeom prst="rect">
            <a:avLst/>
          </a:prstGeom>
        </p:spPr>
        <p:txBody>
          <a:bodyPr wrap="none">
            <a:spAutoFit/>
          </a:bodyPr>
          <a:lstStyle/>
          <a:p>
            <a:r>
              <a:rPr lang="en-US" dirty="0"/>
              <a:t>ping all the nodes using 'hostname' instead using IP address</a:t>
            </a:r>
          </a:p>
        </p:txBody>
      </p:sp>
      <p:sp>
        <p:nvSpPr>
          <p:cNvPr id="16" name="Rectangle 15"/>
          <p:cNvSpPr/>
          <p:nvPr/>
        </p:nvSpPr>
        <p:spPr>
          <a:xfrm>
            <a:off x="580042" y="3525687"/>
            <a:ext cx="7300460" cy="369332"/>
          </a:xfrm>
          <a:prstGeom prst="rect">
            <a:avLst/>
          </a:prstGeom>
        </p:spPr>
        <p:txBody>
          <a:bodyPr wrap="none">
            <a:spAutoFit/>
          </a:bodyPr>
          <a:lstStyle/>
          <a:p>
            <a:r>
              <a:rPr lang="en-US" dirty="0"/>
              <a:t>Edit vim /etc/hosts on both machines add below lines change the </a:t>
            </a:r>
            <a:r>
              <a:rPr lang="en-US" dirty="0" err="1"/>
              <a:t>ip</a:t>
            </a:r>
            <a:r>
              <a:rPr lang="en-US" dirty="0"/>
              <a:t> address </a:t>
            </a:r>
          </a:p>
        </p:txBody>
      </p:sp>
      <p:sp>
        <p:nvSpPr>
          <p:cNvPr id="17" name="Rectangle 16"/>
          <p:cNvSpPr/>
          <p:nvPr/>
        </p:nvSpPr>
        <p:spPr>
          <a:xfrm>
            <a:off x="783052" y="3940208"/>
            <a:ext cx="6096000" cy="1200329"/>
          </a:xfrm>
          <a:prstGeom prst="rect">
            <a:avLst/>
          </a:prstGeom>
        </p:spPr>
        <p:txBody>
          <a:bodyPr>
            <a:spAutoFit/>
          </a:bodyPr>
          <a:lstStyle/>
          <a:p>
            <a:r>
              <a:rPr lang="en-US" dirty="0"/>
              <a:t>root@ip-172-31-24-107:~# cat /etc/hosts</a:t>
            </a:r>
          </a:p>
          <a:p>
            <a:r>
              <a:rPr lang="en-US" dirty="0"/>
              <a:t>18.222.159.153 manager</a:t>
            </a:r>
          </a:p>
          <a:p>
            <a:r>
              <a:rPr lang="en-US" dirty="0"/>
              <a:t>13.58.74.39 worker01</a:t>
            </a:r>
          </a:p>
          <a:p>
            <a:r>
              <a:rPr lang="en-US" dirty="0"/>
              <a:t>18.220.166.15 worker02</a:t>
            </a:r>
          </a:p>
        </p:txBody>
      </p:sp>
      <p:sp>
        <p:nvSpPr>
          <p:cNvPr id="18" name="Rectangle 17"/>
          <p:cNvSpPr/>
          <p:nvPr/>
        </p:nvSpPr>
        <p:spPr>
          <a:xfrm>
            <a:off x="698695" y="5694291"/>
            <a:ext cx="6096000" cy="923330"/>
          </a:xfrm>
          <a:prstGeom prst="rect">
            <a:avLst/>
          </a:prstGeom>
        </p:spPr>
        <p:txBody>
          <a:bodyPr>
            <a:spAutoFit/>
          </a:bodyPr>
          <a:lstStyle/>
          <a:p>
            <a:r>
              <a:rPr lang="en-US" i="1" dirty="0"/>
              <a:t>ping -c 3 manager</a:t>
            </a:r>
            <a:br>
              <a:rPr lang="en-US" dirty="0"/>
            </a:br>
            <a:r>
              <a:rPr lang="en-US" i="1" dirty="0"/>
              <a:t>ping -c 3 worker01</a:t>
            </a:r>
          </a:p>
          <a:p>
            <a:r>
              <a:rPr lang="en-US" i="1" dirty="0"/>
              <a:t>Ping –c3 worker02</a:t>
            </a:r>
            <a:endParaRPr lang="en-US" dirty="0"/>
          </a:p>
        </p:txBody>
      </p:sp>
    </p:spTree>
    <p:extLst>
      <p:ext uri="{BB962C8B-B14F-4D97-AF65-F5344CB8AC3E}">
        <p14:creationId xmlns:p14="http://schemas.microsoft.com/office/powerpoint/2010/main" val="1296818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769" y="177577"/>
            <a:ext cx="3674532" cy="369332"/>
          </a:xfrm>
          <a:prstGeom prst="rect">
            <a:avLst/>
          </a:prstGeom>
        </p:spPr>
        <p:txBody>
          <a:bodyPr wrap="none">
            <a:spAutoFit/>
          </a:bodyPr>
          <a:lstStyle/>
          <a:p>
            <a:r>
              <a:rPr lang="en-US" b="1" dirty="0"/>
              <a:t>Install </a:t>
            </a:r>
            <a:r>
              <a:rPr lang="en-US" b="1" dirty="0" err="1"/>
              <a:t>Docker-ce</a:t>
            </a:r>
            <a:r>
              <a:rPr lang="en-US" b="1" dirty="0"/>
              <a:t> on all the machines</a:t>
            </a:r>
          </a:p>
        </p:txBody>
      </p:sp>
      <p:sp>
        <p:nvSpPr>
          <p:cNvPr id="3" name="Rectangle 2"/>
          <p:cNvSpPr/>
          <p:nvPr/>
        </p:nvSpPr>
        <p:spPr>
          <a:xfrm>
            <a:off x="740898" y="601786"/>
            <a:ext cx="10696135" cy="369332"/>
          </a:xfrm>
          <a:prstGeom prst="rect">
            <a:avLst/>
          </a:prstGeom>
        </p:spPr>
        <p:txBody>
          <a:bodyPr wrap="square">
            <a:spAutoFit/>
          </a:bodyPr>
          <a:lstStyle/>
          <a:p>
            <a:r>
              <a:rPr lang="en-US" dirty="0"/>
              <a:t>sudo apt install apt-transport-https software-properties-common ca-certificates -y</a:t>
            </a:r>
          </a:p>
        </p:txBody>
      </p:sp>
      <p:sp>
        <p:nvSpPr>
          <p:cNvPr id="4" name="Rectangle 3"/>
          <p:cNvSpPr/>
          <p:nvPr/>
        </p:nvSpPr>
        <p:spPr>
          <a:xfrm>
            <a:off x="382011" y="1063842"/>
            <a:ext cx="6236579" cy="369332"/>
          </a:xfrm>
          <a:prstGeom prst="rect">
            <a:avLst/>
          </a:prstGeom>
        </p:spPr>
        <p:txBody>
          <a:bodyPr wrap="none">
            <a:spAutoFit/>
          </a:bodyPr>
          <a:lstStyle/>
          <a:p>
            <a:r>
              <a:rPr lang="en-US" b="1" dirty="0"/>
              <a:t>Add the Docker key and the Docker-</a:t>
            </a:r>
            <a:r>
              <a:rPr lang="en-US" b="1" dirty="0" err="1"/>
              <a:t>ce</a:t>
            </a:r>
            <a:r>
              <a:rPr lang="en-US" b="1" dirty="0"/>
              <a:t> repository to our servers</a:t>
            </a:r>
          </a:p>
        </p:txBody>
      </p:sp>
      <p:sp>
        <p:nvSpPr>
          <p:cNvPr id="5" name="Rectangle 4"/>
          <p:cNvSpPr/>
          <p:nvPr/>
        </p:nvSpPr>
        <p:spPr>
          <a:xfrm>
            <a:off x="698696" y="1536785"/>
            <a:ext cx="11090030" cy="923330"/>
          </a:xfrm>
          <a:prstGeom prst="rect">
            <a:avLst/>
          </a:prstGeom>
        </p:spPr>
        <p:txBody>
          <a:bodyPr wrap="square">
            <a:spAutoFit/>
          </a:bodyPr>
          <a:lstStyle/>
          <a:p>
            <a:r>
              <a:rPr lang="en-US" dirty="0"/>
              <a:t>curl -</a:t>
            </a:r>
            <a:r>
              <a:rPr lang="en-US" dirty="0" err="1"/>
              <a:t>fsSL</a:t>
            </a:r>
            <a:r>
              <a:rPr lang="en-US" dirty="0"/>
              <a:t> https://download.docker.com/linux/debian/gpg | sudo apt-key add -</a:t>
            </a:r>
            <a:br>
              <a:rPr lang="en-US" dirty="0"/>
            </a:br>
            <a:r>
              <a:rPr lang="en-US" dirty="0"/>
              <a:t>sudo echo "deb [arch=amd64] https://download.docker.com/linux/ubuntu </a:t>
            </a:r>
            <a:r>
              <a:rPr lang="en-US" dirty="0" err="1"/>
              <a:t>xenial</a:t>
            </a:r>
            <a:r>
              <a:rPr lang="en-US" dirty="0"/>
              <a:t> stable" &gt; /etc/apt/</a:t>
            </a:r>
            <a:r>
              <a:rPr lang="en-US" dirty="0" err="1"/>
              <a:t>sources.list.d</a:t>
            </a:r>
            <a:r>
              <a:rPr lang="en-US" dirty="0"/>
              <a:t>/</a:t>
            </a:r>
            <a:r>
              <a:rPr lang="en-US" dirty="0" err="1"/>
              <a:t>docker-ce.list</a:t>
            </a:r>
            <a:endParaRPr lang="en-US" dirty="0"/>
          </a:p>
        </p:txBody>
      </p:sp>
      <p:sp>
        <p:nvSpPr>
          <p:cNvPr id="6" name="Rectangle 5"/>
          <p:cNvSpPr/>
          <p:nvPr/>
        </p:nvSpPr>
        <p:spPr>
          <a:xfrm>
            <a:off x="432673" y="2555017"/>
            <a:ext cx="5255478" cy="369332"/>
          </a:xfrm>
          <a:prstGeom prst="rect">
            <a:avLst/>
          </a:prstGeom>
        </p:spPr>
        <p:txBody>
          <a:bodyPr wrap="none">
            <a:spAutoFit/>
          </a:bodyPr>
          <a:lstStyle/>
          <a:p>
            <a:r>
              <a:rPr lang="en-US" b="1" dirty="0"/>
              <a:t>Update the repository and install </a:t>
            </a:r>
            <a:r>
              <a:rPr lang="en-US" b="1" dirty="0" err="1"/>
              <a:t>Docker-ce</a:t>
            </a:r>
            <a:r>
              <a:rPr lang="en-US" b="1" dirty="0"/>
              <a:t> packages</a:t>
            </a:r>
          </a:p>
        </p:txBody>
      </p:sp>
      <p:sp>
        <p:nvSpPr>
          <p:cNvPr id="7" name="Rectangle 6"/>
          <p:cNvSpPr/>
          <p:nvPr/>
        </p:nvSpPr>
        <p:spPr>
          <a:xfrm>
            <a:off x="769034" y="2951090"/>
            <a:ext cx="6096000" cy="646331"/>
          </a:xfrm>
          <a:prstGeom prst="rect">
            <a:avLst/>
          </a:prstGeom>
        </p:spPr>
        <p:txBody>
          <a:bodyPr>
            <a:spAutoFit/>
          </a:bodyPr>
          <a:lstStyle/>
          <a:p>
            <a:r>
              <a:rPr lang="en-US" dirty="0"/>
              <a:t>sudo apt update</a:t>
            </a:r>
            <a:br>
              <a:rPr lang="en-US" dirty="0"/>
            </a:br>
            <a:r>
              <a:rPr lang="en-US" dirty="0"/>
              <a:t>sudo apt install </a:t>
            </a:r>
            <a:r>
              <a:rPr lang="en-US" dirty="0" err="1"/>
              <a:t>docker-ce</a:t>
            </a:r>
            <a:r>
              <a:rPr lang="en-US" dirty="0"/>
              <a:t> -y</a:t>
            </a:r>
          </a:p>
        </p:txBody>
      </p:sp>
      <p:sp>
        <p:nvSpPr>
          <p:cNvPr id="8" name="Rectangle 7"/>
          <p:cNvSpPr/>
          <p:nvPr/>
        </p:nvSpPr>
        <p:spPr>
          <a:xfrm>
            <a:off x="515815" y="3781084"/>
            <a:ext cx="8290560" cy="369332"/>
          </a:xfrm>
          <a:prstGeom prst="rect">
            <a:avLst/>
          </a:prstGeom>
        </p:spPr>
        <p:txBody>
          <a:bodyPr wrap="square">
            <a:spAutoFit/>
          </a:bodyPr>
          <a:lstStyle/>
          <a:p>
            <a:r>
              <a:rPr lang="en-US" b="1" dirty="0"/>
              <a:t>start the docker service and enable it to launch every time at system boot</a:t>
            </a:r>
          </a:p>
        </p:txBody>
      </p:sp>
      <p:sp>
        <p:nvSpPr>
          <p:cNvPr id="9" name="Rectangle 8"/>
          <p:cNvSpPr/>
          <p:nvPr/>
        </p:nvSpPr>
        <p:spPr>
          <a:xfrm>
            <a:off x="769034" y="4287521"/>
            <a:ext cx="6096000" cy="646331"/>
          </a:xfrm>
          <a:prstGeom prst="rect">
            <a:avLst/>
          </a:prstGeom>
        </p:spPr>
        <p:txBody>
          <a:bodyPr>
            <a:spAutoFit/>
          </a:bodyPr>
          <a:lstStyle/>
          <a:p>
            <a:r>
              <a:rPr lang="sv-SE" dirty="0"/>
              <a:t>systemctl start docker</a:t>
            </a:r>
            <a:br>
              <a:rPr lang="sv-SE" dirty="0"/>
            </a:br>
            <a:r>
              <a:rPr lang="sv-SE" dirty="0"/>
              <a:t>systemctl enable docker</a:t>
            </a:r>
            <a:endParaRPr lang="en-US" dirty="0"/>
          </a:p>
        </p:txBody>
      </p:sp>
      <p:sp>
        <p:nvSpPr>
          <p:cNvPr id="10" name="Rectangle 9"/>
          <p:cNvSpPr/>
          <p:nvPr/>
        </p:nvSpPr>
        <p:spPr>
          <a:xfrm>
            <a:off x="572085" y="4962771"/>
            <a:ext cx="8614117" cy="369332"/>
          </a:xfrm>
          <a:prstGeom prst="rect">
            <a:avLst/>
          </a:prstGeom>
        </p:spPr>
        <p:txBody>
          <a:bodyPr wrap="square">
            <a:spAutoFit/>
          </a:bodyPr>
          <a:lstStyle/>
          <a:p>
            <a:r>
              <a:rPr lang="en-US" dirty="0"/>
              <a:t>we will configure docker to run as a normal user or non-root user</a:t>
            </a:r>
          </a:p>
        </p:txBody>
      </p:sp>
      <p:sp>
        <p:nvSpPr>
          <p:cNvPr id="11" name="Rectangle 10"/>
          <p:cNvSpPr/>
          <p:nvPr/>
        </p:nvSpPr>
        <p:spPr>
          <a:xfrm>
            <a:off x="642425" y="5427003"/>
            <a:ext cx="9908344" cy="369332"/>
          </a:xfrm>
          <a:prstGeom prst="rect">
            <a:avLst/>
          </a:prstGeom>
        </p:spPr>
        <p:txBody>
          <a:bodyPr wrap="square">
            <a:spAutoFit/>
          </a:bodyPr>
          <a:lstStyle/>
          <a:p>
            <a:r>
              <a:rPr lang="en-US" dirty="0"/>
              <a:t>Create a new user named ‘</a:t>
            </a:r>
            <a:r>
              <a:rPr lang="en-US" dirty="0" err="1"/>
              <a:t>sankar</a:t>
            </a:r>
            <a:r>
              <a:rPr lang="en-US" dirty="0"/>
              <a:t>' and add it to the '</a:t>
            </a:r>
            <a:r>
              <a:rPr lang="en-US" dirty="0" err="1"/>
              <a:t>docker</a:t>
            </a:r>
            <a:r>
              <a:rPr lang="en-US" dirty="0"/>
              <a:t>' group.</a:t>
            </a:r>
          </a:p>
        </p:txBody>
      </p:sp>
      <p:sp>
        <p:nvSpPr>
          <p:cNvPr id="12" name="Rectangle 11"/>
          <p:cNvSpPr/>
          <p:nvPr/>
        </p:nvSpPr>
        <p:spPr>
          <a:xfrm>
            <a:off x="881576" y="5891237"/>
            <a:ext cx="6096000" cy="646331"/>
          </a:xfrm>
          <a:prstGeom prst="rect">
            <a:avLst/>
          </a:prstGeom>
        </p:spPr>
        <p:txBody>
          <a:bodyPr>
            <a:spAutoFit/>
          </a:bodyPr>
          <a:lstStyle/>
          <a:p>
            <a:r>
              <a:rPr lang="en-US" dirty="0"/>
              <a:t>useradd -m -s /bin/bash </a:t>
            </a:r>
            <a:r>
              <a:rPr lang="en-US" dirty="0" err="1"/>
              <a:t>sankar</a:t>
            </a:r>
            <a:br>
              <a:rPr lang="en-US" dirty="0"/>
            </a:br>
            <a:r>
              <a:rPr lang="en-US" dirty="0"/>
              <a:t>sudo usermod -</a:t>
            </a:r>
            <a:r>
              <a:rPr lang="en-US" dirty="0" err="1"/>
              <a:t>aG</a:t>
            </a:r>
            <a:r>
              <a:rPr lang="en-US" dirty="0"/>
              <a:t> docker </a:t>
            </a:r>
            <a:r>
              <a:rPr lang="en-US" dirty="0" err="1"/>
              <a:t>sankar</a:t>
            </a:r>
            <a:endParaRPr lang="en-US" dirty="0"/>
          </a:p>
        </p:txBody>
      </p:sp>
    </p:spTree>
    <p:extLst>
      <p:ext uri="{BB962C8B-B14F-4D97-AF65-F5344CB8AC3E}">
        <p14:creationId xmlns:p14="http://schemas.microsoft.com/office/powerpoint/2010/main" val="511554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78229"/>
            <a:ext cx="10302240" cy="369332"/>
          </a:xfrm>
          <a:prstGeom prst="rect">
            <a:avLst/>
          </a:prstGeom>
        </p:spPr>
        <p:txBody>
          <a:bodyPr wrap="square">
            <a:spAutoFit/>
          </a:bodyPr>
          <a:lstStyle/>
          <a:p>
            <a:r>
              <a:rPr lang="en-US" dirty="0"/>
              <a:t>Now login to the ‘</a:t>
            </a:r>
            <a:r>
              <a:rPr lang="en-US" dirty="0" err="1"/>
              <a:t>sankar</a:t>
            </a:r>
            <a:r>
              <a:rPr lang="en-US" dirty="0"/>
              <a:t>' user and run the docker hello-world command as below</a:t>
            </a:r>
          </a:p>
        </p:txBody>
      </p:sp>
      <p:sp>
        <p:nvSpPr>
          <p:cNvPr id="3" name="Rectangle 2"/>
          <p:cNvSpPr/>
          <p:nvPr/>
        </p:nvSpPr>
        <p:spPr>
          <a:xfrm>
            <a:off x="572086" y="700260"/>
            <a:ext cx="6096000" cy="646331"/>
          </a:xfrm>
          <a:prstGeom prst="rect">
            <a:avLst/>
          </a:prstGeom>
        </p:spPr>
        <p:txBody>
          <a:bodyPr>
            <a:spAutoFit/>
          </a:bodyPr>
          <a:lstStyle/>
          <a:p>
            <a:r>
              <a:rPr lang="en-US" dirty="0" err="1"/>
              <a:t>su</a:t>
            </a:r>
            <a:r>
              <a:rPr lang="en-US" dirty="0"/>
              <a:t> - </a:t>
            </a:r>
            <a:r>
              <a:rPr lang="en-US" dirty="0" err="1"/>
              <a:t>sankar</a:t>
            </a:r>
            <a:br>
              <a:rPr lang="en-US" dirty="0"/>
            </a:br>
            <a:r>
              <a:rPr lang="en-US" dirty="0"/>
              <a:t>docker run hello-world</a:t>
            </a:r>
          </a:p>
        </p:txBody>
      </p:sp>
      <p:sp>
        <p:nvSpPr>
          <p:cNvPr id="4" name="Rectangle 3"/>
          <p:cNvSpPr/>
          <p:nvPr/>
        </p:nvSpPr>
        <p:spPr>
          <a:xfrm>
            <a:off x="333076" y="1514007"/>
            <a:ext cx="2606932" cy="369332"/>
          </a:xfrm>
          <a:prstGeom prst="rect">
            <a:avLst/>
          </a:prstGeom>
        </p:spPr>
        <p:txBody>
          <a:bodyPr wrap="none">
            <a:spAutoFit/>
          </a:bodyPr>
          <a:lstStyle/>
          <a:p>
            <a:r>
              <a:rPr lang="en-US" b="1" dirty="0"/>
              <a:t>Create the Swarm Cluster</a:t>
            </a:r>
          </a:p>
        </p:txBody>
      </p:sp>
      <p:sp>
        <p:nvSpPr>
          <p:cNvPr id="5" name="Rectangle 4"/>
          <p:cNvSpPr/>
          <p:nvPr/>
        </p:nvSpPr>
        <p:spPr>
          <a:xfrm>
            <a:off x="564039" y="1921971"/>
            <a:ext cx="4932184" cy="369332"/>
          </a:xfrm>
          <a:prstGeom prst="rect">
            <a:avLst/>
          </a:prstGeom>
        </p:spPr>
        <p:txBody>
          <a:bodyPr wrap="none">
            <a:spAutoFit/>
          </a:bodyPr>
          <a:lstStyle/>
          <a:p>
            <a:r>
              <a:rPr lang="en-US" dirty="0"/>
              <a:t>docker swarm init --advertise-</a:t>
            </a:r>
            <a:r>
              <a:rPr lang="en-US" dirty="0" err="1"/>
              <a:t>addr</a:t>
            </a:r>
            <a:r>
              <a:rPr lang="en-US" dirty="0"/>
              <a:t> 13.232.148.157</a:t>
            </a:r>
          </a:p>
        </p:txBody>
      </p:sp>
      <p:pic>
        <p:nvPicPr>
          <p:cNvPr id="1026" name="Picture 2"/>
          <p:cNvPicPr>
            <a:picLocks noChangeAspect="1" noChangeArrowheads="1"/>
          </p:cNvPicPr>
          <p:nvPr/>
        </p:nvPicPr>
        <p:blipFill>
          <a:blip r:embed="rId2"/>
          <a:srcRect/>
          <a:stretch>
            <a:fillRect/>
          </a:stretch>
        </p:blipFill>
        <p:spPr bwMode="auto">
          <a:xfrm>
            <a:off x="647700" y="2419643"/>
            <a:ext cx="10896600" cy="1575582"/>
          </a:xfrm>
          <a:prstGeom prst="rect">
            <a:avLst/>
          </a:prstGeom>
          <a:noFill/>
          <a:ln w="9525">
            <a:noFill/>
            <a:miter lim="800000"/>
            <a:headEnd/>
            <a:tailEnd/>
          </a:ln>
          <a:effectLst/>
        </p:spPr>
      </p:pic>
      <p:sp>
        <p:nvSpPr>
          <p:cNvPr id="7" name="Rectangle 6"/>
          <p:cNvSpPr/>
          <p:nvPr/>
        </p:nvSpPr>
        <p:spPr>
          <a:xfrm>
            <a:off x="638673" y="4215003"/>
            <a:ext cx="5371983" cy="369332"/>
          </a:xfrm>
          <a:prstGeom prst="rect">
            <a:avLst/>
          </a:prstGeom>
        </p:spPr>
        <p:txBody>
          <a:bodyPr wrap="none">
            <a:spAutoFit/>
          </a:bodyPr>
          <a:lstStyle/>
          <a:p>
            <a:r>
              <a:rPr lang="en-US" dirty="0"/>
              <a:t>'join-token' has been generated by the 'manager' node.</a:t>
            </a:r>
          </a:p>
        </p:txBody>
      </p:sp>
      <p:sp>
        <p:nvSpPr>
          <p:cNvPr id="9" name="Rectangle 8"/>
          <p:cNvSpPr/>
          <p:nvPr/>
        </p:nvSpPr>
        <p:spPr>
          <a:xfrm>
            <a:off x="712762" y="4683591"/>
            <a:ext cx="10428849" cy="923330"/>
          </a:xfrm>
          <a:prstGeom prst="rect">
            <a:avLst/>
          </a:prstGeom>
        </p:spPr>
        <p:txBody>
          <a:bodyPr wrap="square">
            <a:spAutoFit/>
          </a:bodyPr>
          <a:lstStyle/>
          <a:p>
            <a:r>
              <a:rPr lang="en-US" dirty="0"/>
              <a:t>we need to add the 'worker01' node to the cluster 'manager'. And to do that, we need a 'join-token' from the cluster 'manager' node</a:t>
            </a:r>
          </a:p>
          <a:p>
            <a:r>
              <a:rPr lang="en-US" dirty="0"/>
              <a:t>Go to worker01 node and run the below command </a:t>
            </a:r>
          </a:p>
        </p:txBody>
      </p:sp>
      <p:pic>
        <p:nvPicPr>
          <p:cNvPr id="1027" name="Picture 3"/>
          <p:cNvPicPr>
            <a:picLocks noChangeAspect="1" noChangeArrowheads="1"/>
          </p:cNvPicPr>
          <p:nvPr/>
        </p:nvPicPr>
        <p:blipFill>
          <a:blip r:embed="rId3"/>
          <a:srcRect/>
          <a:stretch>
            <a:fillRect/>
          </a:stretch>
        </p:blipFill>
        <p:spPr bwMode="auto">
          <a:xfrm>
            <a:off x="555306" y="5780430"/>
            <a:ext cx="10966133" cy="676641"/>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408" y="334499"/>
            <a:ext cx="8149883" cy="369332"/>
          </a:xfrm>
          <a:prstGeom prst="rect">
            <a:avLst/>
          </a:prstGeom>
        </p:spPr>
        <p:txBody>
          <a:bodyPr wrap="square">
            <a:spAutoFit/>
          </a:bodyPr>
          <a:lstStyle/>
          <a:p>
            <a:r>
              <a:rPr lang="en-US" dirty="0"/>
              <a:t>Check it by running the following command on the 'manager' node.</a:t>
            </a:r>
          </a:p>
        </p:txBody>
      </p:sp>
      <p:sp>
        <p:nvSpPr>
          <p:cNvPr id="4" name="Rectangle 3"/>
          <p:cNvSpPr/>
          <p:nvPr/>
        </p:nvSpPr>
        <p:spPr>
          <a:xfrm>
            <a:off x="666183" y="740285"/>
            <a:ext cx="1547796" cy="369332"/>
          </a:xfrm>
          <a:prstGeom prst="rect">
            <a:avLst/>
          </a:prstGeom>
        </p:spPr>
        <p:txBody>
          <a:bodyPr wrap="none">
            <a:spAutoFit/>
          </a:bodyPr>
          <a:lstStyle/>
          <a:p>
            <a:r>
              <a:rPr lang="en-US" dirty="0"/>
              <a:t>docker node </a:t>
            </a:r>
            <a:r>
              <a:rPr lang="en-US" dirty="0" err="1"/>
              <a:t>ls</a:t>
            </a:r>
            <a:endParaRPr lang="en-US" dirty="0"/>
          </a:p>
        </p:txBody>
      </p:sp>
      <p:sp>
        <p:nvSpPr>
          <p:cNvPr id="5" name="Rectangle 4"/>
          <p:cNvSpPr/>
          <p:nvPr/>
        </p:nvSpPr>
        <p:spPr>
          <a:xfrm>
            <a:off x="558018" y="2247706"/>
            <a:ext cx="9852073" cy="369332"/>
          </a:xfrm>
          <a:prstGeom prst="rect">
            <a:avLst/>
          </a:prstGeom>
        </p:spPr>
        <p:txBody>
          <a:bodyPr wrap="square">
            <a:spAutoFit/>
          </a:bodyPr>
          <a:lstStyle/>
          <a:p>
            <a:r>
              <a:rPr lang="en-US" dirty="0"/>
              <a:t>Now you see the 'worker01‘ and ‘worker02’ nodes are joined to the swarm cluster</a:t>
            </a:r>
          </a:p>
        </p:txBody>
      </p:sp>
      <p:sp>
        <p:nvSpPr>
          <p:cNvPr id="6" name="Rectangle 5"/>
          <p:cNvSpPr/>
          <p:nvPr/>
        </p:nvSpPr>
        <p:spPr>
          <a:xfrm>
            <a:off x="565592" y="2681627"/>
            <a:ext cx="3689343" cy="369332"/>
          </a:xfrm>
          <a:prstGeom prst="rect">
            <a:avLst/>
          </a:prstGeom>
        </p:spPr>
        <p:txBody>
          <a:bodyPr wrap="none">
            <a:spAutoFit/>
          </a:bodyPr>
          <a:lstStyle/>
          <a:p>
            <a:r>
              <a:rPr lang="en-US" b="1" dirty="0"/>
              <a:t>Deploying First Service to the Cluster</a:t>
            </a:r>
          </a:p>
        </p:txBody>
      </p:sp>
      <p:sp>
        <p:nvSpPr>
          <p:cNvPr id="7" name="Rectangle 6"/>
          <p:cNvSpPr/>
          <p:nvPr/>
        </p:nvSpPr>
        <p:spPr>
          <a:xfrm>
            <a:off x="811236" y="3224908"/>
            <a:ext cx="10780541" cy="923330"/>
          </a:xfrm>
          <a:prstGeom prst="rect">
            <a:avLst/>
          </a:prstGeom>
        </p:spPr>
        <p:txBody>
          <a:bodyPr wrap="square">
            <a:spAutoFit/>
          </a:bodyPr>
          <a:lstStyle/>
          <a:p>
            <a:r>
              <a:rPr lang="en-US" dirty="0"/>
              <a:t>we will create and deploy our first service to the swarm cluster. We want to create new service </a:t>
            </a:r>
            <a:r>
              <a:rPr lang="en-US" dirty="0" err="1"/>
              <a:t>Nginx</a:t>
            </a:r>
            <a:r>
              <a:rPr lang="en-US" dirty="0"/>
              <a:t> web server that will run on default http port 80, and then expose it to the port 8080 on the host server, and then try to replicate the </a:t>
            </a:r>
            <a:r>
              <a:rPr lang="en-US" dirty="0" err="1"/>
              <a:t>nginx</a:t>
            </a:r>
            <a:r>
              <a:rPr lang="en-US" dirty="0"/>
              <a:t> service inside the swarm cluster</a:t>
            </a:r>
          </a:p>
        </p:txBody>
      </p:sp>
      <p:sp>
        <p:nvSpPr>
          <p:cNvPr id="8" name="Rectangle 7"/>
          <p:cNvSpPr/>
          <p:nvPr/>
        </p:nvSpPr>
        <p:spPr>
          <a:xfrm>
            <a:off x="811236" y="4273454"/>
            <a:ext cx="9176825" cy="369332"/>
          </a:xfrm>
          <a:prstGeom prst="rect">
            <a:avLst/>
          </a:prstGeom>
        </p:spPr>
        <p:txBody>
          <a:bodyPr wrap="square">
            <a:spAutoFit/>
          </a:bodyPr>
          <a:lstStyle/>
          <a:p>
            <a:r>
              <a:rPr lang="en-US" dirty="0"/>
              <a:t>docker service create --name my-web --publish 8080:80 nginx:1.13-alpine</a:t>
            </a:r>
          </a:p>
        </p:txBody>
      </p:sp>
      <p:pic>
        <p:nvPicPr>
          <p:cNvPr id="2051" name="Picture 3"/>
          <p:cNvPicPr>
            <a:picLocks noChangeAspect="1" noChangeArrowheads="1"/>
          </p:cNvPicPr>
          <p:nvPr/>
        </p:nvPicPr>
        <p:blipFill>
          <a:blip r:embed="rId2"/>
          <a:srcRect/>
          <a:stretch>
            <a:fillRect/>
          </a:stretch>
        </p:blipFill>
        <p:spPr bwMode="auto">
          <a:xfrm>
            <a:off x="477716" y="4890862"/>
            <a:ext cx="11282875" cy="1411463"/>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50644" y="1209456"/>
            <a:ext cx="10797780" cy="900698"/>
          </a:xfrm>
          <a:prstGeom prst="rect">
            <a:avLst/>
          </a:prstGeom>
          <a:noFill/>
          <a:ln w="9525">
            <a:noFill/>
            <a:miter lim="800000"/>
            <a:headEnd/>
            <a:tailEnd/>
          </a:ln>
          <a:effectLst/>
        </p:spPr>
      </p:pic>
    </p:spTree>
    <p:extLst>
      <p:ext uri="{BB962C8B-B14F-4D97-AF65-F5344CB8AC3E}">
        <p14:creationId xmlns:p14="http://schemas.microsoft.com/office/powerpoint/2010/main" val="511554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465" y="191645"/>
            <a:ext cx="2667205" cy="369332"/>
          </a:xfrm>
          <a:prstGeom prst="rect">
            <a:avLst/>
          </a:prstGeom>
        </p:spPr>
        <p:txBody>
          <a:bodyPr wrap="none">
            <a:spAutoFit/>
          </a:bodyPr>
          <a:lstStyle/>
          <a:p>
            <a:r>
              <a:rPr lang="en-US" dirty="0"/>
              <a:t>check using docker service</a:t>
            </a:r>
          </a:p>
        </p:txBody>
      </p:sp>
      <p:pic>
        <p:nvPicPr>
          <p:cNvPr id="3074" name="Picture 2"/>
          <p:cNvPicPr>
            <a:picLocks noChangeAspect="1" noChangeArrowheads="1"/>
          </p:cNvPicPr>
          <p:nvPr/>
        </p:nvPicPr>
        <p:blipFill>
          <a:blip r:embed="rId2"/>
          <a:srcRect/>
          <a:stretch>
            <a:fillRect/>
          </a:stretch>
        </p:blipFill>
        <p:spPr bwMode="auto">
          <a:xfrm>
            <a:off x="567764" y="1023133"/>
            <a:ext cx="10897405" cy="960413"/>
          </a:xfrm>
          <a:prstGeom prst="rect">
            <a:avLst/>
          </a:prstGeom>
          <a:noFill/>
          <a:ln w="9525">
            <a:noFill/>
            <a:miter lim="800000"/>
            <a:headEnd/>
            <a:tailEnd/>
          </a:ln>
          <a:effectLst/>
        </p:spPr>
      </p:pic>
      <p:sp>
        <p:nvSpPr>
          <p:cNvPr id="4" name="Rectangle 3"/>
          <p:cNvSpPr/>
          <p:nvPr/>
        </p:nvSpPr>
        <p:spPr>
          <a:xfrm>
            <a:off x="606635" y="543337"/>
            <a:ext cx="1724639" cy="369332"/>
          </a:xfrm>
          <a:prstGeom prst="rect">
            <a:avLst/>
          </a:prstGeom>
        </p:spPr>
        <p:txBody>
          <a:bodyPr wrap="none">
            <a:spAutoFit/>
          </a:bodyPr>
          <a:lstStyle/>
          <a:p>
            <a:r>
              <a:rPr lang="en-US" dirty="0"/>
              <a:t>docker service </a:t>
            </a:r>
            <a:r>
              <a:rPr lang="en-US" dirty="0" err="1"/>
              <a:t>ls</a:t>
            </a:r>
            <a:endParaRPr lang="en-US" dirty="0"/>
          </a:p>
        </p:txBody>
      </p:sp>
      <p:sp>
        <p:nvSpPr>
          <p:cNvPr id="5" name="Rectangle 4"/>
          <p:cNvSpPr/>
          <p:nvPr/>
        </p:nvSpPr>
        <p:spPr>
          <a:xfrm>
            <a:off x="572086" y="2041042"/>
            <a:ext cx="10935286" cy="923330"/>
          </a:xfrm>
          <a:prstGeom prst="rect">
            <a:avLst/>
          </a:prstGeom>
        </p:spPr>
        <p:txBody>
          <a:bodyPr wrap="square">
            <a:spAutoFit/>
          </a:bodyPr>
          <a:lstStyle/>
          <a:p>
            <a:r>
              <a:rPr lang="en-US" dirty="0"/>
              <a:t>The </a:t>
            </a:r>
            <a:r>
              <a:rPr lang="en-US" dirty="0" err="1"/>
              <a:t>Nginx</a:t>
            </a:r>
            <a:r>
              <a:rPr lang="en-US" dirty="0"/>
              <a:t> service has been created and deployed to the swarm cluster as a service named 'my-web', it's based on the </a:t>
            </a:r>
            <a:r>
              <a:rPr lang="en-US" dirty="0" err="1"/>
              <a:t>Nginx</a:t>
            </a:r>
            <a:r>
              <a:rPr lang="en-US" dirty="0"/>
              <a:t> Alpine Linux, expose the HTTP port of the container service to the port '8080' on the host, and it has only 1 replicas</a:t>
            </a:r>
          </a:p>
        </p:txBody>
      </p:sp>
      <p:pic>
        <p:nvPicPr>
          <p:cNvPr id="2050" name="Picture 2"/>
          <p:cNvPicPr>
            <a:picLocks noChangeAspect="1" noChangeArrowheads="1"/>
          </p:cNvPicPr>
          <p:nvPr/>
        </p:nvPicPr>
        <p:blipFill>
          <a:blip r:embed="rId3"/>
          <a:srcRect/>
          <a:stretch>
            <a:fillRect/>
          </a:stretch>
        </p:blipFill>
        <p:spPr bwMode="auto">
          <a:xfrm>
            <a:off x="618977" y="3363790"/>
            <a:ext cx="10860259" cy="772113"/>
          </a:xfrm>
          <a:prstGeom prst="rect">
            <a:avLst/>
          </a:prstGeom>
          <a:noFill/>
          <a:ln w="9525">
            <a:noFill/>
            <a:miter lim="800000"/>
            <a:headEnd/>
            <a:tailEnd/>
          </a:ln>
          <a:effectLst/>
        </p:spPr>
      </p:pic>
      <p:sp>
        <p:nvSpPr>
          <p:cNvPr id="12" name="Rectangle 11"/>
          <p:cNvSpPr/>
          <p:nvPr/>
        </p:nvSpPr>
        <p:spPr>
          <a:xfrm>
            <a:off x="590223" y="2918433"/>
            <a:ext cx="4172168" cy="369332"/>
          </a:xfrm>
          <a:prstGeom prst="rect">
            <a:avLst/>
          </a:prstGeom>
        </p:spPr>
        <p:txBody>
          <a:bodyPr wrap="none">
            <a:spAutoFit/>
          </a:bodyPr>
          <a:lstStyle/>
          <a:p>
            <a:r>
              <a:rPr lang="en-US" dirty="0"/>
              <a:t>To check on which node service is running </a:t>
            </a:r>
          </a:p>
        </p:txBody>
      </p:sp>
      <p:sp>
        <p:nvSpPr>
          <p:cNvPr id="13" name="Rectangle 12"/>
          <p:cNvSpPr/>
          <p:nvPr/>
        </p:nvSpPr>
        <p:spPr>
          <a:xfrm>
            <a:off x="573810" y="4365060"/>
            <a:ext cx="8216737" cy="369332"/>
          </a:xfrm>
          <a:prstGeom prst="rect">
            <a:avLst/>
          </a:prstGeom>
        </p:spPr>
        <p:txBody>
          <a:bodyPr wrap="none">
            <a:spAutoFit/>
          </a:bodyPr>
          <a:lstStyle/>
          <a:p>
            <a:r>
              <a:rPr lang="en-US" dirty="0"/>
              <a:t>Check on the node whether it is running or not, go to the node and run the command</a:t>
            </a:r>
          </a:p>
        </p:txBody>
      </p:sp>
      <p:pic>
        <p:nvPicPr>
          <p:cNvPr id="2051" name="Picture 3"/>
          <p:cNvPicPr>
            <a:picLocks noChangeAspect="1" noChangeArrowheads="1"/>
          </p:cNvPicPr>
          <p:nvPr/>
        </p:nvPicPr>
        <p:blipFill>
          <a:blip r:embed="rId4"/>
          <a:srcRect/>
          <a:stretch>
            <a:fillRect/>
          </a:stretch>
        </p:blipFill>
        <p:spPr bwMode="auto">
          <a:xfrm>
            <a:off x="520505" y="4958204"/>
            <a:ext cx="10775852" cy="781413"/>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3887" y="346396"/>
            <a:ext cx="4594399" cy="369332"/>
          </a:xfrm>
          <a:prstGeom prst="rect">
            <a:avLst/>
          </a:prstGeom>
        </p:spPr>
        <p:txBody>
          <a:bodyPr wrap="none">
            <a:spAutoFit/>
          </a:bodyPr>
          <a:lstStyle/>
          <a:p>
            <a:r>
              <a:rPr lang="en-US" dirty="0"/>
              <a:t>Change the load from manager to worker node</a:t>
            </a:r>
          </a:p>
        </p:txBody>
      </p:sp>
      <p:pic>
        <p:nvPicPr>
          <p:cNvPr id="3074" name="Picture 2"/>
          <p:cNvPicPr>
            <a:picLocks noChangeAspect="1" noChangeArrowheads="1"/>
          </p:cNvPicPr>
          <p:nvPr/>
        </p:nvPicPr>
        <p:blipFill>
          <a:blip r:embed="rId2"/>
          <a:srcRect/>
          <a:stretch>
            <a:fillRect/>
          </a:stretch>
        </p:blipFill>
        <p:spPr bwMode="auto">
          <a:xfrm>
            <a:off x="547027" y="1161467"/>
            <a:ext cx="11248547" cy="512592"/>
          </a:xfrm>
          <a:prstGeom prst="rect">
            <a:avLst/>
          </a:prstGeom>
          <a:noFill/>
          <a:ln w="9525">
            <a:noFill/>
            <a:miter lim="800000"/>
            <a:headEnd/>
            <a:tailEnd/>
          </a:ln>
          <a:effectLst/>
        </p:spPr>
      </p:pic>
      <p:sp>
        <p:nvSpPr>
          <p:cNvPr id="12" name="Rectangle 11"/>
          <p:cNvSpPr/>
          <p:nvPr/>
        </p:nvSpPr>
        <p:spPr>
          <a:xfrm>
            <a:off x="773629" y="698082"/>
            <a:ext cx="9752093" cy="369332"/>
          </a:xfrm>
          <a:prstGeom prst="rect">
            <a:avLst/>
          </a:prstGeom>
        </p:spPr>
        <p:txBody>
          <a:bodyPr wrap="none">
            <a:spAutoFit/>
          </a:bodyPr>
          <a:lstStyle/>
          <a:p>
            <a:r>
              <a:rPr lang="en-US" dirty="0"/>
              <a:t> docker node update --availability drain  ip-172-31-44-230 (stopping the node where service is running)</a:t>
            </a:r>
          </a:p>
        </p:txBody>
      </p:sp>
      <p:pic>
        <p:nvPicPr>
          <p:cNvPr id="3075" name="Picture 3"/>
          <p:cNvPicPr>
            <a:picLocks noChangeAspect="1" noChangeArrowheads="1"/>
          </p:cNvPicPr>
          <p:nvPr/>
        </p:nvPicPr>
        <p:blipFill>
          <a:blip r:embed="rId3"/>
          <a:srcRect/>
          <a:stretch>
            <a:fillRect/>
          </a:stretch>
        </p:blipFill>
        <p:spPr bwMode="auto">
          <a:xfrm>
            <a:off x="544829" y="1913059"/>
            <a:ext cx="11215761" cy="858275"/>
          </a:xfrm>
          <a:prstGeom prst="rect">
            <a:avLst/>
          </a:prstGeom>
          <a:noFill/>
          <a:ln w="9525">
            <a:noFill/>
            <a:miter lim="800000"/>
            <a:headEnd/>
            <a:tailEnd/>
          </a:ln>
          <a:effectLst/>
        </p:spPr>
      </p:pic>
      <p:sp>
        <p:nvSpPr>
          <p:cNvPr id="13" name="Rectangle 12"/>
          <p:cNvSpPr/>
          <p:nvPr/>
        </p:nvSpPr>
        <p:spPr>
          <a:xfrm>
            <a:off x="485610" y="3016912"/>
            <a:ext cx="8156335" cy="369332"/>
          </a:xfrm>
          <a:prstGeom prst="rect">
            <a:avLst/>
          </a:prstGeom>
        </p:spPr>
        <p:txBody>
          <a:bodyPr wrap="none">
            <a:spAutoFit/>
          </a:bodyPr>
          <a:lstStyle/>
          <a:p>
            <a:r>
              <a:rPr lang="en-US" dirty="0"/>
              <a:t>After stopping of the manager , service should be moved to other node of the cluster</a:t>
            </a:r>
          </a:p>
        </p:txBody>
      </p:sp>
      <p:pic>
        <p:nvPicPr>
          <p:cNvPr id="3076" name="Picture 4"/>
          <p:cNvPicPr>
            <a:picLocks noChangeAspect="1" noChangeArrowheads="1"/>
          </p:cNvPicPr>
          <p:nvPr/>
        </p:nvPicPr>
        <p:blipFill>
          <a:blip r:embed="rId4"/>
          <a:srcRect/>
          <a:stretch>
            <a:fillRect/>
          </a:stretch>
        </p:blipFill>
        <p:spPr bwMode="auto">
          <a:xfrm>
            <a:off x="485775" y="3592097"/>
            <a:ext cx="11232613" cy="742950"/>
          </a:xfrm>
          <a:prstGeom prst="rect">
            <a:avLst/>
          </a:prstGeom>
          <a:noFill/>
          <a:ln w="9525">
            <a:noFill/>
            <a:miter lim="800000"/>
            <a:headEnd/>
            <a:tailEnd/>
          </a:ln>
          <a:effectLst/>
        </p:spPr>
      </p:pic>
      <p:sp>
        <p:nvSpPr>
          <p:cNvPr id="14" name="Rectangle 13"/>
          <p:cNvSpPr/>
          <p:nvPr/>
        </p:nvSpPr>
        <p:spPr>
          <a:xfrm>
            <a:off x="469197" y="4576081"/>
            <a:ext cx="2065694" cy="369332"/>
          </a:xfrm>
          <a:prstGeom prst="rect">
            <a:avLst/>
          </a:prstGeom>
        </p:spPr>
        <p:txBody>
          <a:bodyPr wrap="none">
            <a:spAutoFit/>
          </a:bodyPr>
          <a:lstStyle/>
          <a:p>
            <a:r>
              <a:rPr lang="en-US" b="1" dirty="0"/>
              <a:t>Scale up the service</a:t>
            </a:r>
          </a:p>
        </p:txBody>
      </p:sp>
      <p:sp>
        <p:nvSpPr>
          <p:cNvPr id="16" name="Rectangle 15"/>
          <p:cNvSpPr/>
          <p:nvPr/>
        </p:nvSpPr>
        <p:spPr>
          <a:xfrm>
            <a:off x="702705" y="4988732"/>
            <a:ext cx="3203954" cy="369332"/>
          </a:xfrm>
          <a:prstGeom prst="rect">
            <a:avLst/>
          </a:prstGeom>
        </p:spPr>
        <p:txBody>
          <a:bodyPr wrap="none">
            <a:spAutoFit/>
          </a:bodyPr>
          <a:lstStyle/>
          <a:p>
            <a:r>
              <a:rPr lang="en-US" dirty="0"/>
              <a:t>docker service scale my-web=10</a:t>
            </a:r>
          </a:p>
        </p:txBody>
      </p:sp>
      <p:pic>
        <p:nvPicPr>
          <p:cNvPr id="3077" name="Picture 5"/>
          <p:cNvPicPr>
            <a:picLocks noChangeAspect="1" noChangeArrowheads="1"/>
          </p:cNvPicPr>
          <p:nvPr/>
        </p:nvPicPr>
        <p:blipFill>
          <a:blip r:embed="rId5"/>
          <a:srcRect/>
          <a:stretch>
            <a:fillRect/>
          </a:stretch>
        </p:blipFill>
        <p:spPr bwMode="auto">
          <a:xfrm>
            <a:off x="602860" y="5760501"/>
            <a:ext cx="11017054" cy="795044"/>
          </a:xfrm>
          <a:prstGeom prst="rect">
            <a:avLst/>
          </a:prstGeom>
          <a:noFill/>
          <a:ln w="9525">
            <a:noFill/>
            <a:miter lim="800000"/>
            <a:headEnd/>
            <a:tailEnd/>
          </a:ln>
          <a:effectLst/>
        </p:spPr>
      </p:pic>
      <p:sp>
        <p:nvSpPr>
          <p:cNvPr id="18" name="Rectangle 17"/>
          <p:cNvSpPr/>
          <p:nvPr/>
        </p:nvSpPr>
        <p:spPr>
          <a:xfrm>
            <a:off x="911376" y="5338080"/>
            <a:ext cx="2238818" cy="369332"/>
          </a:xfrm>
          <a:prstGeom prst="rect">
            <a:avLst/>
          </a:prstGeom>
        </p:spPr>
        <p:txBody>
          <a:bodyPr wrap="none">
            <a:spAutoFit/>
          </a:bodyPr>
          <a:lstStyle/>
          <a:p>
            <a:r>
              <a:rPr lang="en-US" dirty="0"/>
              <a:t>Check the service info</a:t>
            </a:r>
          </a:p>
        </p:txBody>
      </p:sp>
    </p:spTree>
    <p:extLst>
      <p:ext uri="{BB962C8B-B14F-4D97-AF65-F5344CB8AC3E}">
        <p14:creationId xmlns:p14="http://schemas.microsoft.com/office/powerpoint/2010/main" val="3208908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91690" y="247920"/>
            <a:ext cx="2559290" cy="369332"/>
          </a:xfrm>
          <a:prstGeom prst="rect">
            <a:avLst/>
          </a:prstGeom>
        </p:spPr>
        <p:txBody>
          <a:bodyPr wrap="none">
            <a:spAutoFit/>
          </a:bodyPr>
          <a:lstStyle/>
          <a:p>
            <a:r>
              <a:rPr lang="en-US" dirty="0"/>
              <a:t>Check the containers info</a:t>
            </a:r>
          </a:p>
        </p:txBody>
      </p:sp>
      <p:pic>
        <p:nvPicPr>
          <p:cNvPr id="4098" name="Picture 2"/>
          <p:cNvPicPr>
            <a:picLocks noChangeAspect="1" noChangeArrowheads="1"/>
          </p:cNvPicPr>
          <p:nvPr/>
        </p:nvPicPr>
        <p:blipFill>
          <a:blip r:embed="rId2"/>
          <a:srcRect/>
          <a:stretch>
            <a:fillRect/>
          </a:stretch>
        </p:blipFill>
        <p:spPr bwMode="auto">
          <a:xfrm>
            <a:off x="746687" y="848532"/>
            <a:ext cx="10636512" cy="2091616"/>
          </a:xfrm>
          <a:prstGeom prst="rect">
            <a:avLst/>
          </a:prstGeom>
          <a:noFill/>
          <a:ln w="9525">
            <a:noFill/>
            <a:miter lim="800000"/>
            <a:headEnd/>
            <a:tailEnd/>
          </a:ln>
          <a:effectLst/>
        </p:spPr>
      </p:pic>
      <p:sp>
        <p:nvSpPr>
          <p:cNvPr id="12" name="Rectangle 11"/>
          <p:cNvSpPr/>
          <p:nvPr/>
        </p:nvSpPr>
        <p:spPr>
          <a:xfrm>
            <a:off x="855105" y="3143520"/>
            <a:ext cx="4857740" cy="369332"/>
          </a:xfrm>
          <a:prstGeom prst="rect">
            <a:avLst/>
          </a:prstGeom>
        </p:spPr>
        <p:txBody>
          <a:bodyPr wrap="none">
            <a:spAutoFit/>
          </a:bodyPr>
          <a:lstStyle/>
          <a:p>
            <a:r>
              <a:rPr lang="en-US" dirty="0"/>
              <a:t>So 10 containers are distributed among the nodes</a:t>
            </a:r>
          </a:p>
        </p:txBody>
      </p:sp>
      <p:sp>
        <p:nvSpPr>
          <p:cNvPr id="13" name="Rectangle 12"/>
          <p:cNvSpPr/>
          <p:nvPr/>
        </p:nvSpPr>
        <p:spPr>
          <a:xfrm>
            <a:off x="517481" y="3692160"/>
            <a:ext cx="3050515" cy="369332"/>
          </a:xfrm>
          <a:prstGeom prst="rect">
            <a:avLst/>
          </a:prstGeom>
        </p:spPr>
        <p:txBody>
          <a:bodyPr wrap="none">
            <a:spAutoFit/>
          </a:bodyPr>
          <a:lstStyle/>
          <a:p>
            <a:r>
              <a:rPr lang="en-US" dirty="0"/>
              <a:t>Bring back the manager online</a:t>
            </a:r>
          </a:p>
        </p:txBody>
      </p:sp>
      <p:sp>
        <p:nvSpPr>
          <p:cNvPr id="14" name="Rectangle 13"/>
          <p:cNvSpPr/>
          <p:nvPr/>
        </p:nvSpPr>
        <p:spPr>
          <a:xfrm>
            <a:off x="829899" y="4088395"/>
            <a:ext cx="5653407" cy="369332"/>
          </a:xfrm>
          <a:prstGeom prst="rect">
            <a:avLst/>
          </a:prstGeom>
        </p:spPr>
        <p:txBody>
          <a:bodyPr wrap="none">
            <a:spAutoFit/>
          </a:bodyPr>
          <a:lstStyle/>
          <a:p>
            <a:r>
              <a:rPr lang="en-US" dirty="0"/>
              <a:t>docker node update --availability active  ip-172-31-44-230 </a:t>
            </a:r>
          </a:p>
        </p:txBody>
      </p:sp>
      <p:pic>
        <p:nvPicPr>
          <p:cNvPr id="4099" name="Picture 3"/>
          <p:cNvPicPr>
            <a:picLocks noChangeAspect="1" noChangeArrowheads="1"/>
          </p:cNvPicPr>
          <p:nvPr/>
        </p:nvPicPr>
        <p:blipFill>
          <a:blip r:embed="rId3"/>
          <a:srcRect/>
          <a:stretch>
            <a:fillRect/>
          </a:stretch>
        </p:blipFill>
        <p:spPr bwMode="auto">
          <a:xfrm>
            <a:off x="657517" y="4612811"/>
            <a:ext cx="10566147" cy="535964"/>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656932" y="5560915"/>
            <a:ext cx="10611290" cy="82867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070" y="1108223"/>
            <a:ext cx="9598856" cy="369332"/>
          </a:xfrm>
          <a:prstGeom prst="rect">
            <a:avLst/>
          </a:prstGeom>
        </p:spPr>
        <p:txBody>
          <a:bodyPr wrap="square">
            <a:spAutoFit/>
          </a:bodyPr>
          <a:lstStyle/>
          <a:p>
            <a:r>
              <a:rPr lang="en-US" dirty="0"/>
              <a:t>Check the container list on the manager node, go to manager node and run the below command</a:t>
            </a:r>
          </a:p>
        </p:txBody>
      </p:sp>
      <p:pic>
        <p:nvPicPr>
          <p:cNvPr id="5122" name="Picture 2"/>
          <p:cNvPicPr>
            <a:picLocks noChangeAspect="1" noChangeArrowheads="1"/>
          </p:cNvPicPr>
          <p:nvPr/>
        </p:nvPicPr>
        <p:blipFill>
          <a:blip r:embed="rId2"/>
          <a:srcRect/>
          <a:stretch>
            <a:fillRect/>
          </a:stretch>
        </p:blipFill>
        <p:spPr bwMode="auto">
          <a:xfrm>
            <a:off x="436098" y="1765202"/>
            <a:ext cx="11211950" cy="1540706"/>
          </a:xfrm>
          <a:prstGeom prst="rect">
            <a:avLst/>
          </a:prstGeom>
          <a:noFill/>
          <a:ln w="9525">
            <a:noFill/>
            <a:miter lim="800000"/>
            <a:headEnd/>
            <a:tailEnd/>
          </a:ln>
          <a:effectLst/>
        </p:spPr>
      </p:pic>
      <p:sp>
        <p:nvSpPr>
          <p:cNvPr id="8" name="Rectangle 7"/>
          <p:cNvSpPr/>
          <p:nvPr/>
        </p:nvSpPr>
        <p:spPr>
          <a:xfrm>
            <a:off x="450071" y="613677"/>
            <a:ext cx="6738704" cy="369332"/>
          </a:xfrm>
          <a:prstGeom prst="rect">
            <a:avLst/>
          </a:prstGeom>
        </p:spPr>
        <p:txBody>
          <a:bodyPr wrap="none">
            <a:spAutoFit/>
          </a:bodyPr>
          <a:lstStyle/>
          <a:p>
            <a:r>
              <a:rPr lang="en-US" dirty="0"/>
              <a:t>docker node update --availability active  ip-172-31-44-231 (worker01) </a:t>
            </a:r>
          </a:p>
        </p:txBody>
      </p:sp>
      <p:sp>
        <p:nvSpPr>
          <p:cNvPr id="9" name="Rectangle 8"/>
          <p:cNvSpPr/>
          <p:nvPr/>
        </p:nvSpPr>
        <p:spPr>
          <a:xfrm>
            <a:off x="386861" y="191478"/>
            <a:ext cx="9460524" cy="369332"/>
          </a:xfrm>
          <a:prstGeom prst="rect">
            <a:avLst/>
          </a:prstGeom>
        </p:spPr>
        <p:txBody>
          <a:bodyPr wrap="square">
            <a:spAutoFit/>
          </a:bodyPr>
          <a:lstStyle/>
          <a:p>
            <a:r>
              <a:rPr lang="en-US" dirty="0"/>
              <a:t>Shutdown one of the node, so we can observer load is distributed among manger and other node</a:t>
            </a:r>
          </a:p>
        </p:txBody>
      </p:sp>
      <p:sp>
        <p:nvSpPr>
          <p:cNvPr id="10" name="Rectangle 9"/>
          <p:cNvSpPr/>
          <p:nvPr/>
        </p:nvSpPr>
        <p:spPr>
          <a:xfrm>
            <a:off x="400930" y="3652131"/>
            <a:ext cx="9598856" cy="369332"/>
          </a:xfrm>
          <a:prstGeom prst="rect">
            <a:avLst/>
          </a:prstGeom>
        </p:spPr>
        <p:txBody>
          <a:bodyPr wrap="square">
            <a:spAutoFit/>
          </a:bodyPr>
          <a:lstStyle/>
          <a:p>
            <a:r>
              <a:rPr lang="en-US" dirty="0"/>
              <a:t>Check the container list on the node2, go to worker02 node and run the below command</a:t>
            </a:r>
          </a:p>
        </p:txBody>
      </p:sp>
      <p:pic>
        <p:nvPicPr>
          <p:cNvPr id="5123" name="Picture 3"/>
          <p:cNvPicPr>
            <a:picLocks noChangeAspect="1" noChangeArrowheads="1"/>
          </p:cNvPicPr>
          <p:nvPr/>
        </p:nvPicPr>
        <p:blipFill>
          <a:blip r:embed="rId3"/>
          <a:srcRect/>
          <a:stretch>
            <a:fillRect/>
          </a:stretch>
        </p:blipFill>
        <p:spPr bwMode="auto">
          <a:xfrm>
            <a:off x="379827" y="4222505"/>
            <a:ext cx="11310425" cy="1292029"/>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Open your web browser and type the worker node IP address with port 8080</a:t>
            </a:r>
          </a:p>
        </p:txBody>
      </p:sp>
      <p:pic>
        <p:nvPicPr>
          <p:cNvPr id="5122" name="Picture 2"/>
          <p:cNvPicPr>
            <a:picLocks noChangeAspect="1" noChangeArrowheads="1"/>
          </p:cNvPicPr>
          <p:nvPr/>
        </p:nvPicPr>
        <p:blipFill>
          <a:blip r:embed="rId2"/>
          <a:srcRect/>
          <a:stretch>
            <a:fillRect/>
          </a:stretch>
        </p:blipFill>
        <p:spPr bwMode="auto">
          <a:xfrm>
            <a:off x="422032" y="971625"/>
            <a:ext cx="11529622" cy="2615637"/>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Network information</a:t>
            </a:r>
          </a:p>
        </p:txBody>
      </p:sp>
      <p:pic>
        <p:nvPicPr>
          <p:cNvPr id="6146" name="Picture 2"/>
          <p:cNvPicPr>
            <a:picLocks noChangeAspect="1" noChangeArrowheads="1"/>
          </p:cNvPicPr>
          <p:nvPr/>
        </p:nvPicPr>
        <p:blipFill>
          <a:blip r:embed="rId2"/>
          <a:srcRect/>
          <a:stretch>
            <a:fillRect/>
          </a:stretch>
        </p:blipFill>
        <p:spPr bwMode="auto">
          <a:xfrm>
            <a:off x="541166" y="906853"/>
            <a:ext cx="10614514" cy="1498722"/>
          </a:xfrm>
          <a:prstGeom prst="rect">
            <a:avLst/>
          </a:prstGeom>
          <a:noFill/>
          <a:ln w="9525">
            <a:noFill/>
            <a:miter lim="800000"/>
            <a:headEnd/>
            <a:tailEnd/>
          </a:ln>
          <a:effectLst/>
        </p:spPr>
      </p:pic>
      <p:sp>
        <p:nvSpPr>
          <p:cNvPr id="5" name="Rectangle 4"/>
          <p:cNvSpPr/>
          <p:nvPr/>
        </p:nvSpPr>
        <p:spPr>
          <a:xfrm>
            <a:off x="471267" y="2681462"/>
            <a:ext cx="9741878" cy="369332"/>
          </a:xfrm>
          <a:prstGeom prst="rect">
            <a:avLst/>
          </a:prstGeom>
        </p:spPr>
        <p:txBody>
          <a:bodyPr wrap="square">
            <a:spAutoFit/>
          </a:bodyPr>
          <a:lstStyle/>
          <a:p>
            <a:r>
              <a:rPr lang="en-US" dirty="0"/>
              <a:t>Ingress network manages all the nodes are under cluster so that one can communicate others</a:t>
            </a:r>
          </a:p>
        </p:txBody>
      </p:sp>
      <p:sp>
        <p:nvSpPr>
          <p:cNvPr id="6" name="Rectangle 5"/>
          <p:cNvSpPr/>
          <p:nvPr/>
        </p:nvSpPr>
        <p:spPr>
          <a:xfrm>
            <a:off x="567396" y="3185554"/>
            <a:ext cx="9741878" cy="369332"/>
          </a:xfrm>
          <a:prstGeom prst="rect">
            <a:avLst/>
          </a:prstGeom>
        </p:spPr>
        <p:txBody>
          <a:bodyPr wrap="square">
            <a:spAutoFit/>
          </a:bodyPr>
          <a:lstStyle/>
          <a:p>
            <a:r>
              <a:rPr lang="en-US" dirty="0"/>
              <a:t>Check any container information which network it is using</a:t>
            </a:r>
          </a:p>
        </p:txBody>
      </p:sp>
      <p:sp>
        <p:nvSpPr>
          <p:cNvPr id="7" name="Rectangle 6"/>
          <p:cNvSpPr/>
          <p:nvPr/>
        </p:nvSpPr>
        <p:spPr>
          <a:xfrm>
            <a:off x="733864" y="3633375"/>
            <a:ext cx="9741878" cy="369332"/>
          </a:xfrm>
          <a:prstGeom prst="rect">
            <a:avLst/>
          </a:prstGeom>
        </p:spPr>
        <p:txBody>
          <a:bodyPr wrap="square">
            <a:spAutoFit/>
          </a:bodyPr>
          <a:lstStyle/>
          <a:p>
            <a:r>
              <a:rPr lang="en-US" dirty="0"/>
              <a:t>Docker inspect </a:t>
            </a:r>
            <a:r>
              <a:rPr lang="en-US" dirty="0" err="1"/>
              <a:t>containerid</a:t>
            </a:r>
            <a:endParaRPr lang="en-US" dirty="0"/>
          </a:p>
        </p:txBody>
      </p:sp>
      <p:pic>
        <p:nvPicPr>
          <p:cNvPr id="6147" name="Picture 3"/>
          <p:cNvPicPr>
            <a:picLocks noChangeAspect="1" noChangeArrowheads="1"/>
          </p:cNvPicPr>
          <p:nvPr/>
        </p:nvPicPr>
        <p:blipFill>
          <a:blip r:embed="rId3"/>
          <a:srcRect/>
          <a:stretch>
            <a:fillRect/>
          </a:stretch>
        </p:blipFill>
        <p:spPr bwMode="auto">
          <a:xfrm>
            <a:off x="752622" y="4257235"/>
            <a:ext cx="9024424" cy="20574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2A156-01DF-4728-A490-99F5348F466D}"/>
              </a:ext>
            </a:extLst>
          </p:cNvPr>
          <p:cNvPicPr>
            <a:picLocks noChangeAspect="1"/>
          </p:cNvPicPr>
          <p:nvPr/>
        </p:nvPicPr>
        <p:blipFill>
          <a:blip r:embed="rId2"/>
          <a:stretch>
            <a:fillRect/>
          </a:stretch>
        </p:blipFill>
        <p:spPr>
          <a:xfrm>
            <a:off x="1485752" y="1472564"/>
            <a:ext cx="9467997" cy="4429007"/>
          </a:xfrm>
          <a:prstGeom prst="rect">
            <a:avLst/>
          </a:prstGeom>
        </p:spPr>
      </p:pic>
      <p:sp>
        <p:nvSpPr>
          <p:cNvPr id="3" name="TextBox 2">
            <a:extLst>
              <a:ext uri="{FF2B5EF4-FFF2-40B4-BE49-F238E27FC236}">
                <a16:creationId xmlns:a16="http://schemas.microsoft.com/office/drawing/2014/main" id="{485EA6CF-849E-4F34-999F-1AAF0DE6F40A}"/>
              </a:ext>
            </a:extLst>
          </p:cNvPr>
          <p:cNvSpPr txBox="1"/>
          <p:nvPr/>
        </p:nvSpPr>
        <p:spPr>
          <a:xfrm>
            <a:off x="3848100" y="514350"/>
            <a:ext cx="5067300" cy="646331"/>
          </a:xfrm>
          <a:prstGeom prst="rect">
            <a:avLst/>
          </a:prstGeom>
          <a:noFill/>
        </p:spPr>
        <p:txBody>
          <a:bodyPr wrap="square" rtlCol="0">
            <a:spAutoFit/>
          </a:bodyPr>
          <a:lstStyle/>
          <a:p>
            <a:r>
              <a:rPr lang="en-IN" sz="3600" b="1" dirty="0"/>
              <a:t>ARCHITECTURE</a:t>
            </a:r>
          </a:p>
        </p:txBody>
      </p:sp>
    </p:spTree>
    <p:extLst>
      <p:ext uri="{BB962C8B-B14F-4D97-AF65-F5344CB8AC3E}">
        <p14:creationId xmlns:p14="http://schemas.microsoft.com/office/powerpoint/2010/main" val="2466604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4" y="236028"/>
            <a:ext cx="10935287" cy="646331"/>
          </a:xfrm>
          <a:prstGeom prst="rect">
            <a:avLst/>
          </a:prstGeom>
        </p:spPr>
        <p:txBody>
          <a:bodyPr wrap="square">
            <a:spAutoFit/>
          </a:bodyPr>
          <a:lstStyle/>
          <a:p>
            <a:r>
              <a:rPr lang="en-US" dirty="0"/>
              <a:t>If we want to maintain group of containers in one network and other group in other network ingress will not work so we need to create our own network</a:t>
            </a:r>
          </a:p>
        </p:txBody>
      </p:sp>
      <p:pic>
        <p:nvPicPr>
          <p:cNvPr id="7170" name="Picture 2"/>
          <p:cNvPicPr>
            <a:picLocks noChangeAspect="1" noChangeArrowheads="1"/>
          </p:cNvPicPr>
          <p:nvPr/>
        </p:nvPicPr>
        <p:blipFill>
          <a:blip r:embed="rId2"/>
          <a:srcRect/>
          <a:stretch>
            <a:fillRect/>
          </a:stretch>
        </p:blipFill>
        <p:spPr bwMode="auto">
          <a:xfrm>
            <a:off x="396531" y="1638229"/>
            <a:ext cx="8958484" cy="753281"/>
          </a:xfrm>
          <a:prstGeom prst="rect">
            <a:avLst/>
          </a:prstGeom>
          <a:noFill/>
          <a:ln w="9525">
            <a:noFill/>
            <a:miter lim="800000"/>
            <a:headEnd/>
            <a:tailEnd/>
          </a:ln>
          <a:effectLst/>
        </p:spPr>
      </p:pic>
      <p:sp>
        <p:nvSpPr>
          <p:cNvPr id="5" name="Rectangle 4"/>
          <p:cNvSpPr/>
          <p:nvPr/>
        </p:nvSpPr>
        <p:spPr>
          <a:xfrm>
            <a:off x="400929" y="1119948"/>
            <a:ext cx="10935287" cy="369332"/>
          </a:xfrm>
          <a:prstGeom prst="rect">
            <a:avLst/>
          </a:prstGeom>
        </p:spPr>
        <p:txBody>
          <a:bodyPr wrap="square">
            <a:spAutoFit/>
          </a:bodyPr>
          <a:lstStyle/>
          <a:p>
            <a:r>
              <a:rPr lang="en-US" dirty="0"/>
              <a:t>Remove the service my-web</a:t>
            </a:r>
          </a:p>
        </p:txBody>
      </p:sp>
      <p:sp>
        <p:nvSpPr>
          <p:cNvPr id="6" name="Rectangle 5"/>
          <p:cNvSpPr/>
          <p:nvPr/>
        </p:nvSpPr>
        <p:spPr>
          <a:xfrm>
            <a:off x="384517" y="2580642"/>
            <a:ext cx="10935287" cy="369332"/>
          </a:xfrm>
          <a:prstGeom prst="rect">
            <a:avLst/>
          </a:prstGeom>
        </p:spPr>
        <p:txBody>
          <a:bodyPr wrap="square">
            <a:spAutoFit/>
          </a:bodyPr>
          <a:lstStyle/>
          <a:p>
            <a:r>
              <a:rPr lang="en-US" dirty="0"/>
              <a:t>Create new network</a:t>
            </a:r>
          </a:p>
        </p:txBody>
      </p:sp>
      <p:pic>
        <p:nvPicPr>
          <p:cNvPr id="7171" name="Picture 3"/>
          <p:cNvPicPr>
            <a:picLocks noChangeAspect="1" noChangeArrowheads="1"/>
          </p:cNvPicPr>
          <p:nvPr/>
        </p:nvPicPr>
        <p:blipFill>
          <a:blip r:embed="rId3"/>
          <a:srcRect/>
          <a:stretch>
            <a:fillRect/>
          </a:stretch>
        </p:blipFill>
        <p:spPr bwMode="auto">
          <a:xfrm>
            <a:off x="383858" y="3411636"/>
            <a:ext cx="8866819" cy="682063"/>
          </a:xfrm>
          <a:prstGeom prst="rect">
            <a:avLst/>
          </a:prstGeom>
          <a:noFill/>
          <a:ln w="9525">
            <a:noFill/>
            <a:miter lim="800000"/>
            <a:headEnd/>
            <a:tailEnd/>
          </a:ln>
          <a:effectLst/>
        </p:spPr>
      </p:pic>
      <p:sp>
        <p:nvSpPr>
          <p:cNvPr id="8" name="Rectangle 7"/>
          <p:cNvSpPr/>
          <p:nvPr/>
        </p:nvSpPr>
        <p:spPr>
          <a:xfrm>
            <a:off x="592984" y="2977047"/>
            <a:ext cx="4394216" cy="369332"/>
          </a:xfrm>
          <a:prstGeom prst="rect">
            <a:avLst/>
          </a:prstGeom>
        </p:spPr>
        <p:txBody>
          <a:bodyPr wrap="none">
            <a:spAutoFit/>
          </a:bodyPr>
          <a:lstStyle/>
          <a:p>
            <a:r>
              <a:rPr lang="en-US" dirty="0"/>
              <a:t>docker network create -d overlay </a:t>
            </a:r>
            <a:r>
              <a:rPr lang="en-US" dirty="0" err="1"/>
              <a:t>mynetwork</a:t>
            </a:r>
            <a:endParaRPr lang="en-US" dirty="0"/>
          </a:p>
        </p:txBody>
      </p:sp>
      <p:sp>
        <p:nvSpPr>
          <p:cNvPr id="9" name="Rectangle 8"/>
          <p:cNvSpPr/>
          <p:nvPr/>
        </p:nvSpPr>
        <p:spPr>
          <a:xfrm>
            <a:off x="396240" y="4238285"/>
            <a:ext cx="10935287" cy="369332"/>
          </a:xfrm>
          <a:prstGeom prst="rect">
            <a:avLst/>
          </a:prstGeom>
        </p:spPr>
        <p:txBody>
          <a:bodyPr wrap="square">
            <a:spAutoFit/>
          </a:bodyPr>
          <a:lstStyle/>
          <a:p>
            <a:r>
              <a:rPr lang="en-US" dirty="0"/>
              <a:t>Create service and attach it to the created network</a:t>
            </a:r>
          </a:p>
        </p:txBody>
      </p:sp>
      <p:pic>
        <p:nvPicPr>
          <p:cNvPr id="7172" name="Picture 4"/>
          <p:cNvPicPr>
            <a:picLocks noChangeAspect="1" noChangeArrowheads="1"/>
          </p:cNvPicPr>
          <p:nvPr/>
        </p:nvPicPr>
        <p:blipFill>
          <a:blip r:embed="rId4"/>
          <a:srcRect/>
          <a:stretch>
            <a:fillRect/>
          </a:stretch>
        </p:blipFill>
        <p:spPr bwMode="auto">
          <a:xfrm>
            <a:off x="475150" y="5181088"/>
            <a:ext cx="9878671" cy="994630"/>
          </a:xfrm>
          <a:prstGeom prst="rect">
            <a:avLst/>
          </a:prstGeom>
          <a:noFill/>
          <a:ln w="9525">
            <a:noFill/>
            <a:miter lim="800000"/>
            <a:headEnd/>
            <a:tailEnd/>
          </a:ln>
          <a:effectLst/>
        </p:spPr>
      </p:pic>
      <p:sp>
        <p:nvSpPr>
          <p:cNvPr id="11" name="Rectangle 10"/>
          <p:cNvSpPr/>
          <p:nvPr/>
        </p:nvSpPr>
        <p:spPr>
          <a:xfrm>
            <a:off x="515815" y="4639215"/>
            <a:ext cx="9500381" cy="369332"/>
          </a:xfrm>
          <a:prstGeom prst="rect">
            <a:avLst/>
          </a:prstGeom>
        </p:spPr>
        <p:txBody>
          <a:bodyPr wrap="square">
            <a:spAutoFit/>
          </a:bodyPr>
          <a:lstStyle/>
          <a:p>
            <a:r>
              <a:rPr lang="en-US" dirty="0"/>
              <a:t>docker service create --name my-web --network </a:t>
            </a:r>
            <a:r>
              <a:rPr lang="en-US" dirty="0" err="1"/>
              <a:t>mynetwork</a:t>
            </a:r>
            <a:r>
              <a:rPr lang="en-US" dirty="0"/>
              <a:t> -p 8080:80 </a:t>
            </a:r>
            <a:r>
              <a:rPr lang="en-US" dirty="0" err="1"/>
              <a:t>nginx</a:t>
            </a:r>
            <a:endParaRPr lang="en-US" dirty="0"/>
          </a:p>
        </p:txBody>
      </p:sp>
    </p:spTree>
    <p:extLst>
      <p:ext uri="{BB962C8B-B14F-4D97-AF65-F5344CB8AC3E}">
        <p14:creationId xmlns:p14="http://schemas.microsoft.com/office/powerpoint/2010/main" val="3208908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dirty="0"/>
              <a:t>Check the service on which node it is running </a:t>
            </a:r>
          </a:p>
        </p:txBody>
      </p:sp>
      <p:pic>
        <p:nvPicPr>
          <p:cNvPr id="8194" name="Picture 2"/>
          <p:cNvPicPr>
            <a:picLocks noChangeAspect="1" noChangeArrowheads="1"/>
          </p:cNvPicPr>
          <p:nvPr/>
        </p:nvPicPr>
        <p:blipFill>
          <a:blip r:embed="rId2"/>
          <a:srcRect/>
          <a:stretch>
            <a:fillRect/>
          </a:stretch>
        </p:blipFill>
        <p:spPr bwMode="auto">
          <a:xfrm>
            <a:off x="450166" y="900332"/>
            <a:ext cx="11282289" cy="787791"/>
          </a:xfrm>
          <a:prstGeom prst="rect">
            <a:avLst/>
          </a:prstGeom>
          <a:noFill/>
          <a:ln w="9525">
            <a:noFill/>
            <a:miter lim="800000"/>
            <a:headEnd/>
            <a:tailEnd/>
          </a:ln>
          <a:effectLst/>
        </p:spPr>
      </p:pic>
      <p:sp>
        <p:nvSpPr>
          <p:cNvPr id="5" name="Rectangle 4"/>
          <p:cNvSpPr/>
          <p:nvPr/>
        </p:nvSpPr>
        <p:spPr>
          <a:xfrm>
            <a:off x="499403" y="1837401"/>
            <a:ext cx="8839200" cy="369332"/>
          </a:xfrm>
          <a:prstGeom prst="rect">
            <a:avLst/>
          </a:prstGeom>
        </p:spPr>
        <p:txBody>
          <a:bodyPr wrap="square">
            <a:spAutoFit/>
          </a:bodyPr>
          <a:lstStyle/>
          <a:p>
            <a:r>
              <a:rPr lang="en-US" dirty="0"/>
              <a:t>Check the container network info</a:t>
            </a:r>
          </a:p>
        </p:txBody>
      </p:sp>
      <p:sp>
        <p:nvSpPr>
          <p:cNvPr id="6" name="Rectangle 5"/>
          <p:cNvSpPr/>
          <p:nvPr/>
        </p:nvSpPr>
        <p:spPr>
          <a:xfrm>
            <a:off x="665871" y="2285223"/>
            <a:ext cx="8839200" cy="646331"/>
          </a:xfrm>
          <a:prstGeom prst="rect">
            <a:avLst/>
          </a:prstGeom>
        </p:spPr>
        <p:txBody>
          <a:bodyPr wrap="square">
            <a:spAutoFit/>
          </a:bodyPr>
          <a:lstStyle/>
          <a:p>
            <a:r>
              <a:rPr lang="en-US" dirty="0"/>
              <a:t>docker inspect 7aa604cfdcf6</a:t>
            </a:r>
          </a:p>
          <a:p>
            <a:endParaRPr lang="en-US" dirty="0"/>
          </a:p>
        </p:txBody>
      </p:sp>
      <p:pic>
        <p:nvPicPr>
          <p:cNvPr id="8195" name="Picture 3"/>
          <p:cNvPicPr>
            <a:picLocks noChangeAspect="1" noChangeArrowheads="1"/>
          </p:cNvPicPr>
          <p:nvPr/>
        </p:nvPicPr>
        <p:blipFill>
          <a:blip r:embed="rId3"/>
          <a:srcRect/>
          <a:stretch>
            <a:fillRect/>
          </a:stretch>
        </p:blipFill>
        <p:spPr bwMode="auto">
          <a:xfrm>
            <a:off x="798415" y="2917215"/>
            <a:ext cx="6291702" cy="174134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2838" y="209404"/>
            <a:ext cx="2821952" cy="5924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454321" y="1410066"/>
            <a:ext cx="9421251" cy="3612100"/>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935" y="236028"/>
            <a:ext cx="8839200" cy="369332"/>
          </a:xfrm>
          <a:prstGeom prst="rect">
            <a:avLst/>
          </a:prstGeom>
        </p:spPr>
        <p:txBody>
          <a:bodyPr wrap="square">
            <a:spAutoFit/>
          </a:bodyPr>
          <a:lstStyle/>
          <a:p>
            <a:r>
              <a:rPr lang="en-US" b="1" dirty="0"/>
              <a:t>Network Drivers</a:t>
            </a:r>
            <a:endParaRPr lang="en-US" dirty="0"/>
          </a:p>
        </p:txBody>
      </p:sp>
      <p:sp>
        <p:nvSpPr>
          <p:cNvPr id="3" name="Rectangle 2"/>
          <p:cNvSpPr/>
          <p:nvPr/>
        </p:nvSpPr>
        <p:spPr>
          <a:xfrm>
            <a:off x="1022251" y="863714"/>
            <a:ext cx="10555459" cy="923330"/>
          </a:xfrm>
          <a:prstGeom prst="rect">
            <a:avLst/>
          </a:prstGeom>
        </p:spPr>
        <p:txBody>
          <a:bodyPr wrap="square">
            <a:spAutoFit/>
          </a:bodyPr>
          <a:lstStyle/>
          <a:p>
            <a:r>
              <a:rPr lang="en-US" b="1" dirty="0"/>
              <a:t>Bridge:</a:t>
            </a:r>
            <a:r>
              <a:rPr lang="en-US" dirty="0"/>
              <a:t> The bridge network is a private default internal network created by docker on the host. So, all containers get an internal IP address and these containers can access each other, using this internal IP. It can not communicate with name of the containers</a:t>
            </a:r>
          </a:p>
        </p:txBody>
      </p:sp>
      <p:pic>
        <p:nvPicPr>
          <p:cNvPr id="2050" name="Picture 2"/>
          <p:cNvPicPr>
            <a:picLocks noChangeAspect="1" noChangeArrowheads="1"/>
          </p:cNvPicPr>
          <p:nvPr/>
        </p:nvPicPr>
        <p:blipFill>
          <a:blip r:embed="rId2"/>
          <a:srcRect/>
          <a:stretch>
            <a:fillRect/>
          </a:stretch>
        </p:blipFill>
        <p:spPr bwMode="auto">
          <a:xfrm>
            <a:off x="3026899" y="2490274"/>
            <a:ext cx="4415610" cy="3361885"/>
          </a:xfrm>
          <a:prstGeom prst="rect">
            <a:avLst/>
          </a:prstGeom>
          <a:noFill/>
          <a:ln w="9525">
            <a:noFill/>
            <a:miter lim="800000"/>
            <a:headEnd/>
            <a:tailEnd/>
          </a:ln>
          <a:effectLst/>
        </p:spPr>
      </p:pic>
    </p:spTree>
    <p:extLst>
      <p:ext uri="{BB962C8B-B14F-4D97-AF65-F5344CB8AC3E}">
        <p14:creationId xmlns:p14="http://schemas.microsoft.com/office/powerpoint/2010/main" val="3208908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0" y="317252"/>
            <a:ext cx="11286979" cy="1477328"/>
          </a:xfrm>
          <a:prstGeom prst="rect">
            <a:avLst/>
          </a:prstGeom>
        </p:spPr>
        <p:txBody>
          <a:bodyPr wrap="square">
            <a:spAutoFit/>
          </a:bodyPr>
          <a:lstStyle/>
          <a:p>
            <a:r>
              <a:rPr lang="en-US" b="1" dirty="0"/>
              <a:t>Host</a:t>
            </a:r>
            <a:r>
              <a:rPr lang="en-US" dirty="0"/>
              <a:t>: This driver removes the network isolation between the docker host and the docker containers to use the host’s networking directly. So with this, you will not be able to run multiple web containers on the same host, on the same port as the port is now common to all containers in the host network.</a:t>
            </a:r>
          </a:p>
          <a:p>
            <a:br>
              <a:rPr lang="en-US" dirty="0"/>
            </a:br>
            <a:endParaRPr lang="en-US" dirty="0"/>
          </a:p>
        </p:txBody>
      </p:sp>
      <p:pic>
        <p:nvPicPr>
          <p:cNvPr id="3074" name="Picture 2"/>
          <p:cNvPicPr>
            <a:picLocks noChangeAspect="1" noChangeArrowheads="1"/>
          </p:cNvPicPr>
          <p:nvPr/>
        </p:nvPicPr>
        <p:blipFill>
          <a:blip r:embed="rId2"/>
          <a:srcRect/>
          <a:stretch>
            <a:fillRect/>
          </a:stretch>
        </p:blipFill>
        <p:spPr bwMode="auto">
          <a:xfrm>
            <a:off x="3253082" y="1919946"/>
            <a:ext cx="4610299" cy="421356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7342" y="523912"/>
            <a:ext cx="11174436" cy="923330"/>
          </a:xfrm>
          <a:prstGeom prst="rect">
            <a:avLst/>
          </a:prstGeom>
        </p:spPr>
        <p:txBody>
          <a:bodyPr wrap="square">
            <a:spAutoFit/>
          </a:bodyPr>
          <a:lstStyle/>
          <a:p>
            <a:r>
              <a:rPr lang="en-US" b="1" dirty="0"/>
              <a:t>None</a:t>
            </a:r>
            <a:r>
              <a:rPr lang="en-US" dirty="0"/>
              <a:t>: In this kind of network, containers are not attached to any network and do not have any access to the external network or other containers. So, this network is used when you want to completely disable the networking stack on a container and, only create a loopback device</a:t>
            </a:r>
          </a:p>
        </p:txBody>
      </p:sp>
      <p:pic>
        <p:nvPicPr>
          <p:cNvPr id="4098" name="Picture 2"/>
          <p:cNvPicPr>
            <a:picLocks noChangeAspect="1" noChangeArrowheads="1"/>
          </p:cNvPicPr>
          <p:nvPr/>
        </p:nvPicPr>
        <p:blipFill>
          <a:blip r:embed="rId2"/>
          <a:srcRect/>
          <a:stretch>
            <a:fillRect/>
          </a:stretch>
        </p:blipFill>
        <p:spPr bwMode="auto">
          <a:xfrm>
            <a:off x="3796592" y="1930203"/>
            <a:ext cx="4428890" cy="368280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950" y="467640"/>
            <a:ext cx="11061896" cy="923330"/>
          </a:xfrm>
          <a:prstGeom prst="rect">
            <a:avLst/>
          </a:prstGeom>
        </p:spPr>
        <p:txBody>
          <a:bodyPr wrap="square">
            <a:spAutoFit/>
          </a:bodyPr>
          <a:lstStyle/>
          <a:p>
            <a:r>
              <a:rPr lang="en-US" b="1" dirty="0"/>
              <a:t>Overlay</a:t>
            </a:r>
            <a:r>
              <a:rPr lang="en-US" dirty="0"/>
              <a:t>: Creates an internal private network that spans across all the nodes participating in the swarm cluster. So, Overlay networks facilitate communication between a swarm service and a standalone container, or between two standalone containers on different Docker Daemons.</a:t>
            </a:r>
          </a:p>
        </p:txBody>
      </p:sp>
      <p:pic>
        <p:nvPicPr>
          <p:cNvPr id="5122" name="Picture 2"/>
          <p:cNvPicPr>
            <a:picLocks noChangeAspect="1" noChangeArrowheads="1"/>
          </p:cNvPicPr>
          <p:nvPr/>
        </p:nvPicPr>
        <p:blipFill>
          <a:blip r:embed="rId2"/>
          <a:srcRect/>
          <a:stretch>
            <a:fillRect/>
          </a:stretch>
        </p:blipFill>
        <p:spPr bwMode="auto">
          <a:xfrm>
            <a:off x="1964786" y="2025161"/>
            <a:ext cx="8007865" cy="350344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273" y="366989"/>
            <a:ext cx="11258843" cy="646331"/>
          </a:xfrm>
          <a:prstGeom prst="rect">
            <a:avLst/>
          </a:prstGeom>
        </p:spPr>
        <p:txBody>
          <a:bodyPr wrap="square">
            <a:spAutoFit/>
          </a:bodyPr>
          <a:lstStyle/>
          <a:p>
            <a:r>
              <a:rPr lang="en-US" b="1" dirty="0" err="1"/>
              <a:t>Macvlan</a:t>
            </a:r>
            <a:r>
              <a:rPr lang="en-US" b="1" dirty="0"/>
              <a:t>:</a:t>
            </a:r>
            <a:r>
              <a:rPr lang="en-US" dirty="0"/>
              <a:t> Allows you to assign a MAC address to a container, making it appear as a physical device on your network. Then, the Docker daemon routes traffic to containers by their MAC addresses</a:t>
            </a:r>
          </a:p>
        </p:txBody>
      </p:sp>
      <p:pic>
        <p:nvPicPr>
          <p:cNvPr id="6146" name="Picture 2"/>
          <p:cNvPicPr>
            <a:picLocks noChangeAspect="1" noChangeArrowheads="1"/>
          </p:cNvPicPr>
          <p:nvPr/>
        </p:nvPicPr>
        <p:blipFill>
          <a:blip r:embed="rId2"/>
          <a:srcRect/>
          <a:stretch>
            <a:fillRect/>
          </a:stretch>
        </p:blipFill>
        <p:spPr bwMode="auto">
          <a:xfrm>
            <a:off x="2228703" y="1339654"/>
            <a:ext cx="6918622" cy="4414031"/>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0492" y="290119"/>
            <a:ext cx="4399794" cy="369332"/>
          </a:xfrm>
          <a:prstGeom prst="rect">
            <a:avLst/>
          </a:prstGeom>
        </p:spPr>
        <p:txBody>
          <a:bodyPr wrap="none">
            <a:spAutoFit/>
          </a:bodyPr>
          <a:lstStyle/>
          <a:p>
            <a:r>
              <a:rPr lang="en-US" dirty="0"/>
              <a:t> To check network drivers : docker network </a:t>
            </a:r>
            <a:r>
              <a:rPr lang="en-US" dirty="0" err="1"/>
              <a:t>ls</a:t>
            </a:r>
            <a:endParaRPr lang="en-US" dirty="0"/>
          </a:p>
        </p:txBody>
      </p:sp>
      <p:pic>
        <p:nvPicPr>
          <p:cNvPr id="7170" name="Picture 2"/>
          <p:cNvPicPr>
            <a:picLocks noChangeAspect="1" noChangeArrowheads="1"/>
          </p:cNvPicPr>
          <p:nvPr/>
        </p:nvPicPr>
        <p:blipFill>
          <a:blip r:embed="rId2"/>
          <a:srcRect/>
          <a:stretch>
            <a:fillRect/>
          </a:stretch>
        </p:blipFill>
        <p:spPr bwMode="auto">
          <a:xfrm>
            <a:off x="1000346" y="941509"/>
            <a:ext cx="10024551" cy="1379660"/>
          </a:xfrm>
          <a:prstGeom prst="rect">
            <a:avLst/>
          </a:prstGeom>
          <a:noFill/>
          <a:ln w="9525">
            <a:noFill/>
            <a:miter lim="800000"/>
            <a:headEnd/>
            <a:tailEnd/>
          </a:ln>
          <a:effectLst/>
        </p:spPr>
      </p:pic>
      <p:sp>
        <p:nvSpPr>
          <p:cNvPr id="4" name="Rectangle 3"/>
          <p:cNvSpPr/>
          <p:nvPr/>
        </p:nvSpPr>
        <p:spPr>
          <a:xfrm>
            <a:off x="482009" y="2540949"/>
            <a:ext cx="4499052" cy="369332"/>
          </a:xfrm>
          <a:prstGeom prst="rect">
            <a:avLst/>
          </a:prstGeom>
        </p:spPr>
        <p:txBody>
          <a:bodyPr wrap="none">
            <a:spAutoFit/>
          </a:bodyPr>
          <a:lstStyle/>
          <a:p>
            <a:r>
              <a:rPr lang="en-US" dirty="0"/>
              <a:t>To check driver details :  docker inspect bridge</a:t>
            </a:r>
          </a:p>
        </p:txBody>
      </p:sp>
      <p:pic>
        <p:nvPicPr>
          <p:cNvPr id="7171" name="Picture 3"/>
          <p:cNvPicPr>
            <a:picLocks noChangeAspect="1" noChangeArrowheads="1"/>
          </p:cNvPicPr>
          <p:nvPr/>
        </p:nvPicPr>
        <p:blipFill>
          <a:blip r:embed="rId3"/>
          <a:srcRect/>
          <a:stretch>
            <a:fillRect/>
          </a:stretch>
        </p:blipFill>
        <p:spPr bwMode="auto">
          <a:xfrm>
            <a:off x="678546" y="2927673"/>
            <a:ext cx="10420863" cy="367249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114" y="332322"/>
            <a:ext cx="3281539" cy="369332"/>
          </a:xfrm>
          <a:prstGeom prst="rect">
            <a:avLst/>
          </a:prstGeom>
        </p:spPr>
        <p:txBody>
          <a:bodyPr wrap="none">
            <a:spAutoFit/>
          </a:bodyPr>
          <a:lstStyle/>
          <a:p>
            <a:r>
              <a:rPr lang="en-US" b="1" dirty="0"/>
              <a:t>Default network driver is:</a:t>
            </a:r>
            <a:r>
              <a:rPr lang="en-US" dirty="0"/>
              <a:t> Bridge</a:t>
            </a:r>
          </a:p>
        </p:txBody>
      </p:sp>
      <p:sp>
        <p:nvSpPr>
          <p:cNvPr id="3" name="Rectangle 2"/>
          <p:cNvSpPr/>
          <p:nvPr/>
        </p:nvSpPr>
        <p:spPr>
          <a:xfrm>
            <a:off x="528526" y="2062647"/>
            <a:ext cx="5421292" cy="369332"/>
          </a:xfrm>
          <a:prstGeom prst="rect">
            <a:avLst/>
          </a:prstGeom>
        </p:spPr>
        <p:txBody>
          <a:bodyPr wrap="none">
            <a:spAutoFit/>
          </a:bodyPr>
          <a:lstStyle/>
          <a:p>
            <a:r>
              <a:rPr lang="en-US" dirty="0"/>
              <a:t> </a:t>
            </a:r>
            <a:r>
              <a:rPr lang="en-US" b="1" dirty="0"/>
              <a:t>To check container details : </a:t>
            </a:r>
            <a:r>
              <a:rPr lang="en-US" dirty="0"/>
              <a:t>docker inspect  ubunut-ctr1</a:t>
            </a:r>
          </a:p>
        </p:txBody>
      </p:sp>
      <p:sp>
        <p:nvSpPr>
          <p:cNvPr id="4" name="Rectangle 3"/>
          <p:cNvSpPr/>
          <p:nvPr/>
        </p:nvSpPr>
        <p:spPr>
          <a:xfrm>
            <a:off x="881574" y="781486"/>
            <a:ext cx="11019693" cy="1200329"/>
          </a:xfrm>
          <a:prstGeom prst="rect">
            <a:avLst/>
          </a:prstGeom>
        </p:spPr>
        <p:txBody>
          <a:bodyPr wrap="square">
            <a:spAutoFit/>
          </a:bodyPr>
          <a:lstStyle/>
          <a:p>
            <a:r>
              <a:rPr lang="en-US" dirty="0"/>
              <a:t>[root@ip-172-31-42-6 ~]# docker </a:t>
            </a:r>
            <a:r>
              <a:rPr lang="en-US" dirty="0" err="1"/>
              <a:t>ps</a:t>
            </a:r>
            <a:endParaRPr lang="en-US" dirty="0"/>
          </a:p>
          <a:p>
            <a:r>
              <a:rPr lang="en-US" dirty="0"/>
              <a:t>CONTAINER ID        IMAGE               COMMAND             CREATED             STATUS              PORTS               NAMES</a:t>
            </a:r>
          </a:p>
          <a:p>
            <a:r>
              <a:rPr lang="en-US" dirty="0"/>
              <a:t>19813fa5da9e        </a:t>
            </a:r>
            <a:r>
              <a:rPr lang="en-US" dirty="0" err="1"/>
              <a:t>ubuntu</a:t>
            </a:r>
            <a:r>
              <a:rPr lang="en-US" dirty="0"/>
              <a:t>              "/bin/bash"         29 minutes ago      Up 29 minutes                           ubunut-ctr2</a:t>
            </a:r>
          </a:p>
          <a:p>
            <a:r>
              <a:rPr lang="en-US" dirty="0"/>
              <a:t>ee366634a931        </a:t>
            </a:r>
            <a:r>
              <a:rPr lang="en-US" dirty="0" err="1"/>
              <a:t>ubuntu</a:t>
            </a:r>
            <a:r>
              <a:rPr lang="en-US" dirty="0"/>
              <a:t>              "/bin/bash"         29 minutes ago      Up 29 minutes                           ubunut-ctr1</a:t>
            </a:r>
          </a:p>
        </p:txBody>
      </p:sp>
      <p:pic>
        <p:nvPicPr>
          <p:cNvPr id="8194" name="Picture 2"/>
          <p:cNvPicPr>
            <a:picLocks noChangeAspect="1" noChangeArrowheads="1"/>
          </p:cNvPicPr>
          <p:nvPr/>
        </p:nvPicPr>
        <p:blipFill>
          <a:blip r:embed="rId3"/>
          <a:srcRect/>
          <a:stretch>
            <a:fillRect/>
          </a:stretch>
        </p:blipFill>
        <p:spPr bwMode="auto">
          <a:xfrm>
            <a:off x="1008624" y="2654032"/>
            <a:ext cx="10304982" cy="1467802"/>
          </a:xfrm>
          <a:prstGeom prst="rect">
            <a:avLst/>
          </a:prstGeom>
          <a:noFill/>
          <a:ln w="9525">
            <a:noFill/>
            <a:miter lim="800000"/>
            <a:headEnd/>
            <a:tailEnd/>
          </a:ln>
          <a:effectLst/>
        </p:spPr>
      </p:pic>
      <p:sp>
        <p:nvSpPr>
          <p:cNvPr id="6" name="Rectangle 5"/>
          <p:cNvSpPr/>
          <p:nvPr/>
        </p:nvSpPr>
        <p:spPr>
          <a:xfrm>
            <a:off x="568907" y="4440088"/>
            <a:ext cx="3967176" cy="369332"/>
          </a:xfrm>
          <a:prstGeom prst="rect">
            <a:avLst/>
          </a:prstGeom>
        </p:spPr>
        <p:txBody>
          <a:bodyPr wrap="none">
            <a:spAutoFit/>
          </a:bodyPr>
          <a:lstStyle/>
          <a:p>
            <a:r>
              <a:rPr lang="en-US" b="1" dirty="0"/>
              <a:t>Network driver details of the container:</a:t>
            </a:r>
          </a:p>
        </p:txBody>
      </p:sp>
      <p:pic>
        <p:nvPicPr>
          <p:cNvPr id="8195" name="Picture 3"/>
          <p:cNvPicPr>
            <a:picLocks noChangeAspect="1" noChangeArrowheads="1"/>
          </p:cNvPicPr>
          <p:nvPr/>
        </p:nvPicPr>
        <p:blipFill>
          <a:blip r:embed="rId4"/>
          <a:srcRect/>
          <a:stretch>
            <a:fillRect/>
          </a:stretch>
        </p:blipFill>
        <p:spPr bwMode="auto">
          <a:xfrm>
            <a:off x="1015512" y="4982821"/>
            <a:ext cx="10346488" cy="126323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41D2-85CF-46E4-BBCB-995FF6FECF49}"/>
              </a:ext>
            </a:extLst>
          </p:cNvPr>
          <p:cNvSpPr>
            <a:spLocks noGrp="1"/>
          </p:cNvSpPr>
          <p:nvPr>
            <p:ph type="title"/>
          </p:nvPr>
        </p:nvSpPr>
        <p:spPr/>
        <p:txBody>
          <a:bodyPr/>
          <a:lstStyle/>
          <a:p>
            <a:r>
              <a:rPr lang="en-IN" b="1" dirty="0"/>
              <a:t>Installation:</a:t>
            </a:r>
          </a:p>
        </p:txBody>
      </p:sp>
      <p:sp>
        <p:nvSpPr>
          <p:cNvPr id="3" name="Content Placeholder 2">
            <a:extLst>
              <a:ext uri="{FF2B5EF4-FFF2-40B4-BE49-F238E27FC236}">
                <a16:creationId xmlns:a16="http://schemas.microsoft.com/office/drawing/2014/main" id="{4233A7EE-81A5-43B2-B351-0E8CBB24B167}"/>
              </a:ext>
            </a:extLst>
          </p:cNvPr>
          <p:cNvSpPr>
            <a:spLocks noGrp="1"/>
          </p:cNvSpPr>
          <p:nvPr>
            <p:ph idx="1"/>
          </p:nvPr>
        </p:nvSpPr>
        <p:spPr>
          <a:xfrm>
            <a:off x="838200" y="1811557"/>
            <a:ext cx="10515600" cy="4351338"/>
          </a:xfrm>
        </p:spPr>
        <p:txBody>
          <a:bodyPr/>
          <a:lstStyle/>
          <a:p>
            <a:r>
              <a:rPr lang="en-IN" dirty="0">
                <a:hlinkClick r:id="rId2"/>
              </a:rPr>
              <a:t>https://docs.docker.com/</a:t>
            </a:r>
            <a:endParaRPr lang="en-IN" dirty="0"/>
          </a:p>
        </p:txBody>
      </p:sp>
      <p:pic>
        <p:nvPicPr>
          <p:cNvPr id="4" name="Picture 3">
            <a:extLst>
              <a:ext uri="{FF2B5EF4-FFF2-40B4-BE49-F238E27FC236}">
                <a16:creationId xmlns:a16="http://schemas.microsoft.com/office/drawing/2014/main" id="{582C49C4-3970-4A88-AD99-3FCBA285AE28}"/>
              </a:ext>
            </a:extLst>
          </p:cNvPr>
          <p:cNvPicPr>
            <a:picLocks noChangeAspect="1"/>
          </p:cNvPicPr>
          <p:nvPr/>
        </p:nvPicPr>
        <p:blipFill>
          <a:blip r:embed="rId3"/>
          <a:stretch>
            <a:fillRect/>
          </a:stretch>
        </p:blipFill>
        <p:spPr>
          <a:xfrm>
            <a:off x="1161171" y="2772788"/>
            <a:ext cx="6324600" cy="2428875"/>
          </a:xfrm>
          <a:prstGeom prst="rect">
            <a:avLst/>
          </a:prstGeom>
        </p:spPr>
      </p:pic>
    </p:spTree>
    <p:extLst>
      <p:ext uri="{BB962C8B-B14F-4D97-AF65-F5344CB8AC3E}">
        <p14:creationId xmlns:p14="http://schemas.microsoft.com/office/powerpoint/2010/main" val="1081444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72099" y="933449"/>
            <a:ext cx="10483581" cy="175347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55100" y="2909658"/>
            <a:ext cx="10458518" cy="1620130"/>
          </a:xfrm>
          <a:prstGeom prst="rect">
            <a:avLst/>
          </a:prstGeom>
          <a:noFill/>
          <a:ln w="9525">
            <a:noFill/>
            <a:miter lim="800000"/>
            <a:headEnd/>
            <a:tailEnd/>
          </a:ln>
          <a:effectLst/>
        </p:spPr>
      </p:pic>
      <p:sp>
        <p:nvSpPr>
          <p:cNvPr id="4" name="Rectangle 3"/>
          <p:cNvSpPr/>
          <p:nvPr/>
        </p:nvSpPr>
        <p:spPr>
          <a:xfrm>
            <a:off x="358226" y="276051"/>
            <a:ext cx="3034933" cy="369332"/>
          </a:xfrm>
          <a:prstGeom prst="rect">
            <a:avLst/>
          </a:prstGeom>
        </p:spPr>
        <p:txBody>
          <a:bodyPr wrap="none">
            <a:spAutoFit/>
          </a:bodyPr>
          <a:lstStyle/>
          <a:p>
            <a:r>
              <a:rPr lang="en-US" dirty="0"/>
              <a:t>docker network inspect bridge</a:t>
            </a:r>
          </a:p>
        </p:txBody>
      </p:sp>
      <p:sp>
        <p:nvSpPr>
          <p:cNvPr id="5" name="Rectangle 4"/>
          <p:cNvSpPr/>
          <p:nvPr/>
        </p:nvSpPr>
        <p:spPr>
          <a:xfrm>
            <a:off x="527038" y="4848051"/>
            <a:ext cx="6236772" cy="369332"/>
          </a:xfrm>
          <a:prstGeom prst="rect">
            <a:avLst/>
          </a:prstGeom>
        </p:spPr>
        <p:txBody>
          <a:bodyPr wrap="none">
            <a:spAutoFit/>
          </a:bodyPr>
          <a:lstStyle/>
          <a:p>
            <a:r>
              <a:rPr lang="en-US" b="1" dirty="0"/>
              <a:t>Connect to one of the container :</a:t>
            </a:r>
            <a:r>
              <a:rPr lang="en-US" dirty="0"/>
              <a:t>docker network inspect bridge</a:t>
            </a:r>
          </a:p>
        </p:txBody>
      </p:sp>
      <p:pic>
        <p:nvPicPr>
          <p:cNvPr id="9220" name="Picture 4"/>
          <p:cNvPicPr>
            <a:picLocks noChangeAspect="1" noChangeArrowheads="1"/>
          </p:cNvPicPr>
          <p:nvPr/>
        </p:nvPicPr>
        <p:blipFill>
          <a:blip r:embed="rId4"/>
          <a:srcRect/>
          <a:stretch>
            <a:fillRect/>
          </a:stretch>
        </p:blipFill>
        <p:spPr bwMode="auto">
          <a:xfrm>
            <a:off x="669901" y="5348653"/>
            <a:ext cx="9609922" cy="841131"/>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05" y="261983"/>
            <a:ext cx="4108753" cy="369332"/>
          </a:xfrm>
          <a:prstGeom prst="rect">
            <a:avLst/>
          </a:prstGeom>
        </p:spPr>
        <p:txBody>
          <a:bodyPr wrap="none">
            <a:spAutoFit/>
          </a:bodyPr>
          <a:lstStyle/>
          <a:p>
            <a:r>
              <a:rPr lang="en-US" b="1" dirty="0"/>
              <a:t>Ping the other container with IP Address:</a:t>
            </a:r>
          </a:p>
        </p:txBody>
      </p:sp>
      <p:sp>
        <p:nvSpPr>
          <p:cNvPr id="3" name="Rectangle 2"/>
          <p:cNvSpPr/>
          <p:nvPr/>
        </p:nvSpPr>
        <p:spPr>
          <a:xfrm>
            <a:off x="818180" y="782487"/>
            <a:ext cx="9001069" cy="923330"/>
          </a:xfrm>
          <a:prstGeom prst="rect">
            <a:avLst/>
          </a:prstGeom>
        </p:spPr>
        <p:txBody>
          <a:bodyPr wrap="square">
            <a:spAutoFit/>
          </a:bodyPr>
          <a:lstStyle/>
          <a:p>
            <a:r>
              <a:rPr lang="en-US" dirty="0"/>
              <a:t>By default ping is not </a:t>
            </a:r>
            <a:r>
              <a:rPr lang="en-US" dirty="0" err="1"/>
              <a:t>avialable</a:t>
            </a:r>
            <a:r>
              <a:rPr lang="en-US" dirty="0"/>
              <a:t> in </a:t>
            </a:r>
            <a:r>
              <a:rPr lang="en-US" dirty="0" err="1"/>
              <a:t>ubuntu</a:t>
            </a:r>
            <a:r>
              <a:rPr lang="en-US" dirty="0"/>
              <a:t> container, install ping </a:t>
            </a:r>
          </a:p>
          <a:p>
            <a:r>
              <a:rPr lang="en-US" dirty="0"/>
              <a:t>apt-get update</a:t>
            </a:r>
          </a:p>
          <a:p>
            <a:r>
              <a:rPr lang="en-US" dirty="0"/>
              <a:t>apt-get install </a:t>
            </a:r>
            <a:r>
              <a:rPr lang="en-US" dirty="0" err="1"/>
              <a:t>iputils</a:t>
            </a:r>
            <a:r>
              <a:rPr lang="en-US" dirty="0"/>
              <a:t>-ping</a:t>
            </a:r>
          </a:p>
        </p:txBody>
      </p:sp>
      <p:pic>
        <p:nvPicPr>
          <p:cNvPr id="10242" name="Picture 2"/>
          <p:cNvPicPr>
            <a:picLocks noChangeAspect="1" noChangeArrowheads="1"/>
          </p:cNvPicPr>
          <p:nvPr/>
        </p:nvPicPr>
        <p:blipFill>
          <a:blip r:embed="rId2"/>
          <a:srcRect/>
          <a:stretch>
            <a:fillRect/>
          </a:stretch>
        </p:blipFill>
        <p:spPr bwMode="auto">
          <a:xfrm>
            <a:off x="539336" y="1770845"/>
            <a:ext cx="6578916" cy="1326083"/>
          </a:xfrm>
          <a:prstGeom prst="rect">
            <a:avLst/>
          </a:prstGeom>
          <a:noFill/>
          <a:ln w="9525">
            <a:noFill/>
            <a:miter lim="800000"/>
            <a:headEnd/>
            <a:tailEnd/>
          </a:ln>
          <a:effectLst/>
        </p:spPr>
      </p:pic>
      <p:sp>
        <p:nvSpPr>
          <p:cNvPr id="5" name="Rectangle 4"/>
          <p:cNvSpPr/>
          <p:nvPr/>
        </p:nvSpPr>
        <p:spPr>
          <a:xfrm>
            <a:off x="341820" y="3455349"/>
            <a:ext cx="3648050" cy="369332"/>
          </a:xfrm>
          <a:prstGeom prst="rect">
            <a:avLst/>
          </a:prstGeom>
        </p:spPr>
        <p:txBody>
          <a:bodyPr wrap="none">
            <a:spAutoFit/>
          </a:bodyPr>
          <a:lstStyle/>
          <a:p>
            <a:r>
              <a:rPr lang="en-US" b="1" dirty="0"/>
              <a:t>Ping the other container with name:</a:t>
            </a:r>
          </a:p>
        </p:txBody>
      </p:sp>
      <p:pic>
        <p:nvPicPr>
          <p:cNvPr id="10243" name="Picture 3"/>
          <p:cNvPicPr>
            <a:picLocks noChangeAspect="1" noChangeArrowheads="1"/>
          </p:cNvPicPr>
          <p:nvPr/>
        </p:nvPicPr>
        <p:blipFill>
          <a:blip r:embed="rId3"/>
          <a:srcRect/>
          <a:stretch>
            <a:fillRect/>
          </a:stretch>
        </p:blipFill>
        <p:spPr bwMode="auto">
          <a:xfrm>
            <a:off x="562342" y="3970459"/>
            <a:ext cx="7264908" cy="545269"/>
          </a:xfrm>
          <a:prstGeom prst="rect">
            <a:avLst/>
          </a:prstGeom>
          <a:noFill/>
          <a:ln w="9525">
            <a:noFill/>
            <a:miter lim="800000"/>
            <a:headEnd/>
            <a:tailEnd/>
          </a:ln>
          <a:effectLst/>
        </p:spPr>
      </p:pic>
      <p:sp>
        <p:nvSpPr>
          <p:cNvPr id="7" name="Rectangle 6"/>
          <p:cNvSpPr/>
          <p:nvPr/>
        </p:nvSpPr>
        <p:spPr>
          <a:xfrm>
            <a:off x="378156" y="4763645"/>
            <a:ext cx="2707472" cy="1477328"/>
          </a:xfrm>
          <a:prstGeom prst="rect">
            <a:avLst/>
          </a:prstGeom>
        </p:spPr>
        <p:txBody>
          <a:bodyPr wrap="none">
            <a:spAutoFit/>
          </a:bodyPr>
          <a:lstStyle/>
          <a:p>
            <a:r>
              <a:rPr lang="en-US" b="1" dirty="0"/>
              <a:t>Come out from container :</a:t>
            </a:r>
          </a:p>
          <a:p>
            <a:endParaRPr lang="en-US" b="1" dirty="0"/>
          </a:p>
          <a:p>
            <a:r>
              <a:rPr lang="en-US" dirty="0"/>
              <a:t>Exit </a:t>
            </a:r>
          </a:p>
          <a:p>
            <a:r>
              <a:rPr lang="en-US" dirty="0"/>
              <a:t>Or</a:t>
            </a:r>
          </a:p>
          <a:p>
            <a:r>
              <a:rPr lang="en-US" dirty="0" err="1"/>
              <a:t>Ctrl+p</a:t>
            </a:r>
            <a:r>
              <a:rPr lang="en-US" dirty="0"/>
              <a:t> and </a:t>
            </a:r>
            <a:r>
              <a:rPr lang="en-US" dirty="0" err="1"/>
              <a:t>Ctrol+q</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274" y="430795"/>
            <a:ext cx="1807098" cy="369332"/>
          </a:xfrm>
          <a:prstGeom prst="rect">
            <a:avLst/>
          </a:prstGeom>
        </p:spPr>
        <p:txBody>
          <a:bodyPr wrap="none">
            <a:spAutoFit/>
          </a:bodyPr>
          <a:lstStyle/>
          <a:p>
            <a:r>
              <a:rPr lang="en-US" b="1" dirty="0"/>
              <a:t>Create Network :</a:t>
            </a:r>
          </a:p>
        </p:txBody>
      </p:sp>
      <p:sp>
        <p:nvSpPr>
          <p:cNvPr id="3" name="Rectangle 2"/>
          <p:cNvSpPr/>
          <p:nvPr/>
        </p:nvSpPr>
        <p:spPr>
          <a:xfrm>
            <a:off x="1001714" y="880962"/>
            <a:ext cx="5349285" cy="369332"/>
          </a:xfrm>
          <a:prstGeom prst="rect">
            <a:avLst/>
          </a:prstGeom>
        </p:spPr>
        <p:txBody>
          <a:bodyPr wrap="none">
            <a:spAutoFit/>
          </a:bodyPr>
          <a:lstStyle/>
          <a:p>
            <a:r>
              <a:rPr lang="en-US" dirty="0"/>
              <a:t>docker network create --driver=bridge custom-network</a:t>
            </a:r>
          </a:p>
        </p:txBody>
      </p:sp>
      <p:pic>
        <p:nvPicPr>
          <p:cNvPr id="11266" name="Picture 2"/>
          <p:cNvPicPr>
            <a:picLocks noChangeAspect="1" noChangeArrowheads="1"/>
          </p:cNvPicPr>
          <p:nvPr/>
        </p:nvPicPr>
        <p:blipFill>
          <a:blip r:embed="rId2"/>
          <a:srcRect/>
          <a:stretch>
            <a:fillRect/>
          </a:stretch>
        </p:blipFill>
        <p:spPr bwMode="auto">
          <a:xfrm>
            <a:off x="1049947" y="1377021"/>
            <a:ext cx="9832579" cy="578387"/>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952939" y="2614685"/>
            <a:ext cx="9991725" cy="1380540"/>
          </a:xfrm>
          <a:prstGeom prst="rect">
            <a:avLst/>
          </a:prstGeom>
          <a:noFill/>
          <a:ln w="9525">
            <a:noFill/>
            <a:miter lim="800000"/>
            <a:headEnd/>
            <a:tailEnd/>
          </a:ln>
          <a:effectLst/>
        </p:spPr>
      </p:pic>
      <p:sp>
        <p:nvSpPr>
          <p:cNvPr id="6" name="Rectangle 5"/>
          <p:cNvSpPr/>
          <p:nvPr/>
        </p:nvSpPr>
        <p:spPr>
          <a:xfrm>
            <a:off x="480445" y="2104850"/>
            <a:ext cx="2032608" cy="369332"/>
          </a:xfrm>
          <a:prstGeom prst="rect">
            <a:avLst/>
          </a:prstGeom>
        </p:spPr>
        <p:txBody>
          <a:bodyPr wrap="none">
            <a:spAutoFit/>
          </a:bodyPr>
          <a:lstStyle/>
          <a:p>
            <a:r>
              <a:rPr lang="en-US" b="1" dirty="0"/>
              <a:t>Check the network </a:t>
            </a:r>
            <a:endParaRPr lang="en-US" dirty="0"/>
          </a:p>
        </p:txBody>
      </p:sp>
      <p:sp>
        <p:nvSpPr>
          <p:cNvPr id="7" name="Rectangle 6"/>
          <p:cNvSpPr/>
          <p:nvPr/>
        </p:nvSpPr>
        <p:spPr>
          <a:xfrm>
            <a:off x="543951" y="4808021"/>
            <a:ext cx="10020886" cy="369332"/>
          </a:xfrm>
          <a:prstGeom prst="rect">
            <a:avLst/>
          </a:prstGeom>
        </p:spPr>
        <p:txBody>
          <a:bodyPr wrap="square">
            <a:spAutoFit/>
          </a:bodyPr>
          <a:lstStyle/>
          <a:p>
            <a:r>
              <a:rPr lang="en-US" dirty="0"/>
              <a:t> docker run -</a:t>
            </a:r>
            <a:r>
              <a:rPr lang="en-US" dirty="0" err="1"/>
              <a:t>dit</a:t>
            </a:r>
            <a:r>
              <a:rPr lang="en-US" dirty="0"/>
              <a:t> --name=ubuntu-ctr3 --network=custom-network </a:t>
            </a:r>
            <a:r>
              <a:rPr lang="en-US" dirty="0" err="1"/>
              <a:t>ubuntu</a:t>
            </a:r>
            <a:endParaRPr lang="en-US" dirty="0"/>
          </a:p>
        </p:txBody>
      </p:sp>
      <p:sp>
        <p:nvSpPr>
          <p:cNvPr id="8" name="Rectangle 7"/>
          <p:cNvSpPr/>
          <p:nvPr/>
        </p:nvSpPr>
        <p:spPr>
          <a:xfrm>
            <a:off x="492168" y="4339267"/>
            <a:ext cx="3856633" cy="369332"/>
          </a:xfrm>
          <a:prstGeom prst="rect">
            <a:avLst/>
          </a:prstGeom>
        </p:spPr>
        <p:txBody>
          <a:bodyPr wrap="none">
            <a:spAutoFit/>
          </a:bodyPr>
          <a:lstStyle/>
          <a:p>
            <a:r>
              <a:rPr lang="en-US" b="1" dirty="0"/>
              <a:t>Create container with custom network</a:t>
            </a:r>
            <a:endParaRPr lang="en-US" dirty="0"/>
          </a:p>
        </p:txBody>
      </p:sp>
      <p:sp>
        <p:nvSpPr>
          <p:cNvPr id="9" name="Rectangle 8"/>
          <p:cNvSpPr/>
          <p:nvPr/>
        </p:nvSpPr>
        <p:spPr>
          <a:xfrm>
            <a:off x="640080" y="5283976"/>
            <a:ext cx="10020886" cy="369332"/>
          </a:xfrm>
          <a:prstGeom prst="rect">
            <a:avLst/>
          </a:prstGeom>
        </p:spPr>
        <p:txBody>
          <a:bodyPr wrap="square">
            <a:spAutoFit/>
          </a:bodyPr>
          <a:lstStyle/>
          <a:p>
            <a:r>
              <a:rPr lang="en-US" dirty="0"/>
              <a:t> docker run -</a:t>
            </a:r>
            <a:r>
              <a:rPr lang="en-US" dirty="0" err="1"/>
              <a:t>dit</a:t>
            </a:r>
            <a:r>
              <a:rPr lang="en-US" dirty="0"/>
              <a:t> --name=ubuntu-ctr4 --network=custom-network </a:t>
            </a:r>
            <a:r>
              <a:rPr lang="en-US" dirty="0" err="1"/>
              <a:t>ubuntu</a:t>
            </a:r>
            <a:endParaRPr lang="en-US" dirty="0"/>
          </a:p>
        </p:txBody>
      </p:sp>
      <p:pic>
        <p:nvPicPr>
          <p:cNvPr id="11268" name="Picture 4"/>
          <p:cNvPicPr>
            <a:picLocks noChangeAspect="1" noChangeArrowheads="1"/>
          </p:cNvPicPr>
          <p:nvPr/>
        </p:nvPicPr>
        <p:blipFill>
          <a:blip r:embed="rId4"/>
          <a:srcRect/>
          <a:stretch>
            <a:fillRect/>
          </a:stretch>
        </p:blipFill>
        <p:spPr bwMode="auto">
          <a:xfrm>
            <a:off x="721116" y="5900078"/>
            <a:ext cx="10496550" cy="62865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93773" y="709539"/>
            <a:ext cx="10801057" cy="3100994"/>
          </a:xfrm>
          <a:prstGeom prst="rect">
            <a:avLst/>
          </a:prstGeom>
          <a:noFill/>
          <a:ln w="9525">
            <a:noFill/>
            <a:miter lim="800000"/>
            <a:headEnd/>
            <a:tailEnd/>
          </a:ln>
          <a:effectLst/>
        </p:spPr>
      </p:pic>
      <p:sp>
        <p:nvSpPr>
          <p:cNvPr id="3" name="Rectangle 2"/>
          <p:cNvSpPr/>
          <p:nvPr/>
        </p:nvSpPr>
        <p:spPr>
          <a:xfrm>
            <a:off x="320919" y="219780"/>
            <a:ext cx="3193951" cy="369332"/>
          </a:xfrm>
          <a:prstGeom prst="rect">
            <a:avLst/>
          </a:prstGeom>
        </p:spPr>
        <p:txBody>
          <a:bodyPr wrap="none">
            <a:spAutoFit/>
          </a:bodyPr>
          <a:lstStyle/>
          <a:p>
            <a:r>
              <a:rPr lang="en-US" dirty="0"/>
              <a:t> docker inspect custom-network</a:t>
            </a:r>
          </a:p>
        </p:txBody>
      </p:sp>
      <p:sp>
        <p:nvSpPr>
          <p:cNvPr id="4" name="Rectangle 3"/>
          <p:cNvSpPr/>
          <p:nvPr/>
        </p:nvSpPr>
        <p:spPr>
          <a:xfrm>
            <a:off x="403639" y="4102463"/>
            <a:ext cx="6634252" cy="369332"/>
          </a:xfrm>
          <a:prstGeom prst="rect">
            <a:avLst/>
          </a:prstGeom>
        </p:spPr>
        <p:txBody>
          <a:bodyPr wrap="none">
            <a:spAutoFit/>
          </a:bodyPr>
          <a:lstStyle/>
          <a:p>
            <a:r>
              <a:rPr lang="en-US" dirty="0"/>
              <a:t>Login to one container and ping other one with IP Address and name </a:t>
            </a:r>
          </a:p>
        </p:txBody>
      </p:sp>
      <p:pic>
        <p:nvPicPr>
          <p:cNvPr id="5" name="Picture 2"/>
          <p:cNvPicPr>
            <a:picLocks noChangeAspect="1" noChangeArrowheads="1"/>
          </p:cNvPicPr>
          <p:nvPr/>
        </p:nvPicPr>
        <p:blipFill>
          <a:blip r:embed="rId3"/>
          <a:srcRect/>
          <a:stretch>
            <a:fillRect/>
          </a:stretch>
        </p:blipFill>
        <p:spPr bwMode="auto">
          <a:xfrm>
            <a:off x="560070" y="4763600"/>
            <a:ext cx="8921554" cy="121517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556844" y="599780"/>
            <a:ext cx="8876143" cy="1060206"/>
          </a:xfrm>
          <a:prstGeom prst="rect">
            <a:avLst/>
          </a:prstGeom>
          <a:noFill/>
          <a:ln w="9525">
            <a:noFill/>
            <a:miter lim="800000"/>
            <a:headEnd/>
            <a:tailEnd/>
          </a:ln>
          <a:effectLst/>
        </p:spPr>
      </p:pic>
      <p:sp>
        <p:nvSpPr>
          <p:cNvPr id="4" name="Rectangle 3"/>
          <p:cNvSpPr/>
          <p:nvPr/>
        </p:nvSpPr>
        <p:spPr>
          <a:xfrm>
            <a:off x="383473" y="2034512"/>
            <a:ext cx="4925900" cy="369332"/>
          </a:xfrm>
          <a:prstGeom prst="rect">
            <a:avLst/>
          </a:prstGeom>
        </p:spPr>
        <p:txBody>
          <a:bodyPr wrap="none">
            <a:spAutoFit/>
          </a:bodyPr>
          <a:lstStyle/>
          <a:p>
            <a:r>
              <a:rPr lang="en-US" b="1" dirty="0"/>
              <a:t>Change the Network driver for existing containers</a:t>
            </a:r>
            <a:endParaRPr lang="en-US" dirty="0"/>
          </a:p>
        </p:txBody>
      </p:sp>
      <p:sp>
        <p:nvSpPr>
          <p:cNvPr id="5" name="Rectangle 4"/>
          <p:cNvSpPr/>
          <p:nvPr/>
        </p:nvSpPr>
        <p:spPr>
          <a:xfrm>
            <a:off x="759532" y="2639424"/>
            <a:ext cx="8645124" cy="1200329"/>
          </a:xfrm>
          <a:prstGeom prst="rect">
            <a:avLst/>
          </a:prstGeom>
        </p:spPr>
        <p:txBody>
          <a:bodyPr wrap="none">
            <a:spAutoFit/>
          </a:bodyPr>
          <a:lstStyle/>
          <a:p>
            <a:r>
              <a:rPr lang="en-US" b="1" dirty="0"/>
              <a:t>Step 1 : Disconnect from existing driver : </a:t>
            </a:r>
            <a:r>
              <a:rPr lang="en-US" dirty="0"/>
              <a:t>docker network disconnect bridge 26febb6f4867</a:t>
            </a:r>
          </a:p>
          <a:p>
            <a:r>
              <a:rPr lang="en-US" b="1" dirty="0"/>
              <a:t>Step 2 :  Connect to new driver : </a:t>
            </a:r>
            <a:r>
              <a:rPr lang="en-US" dirty="0"/>
              <a:t>docker network connect custom-network 26febb6f4867</a:t>
            </a:r>
          </a:p>
          <a:p>
            <a:endParaRPr lang="en-US" dirty="0"/>
          </a:p>
          <a:p>
            <a:r>
              <a:rPr lang="en-US" b="1" dirty="0"/>
              <a:t>Note: </a:t>
            </a:r>
            <a:r>
              <a:rPr lang="en-US" dirty="0"/>
              <a:t>It is possible only for bridge networks not for others (two different bridge networks)</a:t>
            </a:r>
          </a:p>
        </p:txBody>
      </p:sp>
      <p:sp>
        <p:nvSpPr>
          <p:cNvPr id="6" name="Rectangle 5"/>
          <p:cNvSpPr/>
          <p:nvPr/>
        </p:nvSpPr>
        <p:spPr>
          <a:xfrm>
            <a:off x="487680" y="3952074"/>
            <a:ext cx="9317502" cy="369332"/>
          </a:xfrm>
          <a:prstGeom prst="rect">
            <a:avLst/>
          </a:prstGeom>
        </p:spPr>
        <p:txBody>
          <a:bodyPr wrap="square">
            <a:spAutoFit/>
          </a:bodyPr>
          <a:lstStyle/>
          <a:p>
            <a:r>
              <a:rPr lang="en-US" b="1" dirty="0"/>
              <a:t>Remove one or more networks</a:t>
            </a:r>
            <a:endParaRPr lang="en-US" dirty="0"/>
          </a:p>
        </p:txBody>
      </p:sp>
      <p:sp>
        <p:nvSpPr>
          <p:cNvPr id="8" name="Rectangle 7"/>
          <p:cNvSpPr/>
          <p:nvPr/>
        </p:nvSpPr>
        <p:spPr>
          <a:xfrm>
            <a:off x="716258" y="4468223"/>
            <a:ext cx="3050387" cy="369332"/>
          </a:xfrm>
          <a:prstGeom prst="rect">
            <a:avLst/>
          </a:prstGeom>
        </p:spPr>
        <p:txBody>
          <a:bodyPr wrap="none">
            <a:spAutoFit/>
          </a:bodyPr>
          <a:lstStyle/>
          <a:p>
            <a:r>
              <a:rPr lang="en-US" dirty="0"/>
              <a:t>docker network </a:t>
            </a:r>
            <a:r>
              <a:rPr lang="en-US" dirty="0" err="1"/>
              <a:t>rm</a:t>
            </a:r>
            <a:r>
              <a:rPr lang="en-US" dirty="0"/>
              <a:t> NETWORK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315" y="247916"/>
            <a:ext cx="6754028" cy="369332"/>
          </a:xfrm>
          <a:prstGeom prst="rect">
            <a:avLst/>
          </a:prstGeom>
        </p:spPr>
        <p:txBody>
          <a:bodyPr wrap="none">
            <a:spAutoFit/>
          </a:bodyPr>
          <a:lstStyle/>
          <a:p>
            <a:r>
              <a:rPr lang="en-US" b="1" dirty="0"/>
              <a:t>Building Docker Image for Tomcat with Specified War file from Nexus</a:t>
            </a:r>
            <a:endParaRPr lang="en-US" dirty="0"/>
          </a:p>
        </p:txBody>
      </p:sp>
      <p:sp>
        <p:nvSpPr>
          <p:cNvPr id="3" name="Rectangle 2"/>
          <p:cNvSpPr/>
          <p:nvPr/>
        </p:nvSpPr>
        <p:spPr>
          <a:xfrm>
            <a:off x="533009" y="1325607"/>
            <a:ext cx="11469858" cy="2308324"/>
          </a:xfrm>
          <a:prstGeom prst="rect">
            <a:avLst/>
          </a:prstGeom>
        </p:spPr>
        <p:txBody>
          <a:bodyPr wrap="square">
            <a:spAutoFit/>
          </a:bodyPr>
          <a:lstStyle/>
          <a:p>
            <a:r>
              <a:rPr lang="en-US" dirty="0"/>
              <a:t>FROM tomcat</a:t>
            </a:r>
          </a:p>
          <a:p>
            <a:r>
              <a:rPr lang="en-US" dirty="0"/>
              <a:t>MAINTAINER </a:t>
            </a:r>
            <a:r>
              <a:rPr lang="en-US" dirty="0" err="1"/>
              <a:t>sankar</a:t>
            </a:r>
            <a:endParaRPr lang="en-US" dirty="0"/>
          </a:p>
          <a:p>
            <a:r>
              <a:rPr lang="en-US" dirty="0"/>
              <a:t>ARG CONT_IMG_VER</a:t>
            </a:r>
          </a:p>
          <a:p>
            <a:r>
              <a:rPr lang="en-US" dirty="0"/>
              <a:t>WORKDIR /</a:t>
            </a:r>
            <a:r>
              <a:rPr lang="en-US" dirty="0" err="1"/>
              <a:t>usr</a:t>
            </a:r>
            <a:r>
              <a:rPr lang="en-US" dirty="0"/>
              <a:t>/local/tomcat</a:t>
            </a:r>
          </a:p>
          <a:p>
            <a:r>
              <a:rPr lang="en-US" dirty="0"/>
              <a:t>COPY tomcat-users.xml /</a:t>
            </a:r>
            <a:r>
              <a:rPr lang="en-US" dirty="0" err="1"/>
              <a:t>usr</a:t>
            </a:r>
            <a:r>
              <a:rPr lang="en-US" dirty="0"/>
              <a:t>/local/tomcat/conf/tomcat-users.xml</a:t>
            </a:r>
          </a:p>
          <a:p>
            <a:r>
              <a:rPr lang="en-US" dirty="0"/>
              <a:t>EXPOSE 8080</a:t>
            </a:r>
          </a:p>
          <a:p>
            <a:r>
              <a:rPr lang="en-US" dirty="0"/>
              <a:t>ADD  http://52.14.64.164:8081/nexus/content/repositories/releases/com/geekcap/vmturbo/hello-world-servlet-example/${CONT_IMG_VER}/hello-world-servlet-example-${CONT_IMG_VER}.war /</a:t>
            </a:r>
            <a:r>
              <a:rPr lang="en-US" dirty="0" err="1"/>
              <a:t>usr</a:t>
            </a:r>
            <a:r>
              <a:rPr lang="en-US" dirty="0"/>
              <a:t>/local/tomcat/</a:t>
            </a:r>
            <a:r>
              <a:rPr lang="en-US" dirty="0" err="1"/>
              <a:t>webapps</a:t>
            </a:r>
            <a:endParaRPr lang="en-US" dirty="0"/>
          </a:p>
        </p:txBody>
      </p:sp>
      <p:sp>
        <p:nvSpPr>
          <p:cNvPr id="4" name="Rectangle 3"/>
          <p:cNvSpPr/>
          <p:nvPr/>
        </p:nvSpPr>
        <p:spPr>
          <a:xfrm>
            <a:off x="529437" y="4149082"/>
            <a:ext cx="10217834" cy="369332"/>
          </a:xfrm>
          <a:prstGeom prst="rect">
            <a:avLst/>
          </a:prstGeom>
        </p:spPr>
        <p:txBody>
          <a:bodyPr wrap="square">
            <a:spAutoFit/>
          </a:bodyPr>
          <a:lstStyle/>
          <a:p>
            <a:r>
              <a:rPr lang="en-US" dirty="0"/>
              <a:t> docker build -t new-tomcat-image2 --build-</a:t>
            </a:r>
            <a:r>
              <a:rPr lang="en-US" dirty="0" err="1"/>
              <a:t>arg</a:t>
            </a:r>
            <a:r>
              <a:rPr lang="en-US" dirty="0"/>
              <a:t> CONT_IMG_VER=1.0 .</a:t>
            </a:r>
          </a:p>
        </p:txBody>
      </p:sp>
      <p:sp>
        <p:nvSpPr>
          <p:cNvPr id="5" name="Rectangle 4"/>
          <p:cNvSpPr/>
          <p:nvPr/>
        </p:nvSpPr>
        <p:spPr>
          <a:xfrm>
            <a:off x="375196" y="3712590"/>
            <a:ext cx="1599220" cy="369332"/>
          </a:xfrm>
          <a:prstGeom prst="rect">
            <a:avLst/>
          </a:prstGeom>
        </p:spPr>
        <p:txBody>
          <a:bodyPr wrap="none">
            <a:spAutoFit/>
          </a:bodyPr>
          <a:lstStyle/>
          <a:p>
            <a:r>
              <a:rPr lang="en-US" b="1" dirty="0"/>
              <a:t>Building Image</a:t>
            </a:r>
            <a:endParaRPr lang="en-US" dirty="0"/>
          </a:p>
        </p:txBody>
      </p:sp>
      <p:sp>
        <p:nvSpPr>
          <p:cNvPr id="6" name="Rectangle 5"/>
          <p:cNvSpPr/>
          <p:nvPr/>
        </p:nvSpPr>
        <p:spPr>
          <a:xfrm>
            <a:off x="457552" y="874262"/>
            <a:ext cx="1153008" cy="369332"/>
          </a:xfrm>
          <a:prstGeom prst="rect">
            <a:avLst/>
          </a:prstGeom>
        </p:spPr>
        <p:txBody>
          <a:bodyPr wrap="none">
            <a:spAutoFit/>
          </a:bodyPr>
          <a:lstStyle/>
          <a:p>
            <a:r>
              <a:rPr lang="en-US" b="1" dirty="0" err="1"/>
              <a:t>Dockerfile</a:t>
            </a:r>
            <a:endParaRPr lang="en-US" dirty="0"/>
          </a:p>
        </p:txBody>
      </p:sp>
      <p:sp>
        <p:nvSpPr>
          <p:cNvPr id="9" name="Rectangle 8"/>
          <p:cNvSpPr/>
          <p:nvPr/>
        </p:nvSpPr>
        <p:spPr>
          <a:xfrm>
            <a:off x="487679" y="5112157"/>
            <a:ext cx="11441723" cy="1477328"/>
          </a:xfrm>
          <a:prstGeom prst="rect">
            <a:avLst/>
          </a:prstGeom>
        </p:spPr>
        <p:txBody>
          <a:bodyPr wrap="square">
            <a:spAutoFit/>
          </a:bodyPr>
          <a:lstStyle/>
          <a:p>
            <a:r>
              <a:rPr lang="en-US" dirty="0"/>
              <a:t>&lt;role </a:t>
            </a:r>
            <a:r>
              <a:rPr lang="en-US" dirty="0" err="1"/>
              <a:t>rolename</a:t>
            </a:r>
            <a:r>
              <a:rPr lang="en-US" dirty="0"/>
              <a:t>="manager-</a:t>
            </a:r>
            <a:r>
              <a:rPr lang="en-US" dirty="0" err="1"/>
              <a:t>gui</a:t>
            </a:r>
            <a:r>
              <a:rPr lang="en-US" dirty="0"/>
              <a:t>"/&gt;</a:t>
            </a:r>
          </a:p>
          <a:p>
            <a:r>
              <a:rPr lang="en-US" dirty="0"/>
              <a:t>&lt;role </a:t>
            </a:r>
            <a:r>
              <a:rPr lang="en-US" dirty="0" err="1"/>
              <a:t>rolename</a:t>
            </a:r>
            <a:r>
              <a:rPr lang="en-US" dirty="0"/>
              <a:t>="manager-script"/&gt;</a:t>
            </a:r>
          </a:p>
          <a:p>
            <a:r>
              <a:rPr lang="en-US" dirty="0"/>
              <a:t>&lt;role </a:t>
            </a:r>
            <a:r>
              <a:rPr lang="en-US" dirty="0" err="1"/>
              <a:t>rolename</a:t>
            </a:r>
            <a:r>
              <a:rPr lang="en-US" dirty="0"/>
              <a:t>="manager-</a:t>
            </a:r>
            <a:r>
              <a:rPr lang="en-US" dirty="0" err="1"/>
              <a:t>jmx</a:t>
            </a:r>
            <a:r>
              <a:rPr lang="en-US" dirty="0"/>
              <a:t>"/&gt;</a:t>
            </a:r>
          </a:p>
          <a:p>
            <a:r>
              <a:rPr lang="en-US" dirty="0"/>
              <a:t>&lt;role </a:t>
            </a:r>
            <a:r>
              <a:rPr lang="en-US" dirty="0" err="1"/>
              <a:t>rolename</a:t>
            </a:r>
            <a:r>
              <a:rPr lang="en-US" dirty="0"/>
              <a:t>="manager-status"/&gt;   </a:t>
            </a:r>
          </a:p>
          <a:p>
            <a:r>
              <a:rPr lang="en-US" dirty="0"/>
              <a:t>&lt;user username="admin" password="admin" roles="manager-</a:t>
            </a:r>
            <a:r>
              <a:rPr lang="en-US" dirty="0" err="1"/>
              <a:t>gui,manager</a:t>
            </a:r>
            <a:r>
              <a:rPr lang="en-US" dirty="0"/>
              <a:t>-</a:t>
            </a:r>
            <a:r>
              <a:rPr lang="en-US" dirty="0" err="1"/>
              <a:t>script,manager</a:t>
            </a:r>
            <a:r>
              <a:rPr lang="en-US" dirty="0"/>
              <a:t>-</a:t>
            </a:r>
            <a:r>
              <a:rPr lang="en-US" dirty="0" err="1"/>
              <a:t>jmx,manager</a:t>
            </a:r>
            <a:r>
              <a:rPr lang="en-US" dirty="0"/>
              <a:t>-status"/&gt;</a:t>
            </a:r>
          </a:p>
        </p:txBody>
      </p:sp>
      <p:sp>
        <p:nvSpPr>
          <p:cNvPr id="10" name="Rectangle 9"/>
          <p:cNvSpPr/>
          <p:nvPr/>
        </p:nvSpPr>
        <p:spPr>
          <a:xfrm>
            <a:off x="485393" y="4680916"/>
            <a:ext cx="1732847" cy="369332"/>
          </a:xfrm>
          <a:prstGeom prst="rect">
            <a:avLst/>
          </a:prstGeom>
        </p:spPr>
        <p:txBody>
          <a:bodyPr wrap="none">
            <a:spAutoFit/>
          </a:bodyPr>
          <a:lstStyle/>
          <a:p>
            <a:r>
              <a:rPr lang="en-US" b="1" dirty="0"/>
              <a:t>tomcat-user.xml</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9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D06DFF-C8E8-4FD5-BBF7-4C5352E5277F}"/>
              </a:ext>
            </a:extLst>
          </p:cNvPr>
          <p:cNvSpPr/>
          <p:nvPr/>
        </p:nvSpPr>
        <p:spPr>
          <a:xfrm>
            <a:off x="508440" y="231311"/>
            <a:ext cx="5852564" cy="369332"/>
          </a:xfrm>
          <a:prstGeom prst="rect">
            <a:avLst/>
          </a:prstGeom>
        </p:spPr>
        <p:txBody>
          <a:bodyPr wrap="none">
            <a:spAutoFit/>
          </a:bodyPr>
          <a:lstStyle/>
          <a:p>
            <a:r>
              <a:rPr lang="en-US" b="1" dirty="0">
                <a:solidFill>
                  <a:srgbClr val="222222"/>
                </a:solidFill>
                <a:latin typeface="Open Sans"/>
              </a:rPr>
              <a:t>docker search – Searches the Docker Hub for images</a:t>
            </a:r>
            <a:endParaRPr lang="en-US" b="1" i="0" dirty="0">
              <a:solidFill>
                <a:srgbClr val="222222"/>
              </a:solidFill>
              <a:effectLst/>
              <a:latin typeface="Open Sans"/>
            </a:endParaRPr>
          </a:p>
        </p:txBody>
      </p:sp>
      <p:pic>
        <p:nvPicPr>
          <p:cNvPr id="5" name="Picture 4">
            <a:extLst>
              <a:ext uri="{FF2B5EF4-FFF2-40B4-BE49-F238E27FC236}">
                <a16:creationId xmlns:a16="http://schemas.microsoft.com/office/drawing/2014/main" id="{CF554A91-2DCA-4162-B2EA-6FB5B579445B}"/>
              </a:ext>
            </a:extLst>
          </p:cNvPr>
          <p:cNvPicPr>
            <a:picLocks noChangeAspect="1"/>
          </p:cNvPicPr>
          <p:nvPr/>
        </p:nvPicPr>
        <p:blipFill>
          <a:blip r:embed="rId2"/>
          <a:stretch>
            <a:fillRect/>
          </a:stretch>
        </p:blipFill>
        <p:spPr>
          <a:xfrm>
            <a:off x="642256" y="683285"/>
            <a:ext cx="11437495" cy="604637"/>
          </a:xfrm>
          <a:prstGeom prst="rect">
            <a:avLst/>
          </a:prstGeom>
        </p:spPr>
      </p:pic>
      <p:sp>
        <p:nvSpPr>
          <p:cNvPr id="6" name="Rectangle 5">
            <a:extLst>
              <a:ext uri="{FF2B5EF4-FFF2-40B4-BE49-F238E27FC236}">
                <a16:creationId xmlns:a16="http://schemas.microsoft.com/office/drawing/2014/main" id="{FB299222-E448-4B67-BB6E-2347F00F9D5E}"/>
              </a:ext>
            </a:extLst>
          </p:cNvPr>
          <p:cNvSpPr/>
          <p:nvPr/>
        </p:nvSpPr>
        <p:spPr>
          <a:xfrm>
            <a:off x="508440" y="1490485"/>
            <a:ext cx="5567358" cy="369332"/>
          </a:xfrm>
          <a:prstGeom prst="rect">
            <a:avLst/>
          </a:prstGeom>
        </p:spPr>
        <p:txBody>
          <a:bodyPr wrap="none">
            <a:spAutoFit/>
          </a:bodyPr>
          <a:lstStyle/>
          <a:p>
            <a:r>
              <a:rPr lang="en-US" b="1" dirty="0">
                <a:solidFill>
                  <a:srgbClr val="222222"/>
                </a:solidFill>
                <a:latin typeface="Open Sans"/>
              </a:rPr>
              <a:t>docker run – Runs a command in a new container.</a:t>
            </a:r>
            <a:endParaRPr lang="en-US" b="1" i="0" dirty="0">
              <a:solidFill>
                <a:srgbClr val="222222"/>
              </a:solidFill>
              <a:effectLst/>
              <a:latin typeface="Open Sans"/>
            </a:endParaRPr>
          </a:p>
        </p:txBody>
      </p:sp>
      <p:pic>
        <p:nvPicPr>
          <p:cNvPr id="7" name="Picture 6">
            <a:extLst>
              <a:ext uri="{FF2B5EF4-FFF2-40B4-BE49-F238E27FC236}">
                <a16:creationId xmlns:a16="http://schemas.microsoft.com/office/drawing/2014/main" id="{1D842948-54C4-4534-BAEE-C10580159D3D}"/>
              </a:ext>
            </a:extLst>
          </p:cNvPr>
          <p:cNvPicPr>
            <a:picLocks noChangeAspect="1"/>
          </p:cNvPicPr>
          <p:nvPr/>
        </p:nvPicPr>
        <p:blipFill>
          <a:blip r:embed="rId3"/>
          <a:stretch>
            <a:fillRect/>
          </a:stretch>
        </p:blipFill>
        <p:spPr>
          <a:xfrm>
            <a:off x="642256" y="1866421"/>
            <a:ext cx="11437495" cy="622685"/>
          </a:xfrm>
          <a:prstGeom prst="rect">
            <a:avLst/>
          </a:prstGeom>
        </p:spPr>
      </p:pic>
      <p:sp>
        <p:nvSpPr>
          <p:cNvPr id="8" name="Rectangle 7">
            <a:extLst>
              <a:ext uri="{FF2B5EF4-FFF2-40B4-BE49-F238E27FC236}">
                <a16:creationId xmlns:a16="http://schemas.microsoft.com/office/drawing/2014/main" id="{7AC73C31-2FCC-4AC5-9696-7B62B62B90C1}"/>
              </a:ext>
            </a:extLst>
          </p:cNvPr>
          <p:cNvSpPr/>
          <p:nvPr/>
        </p:nvSpPr>
        <p:spPr>
          <a:xfrm>
            <a:off x="538420" y="2749659"/>
            <a:ext cx="3124317" cy="369332"/>
          </a:xfrm>
          <a:prstGeom prst="rect">
            <a:avLst/>
          </a:prstGeom>
        </p:spPr>
        <p:txBody>
          <a:bodyPr wrap="none">
            <a:spAutoFit/>
          </a:bodyPr>
          <a:lstStyle/>
          <a:p>
            <a:r>
              <a:rPr lang="en-US" b="1" dirty="0">
                <a:solidFill>
                  <a:srgbClr val="222222"/>
                </a:solidFill>
                <a:latin typeface="Open Sans"/>
              </a:rPr>
              <a:t>List All Running Containers</a:t>
            </a:r>
          </a:p>
        </p:txBody>
      </p:sp>
      <p:pic>
        <p:nvPicPr>
          <p:cNvPr id="9" name="Picture 8">
            <a:extLst>
              <a:ext uri="{FF2B5EF4-FFF2-40B4-BE49-F238E27FC236}">
                <a16:creationId xmlns:a16="http://schemas.microsoft.com/office/drawing/2014/main" id="{4FECE8B7-6FA0-4033-959A-11972D5A0866}"/>
              </a:ext>
            </a:extLst>
          </p:cNvPr>
          <p:cNvPicPr>
            <a:picLocks noChangeAspect="1"/>
          </p:cNvPicPr>
          <p:nvPr/>
        </p:nvPicPr>
        <p:blipFill>
          <a:blip r:embed="rId4"/>
          <a:stretch>
            <a:fillRect/>
          </a:stretch>
        </p:blipFill>
        <p:spPr>
          <a:xfrm>
            <a:off x="642255" y="3127565"/>
            <a:ext cx="11437495" cy="514350"/>
          </a:xfrm>
          <a:prstGeom prst="rect">
            <a:avLst/>
          </a:prstGeom>
        </p:spPr>
      </p:pic>
      <p:sp>
        <p:nvSpPr>
          <p:cNvPr id="10" name="Rectangle 9">
            <a:extLst>
              <a:ext uri="{FF2B5EF4-FFF2-40B4-BE49-F238E27FC236}">
                <a16:creationId xmlns:a16="http://schemas.microsoft.com/office/drawing/2014/main" id="{738DD700-B36D-4F02-B5BD-F9859DF957D1}"/>
              </a:ext>
            </a:extLst>
          </p:cNvPr>
          <p:cNvSpPr/>
          <p:nvPr/>
        </p:nvSpPr>
        <p:spPr>
          <a:xfrm>
            <a:off x="642255" y="3821102"/>
            <a:ext cx="3573927" cy="369332"/>
          </a:xfrm>
          <a:prstGeom prst="rect">
            <a:avLst/>
          </a:prstGeom>
        </p:spPr>
        <p:txBody>
          <a:bodyPr wrap="none">
            <a:spAutoFit/>
          </a:bodyPr>
          <a:lstStyle/>
          <a:p>
            <a:r>
              <a:rPr lang="en-US" b="1" dirty="0">
                <a:solidFill>
                  <a:srgbClr val="222222"/>
                </a:solidFill>
                <a:latin typeface="Open Sans"/>
              </a:rPr>
              <a:t>List All Containers Ever Created</a:t>
            </a:r>
          </a:p>
        </p:txBody>
      </p:sp>
      <p:pic>
        <p:nvPicPr>
          <p:cNvPr id="11" name="Picture 10">
            <a:extLst>
              <a:ext uri="{FF2B5EF4-FFF2-40B4-BE49-F238E27FC236}">
                <a16:creationId xmlns:a16="http://schemas.microsoft.com/office/drawing/2014/main" id="{24BFFDB2-F91C-4954-8635-233FABC3DAA4}"/>
              </a:ext>
            </a:extLst>
          </p:cNvPr>
          <p:cNvPicPr>
            <a:picLocks noChangeAspect="1"/>
          </p:cNvPicPr>
          <p:nvPr/>
        </p:nvPicPr>
        <p:blipFill>
          <a:blip r:embed="rId5"/>
          <a:stretch>
            <a:fillRect/>
          </a:stretch>
        </p:blipFill>
        <p:spPr>
          <a:xfrm>
            <a:off x="642255" y="4279681"/>
            <a:ext cx="11304906" cy="953090"/>
          </a:xfrm>
          <a:prstGeom prst="rect">
            <a:avLst/>
          </a:prstGeom>
        </p:spPr>
      </p:pic>
      <p:sp>
        <p:nvSpPr>
          <p:cNvPr id="12" name="Rectangle 11">
            <a:extLst>
              <a:ext uri="{FF2B5EF4-FFF2-40B4-BE49-F238E27FC236}">
                <a16:creationId xmlns:a16="http://schemas.microsoft.com/office/drawing/2014/main" id="{9EA8BAE5-D279-4A8D-9282-B0234775B712}"/>
              </a:ext>
            </a:extLst>
          </p:cNvPr>
          <p:cNvSpPr/>
          <p:nvPr/>
        </p:nvSpPr>
        <p:spPr>
          <a:xfrm>
            <a:off x="643066" y="5501205"/>
            <a:ext cx="4338047" cy="369332"/>
          </a:xfrm>
          <a:prstGeom prst="rect">
            <a:avLst/>
          </a:prstGeom>
        </p:spPr>
        <p:txBody>
          <a:bodyPr wrap="none">
            <a:spAutoFit/>
          </a:bodyPr>
          <a:lstStyle/>
          <a:p>
            <a:r>
              <a:rPr lang="en-US" b="1" dirty="0">
                <a:solidFill>
                  <a:srgbClr val="222222"/>
                </a:solidFill>
                <a:latin typeface="Open Sans"/>
              </a:rPr>
              <a:t>List Only Container IDs – Quiet Output</a:t>
            </a:r>
          </a:p>
        </p:txBody>
      </p:sp>
      <p:pic>
        <p:nvPicPr>
          <p:cNvPr id="13" name="Picture 12">
            <a:extLst>
              <a:ext uri="{FF2B5EF4-FFF2-40B4-BE49-F238E27FC236}">
                <a16:creationId xmlns:a16="http://schemas.microsoft.com/office/drawing/2014/main" id="{4F82FF74-29F8-406C-B55D-AB4B48AB9C43}"/>
              </a:ext>
            </a:extLst>
          </p:cNvPr>
          <p:cNvPicPr>
            <a:picLocks noChangeAspect="1"/>
          </p:cNvPicPr>
          <p:nvPr/>
        </p:nvPicPr>
        <p:blipFill>
          <a:blip r:embed="rId6"/>
          <a:stretch>
            <a:fillRect/>
          </a:stretch>
        </p:blipFill>
        <p:spPr>
          <a:xfrm>
            <a:off x="642255" y="5957996"/>
            <a:ext cx="11304906" cy="361950"/>
          </a:xfrm>
          <a:prstGeom prst="rect">
            <a:avLst/>
          </a:prstGeom>
        </p:spPr>
      </p:pic>
    </p:spTree>
    <p:extLst>
      <p:ext uri="{BB962C8B-B14F-4D97-AF65-F5344CB8AC3E}">
        <p14:creationId xmlns:p14="http://schemas.microsoft.com/office/powerpoint/2010/main" val="255413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CBE982-D097-4809-891E-505F59CE559A}"/>
              </a:ext>
            </a:extLst>
          </p:cNvPr>
          <p:cNvSpPr/>
          <p:nvPr/>
        </p:nvSpPr>
        <p:spPr>
          <a:xfrm>
            <a:off x="346597" y="126380"/>
            <a:ext cx="6144503" cy="369332"/>
          </a:xfrm>
          <a:prstGeom prst="rect">
            <a:avLst/>
          </a:prstGeom>
        </p:spPr>
        <p:txBody>
          <a:bodyPr wrap="none">
            <a:spAutoFit/>
          </a:bodyPr>
          <a:lstStyle/>
          <a:p>
            <a:r>
              <a:rPr lang="en-US" b="1" dirty="0">
                <a:solidFill>
                  <a:srgbClr val="222222"/>
                </a:solidFill>
                <a:latin typeface="Open Sans"/>
              </a:rPr>
              <a:t>docker exec – Runs a command in a run-time container</a:t>
            </a:r>
            <a:endParaRPr lang="en-US" b="1" i="0" dirty="0">
              <a:solidFill>
                <a:srgbClr val="222222"/>
              </a:solidFill>
              <a:effectLst/>
              <a:latin typeface="Open Sans"/>
            </a:endParaRPr>
          </a:p>
        </p:txBody>
      </p:sp>
      <p:sp>
        <p:nvSpPr>
          <p:cNvPr id="3" name="Rectangle 1">
            <a:extLst>
              <a:ext uri="{FF2B5EF4-FFF2-40B4-BE49-F238E27FC236}">
                <a16:creationId xmlns:a16="http://schemas.microsoft.com/office/drawing/2014/main" id="{B2A0C9DD-8D8D-4F78-B7FC-4B8BBAEFF3A4}"/>
              </a:ext>
            </a:extLst>
          </p:cNvPr>
          <p:cNvSpPr>
            <a:spLocks noChangeArrowheads="1"/>
          </p:cNvSpPr>
          <p:nvPr/>
        </p:nvSpPr>
        <p:spPr bwMode="auto">
          <a:xfrm>
            <a:off x="704538" y="569865"/>
            <a:ext cx="7345180" cy="4308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dirty="0"/>
              <a:t>docker exec -it &lt;</a:t>
            </a:r>
            <a:r>
              <a:rPr lang="en-US" altLang="en-US" dirty="0" err="1"/>
              <a:t>container_id_or_name</a:t>
            </a:r>
            <a:r>
              <a:rPr lang="en-US" altLang="en-US" dirty="0"/>
              <a:t>&gt; </a:t>
            </a:r>
            <a:r>
              <a:rPr lang="en-US" altLang="en-US" dirty="0">
                <a:solidFill>
                  <a:srgbClr val="242729"/>
                </a:solidFill>
                <a:latin typeface="Consolas" panose="020B0609020204030204" pitchFamily="49" charset="0"/>
              </a:rPr>
              <a:t>/bin/bash</a:t>
            </a:r>
            <a:r>
              <a:rPr lang="en-US" altLang="en-US" sz="2800" dirty="0"/>
              <a:t> </a:t>
            </a:r>
            <a:r>
              <a:rPr lang="en-US" altLang="en-US" dirty="0"/>
              <a:t> </a:t>
            </a:r>
          </a:p>
        </p:txBody>
      </p:sp>
      <p:sp>
        <p:nvSpPr>
          <p:cNvPr id="5" name="Rectangle 2">
            <a:extLst>
              <a:ext uri="{FF2B5EF4-FFF2-40B4-BE49-F238E27FC236}">
                <a16:creationId xmlns:a16="http://schemas.microsoft.com/office/drawing/2014/main" id="{0B19170B-0385-4B58-AD5B-C46015D5E564}"/>
              </a:ext>
            </a:extLst>
          </p:cNvPr>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1FA67DF-FD49-4F4A-92DD-527A62E458CF}"/>
              </a:ext>
            </a:extLst>
          </p:cNvPr>
          <p:cNvPicPr>
            <a:picLocks noChangeAspect="1"/>
          </p:cNvPicPr>
          <p:nvPr/>
        </p:nvPicPr>
        <p:blipFill>
          <a:blip r:embed="rId2"/>
          <a:stretch>
            <a:fillRect/>
          </a:stretch>
        </p:blipFill>
        <p:spPr>
          <a:xfrm>
            <a:off x="704538" y="1312498"/>
            <a:ext cx="10852878" cy="695325"/>
          </a:xfrm>
          <a:prstGeom prst="rect">
            <a:avLst/>
          </a:prstGeom>
        </p:spPr>
      </p:pic>
      <p:sp>
        <p:nvSpPr>
          <p:cNvPr id="7" name="Rectangle 3">
            <a:extLst>
              <a:ext uri="{FF2B5EF4-FFF2-40B4-BE49-F238E27FC236}">
                <a16:creationId xmlns:a16="http://schemas.microsoft.com/office/drawing/2014/main" id="{7DA4BDF7-687A-4E5D-A03D-18D654BADCC7}"/>
              </a:ext>
            </a:extLst>
          </p:cNvPr>
          <p:cNvSpPr>
            <a:spLocks noChangeArrowheads="1"/>
          </p:cNvSpPr>
          <p:nvPr/>
        </p:nvSpPr>
        <p:spPr bwMode="auto">
          <a:xfrm>
            <a:off x="989351" y="2042570"/>
            <a:ext cx="37662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a:t>
            </a:r>
            <a:r>
              <a:rPr lang="en-US" altLang="en-US" dirty="0" err="1">
                <a:latin typeface="+mn-lt"/>
              </a:rPr>
              <a:t>i</a:t>
            </a:r>
            <a:r>
              <a:rPr lang="en-US" altLang="en-US" dirty="0">
                <a:latin typeface="+mn-lt"/>
              </a:rPr>
              <a:t> (interactive) flag to keep stdin open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 to allocate a terminal </a:t>
            </a:r>
          </a:p>
        </p:txBody>
      </p:sp>
      <p:sp>
        <p:nvSpPr>
          <p:cNvPr id="8" name="Rectangle 4">
            <a:extLst>
              <a:ext uri="{FF2B5EF4-FFF2-40B4-BE49-F238E27FC236}">
                <a16:creationId xmlns:a16="http://schemas.microsoft.com/office/drawing/2014/main" id="{46AC65BB-2EC4-4948-99B3-906B5A6EC1C8}"/>
              </a:ext>
            </a:extLst>
          </p:cNvPr>
          <p:cNvSpPr>
            <a:spLocks noChangeArrowheads="1"/>
          </p:cNvSpPr>
          <p:nvPr/>
        </p:nvSpPr>
        <p:spPr bwMode="auto">
          <a:xfrm>
            <a:off x="704538" y="2848389"/>
            <a:ext cx="4810804" cy="3667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lvl="0" eaLnBrk="0" fontAlgn="base" hangingPunct="0">
              <a:spcBef>
                <a:spcPct val="0"/>
              </a:spcBef>
              <a:spcAft>
                <a:spcPct val="0"/>
              </a:spcAft>
            </a:pPr>
            <a:r>
              <a:rPr lang="en-US" altLang="en-US" dirty="0"/>
              <a:t>docker -d ubuntu_ 0f727e027da2 /</a:t>
            </a:r>
            <a:r>
              <a:rPr lang="en-US" altLang="en-US" dirty="0" err="1"/>
              <a:t>tmp</a:t>
            </a:r>
            <a:r>
              <a:rPr lang="en-US" altLang="en-US" dirty="0"/>
              <a:t>/</a:t>
            </a:r>
            <a:r>
              <a:rPr lang="en-US" altLang="en-US" dirty="0" err="1"/>
              <a:t>execWorks</a:t>
            </a:r>
            <a:r>
              <a:rPr lang="en-US" altLang="en-US" dirty="0"/>
              <a:t> </a:t>
            </a:r>
          </a:p>
        </p:txBody>
      </p:sp>
      <p:sp>
        <p:nvSpPr>
          <p:cNvPr id="9" name="Rectangle 5">
            <a:extLst>
              <a:ext uri="{FF2B5EF4-FFF2-40B4-BE49-F238E27FC236}">
                <a16:creationId xmlns:a16="http://schemas.microsoft.com/office/drawing/2014/main" id="{B1C4BEBE-993E-4F99-B2CD-703C64C06D7C}"/>
              </a:ext>
            </a:extLst>
          </p:cNvPr>
          <p:cNvSpPr>
            <a:spLocks noChangeArrowheads="1"/>
          </p:cNvSpPr>
          <p:nvPr/>
        </p:nvSpPr>
        <p:spPr bwMode="auto">
          <a:xfrm>
            <a:off x="989351" y="3466949"/>
            <a:ext cx="10471668" cy="54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3308" rIns="0" bIns="13330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This will create a new file /</a:t>
            </a:r>
            <a:r>
              <a:rPr lang="en-US" altLang="en-US" dirty="0" err="1">
                <a:latin typeface="+mn-lt"/>
              </a:rPr>
              <a:t>tmp</a:t>
            </a:r>
            <a:r>
              <a:rPr lang="en-US" altLang="en-US" dirty="0">
                <a:latin typeface="+mn-lt"/>
              </a:rPr>
              <a:t>/</a:t>
            </a:r>
            <a:r>
              <a:rPr lang="en-US" altLang="en-US" dirty="0" err="1">
                <a:latin typeface="+mn-lt"/>
              </a:rPr>
              <a:t>execWorks</a:t>
            </a:r>
            <a:r>
              <a:rPr lang="en-US" altLang="en-US" dirty="0">
                <a:latin typeface="+mn-lt"/>
              </a:rPr>
              <a:t> inside the running container </a:t>
            </a:r>
            <a:r>
              <a:rPr lang="en-US" altLang="en-US" dirty="0" err="1">
                <a:latin typeface="+mn-lt"/>
              </a:rPr>
              <a:t>ubuntu_bash</a:t>
            </a:r>
            <a:r>
              <a:rPr lang="en-US" altLang="en-US" dirty="0">
                <a:latin typeface="+mn-lt"/>
              </a:rPr>
              <a:t>, in the background(-d) </a:t>
            </a:r>
          </a:p>
        </p:txBody>
      </p:sp>
      <p:pic>
        <p:nvPicPr>
          <p:cNvPr id="10" name="Picture 9">
            <a:extLst>
              <a:ext uri="{FF2B5EF4-FFF2-40B4-BE49-F238E27FC236}">
                <a16:creationId xmlns:a16="http://schemas.microsoft.com/office/drawing/2014/main" id="{B05BF89B-4C6F-49AC-A9BA-2371169DCF18}"/>
              </a:ext>
            </a:extLst>
          </p:cNvPr>
          <p:cNvPicPr>
            <a:picLocks noChangeAspect="1"/>
          </p:cNvPicPr>
          <p:nvPr/>
        </p:nvPicPr>
        <p:blipFill>
          <a:blip r:embed="rId3"/>
          <a:stretch>
            <a:fillRect/>
          </a:stretch>
        </p:blipFill>
        <p:spPr>
          <a:xfrm>
            <a:off x="704538" y="4082997"/>
            <a:ext cx="10756481" cy="993090"/>
          </a:xfrm>
          <a:prstGeom prst="rect">
            <a:avLst/>
          </a:prstGeom>
        </p:spPr>
      </p:pic>
      <p:sp>
        <p:nvSpPr>
          <p:cNvPr id="12" name="Rectangle 11">
            <a:extLst>
              <a:ext uri="{FF2B5EF4-FFF2-40B4-BE49-F238E27FC236}">
                <a16:creationId xmlns:a16="http://schemas.microsoft.com/office/drawing/2014/main" id="{B9A619B9-7D67-47D3-A906-5467A6CE6B1A}"/>
              </a:ext>
            </a:extLst>
          </p:cNvPr>
          <p:cNvSpPr/>
          <p:nvPr/>
        </p:nvSpPr>
        <p:spPr>
          <a:xfrm>
            <a:off x="578880" y="5287628"/>
            <a:ext cx="5814349" cy="369332"/>
          </a:xfrm>
          <a:prstGeom prst="rect">
            <a:avLst/>
          </a:prstGeom>
        </p:spPr>
        <p:txBody>
          <a:bodyPr wrap="none">
            <a:spAutoFit/>
          </a:bodyPr>
          <a:lstStyle/>
          <a:p>
            <a:r>
              <a:rPr lang="en-US" b="1" dirty="0">
                <a:solidFill>
                  <a:srgbClr val="222222"/>
                </a:solidFill>
                <a:latin typeface="Open Sans"/>
              </a:rPr>
              <a:t>docker stop – Stops one or more running containers</a:t>
            </a:r>
            <a:endParaRPr lang="en-US" b="1" i="0" dirty="0">
              <a:solidFill>
                <a:srgbClr val="222222"/>
              </a:solidFill>
              <a:effectLst/>
              <a:latin typeface="Open Sans"/>
            </a:endParaRPr>
          </a:p>
        </p:txBody>
      </p:sp>
      <p:pic>
        <p:nvPicPr>
          <p:cNvPr id="13" name="Picture 12">
            <a:extLst>
              <a:ext uri="{FF2B5EF4-FFF2-40B4-BE49-F238E27FC236}">
                <a16:creationId xmlns:a16="http://schemas.microsoft.com/office/drawing/2014/main" id="{98FD7A98-E896-40EF-BF4E-7961D23674B2}"/>
              </a:ext>
            </a:extLst>
          </p:cNvPr>
          <p:cNvPicPr>
            <a:picLocks noChangeAspect="1"/>
          </p:cNvPicPr>
          <p:nvPr/>
        </p:nvPicPr>
        <p:blipFill>
          <a:blip r:embed="rId4"/>
          <a:stretch>
            <a:fillRect/>
          </a:stretch>
        </p:blipFill>
        <p:spPr>
          <a:xfrm>
            <a:off x="716300" y="5684292"/>
            <a:ext cx="10744719" cy="819553"/>
          </a:xfrm>
          <a:prstGeom prst="rect">
            <a:avLst/>
          </a:prstGeom>
        </p:spPr>
      </p:pic>
    </p:spTree>
    <p:extLst>
      <p:ext uri="{BB962C8B-B14F-4D97-AF65-F5344CB8AC3E}">
        <p14:creationId xmlns:p14="http://schemas.microsoft.com/office/powerpoint/2010/main" val="2137831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33391</TotalTime>
  <Words>5135</Words>
  <Application>Microsoft Office PowerPoint</Application>
  <PresentationFormat>Widescreen</PresentationFormat>
  <Paragraphs>520</Paragraphs>
  <Slides>76</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76</vt:i4>
      </vt:variant>
    </vt:vector>
  </HeadingPairs>
  <TitlesOfParts>
    <vt:vector size="95" baseType="lpstr">
      <vt:lpstr>Arial Unicode MS</vt:lpstr>
      <vt:lpstr>Arial</vt:lpstr>
      <vt:lpstr>Calibri</vt:lpstr>
      <vt:lpstr>Calibri Light</vt:lpstr>
      <vt:lpstr>Consolas</vt:lpstr>
      <vt:lpstr>Geomanist Book</vt:lpstr>
      <vt:lpstr>Helvetica Neue</vt:lpstr>
      <vt:lpstr>medium-content-sans-serif-font</vt:lpstr>
      <vt:lpstr>Menlo</vt:lpstr>
      <vt:lpstr>Monaco</vt:lpstr>
      <vt:lpstr>Open Sans</vt:lpstr>
      <vt:lpstr>proxima-nova</vt:lpstr>
      <vt:lpstr>Roboto</vt:lpstr>
      <vt:lpstr>route_159_heavy</vt:lpstr>
      <vt:lpstr>route_159_light</vt:lpstr>
      <vt:lpstr>Tahoma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Dadi Sankararao (Enterprise Solutions)</dc:creator>
  <cp:lastModifiedBy>A</cp:lastModifiedBy>
  <cp:revision>221</cp:revision>
  <dcterms:created xsi:type="dcterms:W3CDTF">2018-08-08T08:25:56Z</dcterms:created>
  <dcterms:modified xsi:type="dcterms:W3CDTF">2022-07-08T01:49:09Z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DA389589@wipro.com</vt:lpwstr>
  </property>
  <property fmtid="{D5CDD505-2E9C-101B-9397-08002B2CF9AE}" pid="6" name="MSIP_Label_b9a70571-31c6-4603-80c1-ef2fb871a62a_SetDate">
    <vt:lpwstr>2018-08-08T14:14:59.3345784+05:30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