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76" r:id="rId9"/>
    <p:sldId id="277" r:id="rId10"/>
    <p:sldId id="262" r:id="rId11"/>
    <p:sldId id="263" r:id="rId12"/>
    <p:sldId id="264" r:id="rId13"/>
    <p:sldId id="265" r:id="rId14"/>
    <p:sldId id="266" r:id="rId15"/>
    <p:sldId id="267" r:id="rId16"/>
    <p:sldId id="278" r:id="rId17"/>
    <p:sldId id="268" r:id="rId18"/>
    <p:sldId id="269" r:id="rId19"/>
    <p:sldId id="270" r:id="rId20"/>
    <p:sldId id="275"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rrors.estointernet.in/apache/maven/maven-3/3.6.3/binaries/apache-maven-3.6.3-bin.tar.gz"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plug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1143000" cy="369332"/>
          </a:xfrm>
          <a:prstGeom prst="rect">
            <a:avLst/>
          </a:prstGeom>
        </p:spPr>
        <p:txBody>
          <a:bodyPr wrap="square">
            <a:spAutoFit/>
          </a:bodyPr>
          <a:lstStyle/>
          <a:p>
            <a:r>
              <a:rPr lang="en-US" b="1" dirty="0" smtClean="0"/>
              <a:t>Maven</a:t>
            </a:r>
            <a:endParaRPr lang="en-US" b="1" dirty="0"/>
          </a:p>
        </p:txBody>
      </p:sp>
      <p:sp>
        <p:nvSpPr>
          <p:cNvPr id="5" name="Rectangle 4"/>
          <p:cNvSpPr/>
          <p:nvPr/>
        </p:nvSpPr>
        <p:spPr>
          <a:xfrm>
            <a:off x="609600" y="685800"/>
            <a:ext cx="8153400" cy="1815882"/>
          </a:xfrm>
          <a:prstGeom prst="rect">
            <a:avLst/>
          </a:prstGeom>
        </p:spPr>
        <p:txBody>
          <a:bodyPr wrap="square">
            <a:spAutoFit/>
          </a:bodyPr>
          <a:lstStyle/>
          <a:p>
            <a:pPr algn="just"/>
            <a:r>
              <a:rPr lang="en-US" sz="1600" dirty="0" smtClean="0"/>
              <a:t>A build tool is a tool that automates everything related to building the software project. Building a software project typically includes one or more of these activities:</a:t>
            </a:r>
          </a:p>
          <a:p>
            <a:r>
              <a:rPr lang="en-US" sz="1600" dirty="0" smtClean="0"/>
              <a:t>1.Generating source code (if auto-generated code is used in the project).</a:t>
            </a:r>
          </a:p>
          <a:p>
            <a:r>
              <a:rPr lang="en-US" sz="1600" dirty="0" smtClean="0"/>
              <a:t>2. Generating documentation from the source code.</a:t>
            </a:r>
          </a:p>
          <a:p>
            <a:r>
              <a:rPr lang="en-US" sz="1600" dirty="0" smtClean="0"/>
              <a:t>3. Compiling source code.</a:t>
            </a:r>
          </a:p>
          <a:p>
            <a:r>
              <a:rPr lang="en-US" sz="1600" dirty="0" smtClean="0"/>
              <a:t>4. Packaging compiled code into JAR files or ZIP files.</a:t>
            </a:r>
          </a:p>
          <a:p>
            <a:r>
              <a:rPr lang="en-US" sz="1600" dirty="0" smtClean="0"/>
              <a:t>5. Installing the packaged code on a server, in a repository or somewhere else.</a:t>
            </a:r>
            <a:endParaRPr lang="en-US" sz="1600" dirty="0"/>
          </a:p>
        </p:txBody>
      </p:sp>
      <p:sp>
        <p:nvSpPr>
          <p:cNvPr id="6" name="Rectangle 5"/>
          <p:cNvSpPr/>
          <p:nvPr/>
        </p:nvSpPr>
        <p:spPr>
          <a:xfrm>
            <a:off x="685800" y="2668250"/>
            <a:ext cx="8001000" cy="1354217"/>
          </a:xfrm>
          <a:prstGeom prst="rect">
            <a:avLst/>
          </a:prstGeom>
        </p:spPr>
        <p:txBody>
          <a:bodyPr wrap="square">
            <a:spAutoFit/>
          </a:bodyPr>
          <a:lstStyle/>
          <a:p>
            <a:r>
              <a:rPr lang="en-US" b="1" dirty="0" smtClean="0"/>
              <a:t>Maven Overview - Core Concepts</a:t>
            </a:r>
          </a:p>
          <a:p>
            <a:r>
              <a:rPr lang="en-US" sz="1600" dirty="0" smtClean="0"/>
              <a:t>Maven is centered around the concept of POM files (Project Object Model). A POM file is an XML representation of project resources like source code, test code, dependencies (external JARs used) etc. The POM contains references to all of these resources. The POM file should be located in the root directory of the project it belongs to.</a:t>
            </a:r>
          </a:p>
        </p:txBody>
      </p:sp>
      <p:sp>
        <p:nvSpPr>
          <p:cNvPr id="7" name="Rectangle 6"/>
          <p:cNvSpPr/>
          <p:nvPr/>
        </p:nvSpPr>
        <p:spPr>
          <a:xfrm>
            <a:off x="685800" y="4419600"/>
            <a:ext cx="7848600" cy="584775"/>
          </a:xfrm>
          <a:prstGeom prst="rect">
            <a:avLst/>
          </a:prstGeom>
        </p:spPr>
        <p:txBody>
          <a:bodyPr wrap="square">
            <a:spAutoFit/>
          </a:bodyPr>
          <a:lstStyle/>
          <a:p>
            <a:r>
              <a:rPr lang="en-US" sz="1600" dirty="0" smtClean="0"/>
              <a:t>Here is a diagram illustrating how Maven uses the POM file, and what the POM file primarily contains: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1107996"/>
          </a:xfrm>
          <a:prstGeom prst="rect">
            <a:avLst/>
          </a:prstGeom>
        </p:spPr>
        <p:txBody>
          <a:bodyPr wrap="square">
            <a:spAutoFit/>
          </a:bodyPr>
          <a:lstStyle/>
          <a:p>
            <a:r>
              <a:rPr lang="en-US" b="1" dirty="0" smtClean="0"/>
              <a:t>Project Dependencies</a:t>
            </a:r>
          </a:p>
          <a:p>
            <a:r>
              <a:rPr lang="en-US" sz="1600" dirty="0" smtClean="0"/>
              <a:t>Unless your project is small, your project may need external Java APIs or frameworks which are packaged in their own JAR files. These JAR files are needed on the </a:t>
            </a:r>
            <a:r>
              <a:rPr lang="en-US" sz="1600" dirty="0" err="1" smtClean="0"/>
              <a:t>classpath</a:t>
            </a:r>
            <a:r>
              <a:rPr lang="en-US" sz="1600" dirty="0" smtClean="0"/>
              <a:t> when you compile your project code</a:t>
            </a:r>
            <a:endParaRPr lang="en-US" sz="1600" dirty="0"/>
          </a:p>
        </p:txBody>
      </p:sp>
      <p:sp>
        <p:nvSpPr>
          <p:cNvPr id="3" name="Rectangle 2"/>
          <p:cNvSpPr/>
          <p:nvPr/>
        </p:nvSpPr>
        <p:spPr>
          <a:xfrm>
            <a:off x="381000" y="1447800"/>
            <a:ext cx="8229600" cy="1323439"/>
          </a:xfrm>
          <a:prstGeom prst="rect">
            <a:avLst/>
          </a:prstGeom>
        </p:spPr>
        <p:txBody>
          <a:bodyPr wrap="square">
            <a:spAutoFit/>
          </a:bodyPr>
          <a:lstStyle/>
          <a:p>
            <a:r>
              <a:rPr lang="en-US" sz="1600" dirty="0" smtClean="0"/>
              <a:t>Keeping your project up-to-date with the correct versions of these external JAR files can be a comprehensive task. Each external JAR may again also need other external JAR files etc. Downloading all these external dependencies (JAR files) recursively and making sure that the right versions are downloaded is cumbersome. Especially when your project grows big, and you get more and more external dependencies.</a:t>
            </a:r>
            <a:endParaRPr lang="en-US" sz="1600" dirty="0"/>
          </a:p>
        </p:txBody>
      </p:sp>
      <p:sp>
        <p:nvSpPr>
          <p:cNvPr id="4" name="Rectangle 3"/>
          <p:cNvSpPr/>
          <p:nvPr/>
        </p:nvSpPr>
        <p:spPr>
          <a:xfrm>
            <a:off x="381000" y="2895600"/>
            <a:ext cx="8305800" cy="584775"/>
          </a:xfrm>
          <a:prstGeom prst="rect">
            <a:avLst/>
          </a:prstGeom>
        </p:spPr>
        <p:txBody>
          <a:bodyPr wrap="square">
            <a:spAutoFit/>
          </a:bodyPr>
          <a:lstStyle/>
          <a:p>
            <a:r>
              <a:rPr lang="en-US" sz="1600" dirty="0" smtClean="0"/>
              <a:t>Maven has built-in dependency management, You specify your project dependencies inside the dependencies element in the POM file</a:t>
            </a:r>
          </a:p>
        </p:txBody>
      </p:sp>
      <p:pic>
        <p:nvPicPr>
          <p:cNvPr id="19458" name="Picture 2"/>
          <p:cNvPicPr>
            <a:picLocks noChangeAspect="1" noChangeArrowheads="1"/>
          </p:cNvPicPr>
          <p:nvPr/>
        </p:nvPicPr>
        <p:blipFill>
          <a:blip r:embed="rId2"/>
          <a:srcRect/>
          <a:stretch>
            <a:fillRect/>
          </a:stretch>
        </p:blipFill>
        <p:spPr bwMode="auto">
          <a:xfrm>
            <a:off x="914400" y="3505201"/>
            <a:ext cx="6781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228600"/>
            <a:ext cx="84582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External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An external dependency in Maven is a dependency (JAR file) which is not located in a Maven repository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neiterh</a:t>
            </a:r>
            <a:r>
              <a:rPr kumimoji="0" lang="en-US" sz="1600" b="0" i="0" u="none" strike="noStrike" cap="none" normalizeH="0" baseline="0" dirty="0" smtClean="0">
                <a:ln>
                  <a:noFill/>
                </a:ln>
                <a:solidFill>
                  <a:srgbClr val="000000"/>
                </a:solidFill>
                <a:effectLst/>
                <a:latin typeface="Arial" pitchFamily="34" charset="0"/>
                <a:cs typeface="Arial" pitchFamily="34" charset="0"/>
              </a:rPr>
              <a:t> local, central or remote repository). It may be located somewhere on your local hard disk,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1506" name="Picture 2"/>
          <p:cNvPicPr>
            <a:picLocks noChangeAspect="1" noChangeArrowheads="1"/>
          </p:cNvPicPr>
          <p:nvPr/>
        </p:nvPicPr>
        <p:blipFill>
          <a:blip r:embed="rId2"/>
          <a:srcRect/>
          <a:stretch>
            <a:fillRect/>
          </a:stretch>
        </p:blipFill>
        <p:spPr bwMode="auto">
          <a:xfrm>
            <a:off x="609600" y="1371600"/>
            <a:ext cx="6448425" cy="1219200"/>
          </a:xfrm>
          <a:prstGeom prst="rect">
            <a:avLst/>
          </a:prstGeom>
          <a:noFill/>
          <a:ln w="9525">
            <a:noFill/>
            <a:miter lim="800000"/>
            <a:headEnd/>
            <a:tailEnd/>
          </a:ln>
          <a:effectLst/>
        </p:spPr>
      </p:pic>
      <p:sp>
        <p:nvSpPr>
          <p:cNvPr id="4" name="Rectangle 3"/>
          <p:cNvSpPr/>
          <p:nvPr/>
        </p:nvSpPr>
        <p:spPr>
          <a:xfrm>
            <a:off x="457200" y="2819400"/>
            <a:ext cx="8305800" cy="1815882"/>
          </a:xfrm>
          <a:prstGeom prst="rect">
            <a:avLst/>
          </a:prstGeom>
        </p:spPr>
        <p:txBody>
          <a:bodyPr wrap="square">
            <a:spAutoFit/>
          </a:bodyPr>
          <a:lstStyle/>
          <a:p>
            <a:r>
              <a:rPr lang="en-US" sz="1600" b="1" dirty="0" smtClean="0"/>
              <a:t>Snapshot Dependencies</a:t>
            </a:r>
          </a:p>
          <a:p>
            <a:r>
              <a:rPr lang="en-US" sz="1600" dirty="0" smtClean="0"/>
              <a:t>Snapshot dependencies are dependencies (JAR files) which are under development. Instead of constantly updating the version numbers to get the latest version, you can depend on a snapshot version of the project. Snapshot versions are always downloaded into your local repository for every build, even if a matching snapshot version is already located in your local repository. Always downloading the snapshot dependencies assures that you always have the latest version in your local repository, for every build</a:t>
            </a:r>
            <a:endParaRPr lang="en-US" sz="1600" dirty="0"/>
          </a:p>
        </p:txBody>
      </p:sp>
      <p:pic>
        <p:nvPicPr>
          <p:cNvPr id="21508" name="Picture 4"/>
          <p:cNvPicPr>
            <a:picLocks noChangeAspect="1" noChangeArrowheads="1"/>
          </p:cNvPicPr>
          <p:nvPr/>
        </p:nvPicPr>
        <p:blipFill>
          <a:blip r:embed="rId3"/>
          <a:srcRect/>
          <a:stretch>
            <a:fillRect/>
          </a:stretch>
        </p:blipFill>
        <p:spPr bwMode="auto">
          <a:xfrm>
            <a:off x="609600" y="4876800"/>
            <a:ext cx="6806084"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078005" cy="369332"/>
          </a:xfrm>
          <a:prstGeom prst="rect">
            <a:avLst/>
          </a:prstGeom>
        </p:spPr>
        <p:txBody>
          <a:bodyPr wrap="none">
            <a:spAutoFit/>
          </a:bodyPr>
          <a:lstStyle/>
          <a:p>
            <a:r>
              <a:rPr lang="en-US" b="1" dirty="0" smtClean="0"/>
              <a:t>Maven Repositories</a:t>
            </a:r>
            <a:endParaRPr lang="en-US" b="1" dirty="0"/>
          </a:p>
        </p:txBody>
      </p:sp>
      <p:sp>
        <p:nvSpPr>
          <p:cNvPr id="3" name="Rectangle 2"/>
          <p:cNvSpPr/>
          <p:nvPr/>
        </p:nvSpPr>
        <p:spPr>
          <a:xfrm>
            <a:off x="609600" y="685800"/>
            <a:ext cx="8001000" cy="584775"/>
          </a:xfrm>
          <a:prstGeom prst="rect">
            <a:avLst/>
          </a:prstGeom>
        </p:spPr>
        <p:txBody>
          <a:bodyPr wrap="square">
            <a:spAutoFit/>
          </a:bodyPr>
          <a:lstStyle/>
          <a:p>
            <a:r>
              <a:rPr lang="en-US" sz="1600" dirty="0" smtClean="0"/>
              <a:t>Maven repositories are directories of packaged JAR files with extra meta data. The meta data are POM files describing the projects each packaged JAR file belongs to</a:t>
            </a:r>
            <a:endParaRPr lang="en-US" sz="1600" dirty="0"/>
          </a:p>
        </p:txBody>
      </p:sp>
      <p:sp>
        <p:nvSpPr>
          <p:cNvPr id="4" name="Rectangle 3"/>
          <p:cNvSpPr/>
          <p:nvPr/>
        </p:nvSpPr>
        <p:spPr>
          <a:xfrm>
            <a:off x="685800" y="1371600"/>
            <a:ext cx="7696200" cy="1107996"/>
          </a:xfrm>
          <a:prstGeom prst="rect">
            <a:avLst/>
          </a:prstGeom>
        </p:spPr>
        <p:txBody>
          <a:bodyPr wrap="square">
            <a:spAutoFit/>
          </a:bodyPr>
          <a:lstStyle/>
          <a:p>
            <a:r>
              <a:rPr lang="en-US" sz="1600" dirty="0" smtClean="0"/>
              <a:t>Maven has three types of repository:</a:t>
            </a:r>
          </a:p>
          <a:p>
            <a:r>
              <a:rPr lang="en-US" sz="1600" dirty="0" smtClean="0"/>
              <a:t>Local repository</a:t>
            </a:r>
          </a:p>
          <a:p>
            <a:r>
              <a:rPr lang="en-US" sz="1600" dirty="0" smtClean="0"/>
              <a:t>Central repository</a:t>
            </a:r>
          </a:p>
          <a:p>
            <a:r>
              <a:rPr lang="en-US" sz="1600" dirty="0" smtClean="0"/>
              <a:t>Remote repositor</a:t>
            </a:r>
            <a:r>
              <a:rPr lang="en-US" dirty="0" smtClean="0"/>
              <a:t>y</a:t>
            </a:r>
            <a:endParaRPr lang="en-US" dirty="0"/>
          </a:p>
        </p:txBody>
      </p:sp>
      <p:pic>
        <p:nvPicPr>
          <p:cNvPr id="20481" name="Picture 1"/>
          <p:cNvPicPr>
            <a:picLocks noChangeAspect="1" noChangeArrowheads="1"/>
          </p:cNvPicPr>
          <p:nvPr/>
        </p:nvPicPr>
        <p:blipFill>
          <a:blip r:embed="rId2"/>
          <a:srcRect/>
          <a:stretch>
            <a:fillRect/>
          </a:stretch>
        </p:blipFill>
        <p:spPr bwMode="auto">
          <a:xfrm>
            <a:off x="1142999" y="2667000"/>
            <a:ext cx="63346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458200" cy="830997"/>
          </a:xfrm>
          <a:prstGeom prst="rect">
            <a:avLst/>
          </a:prstGeom>
        </p:spPr>
        <p:txBody>
          <a:bodyPr wrap="square">
            <a:spAutoFit/>
          </a:bodyPr>
          <a:lstStyle/>
          <a:p>
            <a:r>
              <a:rPr lang="en-US" sz="1600" b="1" dirty="0" smtClean="0"/>
              <a:t>Local Repository</a:t>
            </a:r>
            <a:r>
              <a:rPr lang="en-US" sz="1600" dirty="0" smtClean="0"/>
              <a:t/>
            </a:r>
            <a:br>
              <a:rPr lang="en-US" sz="1600" dirty="0" smtClean="0"/>
            </a:br>
            <a:r>
              <a:rPr lang="en-US" sz="1600" dirty="0" smtClean="0"/>
              <a:t>A local repository is a directory on the developer's computer. This repository will contain all the dependencies Maven downloads</a:t>
            </a:r>
            <a:endParaRPr lang="en-US" sz="1600" dirty="0"/>
          </a:p>
        </p:txBody>
      </p:sp>
      <p:sp>
        <p:nvSpPr>
          <p:cNvPr id="4" name="Rectangle 3"/>
          <p:cNvSpPr/>
          <p:nvPr/>
        </p:nvSpPr>
        <p:spPr>
          <a:xfrm>
            <a:off x="381000" y="1219200"/>
            <a:ext cx="8229600" cy="1077218"/>
          </a:xfrm>
          <a:prstGeom prst="rect">
            <a:avLst/>
          </a:prstGeom>
        </p:spPr>
        <p:txBody>
          <a:bodyPr wrap="square">
            <a:spAutoFit/>
          </a:bodyPr>
          <a:lstStyle/>
          <a:p>
            <a:r>
              <a:rPr lang="en-US" sz="1600" b="1" dirty="0" smtClean="0"/>
              <a:t>Central Repository</a:t>
            </a:r>
            <a:r>
              <a:rPr lang="en-US" sz="1600" dirty="0" smtClean="0"/>
              <a:t/>
            </a:r>
            <a:br>
              <a:rPr lang="en-US" sz="1600" dirty="0" smtClean="0"/>
            </a:br>
            <a:r>
              <a:rPr lang="en-US" sz="1600" dirty="0" smtClean="0"/>
              <a:t>The central Maven repository is a repository provided by the Maven community. By default Maven looks in this central repository for any dependencies needed but not found in your local repository</a:t>
            </a:r>
            <a:endParaRPr lang="en-US" sz="1600" dirty="0"/>
          </a:p>
        </p:txBody>
      </p:sp>
      <p:sp>
        <p:nvSpPr>
          <p:cNvPr id="5" name="Rectangle 4"/>
          <p:cNvSpPr/>
          <p:nvPr/>
        </p:nvSpPr>
        <p:spPr>
          <a:xfrm>
            <a:off x="381000" y="2286000"/>
            <a:ext cx="8382000" cy="1077218"/>
          </a:xfrm>
          <a:prstGeom prst="rect">
            <a:avLst/>
          </a:prstGeom>
        </p:spPr>
        <p:txBody>
          <a:bodyPr wrap="square">
            <a:spAutoFit/>
          </a:bodyPr>
          <a:lstStyle/>
          <a:p>
            <a:r>
              <a:rPr lang="en-US" sz="1600" b="1" dirty="0" smtClean="0"/>
              <a:t>Remote Repository</a:t>
            </a:r>
            <a:r>
              <a:rPr lang="en-US" sz="1600" dirty="0" smtClean="0"/>
              <a:t/>
            </a:r>
            <a:br>
              <a:rPr lang="en-US" sz="1600" dirty="0" smtClean="0"/>
            </a:br>
            <a:r>
              <a:rPr lang="en-US" sz="1600" dirty="0" smtClean="0"/>
              <a:t>A remote repository is a repository on a web server from which Maven can download dependencies, just like the central repository. A remote repository can be located anywhere on the internet, or inside a local network.</a:t>
            </a:r>
            <a:endParaRPr lang="en-US" sz="1600" dirty="0"/>
          </a:p>
        </p:txBody>
      </p:sp>
      <p:sp>
        <p:nvSpPr>
          <p:cNvPr id="6" name="Rectangle 5"/>
          <p:cNvSpPr/>
          <p:nvPr/>
        </p:nvSpPr>
        <p:spPr>
          <a:xfrm>
            <a:off x="457200" y="3471446"/>
            <a:ext cx="3748334" cy="338554"/>
          </a:xfrm>
          <a:prstGeom prst="rect">
            <a:avLst/>
          </a:prstGeom>
        </p:spPr>
        <p:txBody>
          <a:bodyPr wrap="none">
            <a:spAutoFit/>
          </a:bodyPr>
          <a:lstStyle/>
          <a:p>
            <a:r>
              <a:rPr lang="en-US" sz="1600" b="1" dirty="0" smtClean="0"/>
              <a:t>Maven Build Life Cycles, Phases and Goals</a:t>
            </a:r>
            <a:endParaRPr lang="en-US" sz="1600" b="1" dirty="0"/>
          </a:p>
        </p:txBody>
      </p:sp>
      <p:sp>
        <p:nvSpPr>
          <p:cNvPr id="7" name="Rectangle 6"/>
          <p:cNvSpPr/>
          <p:nvPr/>
        </p:nvSpPr>
        <p:spPr>
          <a:xfrm>
            <a:off x="457200" y="3886200"/>
            <a:ext cx="8153400" cy="584775"/>
          </a:xfrm>
          <a:prstGeom prst="rect">
            <a:avLst/>
          </a:prstGeom>
        </p:spPr>
        <p:txBody>
          <a:bodyPr wrap="square">
            <a:spAutoFit/>
          </a:bodyPr>
          <a:lstStyle/>
          <a:p>
            <a:r>
              <a:rPr lang="en-US" sz="1600" dirty="0" smtClean="0"/>
              <a:t>When Maven builds a software project it follows a build life cycle. The build life cycle is divided into build phases, and the build phases are divided into build goals</a:t>
            </a:r>
            <a:endParaRPr lang="en-US" sz="1600" dirty="0"/>
          </a:p>
        </p:txBody>
      </p:sp>
      <p:sp>
        <p:nvSpPr>
          <p:cNvPr id="8" name="Rectangle 7"/>
          <p:cNvSpPr/>
          <p:nvPr/>
        </p:nvSpPr>
        <p:spPr>
          <a:xfrm>
            <a:off x="533400" y="4572000"/>
            <a:ext cx="1253869" cy="338554"/>
          </a:xfrm>
          <a:prstGeom prst="rect">
            <a:avLst/>
          </a:prstGeom>
        </p:spPr>
        <p:txBody>
          <a:bodyPr wrap="none">
            <a:spAutoFit/>
          </a:bodyPr>
          <a:lstStyle/>
          <a:p>
            <a:r>
              <a:rPr lang="en-US" sz="1600" b="1" dirty="0" smtClean="0"/>
              <a:t>Build Phases</a:t>
            </a:r>
            <a:endParaRPr lang="en-US" sz="1600" dirty="0"/>
          </a:p>
        </p:txBody>
      </p:sp>
      <p:sp>
        <p:nvSpPr>
          <p:cNvPr id="22531" name="Rectangle 3"/>
          <p:cNvSpPr>
            <a:spLocks noChangeArrowheads="1"/>
          </p:cNvSpPr>
          <p:nvPr/>
        </p:nvSpPr>
        <p:spPr bwMode="auto">
          <a:xfrm rot="10800000" flipV="1">
            <a:off x="533400" y="5018781"/>
            <a:ext cx="80010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When you execute a build phase, all build phases before that build phase in this standard phase sequence are executed. Thus, executing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build phase really means executing all build phases before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phase, and then execute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phase after that.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609600" y="457200"/>
            <a:ext cx="8213628" cy="2514600"/>
          </a:xfrm>
          <a:prstGeom prst="rect">
            <a:avLst/>
          </a:prstGeom>
          <a:noFill/>
          <a:ln w="9525">
            <a:noFill/>
            <a:miter lim="800000"/>
            <a:headEnd/>
            <a:tailEnd/>
          </a:ln>
          <a:effectLst/>
        </p:spPr>
      </p:pic>
      <p:sp>
        <p:nvSpPr>
          <p:cNvPr id="23554" name="Rectangle 2"/>
          <p:cNvSpPr>
            <a:spLocks noChangeArrowheads="1"/>
          </p:cNvSpPr>
          <p:nvPr/>
        </p:nvSpPr>
        <p:spPr bwMode="auto">
          <a:xfrm>
            <a:off x="381000" y="3200400"/>
            <a:ext cx="8458200" cy="13542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Build Goals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cs typeface="Arial" pitchFamily="34" charset="0"/>
              </a:rPr>
              <a:t>Build goals are the finest steps in the Maven build process. A goal can be bound to one or more build phases, or to none at all. If a goal is not bound to any build phase, you can only execute it by passing the goals name to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mvn</a:t>
            </a:r>
            <a:r>
              <a:rPr kumimoji="0" lang="en-US" sz="1600" b="0" i="0" u="none" strike="noStrike" cap="none" normalizeH="0" baseline="0" dirty="0" smtClean="0">
                <a:ln>
                  <a:noFill/>
                </a:ln>
                <a:solidFill>
                  <a:srgbClr val="000000"/>
                </a:solidFill>
                <a:effectLst/>
                <a:latin typeface="Arial" pitchFamily="34" charset="0"/>
                <a:cs typeface="Arial" pitchFamily="34" charset="0"/>
              </a:rPr>
              <a:t> command. If a goal is bound to multiple build phases, that goal will get executed during each of the build phases it is bound to</a:t>
            </a:r>
            <a:r>
              <a:rPr kumimoji="0" lang="en-US" sz="1800" b="0" i="0" u="none" strike="noStrike" cap="none" normalizeH="0" baseline="0" dirty="0" smtClean="0">
                <a:ln>
                  <a:noFill/>
                </a:ln>
                <a:solidFill>
                  <a:srgbClr val="000000"/>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457200" y="4683204"/>
            <a:ext cx="8229600" cy="1107996"/>
          </a:xfrm>
          <a:prstGeom prst="rect">
            <a:avLst/>
          </a:prstGeom>
        </p:spPr>
        <p:txBody>
          <a:bodyPr wrap="square">
            <a:spAutoFit/>
          </a:bodyPr>
          <a:lstStyle/>
          <a:p>
            <a:r>
              <a:rPr lang="en-US" sz="1600" b="1" dirty="0" smtClean="0"/>
              <a:t>Maven Build Profiles</a:t>
            </a:r>
          </a:p>
          <a:p>
            <a:r>
              <a:rPr lang="en-US" sz="1600" dirty="0" smtClean="0"/>
              <a:t>Maven build profiles enable you to build your project using different configurations. Instead of creating two separate POM files, you can just specify a profile with the different build configuration, and build your project with this build profile when needed</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457200" y="381000"/>
            <a:ext cx="7029450" cy="3981450"/>
          </a:xfrm>
          <a:prstGeom prst="rect">
            <a:avLst/>
          </a:prstGeom>
          <a:noFill/>
          <a:ln w="9525">
            <a:noFill/>
            <a:miter lim="800000"/>
            <a:headEnd/>
            <a:tailEnd/>
          </a:ln>
          <a:effectLst/>
        </p:spPr>
      </p:pic>
      <p:sp>
        <p:nvSpPr>
          <p:cNvPr id="3" name="Rectangle 2"/>
          <p:cNvSpPr/>
          <p:nvPr/>
        </p:nvSpPr>
        <p:spPr>
          <a:xfrm>
            <a:off x="381000" y="4743271"/>
            <a:ext cx="8305800" cy="1107996"/>
          </a:xfrm>
          <a:prstGeom prst="rect">
            <a:avLst/>
          </a:prstGeom>
        </p:spPr>
        <p:txBody>
          <a:bodyPr wrap="square">
            <a:spAutoFit/>
          </a:bodyPr>
          <a:lstStyle/>
          <a:p>
            <a:r>
              <a:rPr lang="en-US" sz="1600" b="1" dirty="0" smtClean="0"/>
              <a:t>Maven </a:t>
            </a:r>
            <a:r>
              <a:rPr lang="en-US" sz="1600" b="1" dirty="0" err="1" smtClean="0"/>
              <a:t>Plugins</a:t>
            </a:r>
            <a:endParaRPr lang="en-US" sz="1600" b="1" dirty="0" smtClean="0"/>
          </a:p>
          <a:p>
            <a:r>
              <a:rPr lang="en-US" sz="1600" dirty="0" smtClean="0"/>
              <a:t>Maven </a:t>
            </a:r>
            <a:r>
              <a:rPr lang="en-US" sz="1600" dirty="0" err="1" smtClean="0"/>
              <a:t>plugins</a:t>
            </a:r>
            <a:r>
              <a:rPr lang="en-US" sz="1600" dirty="0" smtClean="0"/>
              <a:t> enable you to add your own actions to the build process. You do so by creating a simple Java class that extends a special Maven class, and then create a POM for the project. The </a:t>
            </a:r>
            <a:r>
              <a:rPr lang="en-US" sz="1600" dirty="0" err="1" smtClean="0"/>
              <a:t>plugin</a:t>
            </a:r>
            <a:r>
              <a:rPr lang="en-US" sz="1600" dirty="0" smtClean="0"/>
              <a:t> should be located in its own project</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6F0811-BEFC-4A90-8CF5-073095733315}"/>
              </a:ext>
            </a:extLst>
          </p:cNvPr>
          <p:cNvSpPr txBox="1">
            <a:spLocks/>
          </p:cNvSpPr>
          <p:nvPr/>
        </p:nvSpPr>
        <p:spPr>
          <a:xfrm>
            <a:off x="381000" y="228600"/>
            <a:ext cx="2209800"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Install </a:t>
            </a:r>
            <a:r>
              <a:rPr lang="en-US" sz="1800" b="1" dirty="0" smtClean="0"/>
              <a:t>Java</a:t>
            </a:r>
            <a:endParaRPr lang="en-US" sz="1800" b="1" dirty="0"/>
          </a:p>
        </p:txBody>
      </p:sp>
      <p:sp>
        <p:nvSpPr>
          <p:cNvPr id="4" name="Rectangle 3">
            <a:extLst>
              <a:ext uri="{FF2B5EF4-FFF2-40B4-BE49-F238E27FC236}">
                <a16:creationId xmlns:a16="http://schemas.microsoft.com/office/drawing/2014/main" id="{93EC5852-657E-4DC0-B386-4F7D06AD68CC}"/>
              </a:ext>
            </a:extLst>
          </p:cNvPr>
          <p:cNvSpPr/>
          <p:nvPr/>
        </p:nvSpPr>
        <p:spPr>
          <a:xfrm>
            <a:off x="403183" y="764498"/>
            <a:ext cx="4224233" cy="369332"/>
          </a:xfrm>
          <a:prstGeom prst="rect">
            <a:avLst/>
          </a:prstGeom>
        </p:spPr>
        <p:txBody>
          <a:bodyPr wrap="none">
            <a:spAutoFit/>
          </a:bodyPr>
          <a:lstStyle/>
          <a:p>
            <a:r>
              <a:rPr lang="en-US" dirty="0">
                <a:solidFill>
                  <a:srgbClr val="363B40"/>
                </a:solidFill>
                <a:latin typeface="Raleway"/>
              </a:rPr>
              <a:t>Step 1: Update your CentOS 7 system</a:t>
            </a:r>
            <a:endParaRPr lang="en-US" b="0" i="0" dirty="0">
              <a:solidFill>
                <a:srgbClr val="363B40"/>
              </a:solidFill>
              <a:effectLst/>
              <a:latin typeface="Raleway"/>
            </a:endParaRPr>
          </a:p>
        </p:txBody>
      </p:sp>
      <p:sp>
        <p:nvSpPr>
          <p:cNvPr id="6" name="Rectangle 5">
            <a:extLst>
              <a:ext uri="{FF2B5EF4-FFF2-40B4-BE49-F238E27FC236}">
                <a16:creationId xmlns:a16="http://schemas.microsoft.com/office/drawing/2014/main" id="{436E78FC-3F18-4779-8977-9D375F4321FF}"/>
              </a:ext>
            </a:extLst>
          </p:cNvPr>
          <p:cNvSpPr/>
          <p:nvPr/>
        </p:nvSpPr>
        <p:spPr>
          <a:xfrm>
            <a:off x="985974" y="1178801"/>
            <a:ext cx="3646832" cy="646331"/>
          </a:xfrm>
          <a:prstGeom prst="rect">
            <a:avLst/>
          </a:prstGeom>
        </p:spPr>
        <p:txBody>
          <a:bodyPr wrap="none">
            <a:spAutoFit/>
          </a:bodyPr>
          <a:lstStyle/>
          <a:p>
            <a:pPr lvl="0" fontAlgn="base">
              <a:spcBef>
                <a:spcPct val="0"/>
              </a:spcBef>
              <a:spcAft>
                <a:spcPct val="0"/>
              </a:spcAft>
            </a:pPr>
            <a:r>
              <a:rPr lang="en-IN" dirty="0" err="1"/>
              <a:t>sudo</a:t>
            </a:r>
            <a:r>
              <a:rPr lang="en-IN" dirty="0"/>
              <a:t> amazon-</a:t>
            </a:r>
            <a:r>
              <a:rPr lang="en-IN" dirty="0" err="1"/>
              <a:t>linux</a:t>
            </a:r>
            <a:r>
              <a:rPr lang="en-IN" dirty="0"/>
              <a:t>-extras install </a:t>
            </a:r>
            <a:r>
              <a:rPr lang="en-IN" dirty="0" err="1" smtClean="0"/>
              <a:t>epel</a:t>
            </a:r>
            <a:endParaRPr lang="en-IN" smtClean="0"/>
          </a:p>
          <a:p>
            <a:pPr lvl="0" fontAlgn="base">
              <a:spcBef>
                <a:spcPct val="0"/>
              </a:spcBef>
              <a:spcAft>
                <a:spcPct val="0"/>
              </a:spcAft>
            </a:pPr>
            <a:r>
              <a:rPr lang="en-US" altLang="en-US" smtClean="0"/>
              <a:t>sudo </a:t>
            </a:r>
            <a:r>
              <a:rPr lang="en-US" altLang="en-US" dirty="0"/>
              <a:t>yum update </a:t>
            </a:r>
          </a:p>
        </p:txBody>
      </p:sp>
      <p:sp>
        <p:nvSpPr>
          <p:cNvPr id="7" name="Rectangle 6">
            <a:extLst>
              <a:ext uri="{FF2B5EF4-FFF2-40B4-BE49-F238E27FC236}">
                <a16:creationId xmlns:a16="http://schemas.microsoft.com/office/drawing/2014/main" id="{D4A868DC-1536-40D7-BFC4-A391D8D75365}"/>
              </a:ext>
            </a:extLst>
          </p:cNvPr>
          <p:cNvSpPr/>
          <p:nvPr/>
        </p:nvSpPr>
        <p:spPr>
          <a:xfrm>
            <a:off x="985974" y="2356326"/>
            <a:ext cx="4572000" cy="923330"/>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a:p>
            <a:r>
              <a:rPr lang="en-US" dirty="0"/>
              <a:t>Java -version</a:t>
            </a:r>
          </a:p>
        </p:txBody>
      </p:sp>
      <p:sp>
        <p:nvSpPr>
          <p:cNvPr id="8" name="Rectangle 7">
            <a:extLst>
              <a:ext uri="{FF2B5EF4-FFF2-40B4-BE49-F238E27FC236}">
                <a16:creationId xmlns:a16="http://schemas.microsoft.com/office/drawing/2014/main" id="{915BC7D1-AA58-4412-A8CC-4E7B0A9483E8}"/>
              </a:ext>
            </a:extLst>
          </p:cNvPr>
          <p:cNvSpPr/>
          <p:nvPr/>
        </p:nvSpPr>
        <p:spPr>
          <a:xfrm>
            <a:off x="403182" y="1919059"/>
            <a:ext cx="2492990" cy="369332"/>
          </a:xfrm>
          <a:prstGeom prst="rect">
            <a:avLst/>
          </a:prstGeom>
        </p:spPr>
        <p:txBody>
          <a:bodyPr wrap="none">
            <a:spAutoFit/>
          </a:bodyPr>
          <a:lstStyle/>
          <a:p>
            <a:r>
              <a:rPr lang="en-US" dirty="0">
                <a:solidFill>
                  <a:srgbClr val="363B40"/>
                </a:solidFill>
                <a:latin typeface="Raleway"/>
              </a:rPr>
              <a:t>Step 2: Install Java</a:t>
            </a:r>
            <a:endParaRPr lang="en-US" b="0" i="0" dirty="0">
              <a:solidFill>
                <a:srgbClr val="363B40"/>
              </a:solidFill>
              <a:effectLst/>
              <a:latin typeface="Raleway"/>
            </a:endParaRPr>
          </a:p>
        </p:txBody>
      </p:sp>
      <p:sp>
        <p:nvSpPr>
          <p:cNvPr id="9" name="Rectangle 2">
            <a:extLst>
              <a:ext uri="{FF2B5EF4-FFF2-40B4-BE49-F238E27FC236}">
                <a16:creationId xmlns:a16="http://schemas.microsoft.com/office/drawing/2014/main" id="{CAD96A0C-1D19-4E59-B617-FB1E1F8D295C}"/>
              </a:ext>
            </a:extLst>
          </p:cNvPr>
          <p:cNvSpPr>
            <a:spLocks noChangeArrowheads="1"/>
          </p:cNvSpPr>
          <p:nvPr/>
        </p:nvSpPr>
        <p:spPr bwMode="auto">
          <a:xfrm>
            <a:off x="1068050" y="3703764"/>
            <a:ext cx="6509288" cy="161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cp</a:t>
            </a:r>
            <a:r>
              <a:rPr lang="en-US" altLang="en-US" dirty="0"/>
              <a:t> /</a:t>
            </a:r>
            <a:r>
              <a:rPr lang="en-US" altLang="en-US" dirty="0" err="1"/>
              <a:t>etc</a:t>
            </a:r>
            <a:r>
              <a:rPr lang="en-US" altLang="en-US" dirty="0"/>
              <a:t>/profile /</a:t>
            </a:r>
            <a:r>
              <a:rPr lang="en-US" altLang="en-US" dirty="0" err="1"/>
              <a:t>etc</a:t>
            </a:r>
            <a:r>
              <a:rPr lang="en-US" altLang="en-US" dirty="0"/>
              <a:t>/</a:t>
            </a:r>
            <a:r>
              <a:rPr lang="en-US" altLang="en-US" dirty="0" err="1"/>
              <a:t>profile_backup</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JAVA_HOME=/</a:t>
            </a:r>
            <a:r>
              <a:rPr lang="en-US" altLang="en-US" dirty="0" err="1"/>
              <a:t>usr</a:t>
            </a:r>
            <a:r>
              <a:rPr lang="en-US" altLang="en-US" dirty="0"/>
              <a:t>/lib/</a:t>
            </a:r>
            <a:r>
              <a:rPr lang="en-US" altLang="en-US" dirty="0" err="1"/>
              <a:t>jvm</a:t>
            </a:r>
            <a:r>
              <a:rPr lang="en-US" altLang="en-US" dirty="0"/>
              <a:t>/jre-1.8.0-openjdk'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JRE_HOME=/</a:t>
            </a:r>
            <a:r>
              <a:rPr lang="en-US" altLang="en-US" dirty="0" err="1"/>
              <a:t>usr</a:t>
            </a:r>
            <a:r>
              <a:rPr lang="en-US" altLang="en-US" dirty="0"/>
              <a:t>/lib/</a:t>
            </a:r>
            <a:r>
              <a:rPr lang="en-US" altLang="en-US" dirty="0" err="1"/>
              <a:t>jvm</a:t>
            </a:r>
            <a:r>
              <a:rPr lang="en-US" altLang="en-US" dirty="0"/>
              <a:t>/</a:t>
            </a:r>
            <a:r>
              <a:rPr lang="en-US" altLang="en-US" dirty="0" err="1"/>
              <a:t>jre</a:t>
            </a:r>
            <a:r>
              <a:rPr lang="en-US" altLang="en-US" dirty="0"/>
              <a:t>'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source /</a:t>
            </a:r>
            <a:r>
              <a:rPr lang="en-US" altLang="en-US" dirty="0" err="1"/>
              <a:t>etc</a:t>
            </a:r>
            <a:r>
              <a:rPr lang="en-US" altLang="en-US" dirty="0"/>
              <a:t>/profile </a:t>
            </a:r>
          </a:p>
        </p:txBody>
      </p:sp>
      <p:sp>
        <p:nvSpPr>
          <p:cNvPr id="10" name="Rectangle 9">
            <a:extLst>
              <a:ext uri="{FF2B5EF4-FFF2-40B4-BE49-F238E27FC236}">
                <a16:creationId xmlns:a16="http://schemas.microsoft.com/office/drawing/2014/main" id="{F6395DE2-3B37-4061-8009-527CFCCF9AC8}"/>
              </a:ext>
            </a:extLst>
          </p:cNvPr>
          <p:cNvSpPr/>
          <p:nvPr/>
        </p:nvSpPr>
        <p:spPr>
          <a:xfrm>
            <a:off x="985974" y="3279656"/>
            <a:ext cx="6771436" cy="369332"/>
          </a:xfrm>
          <a:prstGeom prst="rect">
            <a:avLst/>
          </a:prstGeom>
        </p:spPr>
        <p:txBody>
          <a:bodyPr wrap="square">
            <a:spAutoFit/>
          </a:bodyPr>
          <a:lstStyle/>
          <a:p>
            <a:r>
              <a:rPr lang="en-US" dirty="0">
                <a:solidFill>
                  <a:srgbClr val="616366"/>
                </a:solidFill>
                <a:latin typeface="Raleway"/>
              </a:rPr>
              <a:t>set two environment variables: "JAVA_HOME" and "JRE_HOME"</a:t>
            </a:r>
            <a:endParaRPr lang="en-US" dirty="0"/>
          </a:p>
        </p:txBody>
      </p:sp>
      <p:sp>
        <p:nvSpPr>
          <p:cNvPr id="11" name="Rectangle 3">
            <a:extLst>
              <a:ext uri="{FF2B5EF4-FFF2-40B4-BE49-F238E27FC236}">
                <a16:creationId xmlns:a16="http://schemas.microsoft.com/office/drawing/2014/main" id="{39081061-8C5D-4549-92C3-5E8537870AE9}"/>
              </a:ext>
            </a:extLst>
          </p:cNvPr>
          <p:cNvSpPr>
            <a:spLocks noChangeArrowheads="1"/>
          </p:cNvSpPr>
          <p:nvPr/>
        </p:nvSpPr>
        <p:spPr bwMode="auto">
          <a:xfrm>
            <a:off x="1066800" y="5562600"/>
            <a:ext cx="1847493" cy="7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$JAVA_HOME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$JRE_HOME </a:t>
            </a:r>
          </a:p>
        </p:txBody>
      </p:sp>
      <p:sp>
        <p:nvSpPr>
          <p:cNvPr id="12" name="Rectangle 11">
            <a:extLst>
              <a:ext uri="{FF2B5EF4-FFF2-40B4-BE49-F238E27FC236}">
                <a16:creationId xmlns:a16="http://schemas.microsoft.com/office/drawing/2014/main" id="{B6FA028E-0369-4ECB-9810-9BAD39C23C2E}"/>
              </a:ext>
            </a:extLst>
          </p:cNvPr>
          <p:cNvSpPr/>
          <p:nvPr/>
        </p:nvSpPr>
        <p:spPr>
          <a:xfrm>
            <a:off x="990600" y="5181600"/>
            <a:ext cx="6771436" cy="369332"/>
          </a:xfrm>
          <a:prstGeom prst="rect">
            <a:avLst/>
          </a:prstGeom>
        </p:spPr>
        <p:txBody>
          <a:bodyPr wrap="square">
            <a:spAutoFit/>
          </a:bodyPr>
          <a:lstStyle/>
          <a:p>
            <a:r>
              <a:rPr lang="en-US" dirty="0">
                <a:solidFill>
                  <a:srgbClr val="616366"/>
                </a:solidFill>
                <a:latin typeface="Raleway"/>
              </a:rPr>
              <a:t>Verify environment variables</a:t>
            </a:r>
            <a:endParaRPr lang="en-US" dirty="0"/>
          </a:p>
        </p:txBody>
      </p:sp>
    </p:spTree>
    <p:extLst>
      <p:ext uri="{BB962C8B-B14F-4D97-AF65-F5344CB8AC3E}">
        <p14:creationId xmlns:p14="http://schemas.microsoft.com/office/powerpoint/2010/main" val="298864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445652" cy="369332"/>
          </a:xfrm>
          <a:prstGeom prst="rect">
            <a:avLst/>
          </a:prstGeom>
        </p:spPr>
        <p:txBody>
          <a:bodyPr wrap="none">
            <a:spAutoFit/>
          </a:bodyPr>
          <a:lstStyle/>
          <a:p>
            <a:r>
              <a:rPr lang="en-US" b="1" dirty="0" smtClean="0"/>
              <a:t>Maven Setup</a:t>
            </a:r>
            <a:endParaRPr lang="en-US" dirty="0"/>
          </a:p>
        </p:txBody>
      </p:sp>
      <p:sp>
        <p:nvSpPr>
          <p:cNvPr id="3" name="Rectangle 2"/>
          <p:cNvSpPr/>
          <p:nvPr/>
        </p:nvSpPr>
        <p:spPr>
          <a:xfrm>
            <a:off x="457200" y="609600"/>
            <a:ext cx="7924800" cy="5755422"/>
          </a:xfrm>
          <a:prstGeom prst="rect">
            <a:avLst/>
          </a:prstGeom>
        </p:spPr>
        <p:txBody>
          <a:bodyPr wrap="square">
            <a:spAutoFit/>
          </a:bodyPr>
          <a:lstStyle/>
          <a:p>
            <a:r>
              <a:rPr lang="en-US" sz="1600" dirty="0" smtClean="0"/>
              <a:t>Download Maven</a:t>
            </a:r>
          </a:p>
          <a:p>
            <a:r>
              <a:rPr lang="en-US" sz="1600" dirty="0" smtClean="0"/>
              <a:t>1. You can download Maven distribution from the Apache Maven website. Currently, the latest release of Maven is version 3.6.3.</a:t>
            </a:r>
          </a:p>
          <a:p>
            <a:r>
              <a:rPr lang="en-US" sz="1600" dirty="0" smtClean="0"/>
              <a:t> </a:t>
            </a:r>
            <a:r>
              <a:rPr lang="en-US" sz="1600" dirty="0" err="1" smtClean="0"/>
              <a:t>wget</a:t>
            </a:r>
            <a:r>
              <a:rPr lang="en-US" sz="1600" dirty="0" smtClean="0"/>
              <a:t> </a:t>
            </a:r>
            <a:r>
              <a:rPr lang="en-US" sz="1600" dirty="0">
                <a:hlinkClick r:id="rId2"/>
              </a:rPr>
              <a:t>https://</a:t>
            </a:r>
            <a:r>
              <a:rPr lang="en-US" sz="1600" dirty="0" smtClean="0">
                <a:hlinkClick r:id="rId2"/>
              </a:rPr>
              <a:t>mirrors.estointernet.in/apache/maven/maven-3/3.6.3/binaries/apache-maven-3.6.3-bin.tar.gz</a:t>
            </a:r>
            <a:endParaRPr lang="en-US" sz="1600" dirty="0" smtClean="0"/>
          </a:p>
          <a:p>
            <a:r>
              <a:rPr lang="en-US" sz="1600" dirty="0" smtClean="0"/>
              <a:t>2. Unpack Maven</a:t>
            </a:r>
          </a:p>
          <a:p>
            <a:r>
              <a:rPr lang="en-US" sz="1600" dirty="0" err="1" smtClean="0"/>
              <a:t>sudo</a:t>
            </a:r>
            <a:r>
              <a:rPr lang="en-US" sz="1600" dirty="0" smtClean="0"/>
              <a:t> tar -</a:t>
            </a:r>
            <a:r>
              <a:rPr lang="en-US" sz="1600" dirty="0" err="1" smtClean="0"/>
              <a:t>xf</a:t>
            </a:r>
            <a:r>
              <a:rPr lang="en-US" sz="1600" dirty="0" smtClean="0"/>
              <a:t> apache-maven-3.6.3-bin.tar.gz  -C /</a:t>
            </a:r>
            <a:r>
              <a:rPr lang="en-US" sz="1600" dirty="0" err="1" smtClean="0"/>
              <a:t>usr</a:t>
            </a:r>
            <a:r>
              <a:rPr lang="en-US" sz="1600" dirty="0" smtClean="0"/>
              <a:t>/local</a:t>
            </a:r>
          </a:p>
          <a:p>
            <a:r>
              <a:rPr lang="en-US" sz="1600" dirty="0" smtClean="0"/>
              <a:t>The above command will unpack the Maven distribution to /</a:t>
            </a:r>
            <a:r>
              <a:rPr lang="en-US" sz="1600" dirty="0" err="1" smtClean="0"/>
              <a:t>usr</a:t>
            </a:r>
            <a:r>
              <a:rPr lang="en-US" sz="1600" dirty="0" smtClean="0"/>
              <a:t>/local/apache-maven-3.3.9</a:t>
            </a:r>
          </a:p>
          <a:p>
            <a:r>
              <a:rPr lang="en-US" sz="1600" dirty="0" smtClean="0"/>
              <a:t>3. Next, we will create a symbolic link to the Maven distribution:</a:t>
            </a:r>
          </a:p>
          <a:p>
            <a:r>
              <a:rPr lang="en-US" sz="1600" dirty="0" err="1" smtClean="0"/>
              <a:t>cd</a:t>
            </a:r>
            <a:r>
              <a:rPr lang="en-US" sz="1600" dirty="0" smtClean="0"/>
              <a:t> /</a:t>
            </a:r>
            <a:r>
              <a:rPr lang="en-US" sz="1600" dirty="0" err="1" smtClean="0"/>
              <a:t>usr</a:t>
            </a:r>
            <a:r>
              <a:rPr lang="en-US" sz="1600" dirty="0" smtClean="0"/>
              <a:t>/local</a:t>
            </a:r>
          </a:p>
          <a:p>
            <a:r>
              <a:rPr lang="en-US" sz="1600" dirty="0" err="1" smtClean="0"/>
              <a:t>sudo</a:t>
            </a:r>
            <a:r>
              <a:rPr lang="en-US" sz="1600" dirty="0" smtClean="0"/>
              <a:t> ln -s apache-maven-3.6.3 maven</a:t>
            </a:r>
          </a:p>
          <a:p>
            <a:r>
              <a:rPr lang="en-US" sz="1600" dirty="0" smtClean="0"/>
              <a:t>4. Create MAVEN_HOME Environment Variables</a:t>
            </a:r>
          </a:p>
          <a:p>
            <a:r>
              <a:rPr lang="en-US" sz="1600" dirty="0" smtClean="0"/>
              <a:t>Create a maven.sh file at /etc/</a:t>
            </a:r>
            <a:r>
              <a:rPr lang="en-US" sz="1600" dirty="0" err="1" smtClean="0"/>
              <a:t>profile.d</a:t>
            </a:r>
            <a:r>
              <a:rPr lang="en-US" sz="1600" dirty="0" smtClean="0"/>
              <a:t> folder (you can use vi with below command)</a:t>
            </a:r>
          </a:p>
          <a:p>
            <a:r>
              <a:rPr lang="en-US" sz="1600" dirty="0" err="1" smtClean="0"/>
              <a:t>sudo</a:t>
            </a:r>
            <a:r>
              <a:rPr lang="en-US" sz="1600" dirty="0" smtClean="0"/>
              <a:t> vi /etc/</a:t>
            </a:r>
            <a:r>
              <a:rPr lang="en-US" sz="1600" dirty="0" err="1" smtClean="0"/>
              <a:t>profile.d</a:t>
            </a:r>
            <a:r>
              <a:rPr lang="en-US" sz="1600" dirty="0" smtClean="0"/>
              <a:t>/maven.sh</a:t>
            </a:r>
          </a:p>
          <a:p>
            <a:r>
              <a:rPr lang="en-US" sz="1600" dirty="0" smtClean="0"/>
              <a:t>Enter the follow content to the file:</a:t>
            </a:r>
          </a:p>
          <a:p>
            <a:r>
              <a:rPr lang="en-US" sz="1600" dirty="0" smtClean="0"/>
              <a:t>export M2_HOME=/</a:t>
            </a:r>
            <a:r>
              <a:rPr lang="en-US" sz="1600" dirty="0" err="1" smtClean="0"/>
              <a:t>usr</a:t>
            </a:r>
            <a:r>
              <a:rPr lang="en-US" sz="1600" dirty="0" smtClean="0"/>
              <a:t>/local/maven</a:t>
            </a:r>
          </a:p>
          <a:p>
            <a:r>
              <a:rPr lang="en-US" sz="1600" dirty="0" smtClean="0"/>
              <a:t>export PATH=${M2_HOME}/bin:${PATH}</a:t>
            </a:r>
          </a:p>
          <a:p>
            <a:r>
              <a:rPr lang="en-US" sz="1600" dirty="0" smtClean="0"/>
              <a:t>Save the file.</a:t>
            </a:r>
          </a:p>
          <a:p>
            <a:r>
              <a:rPr lang="en-US" sz="1600" dirty="0" smtClean="0"/>
              <a:t>5. We will need to activate the above environment variables. We can do that by log out and log in again or simply run below command:</a:t>
            </a:r>
          </a:p>
          <a:p>
            <a:r>
              <a:rPr lang="en-US" sz="1600" dirty="0" smtClean="0"/>
              <a:t>source /etc/profile</a:t>
            </a:r>
          </a:p>
          <a:p>
            <a:r>
              <a:rPr lang="en-US" sz="1600" dirty="0" smtClean="0"/>
              <a:t> 6. We can verify whether Maven is installed successfully or not by type command:</a:t>
            </a:r>
          </a:p>
          <a:p>
            <a:r>
              <a:rPr lang="en-US" sz="1600" dirty="0" err="1" smtClean="0"/>
              <a:t>mvn</a:t>
            </a:r>
            <a:r>
              <a:rPr lang="en-US" sz="1600" dirty="0" smtClean="0"/>
              <a:t> -v</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1447800" cy="369332"/>
          </a:xfrm>
          <a:prstGeom prst="rect">
            <a:avLst/>
          </a:prstGeom>
        </p:spPr>
        <p:txBody>
          <a:bodyPr wrap="square">
            <a:spAutoFit/>
          </a:bodyPr>
          <a:lstStyle/>
          <a:p>
            <a:r>
              <a:rPr lang="en-US" b="1" dirty="0" smtClean="0"/>
              <a:t>Build Project</a:t>
            </a:r>
            <a:endParaRPr lang="en-US" b="1" dirty="0"/>
          </a:p>
        </p:txBody>
      </p:sp>
      <p:sp>
        <p:nvSpPr>
          <p:cNvPr id="5" name="Rectangle 4"/>
          <p:cNvSpPr/>
          <p:nvPr/>
        </p:nvSpPr>
        <p:spPr>
          <a:xfrm>
            <a:off x="533400" y="609600"/>
            <a:ext cx="8077200" cy="5016758"/>
          </a:xfrm>
          <a:prstGeom prst="rect">
            <a:avLst/>
          </a:prstGeom>
        </p:spPr>
        <p:txBody>
          <a:bodyPr wrap="square">
            <a:spAutoFit/>
          </a:bodyPr>
          <a:lstStyle/>
          <a:p>
            <a:r>
              <a:rPr lang="en-US" sz="1600" dirty="0" smtClean="0"/>
              <a:t>Build template for an </a:t>
            </a:r>
            <a:r>
              <a:rPr lang="en-US" sz="1600" dirty="0" err="1" smtClean="0"/>
              <a:t>appplication</a:t>
            </a:r>
            <a:r>
              <a:rPr lang="en-US" sz="1600" dirty="0" smtClean="0"/>
              <a:t>:</a:t>
            </a:r>
          </a:p>
          <a:p>
            <a:r>
              <a:rPr lang="en-US" sz="1600" dirty="0" err="1" smtClean="0"/>
              <a:t>mvn</a:t>
            </a:r>
            <a:r>
              <a:rPr lang="en-US" sz="1600" dirty="0" smtClean="0"/>
              <a:t> </a:t>
            </a:r>
            <a:r>
              <a:rPr lang="en-US" sz="1600" dirty="0" err="1" smtClean="0"/>
              <a:t>archetype:generate</a:t>
            </a:r>
            <a:endParaRPr lang="en-US" sz="1600" dirty="0" smtClean="0"/>
          </a:p>
          <a:p>
            <a:r>
              <a:rPr lang="en-US" sz="1600" dirty="0" smtClean="0"/>
              <a:t>select template number</a:t>
            </a:r>
          </a:p>
          <a:p>
            <a:r>
              <a:rPr lang="en-US" sz="1600" dirty="0" smtClean="0"/>
              <a:t>choose version</a:t>
            </a:r>
          </a:p>
          <a:p>
            <a:r>
              <a:rPr lang="en-US" sz="1600" dirty="0" smtClean="0"/>
              <a:t>give </a:t>
            </a:r>
            <a:r>
              <a:rPr lang="en-US" sz="1600" dirty="0" err="1" smtClean="0"/>
              <a:t>groupid</a:t>
            </a:r>
            <a:endParaRPr lang="en-US" sz="1600" dirty="0" smtClean="0"/>
          </a:p>
          <a:p>
            <a:r>
              <a:rPr lang="en-US" sz="1600" dirty="0" smtClean="0"/>
              <a:t>give artifact id</a:t>
            </a:r>
          </a:p>
          <a:p>
            <a:r>
              <a:rPr lang="en-US" sz="1600" dirty="0" smtClean="0"/>
              <a:t>give version</a:t>
            </a:r>
          </a:p>
          <a:p>
            <a:endParaRPr lang="en-US" sz="1600" dirty="0" smtClean="0"/>
          </a:p>
          <a:p>
            <a:r>
              <a:rPr lang="en-US" sz="1600" dirty="0" smtClean="0"/>
              <a:t>it will create </a:t>
            </a:r>
            <a:r>
              <a:rPr lang="en-US" sz="1600" dirty="0" err="1" smtClean="0"/>
              <a:t>pom.xm</a:t>
            </a:r>
            <a:r>
              <a:rPr lang="en-US" sz="1600" dirty="0" smtClean="0"/>
              <a:t> and a folder with </a:t>
            </a:r>
            <a:r>
              <a:rPr lang="en-US" sz="1600" dirty="0" err="1" smtClean="0"/>
              <a:t>artifactid</a:t>
            </a:r>
            <a:r>
              <a:rPr lang="en-US" sz="1600" dirty="0" smtClean="0"/>
              <a:t> name(it contains app and test sub folders)</a:t>
            </a:r>
          </a:p>
          <a:p>
            <a:endParaRPr lang="en-US" sz="1600" dirty="0" smtClean="0"/>
          </a:p>
          <a:p>
            <a:r>
              <a:rPr lang="en-US" sz="1600" dirty="0" smtClean="0"/>
              <a:t>To compile application</a:t>
            </a:r>
          </a:p>
          <a:p>
            <a:r>
              <a:rPr lang="en-US" sz="1600" dirty="0" smtClean="0"/>
              <a:t>go to pom.xml directory</a:t>
            </a:r>
          </a:p>
          <a:p>
            <a:r>
              <a:rPr lang="en-US" sz="1600" dirty="0" err="1" smtClean="0"/>
              <a:t>mvn</a:t>
            </a:r>
            <a:r>
              <a:rPr lang="en-US" sz="1600" dirty="0" smtClean="0"/>
              <a:t> compile</a:t>
            </a:r>
          </a:p>
          <a:p>
            <a:endParaRPr lang="en-US" sz="1600" dirty="0" smtClean="0"/>
          </a:p>
          <a:p>
            <a:r>
              <a:rPr lang="en-US" sz="1600" dirty="0" smtClean="0"/>
              <a:t>To create JAR </a:t>
            </a:r>
          </a:p>
          <a:p>
            <a:r>
              <a:rPr lang="en-US" sz="1600" dirty="0" err="1" smtClean="0"/>
              <a:t>mvn</a:t>
            </a:r>
            <a:r>
              <a:rPr lang="en-US" sz="1600" dirty="0" smtClean="0"/>
              <a:t> package</a:t>
            </a:r>
          </a:p>
          <a:p>
            <a:endParaRPr lang="en-US" sz="1600" dirty="0" smtClean="0"/>
          </a:p>
          <a:p>
            <a:r>
              <a:rPr lang="en-US" sz="1600" dirty="0" smtClean="0"/>
              <a:t>To run the program</a:t>
            </a:r>
          </a:p>
          <a:p>
            <a:r>
              <a:rPr lang="en-US" sz="1600" dirty="0" smtClean="0"/>
              <a:t>java -cp target/samplejava-1.0-SNAPSHOT.jar </a:t>
            </a:r>
            <a:r>
              <a:rPr lang="en-US" sz="1600" dirty="0" err="1" smtClean="0"/>
              <a:t>org.sankar.javaapp.App</a:t>
            </a:r>
            <a:r>
              <a:rPr lang="en-US" sz="1600" dirty="0" smtClean="0"/>
              <a:t> (</a:t>
            </a:r>
            <a:r>
              <a:rPr lang="en-US" sz="1600" dirty="0" err="1" smtClean="0"/>
              <a:t>org.sankar.javaapp</a:t>
            </a:r>
            <a:r>
              <a:rPr lang="en-US" sz="1600" dirty="0" smtClean="0"/>
              <a:t> is </a:t>
            </a:r>
            <a:r>
              <a:rPr lang="en-US" sz="1600" dirty="0" err="1" smtClean="0"/>
              <a:t>groupid</a:t>
            </a:r>
            <a:r>
              <a:rPr lang="en-US" sz="1600" dirty="0" smtClean="0"/>
              <a:t> and App is class name)</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2616101" cy="369332"/>
          </a:xfrm>
          <a:prstGeom prst="rect">
            <a:avLst/>
          </a:prstGeom>
        </p:spPr>
        <p:txBody>
          <a:bodyPr wrap="none">
            <a:spAutoFit/>
          </a:bodyPr>
          <a:lstStyle/>
          <a:p>
            <a:r>
              <a:rPr lang="en-US" b="1" dirty="0" smtClean="0"/>
              <a:t>Creating Web Application</a:t>
            </a:r>
            <a:endParaRPr lang="en-US" b="1" dirty="0"/>
          </a:p>
        </p:txBody>
      </p:sp>
      <p:sp>
        <p:nvSpPr>
          <p:cNvPr id="5" name="Rectangle 4"/>
          <p:cNvSpPr/>
          <p:nvPr/>
        </p:nvSpPr>
        <p:spPr>
          <a:xfrm>
            <a:off x="609600" y="838200"/>
            <a:ext cx="8153400" cy="3539430"/>
          </a:xfrm>
          <a:prstGeom prst="rect">
            <a:avLst/>
          </a:prstGeom>
        </p:spPr>
        <p:txBody>
          <a:bodyPr wrap="square">
            <a:spAutoFit/>
          </a:bodyPr>
          <a:lstStyle/>
          <a:p>
            <a:r>
              <a:rPr lang="en-US" sz="1600" dirty="0" err="1" smtClean="0"/>
              <a:t>mvn</a:t>
            </a:r>
            <a:r>
              <a:rPr lang="en-US" sz="1600" dirty="0" smtClean="0"/>
              <a:t> </a:t>
            </a:r>
            <a:r>
              <a:rPr lang="en-US" sz="1600" dirty="0" err="1" smtClean="0"/>
              <a:t>archetype:generate</a:t>
            </a:r>
            <a:endParaRPr lang="en-US" sz="1600" dirty="0" smtClean="0"/>
          </a:p>
          <a:p>
            <a:r>
              <a:rPr lang="en-US" sz="1600" dirty="0" smtClean="0"/>
              <a:t>choose web application template j2ee14(269) --&gt; 1156(template for </a:t>
            </a:r>
            <a:r>
              <a:rPr lang="en-US" sz="1600" dirty="0" err="1" smtClean="0"/>
              <a:t>webapp</a:t>
            </a:r>
            <a:r>
              <a:rPr lang="en-US" sz="1600" dirty="0" smtClean="0"/>
              <a:t> 3.39)</a:t>
            </a:r>
          </a:p>
          <a:p>
            <a:r>
              <a:rPr lang="en-US" sz="1600" dirty="0" smtClean="0"/>
              <a:t>enter 269 and version : latest</a:t>
            </a:r>
          </a:p>
          <a:p>
            <a:r>
              <a:rPr lang="en-US" sz="1600" dirty="0" err="1" smtClean="0"/>
              <a:t>groupid</a:t>
            </a:r>
            <a:r>
              <a:rPr lang="en-US" sz="1600" dirty="0" smtClean="0"/>
              <a:t> : </a:t>
            </a:r>
            <a:r>
              <a:rPr lang="en-US" sz="1600" dirty="0" err="1" smtClean="0"/>
              <a:t>org.sankar.javaweb</a:t>
            </a:r>
            <a:endParaRPr lang="en-US" sz="1600" dirty="0" smtClean="0"/>
          </a:p>
          <a:p>
            <a:r>
              <a:rPr lang="en-US" sz="1600" dirty="0" smtClean="0"/>
              <a:t>artifact id : </a:t>
            </a:r>
            <a:r>
              <a:rPr lang="en-US" sz="1600" dirty="0" err="1" smtClean="0"/>
              <a:t>javaweb</a:t>
            </a:r>
            <a:endParaRPr lang="en-US" sz="1600" dirty="0" smtClean="0"/>
          </a:p>
          <a:p>
            <a:r>
              <a:rPr lang="en-US" sz="1600" dirty="0" smtClean="0"/>
              <a:t>version : fine with default</a:t>
            </a:r>
          </a:p>
          <a:p>
            <a:endParaRPr lang="en-US" sz="1600" dirty="0" smtClean="0"/>
          </a:p>
          <a:p>
            <a:r>
              <a:rPr lang="en-US" sz="1600" dirty="0" smtClean="0"/>
              <a:t>we can see three dependencies(</a:t>
            </a:r>
            <a:r>
              <a:rPr lang="en-US" sz="1600" dirty="0" err="1" smtClean="0"/>
              <a:t>jsp</a:t>
            </a:r>
            <a:r>
              <a:rPr lang="en-US" sz="1600" dirty="0" smtClean="0"/>
              <a:t> , </a:t>
            </a:r>
            <a:r>
              <a:rPr lang="en-US" sz="1600" dirty="0" err="1" smtClean="0"/>
              <a:t>servelet</a:t>
            </a:r>
            <a:r>
              <a:rPr lang="en-US" sz="1600" dirty="0" smtClean="0"/>
              <a:t> and </a:t>
            </a:r>
            <a:r>
              <a:rPr lang="en-US" sz="1600" dirty="0" err="1" smtClean="0"/>
              <a:t>junit</a:t>
            </a:r>
            <a:r>
              <a:rPr lang="en-US" sz="1600" dirty="0" smtClean="0"/>
              <a:t>)</a:t>
            </a:r>
          </a:p>
          <a:p>
            <a:r>
              <a:rPr lang="en-US" sz="1600" dirty="0" smtClean="0"/>
              <a:t>we can see build phase in the pom.xml apart from dependencies</a:t>
            </a:r>
          </a:p>
          <a:p>
            <a:r>
              <a:rPr lang="en-US" sz="1600" dirty="0" smtClean="0"/>
              <a:t>in the build phase : it will tell how compiler </a:t>
            </a:r>
            <a:r>
              <a:rPr lang="en-US" sz="1600" dirty="0" err="1" smtClean="0"/>
              <a:t>plugin</a:t>
            </a:r>
            <a:r>
              <a:rPr lang="en-US" sz="1600" dirty="0" smtClean="0"/>
              <a:t> configured</a:t>
            </a:r>
          </a:p>
          <a:p>
            <a:endParaRPr lang="en-US" sz="1600" dirty="0" smtClean="0"/>
          </a:p>
          <a:p>
            <a:r>
              <a:rPr lang="en-US" sz="1600" dirty="0" smtClean="0"/>
              <a:t>Build </a:t>
            </a:r>
          </a:p>
          <a:p>
            <a:r>
              <a:rPr lang="en-US" sz="1600" dirty="0" err="1" smtClean="0"/>
              <a:t>mvn</a:t>
            </a:r>
            <a:r>
              <a:rPr lang="en-US" sz="1600" dirty="0" smtClean="0"/>
              <a:t> compile</a:t>
            </a:r>
          </a:p>
          <a:p>
            <a:r>
              <a:rPr lang="en-US" sz="1600" dirty="0" err="1" smtClean="0"/>
              <a:t>mvn</a:t>
            </a:r>
            <a:r>
              <a:rPr lang="en-US" sz="1600" dirty="0" smtClean="0"/>
              <a:t> package</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90600" y="381000"/>
            <a:ext cx="7181850" cy="4162425"/>
          </a:xfrm>
          <a:prstGeom prst="rect">
            <a:avLst/>
          </a:prstGeom>
          <a:noFill/>
          <a:ln w="9525">
            <a:noFill/>
            <a:miter lim="800000"/>
            <a:headEnd/>
            <a:tailEnd/>
          </a:ln>
          <a:effectLst/>
        </p:spPr>
      </p:pic>
      <p:sp>
        <p:nvSpPr>
          <p:cNvPr id="7" name="Rectangle 6"/>
          <p:cNvSpPr/>
          <p:nvPr/>
        </p:nvSpPr>
        <p:spPr>
          <a:xfrm>
            <a:off x="838200" y="4572000"/>
            <a:ext cx="7696200" cy="1107996"/>
          </a:xfrm>
          <a:prstGeom prst="rect">
            <a:avLst/>
          </a:prstGeom>
        </p:spPr>
        <p:txBody>
          <a:bodyPr wrap="square">
            <a:spAutoFit/>
          </a:bodyPr>
          <a:lstStyle/>
          <a:p>
            <a:r>
              <a:rPr lang="en-US" b="1" dirty="0" smtClean="0"/>
              <a:t>POM Files</a:t>
            </a:r>
            <a:r>
              <a:rPr lang="en-US" dirty="0" smtClean="0"/>
              <a:t/>
            </a:r>
            <a:br>
              <a:rPr lang="en-US" dirty="0" smtClean="0"/>
            </a:br>
            <a:r>
              <a:rPr lang="en-US" sz="1600" dirty="0" smtClean="0"/>
              <a:t>When you execute a Maven command you give Maven a POM file to execute the commands on. Maven will then execute the command on the resources described in the POM.</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001000" cy="5509200"/>
          </a:xfrm>
          <a:prstGeom prst="rect">
            <a:avLst/>
          </a:prstGeom>
        </p:spPr>
        <p:txBody>
          <a:bodyPr wrap="square">
            <a:spAutoFit/>
          </a:bodyPr>
          <a:lstStyle/>
          <a:p>
            <a:r>
              <a:rPr lang="en-US" sz="1600" b="1" dirty="0" smtClean="0"/>
              <a:t>Build Life Cycles, Phases and Goals</a:t>
            </a:r>
            <a:r>
              <a:rPr lang="en-US" sz="1600" dirty="0" smtClean="0"/>
              <a:t/>
            </a:r>
            <a:br>
              <a:rPr lang="en-US" sz="1600" dirty="0" smtClean="0"/>
            </a:br>
            <a:r>
              <a:rPr lang="en-US" sz="1600" dirty="0" smtClean="0"/>
              <a:t>The build process in Maven is split up into build life cycles, phases and goals. A build life cycle consists of a sequence of build phases, and each build phase consists of a sequence of goals. When you run Maven you pass a command to Maven. This command is the name of a build life cycle, phase or goal. If a life cycle is requested executed, all build phases in that life cycle are executed. If a build phase is requested executed, all build phases before it in the pre-defined sequence of build phases are executed too.</a:t>
            </a:r>
          </a:p>
          <a:p>
            <a:endParaRPr lang="en-US" sz="1600" b="1" dirty="0" smtClean="0"/>
          </a:p>
          <a:p>
            <a:r>
              <a:rPr lang="en-US" sz="1600" b="1" dirty="0" smtClean="0"/>
              <a:t>Dependencies and Repositories</a:t>
            </a:r>
            <a:r>
              <a:rPr lang="en-US" sz="1600" dirty="0" smtClean="0"/>
              <a:t/>
            </a:r>
            <a:br>
              <a:rPr lang="en-US" sz="1600" dirty="0" smtClean="0"/>
            </a:br>
            <a:r>
              <a:rPr lang="en-US" sz="1600" dirty="0" smtClean="0"/>
              <a:t>One of the first goals Maven executes is to check the dependencies needed by your project. Dependencies are external JAR files (Java libraries) that your project uses. If the dependencies are not found in the local Maven repository, Maven downloads them from a central Maven repository and puts them in your local repository. The local repository is just a directory on your computer's hard disk. You can specify where the local repository should be located if you want to (I do). You can also specify which remote repository to use for downloading dependencies. All this will be explained in more detail later in this tutorial.</a:t>
            </a:r>
          </a:p>
          <a:p>
            <a:endParaRPr lang="en-US" sz="1600" b="1" dirty="0" smtClean="0"/>
          </a:p>
          <a:p>
            <a:r>
              <a:rPr lang="en-US" sz="1600" b="1" dirty="0" smtClean="0"/>
              <a:t>Build </a:t>
            </a:r>
            <a:r>
              <a:rPr lang="en-US" sz="1600" b="1" dirty="0" err="1" smtClean="0"/>
              <a:t>Plugins</a:t>
            </a:r>
            <a:r>
              <a:rPr lang="en-US" sz="1600" dirty="0" smtClean="0"/>
              <a:t/>
            </a:r>
            <a:br>
              <a:rPr lang="en-US" sz="1600" dirty="0" smtClean="0"/>
            </a:br>
            <a:r>
              <a:rPr lang="en-US" sz="1600" dirty="0" smtClean="0"/>
              <a:t>Build </a:t>
            </a:r>
            <a:r>
              <a:rPr lang="en-US" sz="1600" dirty="0" err="1" smtClean="0"/>
              <a:t>plugins</a:t>
            </a:r>
            <a:r>
              <a:rPr lang="en-US" sz="1600" dirty="0" smtClean="0"/>
              <a:t> are used to insert extra goals into a build phase. If you need to perform a set of actions for your project which are not covered by the standard Maven build phases and goals, you can add a </a:t>
            </a:r>
            <a:r>
              <a:rPr lang="en-US" sz="1600" dirty="0" err="1" smtClean="0"/>
              <a:t>plugin</a:t>
            </a:r>
            <a:r>
              <a:rPr lang="en-US" sz="1600" dirty="0" smtClean="0"/>
              <a:t> to the POM file. Maven has some standard </a:t>
            </a:r>
            <a:r>
              <a:rPr lang="en-US" sz="1600" dirty="0" err="1" smtClean="0"/>
              <a:t>plugins</a:t>
            </a:r>
            <a:r>
              <a:rPr lang="en-US" sz="1600" dirty="0" smtClean="0"/>
              <a:t> you can use, and you can also implement your own in Java if you need to.</a:t>
            </a:r>
            <a:endParaRPr lang="en-US" sz="1600" dirty="0"/>
          </a:p>
        </p:txBody>
      </p:sp>
      <p:sp>
        <p:nvSpPr>
          <p:cNvPr id="3" name="Rectangle 2"/>
          <p:cNvSpPr/>
          <p:nvPr/>
        </p:nvSpPr>
        <p:spPr>
          <a:xfrm>
            <a:off x="609600" y="6172200"/>
            <a:ext cx="3496919" cy="369332"/>
          </a:xfrm>
          <a:prstGeom prst="rect">
            <a:avLst/>
          </a:prstGeom>
        </p:spPr>
        <p:txBody>
          <a:bodyPr wrap="none">
            <a:spAutoFit/>
          </a:bodyPr>
          <a:lstStyle/>
          <a:p>
            <a:r>
              <a:rPr lang="en-US" dirty="0" smtClean="0">
                <a:hlinkClick r:id="rId2"/>
              </a:rPr>
              <a:t>https://maven.apache.org/plugins/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458200" cy="1569660"/>
          </a:xfrm>
          <a:prstGeom prst="rect">
            <a:avLst/>
          </a:prstGeom>
        </p:spPr>
        <p:txBody>
          <a:bodyPr wrap="square">
            <a:spAutoFit/>
          </a:bodyPr>
          <a:lstStyle/>
          <a:p>
            <a:r>
              <a:rPr lang="en-US" sz="1600" b="1" dirty="0" smtClean="0"/>
              <a:t>Build Profiles</a:t>
            </a:r>
            <a:r>
              <a:rPr lang="en-US" sz="1600" dirty="0" smtClean="0"/>
              <a:t/>
            </a:r>
            <a:br>
              <a:rPr lang="en-US" sz="1600" dirty="0" smtClean="0"/>
            </a:br>
            <a:r>
              <a:rPr lang="en-US" sz="1600" dirty="0" smtClean="0"/>
              <a:t>Build profiles are used if you need to build your project in different ways. For instance, you may need to build your project for your local computer, for development and test. And you may need to build it for deployment on your production environment. These two builds may be different. To enable different builds you can add different build profiles to your POM files. When executing Maven you can tell which build profile to use.</a:t>
            </a:r>
            <a:endParaRPr lang="en-US" sz="1600" dirty="0"/>
          </a:p>
        </p:txBody>
      </p:sp>
      <p:sp>
        <p:nvSpPr>
          <p:cNvPr id="6" name="Rectangle 5"/>
          <p:cNvSpPr/>
          <p:nvPr/>
        </p:nvSpPr>
        <p:spPr>
          <a:xfrm>
            <a:off x="304800" y="1981200"/>
            <a:ext cx="2501903" cy="338554"/>
          </a:xfrm>
          <a:prstGeom prst="rect">
            <a:avLst/>
          </a:prstGeom>
        </p:spPr>
        <p:txBody>
          <a:bodyPr wrap="none">
            <a:spAutoFit/>
          </a:bodyPr>
          <a:lstStyle/>
          <a:p>
            <a:r>
              <a:rPr lang="en-US" sz="1600" b="1" dirty="0" smtClean="0"/>
              <a:t>Here is a minimal POM file:</a:t>
            </a:r>
            <a:endParaRPr lang="en-US" sz="1600" b="1" dirty="0"/>
          </a:p>
        </p:txBody>
      </p:sp>
      <p:pic>
        <p:nvPicPr>
          <p:cNvPr id="15362" name="Picture 2"/>
          <p:cNvPicPr>
            <a:picLocks noChangeAspect="1" noChangeArrowheads="1"/>
          </p:cNvPicPr>
          <p:nvPr/>
        </p:nvPicPr>
        <p:blipFill>
          <a:blip r:embed="rId2"/>
          <a:srcRect/>
          <a:stretch>
            <a:fillRect/>
          </a:stretch>
        </p:blipFill>
        <p:spPr bwMode="auto">
          <a:xfrm>
            <a:off x="533399" y="2514600"/>
            <a:ext cx="7837081" cy="2209800"/>
          </a:xfrm>
          <a:prstGeom prst="rect">
            <a:avLst/>
          </a:prstGeom>
          <a:noFill/>
          <a:ln w="9525">
            <a:noFill/>
            <a:miter lim="800000"/>
            <a:headEnd/>
            <a:tailEnd/>
          </a:ln>
          <a:effectLst/>
        </p:spPr>
      </p:pic>
      <p:sp>
        <p:nvSpPr>
          <p:cNvPr id="15363" name="Rectangle 3"/>
          <p:cNvSpPr>
            <a:spLocks noChangeArrowheads="1"/>
          </p:cNvSpPr>
          <p:nvPr/>
        </p:nvSpPr>
        <p:spPr bwMode="auto">
          <a:xfrm rot="10800000" flipV="1">
            <a:off x="381001" y="4876056"/>
            <a:ext cx="75438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Group ID</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groupId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is a unique ID for an organization, or a project (an open source project, for instance). Most often you will use a group ID which is similar to the root Java package name of the project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rot="10800000" flipV="1">
            <a:off x="228600" y="227856"/>
            <a:ext cx="85344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Artifact ID</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artifactId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contains the name of the project you are building. In the case of my Java Web Crawler project, the artifact ID would be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java-web-crawler</a:t>
            </a:r>
            <a:r>
              <a:rPr kumimoji="0" lang="en-US" sz="1600" b="0" i="0" u="none" strike="noStrike" cap="none" normalizeH="0" baseline="0" dirty="0" smtClean="0">
                <a:ln>
                  <a:noFill/>
                </a:ln>
                <a:solidFill>
                  <a:srgbClr val="000000"/>
                </a:solidFill>
                <a:effectLst/>
                <a:latin typeface="Arial" pitchFamily="34" charset="0"/>
                <a:cs typeface="Arial" pitchFamily="34" charset="0"/>
              </a:rPr>
              <a:t>. The artifact ID is used as name for a subdirectory under the group ID directory in the Maven repository</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7410" name="Rectangle 2"/>
          <p:cNvSpPr>
            <a:spLocks noChangeArrowheads="1"/>
          </p:cNvSpPr>
          <p:nvPr/>
        </p:nvSpPr>
        <p:spPr bwMode="auto">
          <a:xfrm rot="10800000" flipV="1">
            <a:off x="304800" y="1324690"/>
            <a:ext cx="7696200" cy="61555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Version</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versionId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contains the version number of the project</a:t>
            </a:r>
            <a:r>
              <a:rPr kumimoji="0" lang="en-US" sz="1800" b="0" i="0" u="none" strike="noStrike" cap="none" normalizeH="0" baseline="0" dirty="0" smtClean="0">
                <a:ln>
                  <a:noFill/>
                </a:ln>
                <a:solidFill>
                  <a:srgbClr val="000000"/>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304800" y="1981200"/>
            <a:ext cx="8382000" cy="861774"/>
          </a:xfrm>
          <a:prstGeom prst="rect">
            <a:avLst/>
          </a:prstGeom>
        </p:spPr>
        <p:txBody>
          <a:bodyPr wrap="square">
            <a:spAutoFit/>
          </a:bodyPr>
          <a:lstStyle/>
          <a:p>
            <a:r>
              <a:rPr lang="en-US" sz="1600" b="1" dirty="0" smtClean="0"/>
              <a:t>Super POM</a:t>
            </a:r>
          </a:p>
          <a:p>
            <a:r>
              <a:rPr lang="en-US" sz="1600" dirty="0" smtClean="0"/>
              <a:t>All Maven POM files inherit from a super POM. If no super POM is specified, the POM file inherits from the base POM. Here is a diagram illustrating that:</a:t>
            </a:r>
            <a:endParaRPr lang="en-US" sz="1600" dirty="0"/>
          </a:p>
        </p:txBody>
      </p:sp>
      <p:pic>
        <p:nvPicPr>
          <p:cNvPr id="17411" name="Picture 3"/>
          <p:cNvPicPr>
            <a:picLocks noChangeAspect="1" noChangeArrowheads="1"/>
          </p:cNvPicPr>
          <p:nvPr/>
        </p:nvPicPr>
        <p:blipFill>
          <a:blip r:embed="rId2"/>
          <a:srcRect/>
          <a:stretch>
            <a:fillRect/>
          </a:stretch>
        </p:blipFill>
        <p:spPr bwMode="auto">
          <a:xfrm>
            <a:off x="1676400" y="3048000"/>
            <a:ext cx="4144780" cy="3200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458200" cy="830997"/>
          </a:xfrm>
          <a:prstGeom prst="rect">
            <a:avLst/>
          </a:prstGeom>
        </p:spPr>
        <p:txBody>
          <a:bodyPr wrap="square">
            <a:spAutoFit/>
          </a:bodyPr>
          <a:lstStyle/>
          <a:p>
            <a:r>
              <a:rPr lang="en-US" sz="1600" dirty="0" smtClean="0"/>
              <a:t>You can make a POM file explicitly inherit from another POM file. That way you can change the settings across all inheriting POM's via their common super POM. You specify the super POM at the top of a POM file like this:</a:t>
            </a:r>
            <a:endParaRPr lang="en-US" sz="1600" dirty="0"/>
          </a:p>
        </p:txBody>
      </p:sp>
      <p:pic>
        <p:nvPicPr>
          <p:cNvPr id="18434" name="Picture 2"/>
          <p:cNvPicPr>
            <a:picLocks noChangeAspect="1" noChangeArrowheads="1"/>
          </p:cNvPicPr>
          <p:nvPr/>
        </p:nvPicPr>
        <p:blipFill>
          <a:blip r:embed="rId2"/>
          <a:srcRect/>
          <a:stretch>
            <a:fillRect/>
          </a:stretch>
        </p:blipFill>
        <p:spPr bwMode="auto">
          <a:xfrm>
            <a:off x="762000" y="1295400"/>
            <a:ext cx="6741994" cy="2971800"/>
          </a:xfrm>
          <a:prstGeom prst="rect">
            <a:avLst/>
          </a:prstGeom>
          <a:noFill/>
          <a:ln w="9525">
            <a:noFill/>
            <a:miter lim="800000"/>
            <a:headEnd/>
            <a:tailEnd/>
          </a:ln>
          <a:effectLst/>
        </p:spPr>
      </p:pic>
      <p:sp>
        <p:nvSpPr>
          <p:cNvPr id="6" name="Rectangle 5"/>
          <p:cNvSpPr/>
          <p:nvPr/>
        </p:nvSpPr>
        <p:spPr>
          <a:xfrm>
            <a:off x="533400" y="4419600"/>
            <a:ext cx="2723310" cy="369332"/>
          </a:xfrm>
          <a:prstGeom prst="rect">
            <a:avLst/>
          </a:prstGeom>
        </p:spPr>
        <p:txBody>
          <a:bodyPr wrap="none">
            <a:spAutoFit/>
          </a:bodyPr>
          <a:lstStyle/>
          <a:p>
            <a:r>
              <a:rPr lang="en-US" b="1" dirty="0" smtClean="0"/>
              <a:t>Maven Directory Structure</a:t>
            </a:r>
            <a:endParaRPr lang="en-US" b="1" dirty="0"/>
          </a:p>
        </p:txBody>
      </p:sp>
      <p:pic>
        <p:nvPicPr>
          <p:cNvPr id="18435" name="Picture 3"/>
          <p:cNvPicPr>
            <a:picLocks noChangeAspect="1" noChangeArrowheads="1"/>
          </p:cNvPicPr>
          <p:nvPr/>
        </p:nvPicPr>
        <p:blipFill>
          <a:blip r:embed="rId3"/>
          <a:srcRect/>
          <a:stretch>
            <a:fillRect/>
          </a:stretch>
        </p:blipFill>
        <p:spPr bwMode="auto">
          <a:xfrm>
            <a:off x="838200" y="4876800"/>
            <a:ext cx="2286000" cy="191467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457200"/>
            <a:ext cx="7924800" cy="6463308"/>
          </a:xfrm>
          <a:prstGeom prst="rect">
            <a:avLst/>
          </a:prstGeom>
        </p:spPr>
        <p:txBody>
          <a:bodyPr wrap="square">
            <a:spAutoFit/>
          </a:bodyPr>
          <a:lstStyle/>
          <a:p>
            <a:r>
              <a:rPr lang="en-US" dirty="0" smtClean="0"/>
              <a:t>Custom properties can help to make your pom.xml file easier to read and maintain. In the classic use case, you would use custom properties to define versions for your project’s dependencies.</a:t>
            </a:r>
          </a:p>
          <a:p>
            <a:endParaRPr lang="en-US" dirty="0" smtClean="0"/>
          </a:p>
          <a:p>
            <a:r>
              <a:rPr lang="en-US" dirty="0" smtClean="0"/>
              <a:t>Maven properties are value-placeholders and are accessible anywhere within a pom.xml by using the notation ${name}, where name is the property.</a:t>
            </a:r>
          </a:p>
          <a:p>
            <a:endParaRPr lang="en-US" dirty="0" smtClean="0"/>
          </a:p>
          <a:p>
            <a:r>
              <a:rPr lang="en-US" dirty="0" smtClean="0"/>
              <a:t>&lt;properties&gt;</a:t>
            </a:r>
          </a:p>
          <a:p>
            <a:r>
              <a:rPr lang="en-US" dirty="0" smtClean="0"/>
              <a:t>    &lt;</a:t>
            </a:r>
            <a:r>
              <a:rPr lang="en-US" dirty="0" err="1" smtClean="0"/>
              <a:t>spring.version</a:t>
            </a:r>
            <a:r>
              <a:rPr lang="en-US" dirty="0" smtClean="0"/>
              <a:t>&gt;4.3.5.RELEASE&lt;/</a:t>
            </a:r>
            <a:r>
              <a:rPr lang="en-US" dirty="0" err="1" smtClean="0"/>
              <a:t>spring.version</a:t>
            </a:r>
            <a:r>
              <a:rPr lang="en-US" dirty="0" smtClean="0"/>
              <a:t>&gt;</a:t>
            </a:r>
          </a:p>
          <a:p>
            <a:r>
              <a:rPr lang="en-US" dirty="0" smtClean="0"/>
              <a:t>&lt;/properties&gt;</a:t>
            </a:r>
          </a:p>
          <a:p>
            <a:r>
              <a:rPr lang="en-US" dirty="0" smtClean="0"/>
              <a:t> </a:t>
            </a:r>
          </a:p>
          <a:p>
            <a:r>
              <a:rPr lang="en-US" dirty="0" smtClean="0"/>
              <a:t>&lt;dependencies&gt;</a:t>
            </a:r>
          </a:p>
          <a:p>
            <a:r>
              <a:rPr lang="en-US" dirty="0" smtClean="0"/>
              <a:t>    &lt;dependency&gt;</a:t>
            </a:r>
          </a:p>
          <a:p>
            <a:r>
              <a:rPr lang="en-US" dirty="0" smtClean="0"/>
              <a:t>        &lt;</a:t>
            </a:r>
            <a:r>
              <a:rPr lang="en-US" dirty="0" err="1" smtClean="0"/>
              <a:t>groupId</a:t>
            </a:r>
            <a:r>
              <a:rPr lang="en-US" dirty="0" smtClean="0"/>
              <a:t>&gt;</a:t>
            </a:r>
            <a:r>
              <a:rPr lang="en-US" dirty="0" err="1" smtClean="0"/>
              <a:t>org.springframework</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&gt;spring-core&lt;/</a:t>
            </a:r>
            <a:r>
              <a:rPr lang="en-US" dirty="0" err="1" smtClean="0"/>
              <a:t>artifactId</a:t>
            </a:r>
            <a:r>
              <a:rPr lang="en-US" dirty="0" smtClean="0"/>
              <a:t>&gt;</a:t>
            </a:r>
          </a:p>
          <a:p>
            <a:r>
              <a:rPr lang="en-US" dirty="0" smtClean="0"/>
              <a:t>        &lt;version&gt;${</a:t>
            </a:r>
            <a:r>
              <a:rPr lang="en-US" dirty="0" err="1" smtClean="0"/>
              <a:t>spring.version</a:t>
            </a:r>
            <a:r>
              <a:rPr lang="en-US" dirty="0" smtClean="0"/>
              <a:t>}&lt;/version&gt;</a:t>
            </a:r>
          </a:p>
          <a:p>
            <a:r>
              <a:rPr lang="en-US" dirty="0" smtClean="0"/>
              <a:t>    &lt;/dependency&gt;</a:t>
            </a:r>
          </a:p>
          <a:p>
            <a:r>
              <a:rPr lang="en-US" dirty="0" smtClean="0"/>
              <a:t>    &lt;dependency&gt;</a:t>
            </a:r>
          </a:p>
          <a:p>
            <a:r>
              <a:rPr lang="en-US" dirty="0" smtClean="0"/>
              <a:t>        &lt;</a:t>
            </a:r>
            <a:r>
              <a:rPr lang="en-US" dirty="0" err="1" smtClean="0"/>
              <a:t>groupId</a:t>
            </a:r>
            <a:r>
              <a:rPr lang="en-US" dirty="0" smtClean="0"/>
              <a:t>&gt;</a:t>
            </a:r>
            <a:r>
              <a:rPr lang="en-US" dirty="0" err="1" smtClean="0"/>
              <a:t>org.springframework</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&gt;spring-context&lt;/</a:t>
            </a:r>
            <a:r>
              <a:rPr lang="en-US" dirty="0" err="1" smtClean="0"/>
              <a:t>artifactId</a:t>
            </a:r>
            <a:r>
              <a:rPr lang="en-US" dirty="0" smtClean="0"/>
              <a:t>&gt;</a:t>
            </a:r>
          </a:p>
          <a:p>
            <a:r>
              <a:rPr lang="en-US" dirty="0" smtClean="0"/>
              <a:t>        &lt;version&gt;${</a:t>
            </a:r>
            <a:r>
              <a:rPr lang="en-US" dirty="0" err="1" smtClean="0"/>
              <a:t>spring.version</a:t>
            </a:r>
            <a:r>
              <a:rPr lang="en-US" dirty="0" smtClean="0"/>
              <a:t>}&lt;/version&gt;</a:t>
            </a:r>
          </a:p>
          <a:p>
            <a:r>
              <a:rPr lang="en-US" dirty="0" smtClean="0"/>
              <a:t>    &lt;/dependency&gt;</a:t>
            </a:r>
          </a:p>
          <a:p>
            <a:r>
              <a:rPr lang="en-US" dirty="0" smtClean="0"/>
              <a:t>&lt;/dependencies&gt;</a:t>
            </a:r>
            <a:endParaRPr lang="en-US" dirty="0"/>
          </a:p>
        </p:txBody>
      </p:sp>
      <p:sp>
        <p:nvSpPr>
          <p:cNvPr id="8" name="Rectangle 7"/>
          <p:cNvSpPr/>
          <p:nvPr/>
        </p:nvSpPr>
        <p:spPr>
          <a:xfrm>
            <a:off x="609600" y="152400"/>
            <a:ext cx="1227003" cy="369332"/>
          </a:xfrm>
          <a:prstGeom prst="rect">
            <a:avLst/>
          </a:prstGeom>
        </p:spPr>
        <p:txBody>
          <a:bodyPr wrap="none">
            <a:spAutoFit/>
          </a:bodyPr>
          <a:lstStyle/>
          <a:p>
            <a:r>
              <a:rPr lang="en-US" b="1" dirty="0" smtClean="0"/>
              <a:t> Properties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0"/>
            <a:ext cx="1486304" cy="369332"/>
          </a:xfrm>
          <a:prstGeom prst="rect">
            <a:avLst/>
          </a:prstGeom>
        </p:spPr>
        <p:txBody>
          <a:bodyPr wrap="none">
            <a:spAutoFit/>
          </a:bodyPr>
          <a:lstStyle/>
          <a:p>
            <a:r>
              <a:rPr lang="en-US" b="1" dirty="0" smtClean="0"/>
              <a:t>Using </a:t>
            </a:r>
            <a:r>
              <a:rPr lang="en-US" b="1" i="1" dirty="0" smtClean="0"/>
              <a:t>Profiles</a:t>
            </a:r>
            <a:endParaRPr lang="en-US" b="1" dirty="0"/>
          </a:p>
        </p:txBody>
      </p:sp>
      <p:sp>
        <p:nvSpPr>
          <p:cNvPr id="7" name="Rectangle 6"/>
          <p:cNvSpPr/>
          <p:nvPr/>
        </p:nvSpPr>
        <p:spPr>
          <a:xfrm>
            <a:off x="228600" y="457200"/>
            <a:ext cx="8610600" cy="4801314"/>
          </a:xfrm>
          <a:prstGeom prst="rect">
            <a:avLst/>
          </a:prstGeom>
        </p:spPr>
        <p:txBody>
          <a:bodyPr wrap="square">
            <a:spAutoFit/>
          </a:bodyPr>
          <a:lstStyle/>
          <a:p>
            <a:r>
              <a:rPr lang="en-US" dirty="0" smtClean="0"/>
              <a:t>Another important feature of Maven is its support for profiles. A profile is basically a set of configuration values. By using profiles, you can customize the build for different environments such as Production/Test/Development:</a:t>
            </a:r>
          </a:p>
          <a:p>
            <a:endParaRPr lang="en-US" dirty="0" smtClean="0"/>
          </a:p>
          <a:p>
            <a:r>
              <a:rPr lang="en-US" dirty="0" smtClean="0"/>
              <a:t>&lt;profiles&gt;</a:t>
            </a:r>
          </a:p>
          <a:p>
            <a:r>
              <a:rPr lang="en-US" dirty="0" smtClean="0"/>
              <a:t>    &lt;profile&gt;</a:t>
            </a:r>
          </a:p>
          <a:p>
            <a:r>
              <a:rPr lang="en-US" dirty="0" smtClean="0"/>
              <a:t>        &lt;id&gt;production&lt;/id&gt;</a:t>
            </a:r>
          </a:p>
          <a:p>
            <a:r>
              <a:rPr lang="en-US" dirty="0" smtClean="0"/>
              <a:t>        &lt;build&gt;</a:t>
            </a:r>
          </a:p>
          <a:p>
            <a:r>
              <a:rPr lang="en-US" dirty="0" smtClean="0"/>
              <a:t>            &lt;</a:t>
            </a:r>
            <a:r>
              <a:rPr lang="en-US" dirty="0" err="1" smtClean="0"/>
              <a:t>plugins</a:t>
            </a:r>
            <a:r>
              <a:rPr lang="en-US" dirty="0" smtClean="0"/>
              <a:t>&gt;</a:t>
            </a:r>
          </a:p>
          <a:p>
            <a:r>
              <a:rPr lang="en-US" dirty="0" smtClean="0"/>
              <a:t>                &lt;</a:t>
            </a:r>
            <a:r>
              <a:rPr lang="en-US" dirty="0" err="1" smtClean="0"/>
              <a:t>plugin</a:t>
            </a:r>
            <a:r>
              <a:rPr lang="en-US" dirty="0" smtClean="0"/>
              <a:t>&gt;</a:t>
            </a:r>
          </a:p>
          <a:p>
            <a:r>
              <a:rPr lang="en-US" dirty="0" smtClean="0"/>
              <a:t>                //...</a:t>
            </a:r>
          </a:p>
          <a:p>
            <a:r>
              <a:rPr lang="en-US" dirty="0" smtClean="0"/>
              <a:t>                &lt;/</a:t>
            </a:r>
            <a:r>
              <a:rPr lang="en-US" dirty="0" err="1" smtClean="0"/>
              <a:t>plugin</a:t>
            </a:r>
            <a:r>
              <a:rPr lang="en-US" dirty="0" smtClean="0"/>
              <a:t>&gt;</a:t>
            </a:r>
          </a:p>
          <a:p>
            <a:r>
              <a:rPr lang="en-US" dirty="0" smtClean="0"/>
              <a:t>            &lt;/</a:t>
            </a:r>
            <a:r>
              <a:rPr lang="en-US" dirty="0" err="1" smtClean="0"/>
              <a:t>plugins</a:t>
            </a:r>
            <a:r>
              <a:rPr lang="en-US" dirty="0" smtClean="0"/>
              <a:t>&gt;</a:t>
            </a:r>
          </a:p>
          <a:p>
            <a:r>
              <a:rPr lang="en-US" dirty="0" smtClean="0"/>
              <a:t>        &lt;/build&gt;</a:t>
            </a:r>
          </a:p>
          <a:p>
            <a:r>
              <a:rPr lang="en-US" dirty="0" smtClean="0"/>
              <a:t>    &lt;/profile&gt;</a:t>
            </a:r>
          </a:p>
          <a:p>
            <a:r>
              <a:rPr lang="en-US" dirty="0" smtClean="0"/>
              <a:t>    &lt;profile&gt;</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7696200" cy="5078313"/>
          </a:xfrm>
          <a:prstGeom prst="rect">
            <a:avLst/>
          </a:prstGeom>
        </p:spPr>
        <p:txBody>
          <a:bodyPr wrap="square">
            <a:spAutoFit/>
          </a:bodyPr>
          <a:lstStyle/>
          <a:p>
            <a:r>
              <a:rPr lang="en-US" dirty="0" smtClean="0"/>
              <a:t> &lt;id&gt;development&lt;/id&gt;</a:t>
            </a:r>
          </a:p>
          <a:p>
            <a:r>
              <a:rPr lang="en-US" dirty="0" smtClean="0"/>
              <a:t>        &lt;activation&gt;</a:t>
            </a:r>
          </a:p>
          <a:p>
            <a:r>
              <a:rPr lang="en-US" dirty="0" smtClean="0"/>
              <a:t>            &lt;</a:t>
            </a:r>
            <a:r>
              <a:rPr lang="en-US" dirty="0" err="1" smtClean="0"/>
              <a:t>activeByDefault</a:t>
            </a:r>
            <a:r>
              <a:rPr lang="en-US" dirty="0" smtClean="0"/>
              <a:t>&gt;true&lt;/</a:t>
            </a:r>
            <a:r>
              <a:rPr lang="en-US" dirty="0" err="1" smtClean="0"/>
              <a:t>activeByDefault</a:t>
            </a:r>
            <a:r>
              <a:rPr lang="en-US" dirty="0" smtClean="0"/>
              <a:t>&gt;</a:t>
            </a:r>
          </a:p>
          <a:p>
            <a:r>
              <a:rPr lang="en-US" dirty="0" smtClean="0"/>
              <a:t>        &lt;/activation&gt;</a:t>
            </a:r>
          </a:p>
          <a:p>
            <a:r>
              <a:rPr lang="en-US" dirty="0" smtClean="0"/>
              <a:t>        &lt;build&gt;</a:t>
            </a:r>
          </a:p>
          <a:p>
            <a:r>
              <a:rPr lang="en-US" dirty="0" smtClean="0"/>
              <a:t>            &lt;</a:t>
            </a:r>
            <a:r>
              <a:rPr lang="en-US" dirty="0" err="1" smtClean="0"/>
              <a:t>plugins</a:t>
            </a:r>
            <a:r>
              <a:rPr lang="en-US" dirty="0" smtClean="0"/>
              <a:t>&gt;</a:t>
            </a:r>
          </a:p>
          <a:p>
            <a:r>
              <a:rPr lang="en-US" dirty="0" smtClean="0"/>
              <a:t>                &lt;</a:t>
            </a:r>
            <a:r>
              <a:rPr lang="en-US" dirty="0" err="1" smtClean="0"/>
              <a:t>plugin</a:t>
            </a:r>
            <a:r>
              <a:rPr lang="en-US" dirty="0" smtClean="0"/>
              <a:t>&gt;</a:t>
            </a:r>
          </a:p>
          <a:p>
            <a:r>
              <a:rPr lang="en-US" dirty="0" smtClean="0"/>
              <a:t>                //...</a:t>
            </a:r>
          </a:p>
          <a:p>
            <a:r>
              <a:rPr lang="en-US" dirty="0" smtClean="0"/>
              <a:t>                &lt;/</a:t>
            </a:r>
            <a:r>
              <a:rPr lang="en-US" dirty="0" err="1" smtClean="0"/>
              <a:t>plugin</a:t>
            </a:r>
            <a:r>
              <a:rPr lang="en-US" dirty="0" smtClean="0"/>
              <a:t>&gt;</a:t>
            </a:r>
          </a:p>
          <a:p>
            <a:r>
              <a:rPr lang="en-US" dirty="0" smtClean="0"/>
              <a:t>            &lt;/</a:t>
            </a:r>
            <a:r>
              <a:rPr lang="en-US" dirty="0" err="1" smtClean="0"/>
              <a:t>plugins</a:t>
            </a:r>
            <a:r>
              <a:rPr lang="en-US" dirty="0" smtClean="0"/>
              <a:t>&gt;</a:t>
            </a:r>
          </a:p>
          <a:p>
            <a:r>
              <a:rPr lang="en-US" dirty="0" smtClean="0"/>
              <a:t>        &lt;/build&gt;</a:t>
            </a:r>
          </a:p>
          <a:p>
            <a:r>
              <a:rPr lang="en-US" dirty="0" smtClean="0"/>
              <a:t>     &lt;/profile&gt;</a:t>
            </a:r>
          </a:p>
          <a:p>
            <a:r>
              <a:rPr lang="en-US" dirty="0" smtClean="0"/>
              <a:t> &lt;/profiles&gt;</a:t>
            </a:r>
          </a:p>
          <a:p>
            <a:r>
              <a:rPr lang="en-US" dirty="0" smtClean="0"/>
              <a:t>As you can see in the example above, the default profile is set to development. If you want to run the production profile, you can use the following Maven command:</a:t>
            </a:r>
          </a:p>
          <a:p>
            <a:endParaRPr lang="en-US" dirty="0" smtClean="0"/>
          </a:p>
          <a:p>
            <a:r>
              <a:rPr lang="en-US" dirty="0" err="1" smtClean="0"/>
              <a:t>mvn</a:t>
            </a:r>
            <a:r>
              <a:rPr lang="en-US" dirty="0" smtClean="0"/>
              <a:t> clean install -</a:t>
            </a:r>
            <a:r>
              <a:rPr lang="en-US" dirty="0" err="1" smtClean="0"/>
              <a:t>Pproduction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1493</Words>
  <Application>Microsoft Office PowerPoint</Application>
  <PresentationFormat>On-screen Show (4:3)</PresentationFormat>
  <Paragraphs>179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Unicode MS</vt:lpstr>
      <vt:lpstr>Calibri</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41</cp:revision>
  <dcterms:created xsi:type="dcterms:W3CDTF">2006-08-16T00:00:00Z</dcterms:created>
  <dcterms:modified xsi:type="dcterms:W3CDTF">2022-03-14T02:19:28Z</dcterms:modified>
</cp:coreProperties>
</file>