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69" r:id="rId6"/>
    <p:sldId id="259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DF660E3-4421-2347-A3F9-9C931C5B7040}">
          <p14:sldIdLst>
            <p14:sldId id="256"/>
            <p14:sldId id="264"/>
            <p14:sldId id="257"/>
            <p14:sldId id="258"/>
            <p14:sldId id="269"/>
            <p14:sldId id="259"/>
            <p14:sldId id="266"/>
            <p14:sldId id="260"/>
            <p14:sldId id="261"/>
            <p14:sldId id="262"/>
            <p14:sldId id="263"/>
            <p14:sldId id="267"/>
            <p14:sldId id="268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31" autoAdjust="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28D7-78F5-C44C-AE6C-1B4F46CB722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80E800-8F59-7147-8486-519ECA19DF61}">
      <dgm:prSet phldrT="[文字]"/>
      <dgm:spPr/>
      <dgm:t>
        <a:bodyPr/>
        <a:lstStyle/>
        <a:p>
          <a:r>
            <a:rPr lang="zh-TW" altLang="en-US" dirty="0"/>
            <a:t>環境匯入</a:t>
          </a:r>
        </a:p>
      </dgm:t>
    </dgm:pt>
    <dgm:pt modelId="{15E303D7-3D5A-0246-8F45-3DE7F1FA9075}" type="parTrans" cxnId="{6FB6DE2C-4345-A84A-8A79-4EF84F9AF20D}">
      <dgm:prSet/>
      <dgm:spPr/>
      <dgm:t>
        <a:bodyPr/>
        <a:lstStyle/>
        <a:p>
          <a:endParaRPr lang="zh-TW" altLang="en-US"/>
        </a:p>
      </dgm:t>
    </dgm:pt>
    <dgm:pt modelId="{C8ECF32F-A1A5-F348-8E49-A52886256BF1}" type="sibTrans" cxnId="{6FB6DE2C-4345-A84A-8A79-4EF84F9AF20D}">
      <dgm:prSet/>
      <dgm:spPr/>
      <dgm:t>
        <a:bodyPr/>
        <a:lstStyle/>
        <a:p>
          <a:endParaRPr lang="zh-TW" altLang="en-US"/>
        </a:p>
      </dgm:t>
    </dgm:pt>
    <dgm:pt modelId="{6F1EE78D-7D4B-DD47-9248-44DEA2E8E678}">
      <dgm:prSet phldrT="[文字]"/>
      <dgm:spPr/>
      <dgm:t>
        <a:bodyPr/>
        <a:lstStyle/>
        <a:p>
          <a:r>
            <a:rPr lang="zh-TW" altLang="en-US" dirty="0"/>
            <a:t>匯入資料</a:t>
          </a:r>
        </a:p>
      </dgm:t>
    </dgm:pt>
    <dgm:pt modelId="{0955AF6A-8E87-1B41-8268-74148AB6E301}" type="parTrans" cxnId="{453B859E-5AD9-B142-B2C0-E1E81775923E}">
      <dgm:prSet/>
      <dgm:spPr/>
      <dgm:t>
        <a:bodyPr/>
        <a:lstStyle/>
        <a:p>
          <a:endParaRPr lang="zh-TW" altLang="en-US"/>
        </a:p>
      </dgm:t>
    </dgm:pt>
    <dgm:pt modelId="{4F92AC4D-5B53-EB4E-A60B-369C18268CE7}" type="sibTrans" cxnId="{453B859E-5AD9-B142-B2C0-E1E81775923E}">
      <dgm:prSet/>
      <dgm:spPr/>
      <dgm:t>
        <a:bodyPr/>
        <a:lstStyle/>
        <a:p>
          <a:endParaRPr lang="zh-TW" altLang="en-US"/>
        </a:p>
      </dgm:t>
    </dgm:pt>
    <dgm:pt modelId="{F7FF95C1-75A0-274F-AA86-0A2312580354}">
      <dgm:prSet phldrT="[文字]"/>
      <dgm:spPr/>
      <dgm:t>
        <a:bodyPr/>
        <a:lstStyle/>
        <a:p>
          <a:r>
            <a:rPr lang="zh-TW" altLang="en-US" dirty="0"/>
            <a:t>相關性</a:t>
          </a:r>
        </a:p>
      </dgm:t>
    </dgm:pt>
    <dgm:pt modelId="{3C542548-DDB6-A84C-989F-1CC98EE38E34}" type="parTrans" cxnId="{9794C611-0965-134D-9B3C-A28F13FC9B19}">
      <dgm:prSet/>
      <dgm:spPr/>
      <dgm:t>
        <a:bodyPr/>
        <a:lstStyle/>
        <a:p>
          <a:endParaRPr lang="zh-TW" altLang="en-US"/>
        </a:p>
      </dgm:t>
    </dgm:pt>
    <dgm:pt modelId="{325660E0-D01D-FC4F-B0B1-379EA3E007A2}" type="sibTrans" cxnId="{9794C611-0965-134D-9B3C-A28F13FC9B19}">
      <dgm:prSet/>
      <dgm:spPr/>
      <dgm:t>
        <a:bodyPr/>
        <a:lstStyle/>
        <a:p>
          <a:endParaRPr lang="zh-TW" altLang="en-US"/>
        </a:p>
      </dgm:t>
    </dgm:pt>
    <dgm:pt modelId="{440F1564-84BD-8C45-B5E2-412C4B404FBB}">
      <dgm:prSet/>
      <dgm:spPr/>
      <dgm:t>
        <a:bodyPr/>
        <a:lstStyle/>
        <a:p>
          <a:r>
            <a:rPr lang="zh-TW" altLang="en-US" dirty="0"/>
            <a:t>標準化</a:t>
          </a:r>
        </a:p>
      </dgm:t>
    </dgm:pt>
    <dgm:pt modelId="{D4E75803-942D-4843-B7C2-5573EA212405}" type="parTrans" cxnId="{736622D8-3947-1B43-88C3-B1BA7A064030}">
      <dgm:prSet/>
      <dgm:spPr/>
      <dgm:t>
        <a:bodyPr/>
        <a:lstStyle/>
        <a:p>
          <a:endParaRPr lang="zh-TW" altLang="en-US"/>
        </a:p>
      </dgm:t>
    </dgm:pt>
    <dgm:pt modelId="{DF46D390-2311-B44D-9D97-6F0EA2656D99}" type="sibTrans" cxnId="{736622D8-3947-1B43-88C3-B1BA7A064030}">
      <dgm:prSet/>
      <dgm:spPr/>
      <dgm:t>
        <a:bodyPr/>
        <a:lstStyle/>
        <a:p>
          <a:endParaRPr lang="zh-TW" altLang="en-US"/>
        </a:p>
      </dgm:t>
    </dgm:pt>
    <dgm:pt modelId="{2872A3AB-DB8B-7C47-85A0-DACD561227A2}">
      <dgm:prSet/>
      <dgm:spPr/>
      <dgm:t>
        <a:bodyPr/>
        <a:lstStyle/>
        <a:p>
          <a:r>
            <a:rPr lang="zh-TW" altLang="en-US" dirty="0"/>
            <a:t>建立模型</a:t>
          </a:r>
        </a:p>
      </dgm:t>
    </dgm:pt>
    <dgm:pt modelId="{EF766DA0-8721-3446-9EBD-FBBFCFBB3CEC}" type="parTrans" cxnId="{BCA1D262-FBEF-CF4D-B584-FFBED4567A2C}">
      <dgm:prSet/>
      <dgm:spPr/>
      <dgm:t>
        <a:bodyPr/>
        <a:lstStyle/>
        <a:p>
          <a:endParaRPr lang="zh-TW" altLang="en-US"/>
        </a:p>
      </dgm:t>
    </dgm:pt>
    <dgm:pt modelId="{8F4EC2A3-55F3-2A45-897A-7FA5A7DB58D5}" type="sibTrans" cxnId="{BCA1D262-FBEF-CF4D-B584-FFBED4567A2C}">
      <dgm:prSet/>
      <dgm:spPr/>
      <dgm:t>
        <a:bodyPr/>
        <a:lstStyle/>
        <a:p>
          <a:endParaRPr lang="zh-TW" altLang="en-US"/>
        </a:p>
      </dgm:t>
    </dgm:pt>
    <dgm:pt modelId="{8E4DCAA6-4F33-C74F-800B-567F1B5F931D}">
      <dgm:prSet/>
      <dgm:spPr/>
      <dgm:t>
        <a:bodyPr/>
        <a:lstStyle/>
        <a:p>
          <a:r>
            <a:rPr lang="zh-TW" altLang="en-US" dirty="0"/>
            <a:t>訓練</a:t>
          </a:r>
        </a:p>
      </dgm:t>
    </dgm:pt>
    <dgm:pt modelId="{EA22AB83-34CA-5347-AFB7-22649DA586E8}" type="parTrans" cxnId="{CA7EFE83-CC51-AF47-87F8-8C95B7E81316}">
      <dgm:prSet/>
      <dgm:spPr/>
      <dgm:t>
        <a:bodyPr/>
        <a:lstStyle/>
        <a:p>
          <a:endParaRPr lang="zh-TW" altLang="en-US"/>
        </a:p>
      </dgm:t>
    </dgm:pt>
    <dgm:pt modelId="{C9442D33-D566-1D44-B88A-67EB05C01ED5}" type="sibTrans" cxnId="{CA7EFE83-CC51-AF47-87F8-8C95B7E81316}">
      <dgm:prSet/>
      <dgm:spPr/>
      <dgm:t>
        <a:bodyPr/>
        <a:lstStyle/>
        <a:p>
          <a:endParaRPr lang="zh-TW" altLang="en-US"/>
        </a:p>
      </dgm:t>
    </dgm:pt>
    <dgm:pt modelId="{E195C31A-CBAA-DF4E-B0E5-F455E5BF38D7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EACEC2FD-D92F-2F4C-8DC4-F75595E81331}" type="parTrans" cxnId="{03F9CBCF-872F-EA45-A621-BC00BCF89625}">
      <dgm:prSet/>
      <dgm:spPr/>
      <dgm:t>
        <a:bodyPr/>
        <a:lstStyle/>
        <a:p>
          <a:endParaRPr lang="zh-TW" altLang="en-US"/>
        </a:p>
      </dgm:t>
    </dgm:pt>
    <dgm:pt modelId="{BD02714C-15FF-4745-8B79-9EC6FF233289}" type="sibTrans" cxnId="{03F9CBCF-872F-EA45-A621-BC00BCF89625}">
      <dgm:prSet/>
      <dgm:spPr/>
      <dgm:t>
        <a:bodyPr/>
        <a:lstStyle/>
        <a:p>
          <a:endParaRPr lang="zh-TW" altLang="en-US"/>
        </a:p>
      </dgm:t>
    </dgm:pt>
    <dgm:pt modelId="{15B6887C-A05A-924F-AC00-7EA960F89573}" type="pres">
      <dgm:prSet presAssocID="{C3CF28D7-78F5-C44C-AE6C-1B4F46CB722A}" presName="Name0" presStyleCnt="0">
        <dgm:presLayoutVars>
          <dgm:dir/>
          <dgm:animLvl val="lvl"/>
          <dgm:resizeHandles val="exact"/>
        </dgm:presLayoutVars>
      </dgm:prSet>
      <dgm:spPr/>
    </dgm:pt>
    <dgm:pt modelId="{1349D527-3677-467D-B07A-4F173E0E6C5A}" type="pres">
      <dgm:prSet presAssocID="{B380E800-8F59-7147-8486-519ECA19DF6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1EC2A7A-F128-4C2F-A7C3-67D21E25605C}" type="pres">
      <dgm:prSet presAssocID="{C8ECF32F-A1A5-F348-8E49-A52886256BF1}" presName="parTxOnlySpace" presStyleCnt="0"/>
      <dgm:spPr/>
    </dgm:pt>
    <dgm:pt modelId="{7C6AE3D8-BD5B-4081-A352-F9B1D2D2A6D2}" type="pres">
      <dgm:prSet presAssocID="{6F1EE78D-7D4B-DD47-9248-44DEA2E8E67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0FF259A-70E9-4B69-9924-29EC3F37EF96}" type="pres">
      <dgm:prSet presAssocID="{4F92AC4D-5B53-EB4E-A60B-369C18268CE7}" presName="parTxOnlySpace" presStyleCnt="0"/>
      <dgm:spPr/>
    </dgm:pt>
    <dgm:pt modelId="{F395E2F6-896A-4490-B6BC-8D357A312ABF}" type="pres">
      <dgm:prSet presAssocID="{F7FF95C1-75A0-274F-AA86-0A231258035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393F04-646F-4C75-A076-7573ABF39E8B}" type="pres">
      <dgm:prSet presAssocID="{325660E0-D01D-FC4F-B0B1-379EA3E007A2}" presName="parTxOnlySpace" presStyleCnt="0"/>
      <dgm:spPr/>
    </dgm:pt>
    <dgm:pt modelId="{4B1C38F6-7A43-4333-B810-967FD01C39A6}" type="pres">
      <dgm:prSet presAssocID="{440F1564-84BD-8C45-B5E2-412C4B404FB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76F191F-71AC-424E-87C2-FBB631649F68}" type="pres">
      <dgm:prSet presAssocID="{DF46D390-2311-B44D-9D97-6F0EA2656D99}" presName="parTxOnlySpace" presStyleCnt="0"/>
      <dgm:spPr/>
    </dgm:pt>
    <dgm:pt modelId="{4D7CF245-2817-4DF2-8A97-8DA6812BBD9C}" type="pres">
      <dgm:prSet presAssocID="{2872A3AB-DB8B-7C47-85A0-DACD561227A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35C5DC4-E59A-4028-B979-5E6E23D08CAE}" type="pres">
      <dgm:prSet presAssocID="{8F4EC2A3-55F3-2A45-897A-7FA5A7DB58D5}" presName="parTxOnlySpace" presStyleCnt="0"/>
      <dgm:spPr/>
    </dgm:pt>
    <dgm:pt modelId="{E031D919-74F6-45B1-8E09-58FDB49DFAF5}" type="pres">
      <dgm:prSet presAssocID="{8E4DCAA6-4F33-C74F-800B-567F1B5F931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08C55581-063B-460E-A922-FB33F60A57A2}" type="pres">
      <dgm:prSet presAssocID="{C9442D33-D566-1D44-B88A-67EB05C01ED5}" presName="parTxOnlySpace" presStyleCnt="0"/>
      <dgm:spPr/>
    </dgm:pt>
    <dgm:pt modelId="{D9C2C784-39A7-4CDF-A7D0-9E99F6FD24E8}" type="pres">
      <dgm:prSet presAssocID="{E195C31A-CBAA-DF4E-B0E5-F455E5BF38D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794C611-0965-134D-9B3C-A28F13FC9B19}" srcId="{C3CF28D7-78F5-C44C-AE6C-1B4F46CB722A}" destId="{F7FF95C1-75A0-274F-AA86-0A2312580354}" srcOrd="2" destOrd="0" parTransId="{3C542548-DDB6-A84C-989F-1CC98EE38E34}" sibTransId="{325660E0-D01D-FC4F-B0B1-379EA3E007A2}"/>
    <dgm:cxn modelId="{6FB6DE2C-4345-A84A-8A79-4EF84F9AF20D}" srcId="{C3CF28D7-78F5-C44C-AE6C-1B4F46CB722A}" destId="{B380E800-8F59-7147-8486-519ECA19DF61}" srcOrd="0" destOrd="0" parTransId="{15E303D7-3D5A-0246-8F45-3DE7F1FA9075}" sibTransId="{C8ECF32F-A1A5-F348-8E49-A52886256BF1}"/>
    <dgm:cxn modelId="{16E80A2D-6278-41E9-AFF2-16225B8C4CEB}" type="presOf" srcId="{8E4DCAA6-4F33-C74F-800B-567F1B5F931D}" destId="{E031D919-74F6-45B1-8E09-58FDB49DFAF5}" srcOrd="0" destOrd="0" presId="urn:microsoft.com/office/officeart/2005/8/layout/chevron1"/>
    <dgm:cxn modelId="{07858241-C9AE-496C-9285-43F74072D73B}" type="presOf" srcId="{2872A3AB-DB8B-7C47-85A0-DACD561227A2}" destId="{4D7CF245-2817-4DF2-8A97-8DA6812BBD9C}" srcOrd="0" destOrd="0" presId="urn:microsoft.com/office/officeart/2005/8/layout/chevron1"/>
    <dgm:cxn modelId="{BCA1D262-FBEF-CF4D-B584-FFBED4567A2C}" srcId="{C3CF28D7-78F5-C44C-AE6C-1B4F46CB722A}" destId="{2872A3AB-DB8B-7C47-85A0-DACD561227A2}" srcOrd="4" destOrd="0" parTransId="{EF766DA0-8721-3446-9EBD-FBBFCFBB3CEC}" sibTransId="{8F4EC2A3-55F3-2A45-897A-7FA5A7DB58D5}"/>
    <dgm:cxn modelId="{ECC2EE55-6C00-464B-B247-11485AAD32C7}" type="presOf" srcId="{E195C31A-CBAA-DF4E-B0E5-F455E5BF38D7}" destId="{D9C2C784-39A7-4CDF-A7D0-9E99F6FD24E8}" srcOrd="0" destOrd="0" presId="urn:microsoft.com/office/officeart/2005/8/layout/chevron1"/>
    <dgm:cxn modelId="{CA7EFE83-CC51-AF47-87F8-8C95B7E81316}" srcId="{C3CF28D7-78F5-C44C-AE6C-1B4F46CB722A}" destId="{8E4DCAA6-4F33-C74F-800B-567F1B5F931D}" srcOrd="5" destOrd="0" parTransId="{EA22AB83-34CA-5347-AFB7-22649DA586E8}" sibTransId="{C9442D33-D566-1D44-B88A-67EB05C01ED5}"/>
    <dgm:cxn modelId="{C1D08E91-1302-C842-82B4-9E91D7EF096C}" type="presOf" srcId="{C3CF28D7-78F5-C44C-AE6C-1B4F46CB722A}" destId="{15B6887C-A05A-924F-AC00-7EA960F89573}" srcOrd="0" destOrd="0" presId="urn:microsoft.com/office/officeart/2005/8/layout/chevron1"/>
    <dgm:cxn modelId="{453B859E-5AD9-B142-B2C0-E1E81775923E}" srcId="{C3CF28D7-78F5-C44C-AE6C-1B4F46CB722A}" destId="{6F1EE78D-7D4B-DD47-9248-44DEA2E8E678}" srcOrd="1" destOrd="0" parTransId="{0955AF6A-8E87-1B41-8268-74148AB6E301}" sibTransId="{4F92AC4D-5B53-EB4E-A60B-369C18268CE7}"/>
    <dgm:cxn modelId="{2D6F43B0-69D7-400D-B062-3E3B39118BA7}" type="presOf" srcId="{440F1564-84BD-8C45-B5E2-412C4B404FBB}" destId="{4B1C38F6-7A43-4333-B810-967FD01C39A6}" srcOrd="0" destOrd="0" presId="urn:microsoft.com/office/officeart/2005/8/layout/chevron1"/>
    <dgm:cxn modelId="{248B41BC-2367-4CCF-AF2C-58B26C8F3C8B}" type="presOf" srcId="{B380E800-8F59-7147-8486-519ECA19DF61}" destId="{1349D527-3677-467D-B07A-4F173E0E6C5A}" srcOrd="0" destOrd="0" presId="urn:microsoft.com/office/officeart/2005/8/layout/chevron1"/>
    <dgm:cxn modelId="{DD46CAC7-04C8-4F8E-9115-E8E36D58FEF2}" type="presOf" srcId="{6F1EE78D-7D4B-DD47-9248-44DEA2E8E678}" destId="{7C6AE3D8-BD5B-4081-A352-F9B1D2D2A6D2}" srcOrd="0" destOrd="0" presId="urn:microsoft.com/office/officeart/2005/8/layout/chevron1"/>
    <dgm:cxn modelId="{03F9CBCF-872F-EA45-A621-BC00BCF89625}" srcId="{C3CF28D7-78F5-C44C-AE6C-1B4F46CB722A}" destId="{E195C31A-CBAA-DF4E-B0E5-F455E5BF38D7}" srcOrd="6" destOrd="0" parTransId="{EACEC2FD-D92F-2F4C-8DC4-F75595E81331}" sibTransId="{BD02714C-15FF-4745-8B79-9EC6FF233289}"/>
    <dgm:cxn modelId="{736622D8-3947-1B43-88C3-B1BA7A064030}" srcId="{C3CF28D7-78F5-C44C-AE6C-1B4F46CB722A}" destId="{440F1564-84BD-8C45-B5E2-412C4B404FBB}" srcOrd="3" destOrd="0" parTransId="{D4E75803-942D-4843-B7C2-5573EA212405}" sibTransId="{DF46D390-2311-B44D-9D97-6F0EA2656D99}"/>
    <dgm:cxn modelId="{76884BE2-34DB-4BC2-85D0-604B9BC29250}" type="presOf" srcId="{F7FF95C1-75A0-274F-AA86-0A2312580354}" destId="{F395E2F6-896A-4490-B6BC-8D357A312ABF}" srcOrd="0" destOrd="0" presId="urn:microsoft.com/office/officeart/2005/8/layout/chevron1"/>
    <dgm:cxn modelId="{79321602-9A4A-42F4-9FF6-997478843721}" type="presParOf" srcId="{15B6887C-A05A-924F-AC00-7EA960F89573}" destId="{1349D527-3677-467D-B07A-4F173E0E6C5A}" srcOrd="0" destOrd="0" presId="urn:microsoft.com/office/officeart/2005/8/layout/chevron1"/>
    <dgm:cxn modelId="{37DBB422-F7DF-47D2-AF83-B02C8538A355}" type="presParOf" srcId="{15B6887C-A05A-924F-AC00-7EA960F89573}" destId="{E1EC2A7A-F128-4C2F-A7C3-67D21E25605C}" srcOrd="1" destOrd="0" presId="urn:microsoft.com/office/officeart/2005/8/layout/chevron1"/>
    <dgm:cxn modelId="{73C818CB-0C83-47C8-BDA6-B158B5C0AB33}" type="presParOf" srcId="{15B6887C-A05A-924F-AC00-7EA960F89573}" destId="{7C6AE3D8-BD5B-4081-A352-F9B1D2D2A6D2}" srcOrd="2" destOrd="0" presId="urn:microsoft.com/office/officeart/2005/8/layout/chevron1"/>
    <dgm:cxn modelId="{37826315-6F65-4F66-B228-FEC03559735E}" type="presParOf" srcId="{15B6887C-A05A-924F-AC00-7EA960F89573}" destId="{80FF259A-70E9-4B69-9924-29EC3F37EF96}" srcOrd="3" destOrd="0" presId="urn:microsoft.com/office/officeart/2005/8/layout/chevron1"/>
    <dgm:cxn modelId="{00C39396-F89E-4E23-8FDA-37CE0BED33A6}" type="presParOf" srcId="{15B6887C-A05A-924F-AC00-7EA960F89573}" destId="{F395E2F6-896A-4490-B6BC-8D357A312ABF}" srcOrd="4" destOrd="0" presId="urn:microsoft.com/office/officeart/2005/8/layout/chevron1"/>
    <dgm:cxn modelId="{C7641A32-8882-43E2-ABF9-3E55B7A10E57}" type="presParOf" srcId="{15B6887C-A05A-924F-AC00-7EA960F89573}" destId="{93393F04-646F-4C75-A076-7573ABF39E8B}" srcOrd="5" destOrd="0" presId="urn:microsoft.com/office/officeart/2005/8/layout/chevron1"/>
    <dgm:cxn modelId="{D2D80BFF-B9C1-4AE9-AFB1-F591649A71CC}" type="presParOf" srcId="{15B6887C-A05A-924F-AC00-7EA960F89573}" destId="{4B1C38F6-7A43-4333-B810-967FD01C39A6}" srcOrd="6" destOrd="0" presId="urn:microsoft.com/office/officeart/2005/8/layout/chevron1"/>
    <dgm:cxn modelId="{D409D85D-D340-4503-9F33-F42B59064265}" type="presParOf" srcId="{15B6887C-A05A-924F-AC00-7EA960F89573}" destId="{B76F191F-71AC-424E-87C2-FBB631649F68}" srcOrd="7" destOrd="0" presId="urn:microsoft.com/office/officeart/2005/8/layout/chevron1"/>
    <dgm:cxn modelId="{88F94D0D-5EC7-4C11-8DC7-7695059354C1}" type="presParOf" srcId="{15B6887C-A05A-924F-AC00-7EA960F89573}" destId="{4D7CF245-2817-4DF2-8A97-8DA6812BBD9C}" srcOrd="8" destOrd="0" presId="urn:microsoft.com/office/officeart/2005/8/layout/chevron1"/>
    <dgm:cxn modelId="{C38E4F7F-980A-417D-ACD2-64E8430D20EA}" type="presParOf" srcId="{15B6887C-A05A-924F-AC00-7EA960F89573}" destId="{635C5DC4-E59A-4028-B979-5E6E23D08CAE}" srcOrd="9" destOrd="0" presId="urn:microsoft.com/office/officeart/2005/8/layout/chevron1"/>
    <dgm:cxn modelId="{A20DDF84-429E-422C-812B-166AF64716F4}" type="presParOf" srcId="{15B6887C-A05A-924F-AC00-7EA960F89573}" destId="{E031D919-74F6-45B1-8E09-58FDB49DFAF5}" srcOrd="10" destOrd="0" presId="urn:microsoft.com/office/officeart/2005/8/layout/chevron1"/>
    <dgm:cxn modelId="{C271E431-73BD-48A6-B2B8-66600F93A5F1}" type="presParOf" srcId="{15B6887C-A05A-924F-AC00-7EA960F89573}" destId="{08C55581-063B-460E-A922-FB33F60A57A2}" srcOrd="11" destOrd="0" presId="urn:microsoft.com/office/officeart/2005/8/layout/chevron1"/>
    <dgm:cxn modelId="{C3233970-6F34-446D-BF1F-FF941DF1CAB2}" type="presParOf" srcId="{15B6887C-A05A-924F-AC00-7EA960F89573}" destId="{D9C2C784-39A7-4CDF-A7D0-9E99F6FD24E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D527-3677-467D-B07A-4F173E0E6C5A}">
      <dsp:nvSpPr>
        <dsp:cNvPr id="0" name=""/>
        <dsp:cNvSpPr/>
      </dsp:nvSpPr>
      <dsp:spPr>
        <a:xfrm>
          <a:off x="0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環境匯入</a:t>
          </a:r>
        </a:p>
      </dsp:txBody>
      <dsp:txXfrm>
        <a:off x="361175" y="2628247"/>
        <a:ext cx="1083524" cy="722349"/>
      </dsp:txXfrm>
    </dsp:sp>
    <dsp:sp modelId="{7C6AE3D8-BD5B-4081-A352-F9B1D2D2A6D2}">
      <dsp:nvSpPr>
        <dsp:cNvPr id="0" name=""/>
        <dsp:cNvSpPr/>
      </dsp:nvSpPr>
      <dsp:spPr>
        <a:xfrm>
          <a:off x="1625286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匯入資料</a:t>
          </a:r>
        </a:p>
      </dsp:txBody>
      <dsp:txXfrm>
        <a:off x="1986461" y="2628247"/>
        <a:ext cx="1083524" cy="722349"/>
      </dsp:txXfrm>
    </dsp:sp>
    <dsp:sp modelId="{F395E2F6-896A-4490-B6BC-8D357A312ABF}">
      <dsp:nvSpPr>
        <dsp:cNvPr id="0" name=""/>
        <dsp:cNvSpPr/>
      </dsp:nvSpPr>
      <dsp:spPr>
        <a:xfrm>
          <a:off x="3250572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相關性</a:t>
          </a:r>
        </a:p>
      </dsp:txBody>
      <dsp:txXfrm>
        <a:off x="3611747" y="2628247"/>
        <a:ext cx="1083524" cy="722349"/>
      </dsp:txXfrm>
    </dsp:sp>
    <dsp:sp modelId="{4B1C38F6-7A43-4333-B810-967FD01C39A6}">
      <dsp:nvSpPr>
        <dsp:cNvPr id="0" name=""/>
        <dsp:cNvSpPr/>
      </dsp:nvSpPr>
      <dsp:spPr>
        <a:xfrm>
          <a:off x="4875858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標準化</a:t>
          </a:r>
        </a:p>
      </dsp:txBody>
      <dsp:txXfrm>
        <a:off x="5237033" y="2628247"/>
        <a:ext cx="1083524" cy="722349"/>
      </dsp:txXfrm>
    </dsp:sp>
    <dsp:sp modelId="{4D7CF245-2817-4DF2-8A97-8DA6812BBD9C}">
      <dsp:nvSpPr>
        <dsp:cNvPr id="0" name=""/>
        <dsp:cNvSpPr/>
      </dsp:nvSpPr>
      <dsp:spPr>
        <a:xfrm>
          <a:off x="6501144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建立模型</a:t>
          </a:r>
        </a:p>
      </dsp:txBody>
      <dsp:txXfrm>
        <a:off x="6862319" y="2628247"/>
        <a:ext cx="1083524" cy="722349"/>
      </dsp:txXfrm>
    </dsp:sp>
    <dsp:sp modelId="{E031D919-74F6-45B1-8E09-58FDB49DFAF5}">
      <dsp:nvSpPr>
        <dsp:cNvPr id="0" name=""/>
        <dsp:cNvSpPr/>
      </dsp:nvSpPr>
      <dsp:spPr>
        <a:xfrm>
          <a:off x="8126430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訓練</a:t>
          </a:r>
        </a:p>
      </dsp:txBody>
      <dsp:txXfrm>
        <a:off x="8487605" y="2628247"/>
        <a:ext cx="1083524" cy="722349"/>
      </dsp:txXfrm>
    </dsp:sp>
    <dsp:sp modelId="{D9C2C784-39A7-4CDF-A7D0-9E99F6FD24E8}">
      <dsp:nvSpPr>
        <dsp:cNvPr id="0" name=""/>
        <dsp:cNvSpPr/>
      </dsp:nvSpPr>
      <dsp:spPr>
        <a:xfrm>
          <a:off x="9751716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儲存</a:t>
          </a:r>
        </a:p>
      </dsp:txBody>
      <dsp:txXfrm>
        <a:off x="10112891" y="2628247"/>
        <a:ext cx="1083524" cy="72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00750-6117-40C4-B522-257422BB80A1}" type="datetimeFigureOut">
              <a:rPr lang="zh-TW" altLang="en-US" smtClean="0"/>
              <a:t>2021/11/27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5970-ABDE-454F-A720-2DC901674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TW" sz="1200" dirty="0" err="1"/>
              <a:t>seaborn.heatmap</a:t>
            </a:r>
            <a:r>
              <a:rPr kumimoji="1" lang="zh-TW" altLang="en-US" sz="1200" dirty="0"/>
              <a:t>繪方格圖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/>
              <a:t>data : </a:t>
            </a:r>
            <a:r>
              <a:rPr kumimoji="1" lang="zh-TW" altLang="en-US" sz="1200" dirty="0"/>
              <a:t>要顯示的數據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 err="1"/>
              <a:t>vmin</a:t>
            </a:r>
            <a:r>
              <a:rPr kumimoji="1" lang="en-US" altLang="zh-TW" sz="1200" dirty="0"/>
              <a:t>, </a:t>
            </a:r>
            <a:r>
              <a:rPr kumimoji="1" lang="en-US" altLang="zh-TW" sz="1200" dirty="0" err="1"/>
              <a:t>vmax</a:t>
            </a:r>
            <a:r>
              <a:rPr kumimoji="1" lang="en-US" altLang="zh-TW" sz="1200" dirty="0"/>
              <a:t> : </a:t>
            </a:r>
            <a:r>
              <a:rPr kumimoji="1" lang="zh-TW" altLang="en-US" sz="1200" dirty="0"/>
              <a:t>顯示的數據值的最大和最小的範圍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 err="1"/>
              <a:t>cmap</a:t>
            </a:r>
            <a:r>
              <a:rPr kumimoji="1" lang="en-US" altLang="zh-TW" sz="1200" dirty="0"/>
              <a:t> : matplotlib</a:t>
            </a:r>
            <a:r>
              <a:rPr kumimoji="1" lang="zh-TW" altLang="en-US" sz="1200" dirty="0"/>
              <a:t>顏色表名稱或對象，或顏色列表，可選從數據值到色彩空間的映射。如果沒有提供，默認設置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 err="1"/>
              <a:t>annot</a:t>
            </a:r>
            <a:r>
              <a:rPr kumimoji="1" lang="en-US" altLang="zh-TW" sz="1200" dirty="0"/>
              <a:t> : </a:t>
            </a:r>
            <a:r>
              <a:rPr kumimoji="1" lang="zh-TW" altLang="en-US" sz="1200" dirty="0"/>
              <a:t>如果為</a:t>
            </a:r>
            <a:r>
              <a:rPr kumimoji="1" lang="en-US" altLang="zh-TW" sz="1200" dirty="0"/>
              <a:t>True</a:t>
            </a:r>
            <a:r>
              <a:rPr kumimoji="1" lang="zh-TW" altLang="en-US" sz="1200" dirty="0"/>
              <a:t>，則將數據值寫入每個單元格中</a:t>
            </a:r>
            <a:endParaRPr kumimoji="1"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5970-ABDE-454F-A720-2DC901674E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9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6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0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9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50A8-1F6C-2248-A42F-19FFEF4430D2}" type="datetimeFigureOut">
              <a:rPr kumimoji="1" lang="zh-TW" altLang="en-US" smtClean="0"/>
              <a:t>2021/11/27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4F585-7B9E-2B4A-A929-6A0B08ED1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機器學習</a:t>
            </a:r>
            <a:r>
              <a:rPr kumimoji="1" lang="en-US" altLang="zh-TW" dirty="0"/>
              <a:t>-</a:t>
            </a:r>
            <a:r>
              <a:rPr kumimoji="1" lang="zh-TW" altLang="en-US" dirty="0"/>
              <a:t>房價預測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0BFC9D-3656-5C40-A339-194CBE7D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13658"/>
          </a:xfrm>
        </p:spPr>
        <p:txBody>
          <a:bodyPr>
            <a:normAutofit/>
          </a:bodyPr>
          <a:lstStyle/>
          <a:p>
            <a:r>
              <a:rPr kumimoji="1"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自動所  </a:t>
            </a:r>
            <a:endParaRPr kumimoji="1"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甘鼎永</a:t>
            </a:r>
            <a:endParaRPr kumimoji="1"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110618019</a:t>
            </a:r>
            <a:endParaRPr kumimoji="1"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40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38E0-1893-1147-9E99-0975C358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學習與結果顯示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5377D2D-B2C6-F64F-9AEC-F8D20EB4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74" y="1437294"/>
            <a:ext cx="9604375" cy="1326435"/>
          </a:xfr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133AD1DA-3B7E-CE4E-A377-14A7FE6D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69" y="2728970"/>
            <a:ext cx="3715385" cy="421196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058A459-3C6A-402C-972D-AC050E728CC2}"/>
              </a:ext>
            </a:extLst>
          </p:cNvPr>
          <p:cNvSpPr txBox="1"/>
          <p:nvPr/>
        </p:nvSpPr>
        <p:spPr>
          <a:xfrm>
            <a:off x="5241956" y="3177766"/>
            <a:ext cx="460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770"/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訓練的次數設定為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00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次，</a:t>
            </a:r>
            <a:r>
              <a:rPr lang="en-US" altLang="zh-TW" sz="1600" b="0" i="0" u="none" strike="noStrike" baseline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batchsize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</a:p>
          <a:p>
            <a:pPr marR="6570"/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在訓練結束後把訓練過程的</a:t>
            </a:r>
            <a:r>
              <a:rPr lang="en-US" altLang="zh-TW" sz="1600" b="0" i="0" u="none" strike="noStrike" baseline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lossvalidationloss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改變情形用</a:t>
            </a:r>
            <a:r>
              <a:rPr lang="en-US" altLang="zh-TW" sz="1600" b="0" i="0" u="none" strike="noStrike" baseline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matpoltlib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繪製出來，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3D5E4-4673-6B41-A364-ECC281C1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預測結果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EC1C6FD-1DCA-2B4F-956C-6C3BC2E1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8032"/>
            <a:ext cx="7962900" cy="1854200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7BCA806-DD78-480A-A3BD-483516132C55}"/>
              </a:ext>
            </a:extLst>
          </p:cNvPr>
          <p:cNvSpPr txBox="1"/>
          <p:nvPr/>
        </p:nvSpPr>
        <p:spPr>
          <a:xfrm>
            <a:off x="1451579" y="4056510"/>
            <a:ext cx="40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最後將預測出來的結果寫入</a:t>
            </a:r>
            <a:r>
              <a:rPr lang="en-US" altLang="zh-TW" dirty="0"/>
              <a:t>csv</a:t>
            </a:r>
            <a:r>
              <a:rPr lang="zh-TW" altLang="en-US" dirty="0"/>
              <a:t>，方便上傳至 </a:t>
            </a:r>
            <a:r>
              <a:rPr lang="en-US" altLang="zh-TW" dirty="0" err="1"/>
              <a:t>kaggle</a:t>
            </a:r>
            <a:r>
              <a:rPr lang="zh-TW" altLang="en-US" dirty="0"/>
              <a:t> 評分</a:t>
            </a:r>
          </a:p>
        </p:txBody>
      </p:sp>
    </p:spTree>
    <p:extLst>
      <p:ext uri="{BB962C8B-B14F-4D97-AF65-F5344CB8AC3E}">
        <p14:creationId xmlns:p14="http://schemas.microsoft.com/office/powerpoint/2010/main" val="78047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718C8-2E15-468B-B966-7B5EC9E3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嘗試改善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205F8B-CDDE-4006-A0A1-83BD8ACBA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18140" algn="l"/>
            <a:r>
              <a:rPr lang="zh-TW" altLang="en-US" sz="1600" b="0" i="0" u="none" strike="noStrike" baseline="0" dirty="0">
                <a:latin typeface="新細明體伅."/>
              </a:rPr>
              <a:t>嘗試修改部分程式，以獲取更高的預測準確度。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187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53C729-6397-493F-9EFA-B1627293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增加數據整理的過程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2409D9-665B-41D9-B8FB-92744EE4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031532" cy="3450613"/>
          </a:xfrm>
        </p:spPr>
        <p:txBody>
          <a:bodyPr/>
          <a:lstStyle/>
          <a:p>
            <a:r>
              <a:rPr lang="zh-TW" altLang="en-US" sz="1600" dirty="0"/>
              <a:t>對各特徵值進行細處理</a:t>
            </a:r>
            <a:endParaRPr lang="en-US" altLang="zh-TW" sz="1600" dirty="0"/>
          </a:p>
          <a:p>
            <a:r>
              <a:rPr lang="zh-TW" altLang="en-US" sz="1600" dirty="0"/>
              <a:t>再由處理過後的特徵去學習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8D334C-2526-4C4B-9DB6-6C220FFB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11" y="1565857"/>
            <a:ext cx="7279802" cy="50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6934E-0E1B-4C95-9684-47A7658D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CCD41B-061F-47CE-B2B9-AAF1F5ACF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740" y="275469"/>
            <a:ext cx="6955245" cy="57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8B34F109-0ECE-CB4D-B1B8-F3A2DD0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66444-1279-D04B-BC99-B18D96F9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779" y="4427183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endParaRPr lang="en-US" altLang="zh-TW" cap="all">
              <a:solidFill>
                <a:srgbClr val="00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CC9EABF-A2F3-0B43-87C6-2686E7218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09653"/>
              </p:ext>
            </p:extLst>
          </p:nvPr>
        </p:nvGraphicFramePr>
        <p:xfrm>
          <a:off x="467833" y="159488"/>
          <a:ext cx="11557590" cy="5978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CC71802-A670-43CD-A8B1-26993EF90EFE}"/>
              </a:ext>
            </a:extLst>
          </p:cNvPr>
          <p:cNvSpPr txBox="1"/>
          <p:nvPr/>
        </p:nvSpPr>
        <p:spPr>
          <a:xfrm>
            <a:off x="801859" y="55781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流程介紹</a:t>
            </a:r>
          </a:p>
        </p:txBody>
      </p:sp>
    </p:spTree>
    <p:extLst>
      <p:ext uri="{BB962C8B-B14F-4D97-AF65-F5344CB8AC3E}">
        <p14:creationId xmlns:p14="http://schemas.microsoft.com/office/powerpoint/2010/main" val="25263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49D527-3677-467D-B07A-4F173E0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349D527-3677-467D-B07A-4F173E0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349D527-3677-467D-B07A-4F173E0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6AE3D8-BD5B-4081-A352-F9B1D2D2A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C6AE3D8-BD5B-4081-A352-F9B1D2D2A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C6AE3D8-BD5B-4081-A352-F9B1D2D2A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95E2F6-896A-4490-B6BC-8D357A312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395E2F6-896A-4490-B6BC-8D357A312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395E2F6-896A-4490-B6BC-8D357A312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1C38F6-7A43-4333-B810-967FD01C3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B1C38F6-7A43-4333-B810-967FD01C3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B1C38F6-7A43-4333-B810-967FD01C3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7CF245-2817-4DF2-8A97-8DA6812BB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D7CF245-2817-4DF2-8A97-8DA6812BB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D7CF245-2817-4DF2-8A97-8DA6812BB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1D919-74F6-45B1-8E09-58FDB49DF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E031D919-74F6-45B1-8E09-58FDB49DF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E031D919-74F6-45B1-8E09-58FDB49DF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C2C784-39A7-4CDF-A7D0-9E99F6FD2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D9C2C784-39A7-4CDF-A7D0-9E99F6FD2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D9C2C784-39A7-4CDF-A7D0-9E99F6FD2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0B3F2-5FDC-FA44-9CB0-534B2F00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環境導入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0789A6-7053-472B-8654-158E844B6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044" y="1880971"/>
            <a:ext cx="4801596" cy="417251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3E08B4-EAE0-429E-A679-EDFEB5996EAC}"/>
              </a:ext>
            </a:extLst>
          </p:cNvPr>
          <p:cNvSpPr txBox="1"/>
          <p:nvPr/>
        </p:nvSpPr>
        <p:spPr>
          <a:xfrm>
            <a:off x="1125416" y="2349305"/>
            <a:ext cx="6035040" cy="160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 err="1"/>
              <a:t>numpy</a:t>
            </a:r>
            <a:r>
              <a:rPr kumimoji="1" lang="zh-TW" altLang="en-US" sz="1700" dirty="0"/>
              <a:t>、</a:t>
            </a:r>
            <a:r>
              <a:rPr kumimoji="1" lang="en-US" altLang="zh-TW" sz="1700" dirty="0"/>
              <a:t>pandas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用於在</a:t>
            </a:r>
            <a:r>
              <a:rPr kumimoji="1" lang="en-US" altLang="zh-TW" sz="1700" dirty="0"/>
              <a:t>data</a:t>
            </a:r>
            <a:r>
              <a:rPr kumimoji="1" lang="zh-TW" altLang="en-US" sz="1700" dirty="0"/>
              <a:t>的運算。</a:t>
            </a:r>
            <a:endParaRPr kumimoji="1" lang="en-US" altLang="zh-TW" sz="1700" dirty="0"/>
          </a:p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/>
              <a:t>seaborn</a:t>
            </a:r>
            <a:r>
              <a:rPr kumimoji="1" lang="zh-TW" altLang="en-US" sz="1700" dirty="0"/>
              <a:t>、</a:t>
            </a:r>
            <a:r>
              <a:rPr kumimoji="1" lang="en-US" altLang="zh-TW" sz="1700" dirty="0"/>
              <a:t>matplotlib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用於資料的視覺化。</a:t>
            </a:r>
            <a:endParaRPr kumimoji="1" lang="en-US" altLang="zh-TW" sz="1700" dirty="0"/>
          </a:p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 err="1"/>
              <a:t>Sklearn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用於資料的標準化、資料的</a:t>
            </a:r>
            <a:r>
              <a:rPr kumimoji="1" lang="en-US" altLang="zh-TW" sz="1700" dirty="0"/>
              <a:t>Feature</a:t>
            </a:r>
            <a:r>
              <a:rPr kumimoji="1" lang="zh-TW" altLang="en-US" sz="1700" dirty="0"/>
              <a:t>處理。</a:t>
            </a:r>
            <a:endParaRPr kumimoji="1" lang="en-US" altLang="zh-TW" sz="1700" dirty="0"/>
          </a:p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 err="1"/>
              <a:t>Tensorflow</a:t>
            </a:r>
            <a:r>
              <a:rPr kumimoji="1" lang="zh-TW" altLang="en-US" sz="1700" dirty="0"/>
              <a:t>、</a:t>
            </a:r>
            <a:r>
              <a:rPr kumimoji="1" lang="en-US" altLang="zh-TW" sz="1700" dirty="0" err="1"/>
              <a:t>keras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</a:t>
            </a:r>
            <a:r>
              <a:rPr kumimoji="1" lang="en-US" altLang="zh-TW" sz="1700" dirty="0"/>
              <a:t>Neural Network</a:t>
            </a:r>
            <a:r>
              <a:rPr kumimoji="1" lang="zh-TW" altLang="en-US" sz="1700" dirty="0"/>
              <a:t>模型的建構。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38EBD5-71A4-453D-AEB7-B45006A6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6" y="5381982"/>
            <a:ext cx="5695627" cy="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BB4997B-D50A-6E4D-824E-C982B283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kumimoji="1" lang="zh-TW" altLang="en-US"/>
              <a:t>匯入資料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7923E-2311-5A42-B355-007CF2B6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2544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1700" dirty="0"/>
              <a:t>利用</a:t>
            </a:r>
            <a:r>
              <a:rPr kumimoji="1" lang="en-US" altLang="zh-TW" sz="1700" dirty="0"/>
              <a:t>Pandas</a:t>
            </a:r>
            <a:r>
              <a:rPr kumimoji="1" lang="zh-TW" altLang="en-US" sz="1700" dirty="0"/>
              <a:t> 的 </a:t>
            </a:r>
            <a:r>
              <a:rPr kumimoji="1" lang="en-US" altLang="zh-TW" sz="1700" dirty="0" err="1"/>
              <a:t>read_csv</a:t>
            </a:r>
            <a:r>
              <a:rPr kumimoji="1" lang="zh-TW" altLang="en-US" sz="1700" dirty="0"/>
              <a:t> 讀取</a:t>
            </a:r>
            <a:r>
              <a:rPr kumimoji="1" lang="en-US" altLang="zh-TW" sz="1700" dirty="0"/>
              <a:t>csv</a:t>
            </a:r>
            <a:r>
              <a:rPr kumimoji="1" lang="zh-TW" altLang="en-US" sz="1700" dirty="0"/>
              <a:t>檔</a:t>
            </a:r>
            <a:endParaRPr kumimoji="1" lang="en-US" altLang="zh-TW" sz="1700" dirty="0"/>
          </a:p>
          <a:p>
            <a:pPr>
              <a:lnSpc>
                <a:spcPct val="110000"/>
              </a:lnSpc>
            </a:pPr>
            <a:r>
              <a:rPr kumimoji="1" lang="en-US" altLang="zh-TW" sz="1700" dirty="0" err="1"/>
              <a:t>read_csv</a:t>
            </a:r>
            <a:r>
              <a:rPr kumimoji="1" lang="zh-TW" altLang="en-US" sz="1700" dirty="0"/>
              <a:t>：</a:t>
            </a:r>
            <a:r>
              <a:rPr lang="de-DE" altLang="zh-TW" sz="1700" dirty="0"/>
              <a:t> Read a comma-separated values (csv) file into DataFrame.</a:t>
            </a:r>
          </a:p>
          <a:p>
            <a:pPr>
              <a:lnSpc>
                <a:spcPct val="110000"/>
              </a:lnSpc>
            </a:pPr>
            <a:endParaRPr kumimoji="1" lang="zh-TW" altLang="en-US" sz="17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06AEE93-FFEB-F84C-8210-1DC020BE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429000"/>
            <a:ext cx="7149060" cy="1965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7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6044F-E322-4209-8FD2-3EE0225E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E0B59-2B2F-4E91-BD35-FE6228AB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視覺化房價與各特徵之間的關係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15F452-7AD9-4106-A789-B20320A2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05320"/>
            <a:ext cx="9088118" cy="20481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C4E0CD-E1CD-4BBC-995F-650A7670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671634"/>
            <a:ext cx="552527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045645-B429-B844-BA23-4C2B0CB4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1" y="764769"/>
            <a:ext cx="5550357" cy="1049235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製作與價錢的相關性圖表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1CA7D-173A-B24E-B6AA-59629308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92" y="1717594"/>
            <a:ext cx="5784970" cy="42507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1400" dirty="0"/>
              <a:t>與價錢的相關性以</a:t>
            </a:r>
            <a:r>
              <a:rPr kumimoji="1" lang="en-US" altLang="zh-TW" sz="1400" dirty="0"/>
              <a:t>1</a:t>
            </a:r>
            <a:r>
              <a:rPr kumimoji="1" lang="zh-TW" altLang="en-US" sz="1400" dirty="0"/>
              <a:t>～</a:t>
            </a:r>
            <a:r>
              <a:rPr kumimoji="1" lang="en-US" altLang="zh-TW" sz="1400" dirty="0"/>
              <a:t>-1</a:t>
            </a:r>
            <a:r>
              <a:rPr kumimoji="1" lang="zh-TW" altLang="en-US" sz="1400" dirty="0"/>
              <a:t>排列表示，將相關性低的標籤刪除</a:t>
            </a:r>
            <a:endParaRPr kumimoji="1" lang="en-US" altLang="zh-TW" sz="1400" dirty="0"/>
          </a:p>
          <a:p>
            <a:pPr>
              <a:lnSpc>
                <a:spcPct val="110000"/>
              </a:lnSpc>
            </a:pPr>
            <a:r>
              <a:rPr kumimoji="1" lang="zh-TW" altLang="en-US" sz="1400" dirty="0"/>
              <a:t>接近 </a:t>
            </a:r>
            <a:r>
              <a:rPr kumimoji="1" lang="en-US" altLang="zh-TW" sz="1400" dirty="0"/>
              <a:t>1</a:t>
            </a:r>
            <a:r>
              <a:rPr kumimoji="1" lang="zh-TW" altLang="en-US" sz="1400" dirty="0"/>
              <a:t> 時，說明兩個特徵有明顯的正相關姓，相反則有負相關性</a:t>
            </a:r>
            <a:endParaRPr kumimoji="1" lang="en-US" altLang="zh-TW" sz="1400" dirty="0"/>
          </a:p>
          <a:p>
            <a:pPr>
              <a:lnSpc>
                <a:spcPct val="110000"/>
              </a:lnSpc>
            </a:pPr>
            <a:r>
              <a:rPr lang="de-DE" altLang="zh-TW" sz="1400" dirty="0"/>
              <a:t>Seaborn</a:t>
            </a:r>
            <a:r>
              <a:rPr lang="zh-TW" altLang="en-US" sz="1400" dirty="0"/>
              <a:t>是</a:t>
            </a:r>
            <a:r>
              <a:rPr lang="de-DE" altLang="zh-TW" sz="1400" dirty="0"/>
              <a:t>NumPy</a:t>
            </a:r>
            <a:r>
              <a:rPr lang="zh-TW" altLang="en-US" sz="1400" dirty="0"/>
              <a:t>與</a:t>
            </a:r>
            <a:r>
              <a:rPr lang="de-DE" altLang="zh-TW" sz="1400" dirty="0"/>
              <a:t>Pandas</a:t>
            </a:r>
            <a:r>
              <a:rPr lang="zh-TW" altLang="en-US" sz="1400" dirty="0"/>
              <a:t>的圖形化介面，且可用更簡潔的寫法達到與</a:t>
            </a:r>
            <a:r>
              <a:rPr lang="de-DE" altLang="zh-TW" sz="1400" dirty="0"/>
              <a:t>Matplotlib</a:t>
            </a:r>
            <a:r>
              <a:rPr lang="zh-TW" altLang="en-US" sz="1400" dirty="0"/>
              <a:t>同樣的效果。大體上，可以將它視為</a:t>
            </a:r>
            <a:r>
              <a:rPr lang="de-DE" altLang="zh-TW" sz="1400" dirty="0"/>
              <a:t>Matplotlib</a:t>
            </a:r>
            <a:r>
              <a:rPr lang="zh-TW" altLang="en-US" sz="1400" dirty="0"/>
              <a:t>的進階版，可以更加快速，且更加美觀的繪製出圖形</a:t>
            </a:r>
            <a:endParaRPr lang="en-US" altLang="zh-TW" sz="1400" dirty="0"/>
          </a:p>
          <a:p>
            <a:pPr>
              <a:lnSpc>
                <a:spcPct val="110000"/>
              </a:lnSpc>
            </a:pPr>
            <a:r>
              <a:rPr lang="en-US" altLang="zh-TW" sz="1400" dirty="0" err="1"/>
              <a:t>Corr</a:t>
            </a:r>
            <a:r>
              <a:rPr lang="en-US" altLang="zh-TW" sz="1400" dirty="0"/>
              <a:t>():</a:t>
            </a:r>
            <a:r>
              <a:rPr lang="zh-TW" altLang="en-US" sz="1400" dirty="0"/>
              <a:t> 用來分析多列數據集之間，任意兩列之間數據關聯性的函數。</a:t>
            </a:r>
            <a:endParaRPr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70A2BB-33A4-B449-BEEA-ABDB4E95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3" y="3866565"/>
            <a:ext cx="10179169" cy="1170604"/>
          </a:xfrm>
          <a:prstGeom prst="rect">
            <a:avLst/>
          </a:prstGeom>
        </p:spPr>
      </p:pic>
      <p:pic>
        <p:nvPicPr>
          <p:cNvPr id="38" name="Picture 3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0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CB6C04A-5A4D-4092-B6D0-DAEC8860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heatmap</a:t>
            </a:r>
            <a:r>
              <a:rPr lang="zh-TW" altLang="en-US" sz="1600" dirty="0"/>
              <a:t>是一個以顏色變化來顯示數據的方塊圖。</a:t>
            </a:r>
          </a:p>
          <a:p>
            <a:r>
              <a:rPr lang="zh-TW" altLang="en-US" sz="1600" dirty="0"/>
              <a:t>簡單來說，就是依據數字的不同，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    使得不同的顏色來呈現數據變化。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278FDB-6920-4AAB-97FA-8BA0D7C0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08" y="633741"/>
            <a:ext cx="5090601" cy="55905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81E8D86-F25B-458D-ADF0-938A23F968E4}"/>
              </a:ext>
            </a:extLst>
          </p:cNvPr>
          <p:cNvSpPr txBox="1"/>
          <p:nvPr/>
        </p:nvSpPr>
        <p:spPr>
          <a:xfrm>
            <a:off x="1451579" y="1099267"/>
            <a:ext cx="379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Seaborn.heatmap</a:t>
            </a:r>
            <a:r>
              <a:rPr lang="en-US" altLang="zh-TW" sz="3200" dirty="0"/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47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0FD6D71-8257-2A40-BB82-417EDEAD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資料標準化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663087-AE5E-40F1-A262-4A62593B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271" y="1884634"/>
            <a:ext cx="5550357" cy="1988597"/>
          </a:xfrm>
        </p:spPr>
        <p:txBody>
          <a:bodyPr>
            <a:normAutofit fontScale="92500"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train、valid、test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的資料所需要使用到的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Feature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x，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train、valid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price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y。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再使用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StandardScaler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來將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train、valid、test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data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的所有特徵標準化，使得數據的平均值為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，方差為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StandardScaler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需要被標準化的原始分數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母體平均值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母體標準差。</a:t>
            </a:r>
          </a:p>
          <a:p>
            <a:pPr marL="0" indent="0"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僅針對所要訓練的特徵做 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StandardScaler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4CF8B23A-A08D-8A46-B5A8-BD70C5B1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" y="1854185"/>
            <a:ext cx="5545348" cy="2281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8C42796B-34B3-4E4F-B444-15414D5B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66" y="4167000"/>
            <a:ext cx="9608129" cy="15546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5978E45-3CE7-4BBD-AE71-7B4323257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31" y="4971345"/>
            <a:ext cx="3639627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>
            <a:extLst>
              <a:ext uri="{FF2B5EF4-FFF2-40B4-BE49-F238E27FC236}">
                <a16:creationId xmlns:a16="http://schemas.microsoft.com/office/drawing/2014/main" id="{B3665CA0-D1D5-6F4E-8A1B-CFC415AA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模型建立</a:t>
            </a:r>
          </a:p>
        </p:txBody>
      </p:sp>
      <p:pic>
        <p:nvPicPr>
          <p:cNvPr id="3" name="內容版面配置區 2" descr="一張含有 文字 的圖片&#10;&#10;自動產生的描述">
            <a:extLst>
              <a:ext uri="{FF2B5EF4-FFF2-40B4-BE49-F238E27FC236}">
                <a16:creationId xmlns:a16="http://schemas.microsoft.com/office/drawing/2014/main" id="{FA5F8200-7C78-7B46-84F1-C386B7B70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113800"/>
            <a:ext cx="9604375" cy="2939681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5E84BAF-5D8B-4CCD-B64B-182EC4FE073A}"/>
              </a:ext>
            </a:extLst>
          </p:cNvPr>
          <p:cNvSpPr txBox="1"/>
          <p:nvPr/>
        </p:nvSpPr>
        <p:spPr>
          <a:xfrm>
            <a:off x="1376831" y="1958395"/>
            <a:ext cx="894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U..."/>
              </a:rPr>
              <a:t>使用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標楷體U..."/>
              </a:rPr>
              <a:t>keras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U..."/>
              </a:rPr>
              <a:t>建構模型，輸入大小與訓練用的特徵數一樣，每一層的激活函數都使用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標楷體U..."/>
              </a:rPr>
              <a:t>’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標楷體U..."/>
              </a:rPr>
              <a:t>relu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標楷體U..."/>
              </a:rPr>
              <a:t>’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U..."/>
              </a:rPr>
              <a:t>，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只有在最後輸出層時使用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linear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激活函數。且最後一層尺寸為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是因為我們需要的輸出只有一個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price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，所以只需要用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個。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標楷體U..."/>
            </a:endParaRPr>
          </a:p>
        </p:txBody>
      </p:sp>
    </p:spTree>
    <p:extLst>
      <p:ext uri="{BB962C8B-B14F-4D97-AF65-F5344CB8AC3E}">
        <p14:creationId xmlns:p14="http://schemas.microsoft.com/office/powerpoint/2010/main" val="383723159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{6E550946-65D0-CE45-92D7-DB237DE2CD26}tf10001119</Template>
  <TotalTime>1836</TotalTime>
  <Words>559</Words>
  <Application>Microsoft Office PowerPoint</Application>
  <PresentationFormat>寬螢幕</PresentationFormat>
  <Paragraphs>58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新細明體伅.</vt:lpstr>
      <vt:lpstr>標楷體</vt:lpstr>
      <vt:lpstr>標楷體U...</vt:lpstr>
      <vt:lpstr>Arial</vt:lpstr>
      <vt:lpstr>Calibri</vt:lpstr>
      <vt:lpstr>Gill Sans MT</vt:lpstr>
      <vt:lpstr>圖庫</vt:lpstr>
      <vt:lpstr>機器學習-房價預測</vt:lpstr>
      <vt:lpstr>PowerPoint 簡報</vt:lpstr>
      <vt:lpstr>環境導入</vt:lpstr>
      <vt:lpstr>匯入資料</vt:lpstr>
      <vt:lpstr>整理數據</vt:lpstr>
      <vt:lpstr>製作與價錢的相關性圖表</vt:lpstr>
      <vt:lpstr>PowerPoint 簡報</vt:lpstr>
      <vt:lpstr>資料標準化</vt:lpstr>
      <vt:lpstr>模型建立</vt:lpstr>
      <vt:lpstr>學習與結果顯示</vt:lpstr>
      <vt:lpstr>預測結果</vt:lpstr>
      <vt:lpstr>嘗試改善</vt:lpstr>
      <vt:lpstr>增加數據整理的過程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機器學習-房價預測</dc:title>
  <dc:creator>洪靖甯</dc:creator>
  <cp:lastModifiedBy>鼎永 甘</cp:lastModifiedBy>
  <cp:revision>6</cp:revision>
  <dcterms:created xsi:type="dcterms:W3CDTF">2021-11-23T08:34:55Z</dcterms:created>
  <dcterms:modified xsi:type="dcterms:W3CDTF">2021-11-28T11:09:23Z</dcterms:modified>
</cp:coreProperties>
</file>