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59"/>
  </p:notesMasterIdLst>
  <p:sldIdLst>
    <p:sldId id="342" r:id="rId2"/>
    <p:sldId id="343" r:id="rId3"/>
    <p:sldId id="344" r:id="rId4"/>
    <p:sldId id="345" r:id="rId5"/>
    <p:sldId id="256" r:id="rId6"/>
    <p:sldId id="258" r:id="rId7"/>
    <p:sldId id="298" r:id="rId8"/>
    <p:sldId id="257" r:id="rId9"/>
    <p:sldId id="263" r:id="rId10"/>
    <p:sldId id="264" r:id="rId11"/>
    <p:sldId id="265" r:id="rId12"/>
    <p:sldId id="272" r:id="rId13"/>
    <p:sldId id="291" r:id="rId14"/>
    <p:sldId id="276" r:id="rId15"/>
    <p:sldId id="292" r:id="rId16"/>
    <p:sldId id="303" r:id="rId17"/>
    <p:sldId id="294" r:id="rId18"/>
    <p:sldId id="295" r:id="rId19"/>
    <p:sldId id="278" r:id="rId20"/>
    <p:sldId id="293" r:id="rId21"/>
    <p:sldId id="280" r:id="rId22"/>
    <p:sldId id="281" r:id="rId23"/>
    <p:sldId id="296" r:id="rId24"/>
    <p:sldId id="297" r:id="rId25"/>
    <p:sldId id="284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46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8" r:id="rId50"/>
    <p:sldId id="337" r:id="rId51"/>
    <p:sldId id="338" r:id="rId52"/>
    <p:sldId id="339" r:id="rId53"/>
    <p:sldId id="340" r:id="rId54"/>
    <p:sldId id="327" r:id="rId55"/>
    <p:sldId id="341" r:id="rId56"/>
    <p:sldId id="335" r:id="rId57"/>
    <p:sldId id="336" r:id="rId5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79DE2A8-59C1-214F-B2CC-A0F97B878432}">
          <p14:sldIdLst>
            <p14:sldId id="342"/>
            <p14:sldId id="343"/>
            <p14:sldId id="344"/>
            <p14:sldId id="345"/>
            <p14:sldId id="256"/>
            <p14:sldId id="258"/>
            <p14:sldId id="298"/>
            <p14:sldId id="257"/>
          </p14:sldIdLst>
        </p14:section>
        <p14:section name="Examples" id="{12366A9A-344F-CF41-B6D2-689A524E24BF}">
          <p14:sldIdLst>
            <p14:sldId id="263"/>
            <p14:sldId id="264"/>
            <p14:sldId id="265"/>
            <p14:sldId id="272"/>
            <p14:sldId id="291"/>
          </p14:sldIdLst>
        </p14:section>
        <p14:section name="Uninformed Search" id="{62E84973-072B-B646-9D46-6418C44324E9}">
          <p14:sldIdLst>
            <p14:sldId id="276"/>
            <p14:sldId id="292"/>
            <p14:sldId id="303"/>
            <p14:sldId id="294"/>
            <p14:sldId id="295"/>
            <p14:sldId id="278"/>
            <p14:sldId id="293"/>
            <p14:sldId id="280"/>
            <p14:sldId id="281"/>
            <p14:sldId id="296"/>
            <p14:sldId id="297"/>
            <p14:sldId id="284"/>
          </p14:sldIdLst>
        </p14:section>
        <p14:section name="Informed Search" id="{9A003459-58E5-0343-905E-133EE13BF2B3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A*" id="{C89F4C83-5450-A74E-B835-AB733D0E6193}">
          <p14:sldIdLst>
            <p14:sldId id="346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</p14:sldIdLst>
        </p14:section>
        <p14:section name="Graph Search" id="{F699DDED-6B5E-204D-AA3E-4A75166FE704}">
          <p14:sldIdLst>
            <p14:sldId id="337"/>
            <p14:sldId id="338"/>
            <p14:sldId id="339"/>
            <p14:sldId id="340"/>
            <p14:sldId id="327"/>
            <p14:sldId id="341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  <a:srgbClr val="6600CC"/>
    <a:srgbClr val="CC0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580" autoAdjust="0"/>
  </p:normalViewPr>
  <p:slideViewPr>
    <p:cSldViewPr>
      <p:cViewPr>
        <p:scale>
          <a:sx n="110" d="100"/>
          <a:sy n="110" d="100"/>
        </p:scale>
        <p:origin x="296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01CDAD-7B6B-4ED7-899E-5720512B5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5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26B75B-B51C-45B7-9BE1-1C9F8D9A3BAA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9" tIns="45660" rIns="91319" bIns="45660"/>
          <a:lstStyle/>
          <a:p>
            <a:pPr marL="228600" indent="-228600" defTabSz="890588" eaLnBrk="1" hangingPunct="1"/>
            <a:r>
              <a:rPr lang="en-US" altLang="en-US" smtClean="0"/>
              <a:t>States = cities</a:t>
            </a:r>
          </a:p>
          <a:p>
            <a:pPr marL="228600" indent="-228600" defTabSz="890588" eaLnBrk="1" hangingPunct="1"/>
            <a:r>
              <a:rPr lang="en-US" altLang="en-US" smtClean="0"/>
              <a:t>Start state = starting city</a:t>
            </a:r>
          </a:p>
          <a:p>
            <a:pPr marL="228600" indent="-228600" defTabSz="890588" eaLnBrk="1" hangingPunct="1"/>
            <a:r>
              <a:rPr lang="en-US" altLang="en-US" smtClean="0"/>
              <a:t>Goal state test = is state the destination city?</a:t>
            </a:r>
          </a:p>
          <a:p>
            <a:pPr marL="228600" indent="-228600" defTabSz="890588" eaLnBrk="1" hangingPunct="1"/>
            <a:r>
              <a:rPr lang="en-US" altLang="en-US" smtClean="0"/>
              <a:t>Operators = move to an adjacent city; cost = distance</a:t>
            </a:r>
          </a:p>
          <a:p>
            <a:pPr marL="228600" indent="-228600" defTabSz="890588" eaLnBrk="1" hangingPunct="1"/>
            <a:endParaRPr lang="en-US" altLang="en-US" smtClean="0"/>
          </a:p>
          <a:p>
            <a:pPr marL="228600" indent="-228600" defTabSz="890588" eaLnBrk="1" hangingPunct="1"/>
            <a:r>
              <a:rPr lang="en-US" altLang="en-US" smtClean="0"/>
              <a:t>Output: a shortest path from start state to goal state</a:t>
            </a:r>
          </a:p>
          <a:p>
            <a:pPr marL="228600" indent="-228600" defTabSz="890588" eaLnBrk="1" hangingPunct="1"/>
            <a:endParaRPr lang="en-US" altLang="en-US" smtClean="0"/>
          </a:p>
          <a:p>
            <a:pPr marL="228600" indent="-228600" defTabSz="890588" eaLnBrk="1" hangingPunct="1"/>
            <a:r>
              <a:rPr lang="en-US" altLang="en-US" smtClean="0"/>
              <a:t>SUPPOSE WE REVERSE START AND GOAL STATES?</a:t>
            </a:r>
          </a:p>
          <a:p>
            <a:pPr marL="228600" indent="-228600" defTabSz="890588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21AA7A-83AA-4BE0-B4F7-1969577D5CC6}" type="slidenum">
              <a:rPr lang="en-US" altLang="en-US" sz="1200" smtClean="0"/>
              <a:pPr eaLnBrk="1" hangingPunct="1"/>
              <a:t>35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 smtClean="0"/>
              <a:t>No. Resulting path to Bucharest is not the shortest!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33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291EBE-4FE9-4E38-BD56-C5349E21FB4D}" type="slidenum">
              <a:rPr lang="en-US" altLang="en-US" sz="1200" smtClean="0"/>
              <a:pPr eaLnBrk="1" hangingPunct="1"/>
              <a:t>37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0754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48C84F-367F-4E01-A36D-45EB0F154473}" type="slidenum">
              <a:rPr lang="en-US" altLang="en-US" sz="1200" smtClean="0"/>
              <a:pPr eaLnBrk="1" hangingPunct="1"/>
              <a:t>38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087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E6D860-215B-480F-99F9-10D0DD2247CA}" type="slidenum">
              <a:rPr lang="en-US" altLang="en-US" sz="1200" smtClean="0"/>
              <a:pPr eaLnBrk="1" hangingPunct="1"/>
              <a:t>39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668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AF5C71-533F-4E54-AFA5-A09AA8D36C7C}" type="slidenum">
              <a:rPr lang="en-US" altLang="en-US" sz="1200" smtClean="0"/>
              <a:pPr eaLnBrk="1" hangingPunct="1"/>
              <a:t>40</a:t>
            </a:fld>
            <a:endParaRPr lang="en-US" alt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993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E26E0D-8728-44B6-973D-9107E4DA2FA5}" type="slidenum">
              <a:rPr lang="en-US" altLang="en-US" sz="1200" smtClean="0"/>
              <a:pPr eaLnBrk="1" hangingPunct="1"/>
              <a:t>41</a:t>
            </a:fld>
            <a:endParaRPr lang="en-US" alt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904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36E8B-BD5E-4D3D-B442-1E2C79170D68}" type="slidenum">
              <a:rPr lang="en-US" altLang="en-US" sz="1200" smtClean="0"/>
              <a:pPr eaLnBrk="1" hangingPunct="1"/>
              <a:t>42</a:t>
            </a:fld>
            <a:endParaRPr lang="en-US" alt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900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86549D-A221-4661-9887-414321E751C9}" type="slidenum">
              <a:rPr lang="en-US" altLang="en-US" sz="1200" smtClean="0"/>
              <a:pPr eaLnBrk="1" hangingPunct="1"/>
              <a:t>43</a:t>
            </a:fld>
            <a:endParaRPr lang="en-US" alt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575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FAF2CB-83C2-4507-88E0-26C55853384E}" type="slidenum">
              <a:rPr lang="en-US" altLang="en-US" sz="1200" smtClean="0"/>
              <a:pPr eaLnBrk="1" hangingPunct="1"/>
              <a:t>44</a:t>
            </a:fld>
            <a:endParaRPr lang="en-US" alt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0265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903A84-8B48-432E-94B4-EACA4A1DC3D1}" type="slidenum">
              <a:rPr lang="en-US" altLang="en-US" sz="1200" smtClean="0"/>
              <a:pPr eaLnBrk="1" hangingPunct="1"/>
              <a:t>45</a:t>
            </a:fld>
            <a:endParaRPr lang="en-US" alt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920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01CDAD-7B6B-4ED7-899E-5720512B50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2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289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01CDAD-7B6B-4ED7-899E-5720512B50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FC7370-D860-474D-9AF5-E4A08CEEE961}" type="slidenum">
              <a:rPr lang="en-US" altLang="en-US" sz="1200" smtClean="0"/>
              <a:pPr eaLnBrk="1" hangingPunct="1"/>
              <a:t>26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600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E52BB-F59B-4FA4-B789-1970FEDB29C9}" type="slidenum">
              <a:rPr lang="en-US" altLang="en-US" sz="1200" smtClean="0"/>
              <a:pPr eaLnBrk="1" hangingPunct="1"/>
              <a:t>27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004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C69BF-398D-432F-9DC2-7BB815879157}" type="slidenum">
              <a:rPr lang="en-US" altLang="en-US" sz="1200" smtClean="0"/>
              <a:pPr eaLnBrk="1" hangingPunct="1"/>
              <a:t>28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218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59A578-C920-4688-B4E1-70ED114E7FBF}" type="slidenum">
              <a:rPr lang="en-US" altLang="en-US" sz="1200" smtClean="0"/>
              <a:pPr eaLnBrk="1" hangingPunct="1"/>
              <a:t>29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468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C9BD85-3132-4487-965D-E36D3D4677AE}" type="slidenum">
              <a:rPr lang="en-US" altLang="en-US" sz="1200" smtClean="0"/>
              <a:pPr eaLnBrk="1" hangingPunct="1"/>
              <a:t>30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675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F3716D-01E8-4CB9-AAE2-944CEB34483F}" type="slidenum">
              <a:rPr lang="en-US" altLang="en-US" sz="1200" smtClean="0"/>
              <a:pPr eaLnBrk="1" hangingPunct="1"/>
              <a:t>31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520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9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orient="horz" pos="1440" userDrawn="1">
          <p15:clr>
            <a:srgbClr val="F26B43"/>
          </p15:clr>
        </p15:guide>
        <p15:guide id="7" orient="horz" pos="3720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f"/><Relationship Id="rId3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-cs221.github.io/autumn2019/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s.cs.washington.edu/courses/cse473/19wi/not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urses.cs.washington.edu/courses/cse473/" TargetMode="External"/><Relationship Id="rId3" Type="http://schemas.openxmlformats.org/officeDocument/2006/relationships/hyperlink" Target="https://stanford-cs221.github.io/autumn2019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Relationship Id="rId3" Type="http://schemas.openxmlformats.org/officeDocument/2006/relationships/image" Target="../media/image26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tif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Artificial Intelligence</a:t>
            </a:r>
            <a:br>
              <a:rPr kumimoji="1" lang="en-US" altLang="zh-TW" dirty="0" smtClean="0"/>
            </a:br>
            <a:r>
              <a:rPr kumimoji="1" lang="en-US" altLang="zh-TW" sz="6000" dirty="0" smtClean="0"/>
              <a:t>Week 8: Search Algorithms</a:t>
            </a:r>
            <a:endParaRPr kumimoji="1" lang="zh-TW" altLang="en-US" sz="60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Chia-Hui Chang</a:t>
            </a:r>
          </a:p>
          <a:p>
            <a:r>
              <a:rPr kumimoji="1" lang="en-US" altLang="zh-TW" smtClean="0"/>
              <a:t>2022.11.3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90678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0033CC"/>
                </a:solidFill>
              </a:rPr>
              <a:t>Search Tree Example: </a:t>
            </a:r>
            <a:br>
              <a:rPr lang="en-US" altLang="en-US" sz="4000">
                <a:solidFill>
                  <a:srgbClr val="0033CC"/>
                </a:solidFill>
              </a:rPr>
            </a:br>
            <a:r>
              <a:rPr lang="en-US" altLang="en-US" sz="4000">
                <a:solidFill>
                  <a:srgbClr val="0033CC"/>
                </a:solidFill>
              </a:rPr>
              <a:t>Fragment of 8-Puzzle Problem Space</a:t>
            </a:r>
            <a:r>
              <a:rPr lang="en-US" altLang="en-US" sz="4000"/>
              <a:t> 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771775" y="1846263"/>
          <a:ext cx="670877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Bitmap Image" r:id="rId3" imgW="7497221" imgH="4495238" progId="Paint.Picture">
                  <p:embed/>
                </p:oleObj>
              </mc:Choice>
              <mc:Fallback>
                <p:oleObj name="Bitmap Image" r:id="rId3" imgW="7497221" imgH="44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6263"/>
                        <a:ext cx="670877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5B44F0-42C6-44B8-B6F4-EE690D11B82A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8472"/>
            <a:ext cx="8915400" cy="17293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0033CC"/>
                </a:solidFill>
              </a:rPr>
              <a:t>Another Example: N Queens</a:t>
            </a:r>
            <a:br>
              <a:rPr lang="en-US" altLang="en-US" sz="4000" dirty="0">
                <a:solidFill>
                  <a:srgbClr val="0033CC"/>
                </a:solidFill>
              </a:rPr>
            </a:br>
            <a:r>
              <a:rPr lang="en-US" altLang="en-US" sz="2800" dirty="0">
                <a:solidFill>
                  <a:srgbClr val="FF0000"/>
                </a:solidFill>
              </a:rPr>
              <a:t>Place exactly one Q in each column so that no two Q’s are in the same row or diagonal</a:t>
            </a:r>
            <a:endParaRPr lang="en-US" altLang="en-US" sz="4000" dirty="0">
              <a:solidFill>
                <a:srgbClr val="0033CC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1628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Input:</a:t>
            </a:r>
          </a:p>
          <a:p>
            <a:pPr lvl="1" eaLnBrk="1" hangingPunct="1"/>
            <a:r>
              <a:rPr lang="en-US" altLang="en-US" sz="2800" dirty="0" smtClean="0"/>
              <a:t>Set of </a:t>
            </a:r>
            <a:r>
              <a:rPr lang="en-US" altLang="en-US" sz="2800" dirty="0" smtClean="0"/>
              <a:t>states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Operators [and costs</a:t>
            </a:r>
            <a:r>
              <a:rPr lang="en-US" altLang="en-US" sz="2800" dirty="0" smtClean="0"/>
              <a:t>]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Start </a:t>
            </a:r>
            <a:r>
              <a:rPr lang="en-US" altLang="en-US" sz="2800" dirty="0" smtClean="0"/>
              <a:t>state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Goal state (test)</a:t>
            </a:r>
          </a:p>
          <a:p>
            <a:pPr lvl="1" eaLnBrk="1" hangingPunct="1"/>
            <a:endParaRPr lang="en-US" altLang="en-US" sz="2800" dirty="0" smtClean="0"/>
          </a:p>
          <a:p>
            <a:pPr eaLnBrk="1" hangingPunct="1"/>
            <a:r>
              <a:rPr lang="en-US" altLang="en-US" sz="3200" dirty="0" smtClean="0"/>
              <a:t>Output: </a:t>
            </a:r>
            <a:r>
              <a:rPr lang="en-US" altLang="en-US" sz="3200" dirty="0" smtClean="0">
                <a:solidFill>
                  <a:srgbClr val="FF0000"/>
                </a:solidFill>
              </a:rPr>
              <a:t>positions of the N Queens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9B1FF0-BACF-4F42-AA20-95095E59C521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7467600" y="2209801"/>
            <a:ext cx="1828800" cy="1833563"/>
            <a:chOff x="3456" y="1248"/>
            <a:chExt cx="1152" cy="1155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3456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4032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3456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4032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3456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4320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3456" y="211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3744" y="211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4032" y="1251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AE1A95"/>
                  </a:solidFill>
                  <a:latin typeface="Comic Sans MS" pitchFamily="66" charset="0"/>
                </a:rPr>
                <a:t>Q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3744" y="2115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AE1A95"/>
                  </a:solidFill>
                  <a:latin typeface="Comic Sans MS" pitchFamily="66" charset="0"/>
                </a:rPr>
                <a:t>Q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3456" y="1539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AE1A95"/>
                  </a:solidFill>
                  <a:latin typeface="Comic Sans MS" pitchFamily="66" charset="0"/>
                </a:rPr>
                <a:t>Q</a:t>
              </a:r>
            </a:p>
          </p:txBody>
        </p:sp>
        <p:sp>
          <p:nvSpPr>
            <p:cNvPr id="13329" name="Rectangle 16"/>
            <p:cNvSpPr>
              <a:spLocks noChangeArrowheads="1"/>
            </p:cNvSpPr>
            <p:nvPr/>
          </p:nvSpPr>
          <p:spPr bwMode="auto">
            <a:xfrm>
              <a:off x="3744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>
              <a:off x="4320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>
              <a:off x="3744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>
              <a:off x="4320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>
              <a:off x="3744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>
              <a:off x="403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4032" y="211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6" name="Rectangle 23"/>
            <p:cNvSpPr>
              <a:spLocks noChangeArrowheads="1"/>
            </p:cNvSpPr>
            <p:nvPr/>
          </p:nvSpPr>
          <p:spPr bwMode="auto">
            <a:xfrm>
              <a:off x="4320" y="211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4320" y="1827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AE1A95"/>
                  </a:solidFill>
                  <a:latin typeface="Comic Sans MS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448800" cy="143668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400" dirty="0">
                <a:solidFill>
                  <a:srgbClr val="0033CC"/>
                </a:solidFill>
              </a:rPr>
              <a:t>Example: </a:t>
            </a:r>
            <a:r>
              <a:rPr lang="en-US" altLang="en-US" sz="4400">
                <a:solidFill>
                  <a:srgbClr val="0033CC"/>
                </a:solidFill>
              </a:rPr>
              <a:t>Route </a:t>
            </a:r>
            <a:r>
              <a:rPr lang="en-US" altLang="en-US" sz="4400" smtClean="0">
                <a:solidFill>
                  <a:srgbClr val="0033CC"/>
                </a:solidFill>
              </a:rPr>
              <a:t>Planning</a:t>
            </a:r>
            <a:endParaRPr lang="en-US" altLang="en-US" sz="3200" dirty="0">
              <a:solidFill>
                <a:srgbClr val="0033CC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3276600"/>
            <a:ext cx="7162800" cy="2654570"/>
          </a:xfrm>
        </p:spPr>
        <p:txBody>
          <a:bodyPr>
            <a:noAutofit/>
          </a:bodyPr>
          <a:lstStyle/>
          <a:p>
            <a:pPr eaLnBrk="1" hangingPunct="1">
              <a:lnSpc>
                <a:spcPts val="2400"/>
              </a:lnSpc>
            </a:pPr>
            <a:r>
              <a:rPr lang="en-US" altLang="en-US" sz="2800" dirty="0"/>
              <a:t>Input: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en-US" sz="2800" dirty="0"/>
              <a:t>Set of </a:t>
            </a:r>
            <a:r>
              <a:rPr lang="en-US" altLang="en-US" sz="2800" dirty="0" smtClean="0"/>
              <a:t>states</a:t>
            </a:r>
            <a:endParaRPr lang="en-US" altLang="en-US" sz="2800" dirty="0"/>
          </a:p>
          <a:p>
            <a:pPr lvl="1" eaLnBrk="1" hangingPunct="1">
              <a:lnSpc>
                <a:spcPts val="2800"/>
              </a:lnSpc>
            </a:pPr>
            <a:r>
              <a:rPr lang="en-US" altLang="en-US" sz="2800" dirty="0"/>
              <a:t>Operators [and costs</a:t>
            </a:r>
            <a:r>
              <a:rPr lang="en-US" altLang="en-US" sz="2800" dirty="0" smtClean="0"/>
              <a:t>]</a:t>
            </a:r>
            <a:endParaRPr lang="en-US" altLang="en-US" sz="2800" dirty="0"/>
          </a:p>
          <a:p>
            <a:pPr lvl="1" eaLnBrk="1" hangingPunct="1">
              <a:lnSpc>
                <a:spcPts val="2800"/>
              </a:lnSpc>
            </a:pPr>
            <a:r>
              <a:rPr lang="en-US" altLang="en-US" sz="2800" dirty="0"/>
              <a:t>Start </a:t>
            </a:r>
            <a:r>
              <a:rPr lang="en-US" altLang="en-US" sz="2800" dirty="0" smtClean="0"/>
              <a:t>state: </a:t>
            </a:r>
            <a:endParaRPr lang="en-US" altLang="en-US" sz="2800" dirty="0"/>
          </a:p>
          <a:p>
            <a:pPr lvl="1" eaLnBrk="1" hangingPunct="1">
              <a:lnSpc>
                <a:spcPts val="2800"/>
              </a:lnSpc>
            </a:pPr>
            <a:r>
              <a:rPr lang="en-US" altLang="en-US" sz="2800" dirty="0" smtClean="0"/>
              <a:t>Goal state (test)</a:t>
            </a:r>
          </a:p>
          <a:p>
            <a:pPr>
              <a:lnSpc>
                <a:spcPts val="2400"/>
              </a:lnSpc>
            </a:pPr>
            <a:r>
              <a:rPr lang="en-US" altLang="en-US" sz="3000" dirty="0" smtClean="0"/>
              <a:t>Output: Goal state</a:t>
            </a:r>
            <a:endParaRPr lang="en-US" altLang="en-US" sz="3000" dirty="0"/>
          </a:p>
          <a:p>
            <a:pPr lvl="1" eaLnBrk="1" hangingPunct="1">
              <a:lnSpc>
                <a:spcPts val="2400"/>
              </a:lnSpc>
            </a:pPr>
            <a:endParaRPr lang="en-US" altLang="en-US" sz="2800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7095D7-5235-4422-AA0A-233EF5736096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grpSp>
        <p:nvGrpSpPr>
          <p:cNvPr id="3" name="群組 2"/>
          <p:cNvGrpSpPr/>
          <p:nvPr/>
        </p:nvGrpSpPr>
        <p:grpSpPr>
          <a:xfrm>
            <a:off x="6895012" y="2184614"/>
            <a:ext cx="3657600" cy="2525713"/>
            <a:chOff x="6477000" y="1012029"/>
            <a:chExt cx="3657600" cy="2525713"/>
          </a:xfrm>
        </p:grpSpPr>
        <p:pic>
          <p:nvPicPr>
            <p:cNvPr id="14341" name="Picture 4" descr="washr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012029"/>
              <a:ext cx="3657600" cy="252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7848600" y="1981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7848600" y="1371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7543800" y="228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5" name="Oval 8"/>
            <p:cNvSpPr>
              <a:spLocks noChangeArrowheads="1"/>
            </p:cNvSpPr>
            <p:nvPr/>
          </p:nvSpPr>
          <p:spPr bwMode="auto">
            <a:xfrm>
              <a:off x="7620000" y="2743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>
              <a:off x="7239000" y="228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7" name="Oval 10"/>
            <p:cNvSpPr>
              <a:spLocks noChangeArrowheads="1"/>
            </p:cNvSpPr>
            <p:nvPr/>
          </p:nvSpPr>
          <p:spPr bwMode="auto">
            <a:xfrm>
              <a:off x="7010400" y="1828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8534400" y="2590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9" name="Oval 12"/>
            <p:cNvSpPr>
              <a:spLocks noChangeArrowheads="1"/>
            </p:cNvSpPr>
            <p:nvPr/>
          </p:nvSpPr>
          <p:spPr bwMode="auto">
            <a:xfrm>
              <a:off x="9677400" y="1981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8686800" y="1828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7086600" y="1981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7"/>
            <p:cNvSpPr>
              <a:spLocks noChangeShapeType="1"/>
            </p:cNvSpPr>
            <p:nvPr/>
          </p:nvSpPr>
          <p:spPr bwMode="auto">
            <a:xfrm>
              <a:off x="7924800" y="152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8"/>
            <p:cNvSpPr>
              <a:spLocks noChangeShapeType="1"/>
            </p:cNvSpPr>
            <p:nvPr/>
          </p:nvSpPr>
          <p:spPr bwMode="auto">
            <a:xfrm>
              <a:off x="7391400" y="2362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>
              <a:off x="7620000" y="24384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0"/>
            <p:cNvSpPr>
              <a:spLocks noChangeShapeType="1"/>
            </p:cNvSpPr>
            <p:nvPr/>
          </p:nvSpPr>
          <p:spPr bwMode="auto">
            <a:xfrm>
              <a:off x="8001000" y="21336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21"/>
            <p:cNvSpPr>
              <a:spLocks noChangeShapeType="1"/>
            </p:cNvSpPr>
            <p:nvPr/>
          </p:nvSpPr>
          <p:spPr bwMode="auto">
            <a:xfrm>
              <a:off x="8001000" y="15240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2"/>
            <p:cNvSpPr>
              <a:spLocks noChangeShapeType="1"/>
            </p:cNvSpPr>
            <p:nvPr/>
          </p:nvSpPr>
          <p:spPr bwMode="auto">
            <a:xfrm flipV="1">
              <a:off x="8001000" y="1905000"/>
              <a:ext cx="685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3"/>
            <p:cNvSpPr>
              <a:spLocks noChangeShapeType="1"/>
            </p:cNvSpPr>
            <p:nvPr/>
          </p:nvSpPr>
          <p:spPr bwMode="auto">
            <a:xfrm flipH="1">
              <a:off x="8610600" y="19812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4"/>
            <p:cNvSpPr>
              <a:spLocks noChangeShapeType="1"/>
            </p:cNvSpPr>
            <p:nvPr/>
          </p:nvSpPr>
          <p:spPr bwMode="auto">
            <a:xfrm flipV="1">
              <a:off x="7772400" y="2667000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5"/>
            <p:cNvSpPr>
              <a:spLocks noChangeShapeType="1"/>
            </p:cNvSpPr>
            <p:nvPr/>
          </p:nvSpPr>
          <p:spPr bwMode="auto">
            <a:xfrm>
              <a:off x="8839200" y="1905000"/>
              <a:ext cx="838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6"/>
            <p:cNvSpPr>
              <a:spLocks noChangeShapeType="1"/>
            </p:cNvSpPr>
            <p:nvPr/>
          </p:nvSpPr>
          <p:spPr bwMode="auto">
            <a:xfrm flipH="1">
              <a:off x="8686800" y="2133600"/>
              <a:ext cx="990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>
              <a:off x="7696200" y="2362200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33500" y="17526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Find the shortest route from</a:t>
            </a:r>
            <a:br>
              <a:rPr lang="en-US" altLang="en-US" sz="2800">
                <a:solidFill>
                  <a:srgbClr val="FF0000"/>
                </a:solidFill>
              </a:rPr>
            </a:br>
            <a:r>
              <a:rPr lang="en-US" altLang="en-US" sz="2800">
                <a:solidFill>
                  <a:srgbClr val="FF0000"/>
                </a:solidFill>
              </a:rPr>
              <a:t>the starting city to the goal</a:t>
            </a:r>
            <a:br>
              <a:rPr lang="en-US" altLang="en-US" sz="2800">
                <a:solidFill>
                  <a:srgbClr val="FF0000"/>
                </a:solidFill>
              </a:rPr>
            </a:br>
            <a:r>
              <a:rPr lang="en-US" altLang="en-US" sz="2800">
                <a:solidFill>
                  <a:srgbClr val="FF0000"/>
                </a:solidFill>
              </a:rPr>
              <a:t>city given roads and distances.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Search in AI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rgbClr val="0033CC"/>
                </a:solidFill>
              </a:rPr>
              <a:t>Search in Data Structures</a:t>
            </a:r>
          </a:p>
          <a:p>
            <a:pPr lvl="1" eaLnBrk="1" hangingPunct="1"/>
            <a:r>
              <a:rPr lang="en-US" altLang="en-US" sz="2800" dirty="0" smtClean="0"/>
              <a:t>You’re given an existent tree.</a:t>
            </a:r>
          </a:p>
          <a:p>
            <a:pPr lvl="1" eaLnBrk="1" hangingPunct="1"/>
            <a:r>
              <a:rPr lang="en-US" altLang="en-US" sz="2800" dirty="0" smtClean="0"/>
              <a:t> You search it in different orders.</a:t>
            </a:r>
          </a:p>
          <a:p>
            <a:pPr lvl="1" eaLnBrk="1" hangingPunct="1"/>
            <a:r>
              <a:rPr lang="en-US" altLang="en-US" sz="2800" dirty="0" smtClean="0"/>
              <a:t> It resides in memory.</a:t>
            </a:r>
          </a:p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Search in Artificial Intelligence</a:t>
            </a:r>
          </a:p>
          <a:p>
            <a:pPr lvl="1" eaLnBrk="1" hangingPunct="1"/>
            <a:r>
              <a:rPr lang="en-US" altLang="en-US" sz="2800" dirty="0" smtClean="0"/>
              <a:t>The tree does not exist.</a:t>
            </a:r>
          </a:p>
          <a:p>
            <a:pPr lvl="1" eaLnBrk="1" hangingPunct="1"/>
            <a:r>
              <a:rPr lang="en-US" altLang="en-US" sz="2800" dirty="0" smtClean="0"/>
              <a:t>You have to generate it as you go.</a:t>
            </a:r>
          </a:p>
          <a:p>
            <a:pPr lvl="1" eaLnBrk="1" hangingPunct="1"/>
            <a:r>
              <a:rPr lang="en-US" altLang="en-US" sz="2800" dirty="0" smtClean="0"/>
              <a:t>For realistic problems, it does not fit in memory.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88917-18BF-4383-AB2F-D0D9B47B8CFF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 sz="4800" dirty="0" smtClean="0">
                <a:solidFill>
                  <a:srgbClr val="0033CC"/>
                </a:solidFill>
              </a:rPr>
              <a:t>Search </a:t>
            </a:r>
            <a:r>
              <a:rPr lang="en-US" altLang="en-US" sz="4800" dirty="0" smtClean="0">
                <a:solidFill>
                  <a:srgbClr val="0033CC"/>
                </a:solidFill>
              </a:rPr>
              <a:t>Strategies</a:t>
            </a:r>
            <a:endParaRPr lang="en-US" altLang="en-US" sz="48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731520"/>
            <a:ext cx="5257800" cy="5257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469900" indent="-469900"/>
            <a:r>
              <a:rPr lang="en-US" altLang="en-US" sz="4000" dirty="0" smtClean="0"/>
              <a:t>Uninformed Search</a:t>
            </a:r>
            <a:endParaRPr lang="en-US" altLang="en-US" sz="4000" dirty="0"/>
          </a:p>
          <a:p>
            <a:pPr marL="469900" indent="-469900">
              <a:buNone/>
            </a:pPr>
            <a:r>
              <a:rPr lang="en-US" altLang="en-US" sz="4000" dirty="0"/>
              <a:t>	</a:t>
            </a:r>
            <a:r>
              <a:rPr lang="en-US" altLang="en-US" sz="2800" dirty="0" smtClean="0">
                <a:solidFill>
                  <a:srgbClr val="C00000"/>
                </a:solidFill>
              </a:rPr>
              <a:t>The search is </a:t>
            </a:r>
            <a:r>
              <a:rPr lang="en-US" altLang="en-US" sz="2800" dirty="0" smtClean="0">
                <a:solidFill>
                  <a:srgbClr val="0070C0"/>
                </a:solidFill>
              </a:rPr>
              <a:t>blind</a:t>
            </a:r>
            <a:r>
              <a:rPr lang="en-US" altLang="en-US" sz="2800" dirty="0" smtClean="0">
                <a:solidFill>
                  <a:srgbClr val="C00000"/>
                </a:solidFill>
              </a:rPr>
              <a:t>, only the order of search is important</a:t>
            </a:r>
            <a:r>
              <a:rPr lang="en-US" altLang="en-US" sz="2800" dirty="0" smtClean="0">
                <a:solidFill>
                  <a:srgbClr val="C00000"/>
                </a:solidFill>
              </a:rPr>
              <a:t>.</a:t>
            </a:r>
          </a:p>
          <a:p>
            <a:pPr marL="469900" indent="-469900">
              <a:buNone/>
            </a:pPr>
            <a:endParaRPr lang="en-US" altLang="en-US" sz="2800" dirty="0">
              <a:solidFill>
                <a:srgbClr val="C00000"/>
              </a:solidFill>
            </a:endParaRPr>
          </a:p>
          <a:p>
            <a:pPr marL="469900" indent="-469900">
              <a:buNone/>
            </a:pPr>
            <a:endParaRPr lang="en-US" altLang="en-US" sz="2800" dirty="0" smtClean="0">
              <a:solidFill>
                <a:srgbClr val="C00000"/>
              </a:solidFill>
            </a:endParaRPr>
          </a:p>
          <a:p>
            <a:pPr marL="469900" indent="-469900">
              <a:buNone/>
            </a:pPr>
            <a:endParaRPr lang="en-US" altLang="en-US" sz="2800" dirty="0" smtClean="0">
              <a:solidFill>
                <a:srgbClr val="C00000"/>
              </a:solidFill>
            </a:endParaRPr>
          </a:p>
          <a:p>
            <a:pPr marL="469900" indent="-469900"/>
            <a:r>
              <a:rPr lang="en-US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Informed </a:t>
            </a:r>
            <a:r>
              <a:rPr lang="en-US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endParaRPr lang="en-US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69900" indent="-469900">
              <a:buNone/>
            </a:pPr>
            <a:r>
              <a:rPr lang="en-US" altLang="en-US" sz="4000" dirty="0"/>
              <a:t>	</a:t>
            </a:r>
            <a:r>
              <a:rPr lang="en-US" altLang="en-US" sz="2800" dirty="0" smtClean="0">
                <a:solidFill>
                  <a:schemeClr val="bg2">
                    <a:lumMod val="75000"/>
                  </a:schemeClr>
                </a:solidFill>
              </a:rPr>
              <a:t>The search uses a </a:t>
            </a:r>
            <a:r>
              <a:rPr lang="en-US" altLang="en-US" sz="2800" dirty="0" smtClean="0">
                <a:solidFill>
                  <a:srgbClr val="FF0000"/>
                </a:solidFill>
              </a:rPr>
              <a:t>heuristic</a:t>
            </a:r>
            <a:r>
              <a:rPr lang="en-US" altLang="en-US" sz="2800" dirty="0" smtClean="0">
                <a:solidFill>
                  <a:schemeClr val="bg2">
                    <a:lumMod val="75000"/>
                  </a:schemeClr>
                </a:solidFill>
              </a:rPr>
              <a:t> function to estimate the goodness of each state.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9E4C1-8D2C-4D66-B823-3B2037A0C642}" type="slidenum">
              <a:rPr lang="en-US" altLang="en-US" sz="1400"/>
              <a:pPr eaLnBrk="1" hangingPunct="1"/>
              <a:t>14</a:t>
            </a:fld>
            <a:endParaRPr lang="en-US" altLang="en-US" sz="1400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276600" y="14478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99" y="1306316"/>
            <a:ext cx="3253542" cy="22085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978400"/>
            <a:ext cx="34671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General Search Paradigm</a:t>
            </a:r>
            <a:br>
              <a:rPr lang="en-US" altLang="en-US" dirty="0" smtClean="0"/>
            </a:br>
            <a:r>
              <a:rPr lang="en-US" altLang="en-US" sz="3200" dirty="0"/>
              <a:t>(Figure 3.7 in text)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TREE-SEARCH</a:t>
            </a:r>
            <a:r>
              <a:rPr lang="en-US" sz="2400" dirty="0"/>
              <a:t>(</a:t>
            </a:r>
            <a:r>
              <a:rPr lang="en-US" sz="2400" i="1" dirty="0"/>
              <a:t>problem</a:t>
            </a:r>
            <a:r>
              <a:rPr lang="en-US" sz="2400" dirty="0"/>
              <a:t>) </a:t>
            </a:r>
            <a:r>
              <a:rPr lang="en-US" sz="2400" b="1" dirty="0"/>
              <a:t>returns</a:t>
            </a:r>
            <a:r>
              <a:rPr lang="en-US" sz="2400" dirty="0"/>
              <a:t> solution or failure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 initialize </a:t>
            </a:r>
            <a:r>
              <a:rPr lang="en-US" sz="2400" i="1" dirty="0"/>
              <a:t>frontier</a:t>
            </a:r>
            <a:r>
              <a:rPr lang="en-US" sz="2400" dirty="0"/>
              <a:t> using the initial state of </a:t>
            </a:r>
            <a:r>
              <a:rPr lang="en-US" sz="2400" i="1" dirty="0"/>
              <a:t>problem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</a:t>
            </a:r>
            <a:r>
              <a:rPr lang="en-US" sz="2400" b="1" dirty="0"/>
              <a:t>loop do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   </a:t>
            </a:r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i="1" dirty="0">
                <a:solidFill>
                  <a:srgbClr val="C00000"/>
                </a:solidFill>
              </a:rPr>
              <a:t> frontier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is empty </a:t>
            </a:r>
            <a:r>
              <a:rPr lang="en-US" sz="2400" b="1" dirty="0">
                <a:solidFill>
                  <a:srgbClr val="C00000"/>
                </a:solidFill>
              </a:rPr>
              <a:t>then return </a:t>
            </a:r>
            <a:r>
              <a:rPr lang="en-US" sz="2400" dirty="0">
                <a:solidFill>
                  <a:srgbClr val="C00000"/>
                </a:solidFill>
              </a:rPr>
              <a:t>failure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   </a:t>
            </a:r>
            <a:r>
              <a:rPr lang="en-US" sz="2400" dirty="0">
                <a:solidFill>
                  <a:srgbClr val="0033CC"/>
                </a:solidFill>
              </a:rPr>
              <a:t>choose a leaf node and remove it from </a:t>
            </a:r>
            <a:r>
              <a:rPr lang="en-US" sz="2400" i="1" dirty="0">
                <a:solidFill>
                  <a:srgbClr val="0033CC"/>
                </a:solidFill>
              </a:rPr>
              <a:t>frontier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   </a:t>
            </a:r>
            <a:r>
              <a:rPr lang="en-US" sz="2400" b="1" dirty="0">
                <a:solidFill>
                  <a:srgbClr val="7030A0"/>
                </a:solidFill>
              </a:rPr>
              <a:t>if </a:t>
            </a:r>
            <a:r>
              <a:rPr lang="en-US" sz="2400" dirty="0">
                <a:solidFill>
                  <a:srgbClr val="7030A0"/>
                </a:solidFill>
              </a:rPr>
              <a:t>the node contains a goal state </a:t>
            </a:r>
            <a:r>
              <a:rPr lang="en-US" sz="2400" b="1" dirty="0">
                <a:solidFill>
                  <a:srgbClr val="7030A0"/>
                </a:solidFill>
              </a:rPr>
              <a:t>then return </a:t>
            </a:r>
            <a:r>
              <a:rPr lang="en-US" sz="2400" dirty="0">
                <a:solidFill>
                  <a:srgbClr val="7030A0"/>
                </a:solidFill>
              </a:rPr>
              <a:t>the solution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  <a:r>
              <a:rPr lang="en-US" sz="2400" dirty="0"/>
              <a:t>expand the node, adding the resulting nodes to frontier</a:t>
            </a:r>
            <a:endParaRPr lang="en-US" sz="240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8475FF-EECE-42B4-9C5C-545F6C8AC583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981201" y="5105401"/>
            <a:ext cx="42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the </a:t>
            </a:r>
            <a:r>
              <a:rPr lang="en-US" i="1" dirty="0">
                <a:solidFill>
                  <a:srgbClr val="FF0000"/>
                </a:solidFill>
              </a:rPr>
              <a:t>frontier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do we choose?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does expand mean?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Search Paradigm</a:t>
            </a:r>
            <a:br>
              <a:rPr lang="en-US" altLang="en-US" dirty="0" smtClean="0"/>
            </a:br>
            <a:r>
              <a:rPr lang="en-US" altLang="en-US" sz="3200" dirty="0"/>
              <a:t>(Figure 3.7 in text)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GRAPH</a:t>
            </a:r>
            <a:r>
              <a:rPr lang="en-US" sz="2400" dirty="0"/>
              <a:t>-SEARCH(</a:t>
            </a:r>
            <a:r>
              <a:rPr lang="en-US" sz="2400" i="1" dirty="0"/>
              <a:t>problem</a:t>
            </a:r>
            <a:r>
              <a:rPr lang="en-US" sz="2400" dirty="0"/>
              <a:t>) </a:t>
            </a:r>
            <a:r>
              <a:rPr lang="en-US" sz="2400" b="1" dirty="0"/>
              <a:t>returns</a:t>
            </a:r>
            <a:r>
              <a:rPr lang="en-US" sz="2400" dirty="0"/>
              <a:t> solution or failure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 initialize </a:t>
            </a:r>
            <a:r>
              <a:rPr lang="en-US" sz="2400" i="1" dirty="0"/>
              <a:t>frontier</a:t>
            </a:r>
            <a:r>
              <a:rPr lang="en-US" sz="2400" dirty="0"/>
              <a:t> using the initial state of </a:t>
            </a:r>
            <a:r>
              <a:rPr lang="en-US" sz="2400" i="1" dirty="0"/>
              <a:t>problem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initialize the </a:t>
            </a:r>
            <a:r>
              <a:rPr lang="en-US" sz="2400" i="1" dirty="0">
                <a:solidFill>
                  <a:srgbClr val="FF0000"/>
                </a:solidFill>
              </a:rPr>
              <a:t>explored set </a:t>
            </a:r>
            <a:r>
              <a:rPr lang="en-US" sz="2400" dirty="0">
                <a:solidFill>
                  <a:srgbClr val="FF0000"/>
                </a:solidFill>
              </a:rPr>
              <a:t>to be </a:t>
            </a:r>
            <a:r>
              <a:rPr lang="en-US" sz="2400" i="1" dirty="0">
                <a:solidFill>
                  <a:srgbClr val="FF0000"/>
                </a:solidFill>
              </a:rPr>
              <a:t>empty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</a:t>
            </a:r>
            <a:r>
              <a:rPr lang="en-US" sz="2400" b="1" dirty="0"/>
              <a:t>loop do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     </a:t>
            </a:r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i="1" dirty="0">
                <a:solidFill>
                  <a:srgbClr val="C00000"/>
                </a:solidFill>
              </a:rPr>
              <a:t> frontier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is empty </a:t>
            </a:r>
            <a:r>
              <a:rPr lang="en-US" sz="2400" b="1" dirty="0">
                <a:solidFill>
                  <a:srgbClr val="C00000"/>
                </a:solidFill>
              </a:rPr>
              <a:t>then return </a:t>
            </a:r>
            <a:r>
              <a:rPr lang="en-US" sz="2400" dirty="0">
                <a:solidFill>
                  <a:srgbClr val="C00000"/>
                </a:solidFill>
              </a:rPr>
              <a:t>failure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   </a:t>
            </a:r>
            <a:r>
              <a:rPr lang="en-US" sz="2400" dirty="0">
                <a:solidFill>
                  <a:srgbClr val="0033CC"/>
                </a:solidFill>
              </a:rPr>
              <a:t>choose a leaf node and remove it from </a:t>
            </a:r>
            <a:r>
              <a:rPr lang="en-US" sz="2400" i="1" dirty="0">
                <a:solidFill>
                  <a:srgbClr val="0033CC"/>
                </a:solidFill>
              </a:rPr>
              <a:t>frontier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/>
              <a:t>     </a:t>
            </a:r>
            <a:r>
              <a:rPr lang="en-US" sz="2400" b="1" dirty="0">
                <a:solidFill>
                  <a:srgbClr val="6600CC"/>
                </a:solidFill>
              </a:rPr>
              <a:t>if </a:t>
            </a:r>
            <a:r>
              <a:rPr lang="en-US" sz="2400" dirty="0">
                <a:solidFill>
                  <a:srgbClr val="6600CC"/>
                </a:solidFill>
              </a:rPr>
              <a:t>the node contains a goal state </a:t>
            </a:r>
            <a:r>
              <a:rPr lang="en-US" sz="2400" b="1" dirty="0">
                <a:solidFill>
                  <a:srgbClr val="6600CC"/>
                </a:solidFill>
              </a:rPr>
              <a:t>then return </a:t>
            </a:r>
            <a:r>
              <a:rPr lang="en-US" sz="2400" dirty="0">
                <a:solidFill>
                  <a:srgbClr val="6600CC"/>
                </a:solidFill>
              </a:rPr>
              <a:t>the solution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    </a:t>
            </a:r>
            <a:r>
              <a:rPr lang="en-US" sz="2400" dirty="0">
                <a:solidFill>
                  <a:srgbClr val="FF0000"/>
                </a:solidFill>
              </a:rPr>
              <a:t>add the node to </a:t>
            </a:r>
            <a:r>
              <a:rPr lang="en-US" sz="2400" i="1" dirty="0">
                <a:solidFill>
                  <a:srgbClr val="FF0000"/>
                </a:solidFill>
              </a:rPr>
              <a:t>the explored set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      </a:t>
            </a:r>
            <a:r>
              <a:rPr lang="en-US" sz="2400" dirty="0"/>
              <a:t>expand the node, adding the resulting nodes to frontier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       </a:t>
            </a:r>
            <a:r>
              <a:rPr lang="en-US" sz="2400" i="1" dirty="0">
                <a:solidFill>
                  <a:srgbClr val="FF0000"/>
                </a:solidFill>
              </a:rPr>
              <a:t>only if they are not in the frontier or the explored set</a:t>
            </a:r>
            <a:endParaRPr lang="en-US" sz="240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8475FF-EECE-42B4-9C5C-545F6C8AC583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5867401" y="6096001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           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Idea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Start with the initial state</a:t>
            </a:r>
          </a:p>
          <a:p>
            <a:pPr eaLnBrk="1" hangingPunct="1"/>
            <a:r>
              <a:rPr lang="en-US" altLang="en-US" dirty="0" smtClean="0"/>
              <a:t>Maintain a (general) queue of states to visit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Depth-First search: </a:t>
            </a:r>
            <a:r>
              <a:rPr lang="en-US" altLang="en-US" dirty="0"/>
              <a:t>the queue is LIFO </a:t>
            </a:r>
            <a:r>
              <a:rPr lang="en-US" altLang="en-US" dirty="0" smtClean="0">
                <a:solidFill>
                  <a:srgbClr val="C00000"/>
                </a:solidFill>
              </a:rPr>
              <a:t>(stack)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Breadth-First</a:t>
            </a:r>
            <a:r>
              <a:rPr lang="en-US" altLang="en-US" dirty="0" smtClean="0"/>
              <a:t> search: the queue is FIFO </a:t>
            </a:r>
            <a:r>
              <a:rPr lang="en-US" altLang="en-US" dirty="0" smtClean="0">
                <a:solidFill>
                  <a:srgbClr val="C00000"/>
                </a:solidFill>
              </a:rPr>
              <a:t>(queue)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Uniform-Cost </a:t>
            </a:r>
            <a:r>
              <a:rPr lang="en-US" altLang="en-US" dirty="0" smtClean="0"/>
              <a:t>search: the queue is ordered by lowest path cost g (path from start to node)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Depth-Limited</a:t>
            </a:r>
            <a:r>
              <a:rPr lang="en-US" altLang="en-US" dirty="0" smtClean="0"/>
              <a:t> search: DFS with a depth limit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Iterative-Deepening </a:t>
            </a:r>
            <a:r>
              <a:rPr lang="en-US" altLang="en-US" dirty="0" smtClean="0"/>
              <a:t>search: DFS with depth limit sequence 1, 2, 3, ….  till memory runs out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Bidirectional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Search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0986A7-3C8C-4D86-86C5-15CB7E815423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Criteria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>Completeness: </a:t>
            </a:r>
            <a:r>
              <a:rPr lang="en-US" altLang="en-US" sz="2800" smtClean="0"/>
              <a:t>Does it find a solution when there is one?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Optimality:</a:t>
            </a:r>
            <a:r>
              <a:rPr lang="en-US" altLang="en-US" sz="2800" dirty="0" smtClean="0"/>
              <a:t> Does it find the optimal solution in terms of cost?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Time complexity: </a:t>
            </a:r>
            <a:r>
              <a:rPr lang="en-US" altLang="en-US" sz="2800" dirty="0" smtClean="0"/>
              <a:t>How long does it take to find a solution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Space Complexity: </a:t>
            </a:r>
            <a:r>
              <a:rPr lang="en-US" altLang="en-US" sz="2800" dirty="0" smtClean="0"/>
              <a:t>How much memory is needed?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2814DC-2021-4991-A591-154B060594F9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Breadth-First Search</a:t>
            </a:r>
          </a:p>
        </p:txBody>
      </p:sp>
      <p:sp>
        <p:nvSpPr>
          <p:cNvPr id="20507" name="Rectangle 26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Maintain FIFO queue of nodes to visit</a:t>
            </a:r>
          </a:p>
          <a:p>
            <a:pPr eaLnBrk="1" hangingPunct="1"/>
            <a:r>
              <a:rPr lang="en-US" altLang="en-US" sz="3600" dirty="0"/>
              <a:t>Evaluation </a:t>
            </a:r>
            <a:r>
              <a:rPr lang="en-US" altLang="en-US" sz="3600" dirty="0">
                <a:solidFill>
                  <a:srgbClr val="0033CC"/>
                </a:solidFill>
              </a:rPr>
              <a:t>(</a:t>
            </a:r>
            <a:r>
              <a:rPr lang="en-US" altLang="en-US" sz="2400" dirty="0">
                <a:solidFill>
                  <a:srgbClr val="0033CC"/>
                </a:solidFill>
              </a:rPr>
              <a:t>branching factor b; solution at depth d)</a:t>
            </a:r>
          </a:p>
          <a:p>
            <a:pPr lvl="1" eaLnBrk="1" hangingPunct="1"/>
            <a:r>
              <a:rPr lang="en-US" altLang="en-US" sz="3200" dirty="0"/>
              <a:t>Complete?</a:t>
            </a:r>
          </a:p>
          <a:p>
            <a:pPr lvl="2" eaLnBrk="1" hangingPunct="1"/>
            <a:endParaRPr lang="en-US" altLang="en-US" sz="2800" dirty="0"/>
          </a:p>
          <a:p>
            <a:pPr lvl="1" eaLnBrk="1" hangingPunct="1"/>
            <a:r>
              <a:rPr lang="en-US" altLang="en-US" sz="3200" dirty="0"/>
              <a:t>Time Complexity?</a:t>
            </a:r>
          </a:p>
          <a:p>
            <a:pPr lvl="1" eaLnBrk="1" hangingPunct="1"/>
            <a:endParaRPr lang="en-US" altLang="en-US" sz="3200" dirty="0"/>
          </a:p>
          <a:p>
            <a:pPr lvl="1" eaLnBrk="1" hangingPunct="1"/>
            <a:r>
              <a:rPr lang="en-US" altLang="en-US" sz="3200" dirty="0"/>
              <a:t>Space?</a:t>
            </a:r>
          </a:p>
          <a:p>
            <a:pPr lvl="1" eaLnBrk="1" hangingPunct="1"/>
            <a:endParaRPr lang="en-US" altLang="en-US" sz="3200" dirty="0"/>
          </a:p>
          <a:p>
            <a:pPr lvl="1" eaLnBrk="1" hangingPunct="1"/>
            <a:endParaRPr lang="en-US" altLang="en-US" sz="3200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39470E-DC69-4969-80EF-6EABE79FA771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grpSp>
        <p:nvGrpSpPr>
          <p:cNvPr id="2" name="群組 1"/>
          <p:cNvGrpSpPr/>
          <p:nvPr/>
        </p:nvGrpSpPr>
        <p:grpSpPr>
          <a:xfrm>
            <a:off x="6597650" y="3124200"/>
            <a:ext cx="3917950" cy="2514600"/>
            <a:chOff x="5562600" y="3124200"/>
            <a:chExt cx="3917950" cy="2514600"/>
          </a:xfrm>
        </p:grpSpPr>
        <p:sp>
          <p:nvSpPr>
            <p:cNvPr id="20484" name="Oval 3"/>
            <p:cNvSpPr>
              <a:spLocks noChangeArrowheads="1"/>
            </p:cNvSpPr>
            <p:nvPr/>
          </p:nvSpPr>
          <p:spPr bwMode="auto">
            <a:xfrm>
              <a:off x="6873875" y="32353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6858000" y="31242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6264275" y="42259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7864475" y="43021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7848600" y="41910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55784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5562600" y="5181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492" name="Oval 11"/>
            <p:cNvSpPr>
              <a:spLocks noChangeArrowheads="1"/>
            </p:cNvSpPr>
            <p:nvPr/>
          </p:nvSpPr>
          <p:spPr bwMode="auto">
            <a:xfrm>
              <a:off x="66452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6629400" y="51816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494" name="Oval 13"/>
            <p:cNvSpPr>
              <a:spLocks noChangeArrowheads="1"/>
            </p:cNvSpPr>
            <p:nvPr/>
          </p:nvSpPr>
          <p:spPr bwMode="auto">
            <a:xfrm>
              <a:off x="76358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7620000" y="5181600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0496" name="Oval 15"/>
            <p:cNvSpPr>
              <a:spLocks noChangeArrowheads="1"/>
            </p:cNvSpPr>
            <p:nvPr/>
          </p:nvSpPr>
          <p:spPr bwMode="auto">
            <a:xfrm>
              <a:off x="8397875" y="52165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83820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0498" name="Oval 17"/>
            <p:cNvSpPr>
              <a:spLocks noChangeArrowheads="1"/>
            </p:cNvSpPr>
            <p:nvPr/>
          </p:nvSpPr>
          <p:spPr bwMode="auto">
            <a:xfrm>
              <a:off x="9159875" y="52165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91440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 flipH="1">
              <a:off x="6477000" y="3505200"/>
              <a:ext cx="609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>
              <a:off x="7086600" y="3505200"/>
              <a:ext cx="7620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H="1">
              <a:off x="5791200" y="4495800"/>
              <a:ext cx="5334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6477000" y="4495800"/>
              <a:ext cx="304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 flipH="1">
              <a:off x="7772400" y="4648200"/>
              <a:ext cx="2286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8153400" y="4648200"/>
              <a:ext cx="381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8229600" y="4572000"/>
              <a:ext cx="1066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2743201" y="3429000"/>
            <a:ext cx="384651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Yes (if enough memory)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2743200" y="4419599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O(b^d)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2743200" y="5445125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O(</a:t>
            </a:r>
            <a:r>
              <a:rPr lang="en-US" altLang="en-US" b="1" dirty="0" err="1">
                <a:solidFill>
                  <a:srgbClr val="FF0000"/>
                </a:solidFill>
                <a:latin typeface="Comic Sans MS" pitchFamily="66" charset="0"/>
              </a:rPr>
              <a:t>b^d</a:t>
            </a:r>
            <a:r>
              <a:rPr lang="en-US" altLang="en-US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9" grpId="0" autoUpdateAnimBg="0"/>
      <p:bldP spid="79900" grpId="0" autoUpdateAnimBg="0"/>
      <p:bldP spid="799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AI course at U. Washington and Stanford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08218"/>
            <a:ext cx="10058400" cy="1008134"/>
          </a:xfrm>
        </p:spPr>
        <p:txBody>
          <a:bodyPr>
            <a:normAutofit/>
          </a:bodyPr>
          <a:lstStyle/>
          <a:p>
            <a:r>
              <a:rPr kumimoji="1" lang="en-US" altLang="zh-TW" sz="4000" dirty="0">
                <a:hlinkClick r:id="rId2"/>
              </a:rPr>
              <a:t>AI course @ U. Washington</a:t>
            </a:r>
            <a:endParaRPr kumimoji="1"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圖片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79688"/>
            <a:ext cx="11137900" cy="1447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303588"/>
            <a:ext cx="4051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Depth-First Search</a:t>
            </a:r>
          </a:p>
        </p:txBody>
      </p:sp>
      <p:sp>
        <p:nvSpPr>
          <p:cNvPr id="21531" name="Rectangle 26"/>
          <p:cNvSpPr>
            <a:spLocks noGrp="1" noChangeArrowheads="1"/>
          </p:cNvSpPr>
          <p:nvPr>
            <p:ph idx="1"/>
          </p:nvPr>
        </p:nvSpPr>
        <p:spPr>
          <a:xfrm>
            <a:off x="1219200" y="1884174"/>
            <a:ext cx="9144000" cy="1981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Maintain stack of nodes to visit</a:t>
            </a:r>
          </a:p>
          <a:p>
            <a:pPr eaLnBrk="1" hangingPunct="1"/>
            <a:r>
              <a:rPr lang="en-US" altLang="en-US" sz="2800" dirty="0"/>
              <a:t>Evaluation </a:t>
            </a:r>
            <a:r>
              <a:rPr lang="en-US" altLang="en-US" dirty="0">
                <a:solidFill>
                  <a:srgbClr val="0033CC"/>
                </a:solidFill>
              </a:rPr>
              <a:t>(branching factor b; solution at depth d)</a:t>
            </a:r>
          </a:p>
          <a:p>
            <a:pPr lvl="1" eaLnBrk="1" hangingPunct="1"/>
            <a:r>
              <a:rPr lang="en-US" altLang="en-US" sz="2400" dirty="0"/>
              <a:t>Complete?</a:t>
            </a:r>
          </a:p>
          <a:p>
            <a:pPr lvl="2" eaLnBrk="1" hangingPunct="1"/>
            <a:endParaRPr lang="en-US" altLang="en-US" sz="2000" dirty="0"/>
          </a:p>
          <a:p>
            <a:pPr lvl="1" eaLnBrk="1" hangingPunct="1"/>
            <a:r>
              <a:rPr lang="en-US" altLang="en-US" sz="2400" dirty="0"/>
              <a:t>Time Complexity?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Space ?</a:t>
            </a:r>
          </a:p>
          <a:p>
            <a:pPr lvl="1" eaLnBrk="1" hangingPunct="1"/>
            <a:endParaRPr lang="en-US" altLang="en-US" sz="1200" dirty="0" smtClean="0"/>
          </a:p>
          <a:p>
            <a:pPr lvl="1" eaLnBrk="1" hangingPunct="1"/>
            <a:endParaRPr lang="en-US" altLang="en-US" sz="1200" dirty="0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B223C4-363F-4344-8EA1-EA9DBBB958BF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grpSp>
        <p:nvGrpSpPr>
          <p:cNvPr id="2" name="群組 1"/>
          <p:cNvGrpSpPr/>
          <p:nvPr/>
        </p:nvGrpSpPr>
        <p:grpSpPr>
          <a:xfrm>
            <a:off x="5562600" y="3124200"/>
            <a:ext cx="3917950" cy="2514600"/>
            <a:chOff x="5562600" y="3124200"/>
            <a:chExt cx="3917950" cy="2514600"/>
          </a:xfrm>
        </p:grpSpPr>
        <p:sp>
          <p:nvSpPr>
            <p:cNvPr id="21508" name="Oval 3"/>
            <p:cNvSpPr>
              <a:spLocks noChangeArrowheads="1"/>
            </p:cNvSpPr>
            <p:nvPr/>
          </p:nvSpPr>
          <p:spPr bwMode="auto">
            <a:xfrm>
              <a:off x="6873875" y="32353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6858000" y="31242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0" name="Oval 5"/>
            <p:cNvSpPr>
              <a:spLocks noChangeArrowheads="1"/>
            </p:cNvSpPr>
            <p:nvPr/>
          </p:nvSpPr>
          <p:spPr bwMode="auto">
            <a:xfrm>
              <a:off x="6264275" y="42259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7864475" y="43021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5562600" y="51816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55784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6629400" y="5181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1516" name="Oval 11"/>
            <p:cNvSpPr>
              <a:spLocks noChangeArrowheads="1"/>
            </p:cNvSpPr>
            <p:nvPr/>
          </p:nvSpPr>
          <p:spPr bwMode="auto">
            <a:xfrm>
              <a:off x="66452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7848600" y="41910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518" name="Oval 13"/>
            <p:cNvSpPr>
              <a:spLocks noChangeArrowheads="1"/>
            </p:cNvSpPr>
            <p:nvPr/>
          </p:nvSpPr>
          <p:spPr bwMode="auto">
            <a:xfrm>
              <a:off x="76358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7620000" y="5181600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8397875" y="52165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83820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1522" name="Oval 17"/>
            <p:cNvSpPr>
              <a:spLocks noChangeArrowheads="1"/>
            </p:cNvSpPr>
            <p:nvPr/>
          </p:nvSpPr>
          <p:spPr bwMode="auto">
            <a:xfrm>
              <a:off x="9159875" y="52165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91440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 flipH="1">
              <a:off x="6477000" y="3505200"/>
              <a:ext cx="609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7086600" y="3505200"/>
              <a:ext cx="7620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1"/>
            <p:cNvSpPr>
              <a:spLocks noChangeShapeType="1"/>
            </p:cNvSpPr>
            <p:nvPr/>
          </p:nvSpPr>
          <p:spPr bwMode="auto">
            <a:xfrm flipH="1">
              <a:off x="5791200" y="4495800"/>
              <a:ext cx="5334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2"/>
            <p:cNvSpPr>
              <a:spLocks noChangeShapeType="1"/>
            </p:cNvSpPr>
            <p:nvPr/>
          </p:nvSpPr>
          <p:spPr bwMode="auto">
            <a:xfrm>
              <a:off x="6477000" y="4495800"/>
              <a:ext cx="304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3"/>
            <p:cNvSpPr>
              <a:spLocks noChangeShapeType="1"/>
            </p:cNvSpPr>
            <p:nvPr/>
          </p:nvSpPr>
          <p:spPr bwMode="auto">
            <a:xfrm flipH="1">
              <a:off x="7772400" y="4648200"/>
              <a:ext cx="2286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4"/>
            <p:cNvSpPr>
              <a:spLocks noChangeShapeType="1"/>
            </p:cNvSpPr>
            <p:nvPr/>
          </p:nvSpPr>
          <p:spPr bwMode="auto">
            <a:xfrm>
              <a:off x="8153400" y="4648200"/>
              <a:ext cx="381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>
              <a:off x="8229600" y="4572000"/>
              <a:ext cx="1066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2590800" y="3276600"/>
            <a:ext cx="359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Not for infinite spaces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2590800" y="40386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O(b^d)</a:t>
            </a: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2590800" y="4838419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O(d)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5" grpId="0" autoUpdateAnimBg="0"/>
      <p:bldP spid="78876" grpId="0" autoUpdateAnimBg="0"/>
      <p:bldP spid="788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Iterative Deepening Search</a:t>
            </a:r>
          </a:p>
        </p:txBody>
      </p:sp>
      <p:sp>
        <p:nvSpPr>
          <p:cNvPr id="28699" name="Rectangle 26"/>
          <p:cNvSpPr>
            <a:spLocks noGrp="1" noChangeArrowheads="1"/>
          </p:cNvSpPr>
          <p:nvPr>
            <p:ph idx="1"/>
          </p:nvPr>
        </p:nvSpPr>
        <p:spPr>
          <a:xfrm>
            <a:off x="1185264" y="1855787"/>
            <a:ext cx="9330335" cy="19542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DFS with depth limit; incrementally grow limit </a:t>
            </a:r>
            <a:r>
              <a:rPr lang="en-US" altLang="en-US" sz="2800" dirty="0">
                <a:solidFill>
                  <a:srgbClr val="FF0000"/>
                </a:solidFill>
                <a:latin typeface="Script MT Bold" pitchFamily="66" charset="0"/>
              </a:rPr>
              <a:t>l = 0, 1, 2, ...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Evaluation </a:t>
            </a:r>
            <a:r>
              <a:rPr lang="en-US" altLang="en-US" sz="1600" dirty="0" smtClean="0">
                <a:solidFill>
                  <a:srgbClr val="0033CC"/>
                </a:solidFill>
              </a:rPr>
              <a:t>(for solution at depth d)</a:t>
            </a:r>
          </a:p>
          <a:p>
            <a:pPr lvl="1" eaLnBrk="1" hangingPunct="1"/>
            <a:r>
              <a:rPr lang="en-US" altLang="en-US" sz="2400" dirty="0"/>
              <a:t>Complete?</a:t>
            </a:r>
          </a:p>
          <a:p>
            <a:pPr lvl="2" eaLnBrk="1" hangingPunct="1"/>
            <a:endParaRPr lang="en-US" altLang="en-US" sz="2000" dirty="0"/>
          </a:p>
          <a:p>
            <a:pPr lvl="1" eaLnBrk="1" hangingPunct="1"/>
            <a:r>
              <a:rPr lang="en-US" altLang="en-US" sz="2400" dirty="0"/>
              <a:t>Time Complexity?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Space Complexity?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6BFE9D-2190-4BD2-8912-9FD7ECECA441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743201" y="3200400"/>
            <a:ext cx="226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Comic Sans MS" pitchFamily="66" charset="0"/>
              </a:rPr>
              <a:t>Yes, if </a:t>
            </a:r>
            <a:r>
              <a:rPr lang="en-US" altLang="en-US" dirty="0">
                <a:solidFill>
                  <a:srgbClr val="FF0000"/>
                </a:solidFill>
                <a:latin typeface="Script MT Bold" pitchFamily="66" charset="0"/>
              </a:rPr>
              <a:t>l</a:t>
            </a:r>
            <a:r>
              <a:rPr lang="en-US" altLang="en-US" b="1" dirty="0">
                <a:solidFill>
                  <a:srgbClr val="FF0000"/>
                </a:solidFill>
                <a:latin typeface="Comic Sans MS" pitchFamily="66" charset="0"/>
              </a:rPr>
              <a:t> &gt;= d</a:t>
            </a: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2743201" y="4025106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O(</a:t>
            </a:r>
            <a:r>
              <a:rPr lang="en-US" altLang="en-US" b="1" dirty="0" err="1">
                <a:solidFill>
                  <a:srgbClr val="FF0000"/>
                </a:solidFill>
                <a:latin typeface="Comic Sans MS" pitchFamily="66" charset="0"/>
              </a:rPr>
              <a:t>b^d</a:t>
            </a:r>
            <a:r>
              <a:rPr lang="en-US" altLang="en-US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2746095" y="4835525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mic Sans MS" pitchFamily="66" charset="0"/>
              </a:rPr>
              <a:t>O(d)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5562600" y="3124200"/>
            <a:ext cx="3902075" cy="2514601"/>
            <a:chOff x="5562600" y="3124200"/>
            <a:chExt cx="3902075" cy="2514601"/>
          </a:xfrm>
        </p:grpSpPr>
        <p:sp>
          <p:nvSpPr>
            <p:cNvPr id="28676" name="Oval 3"/>
            <p:cNvSpPr>
              <a:spLocks noChangeArrowheads="1"/>
            </p:cNvSpPr>
            <p:nvPr/>
          </p:nvSpPr>
          <p:spPr bwMode="auto">
            <a:xfrm>
              <a:off x="6873875" y="32353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6858000" y="31242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6264275" y="42259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7162800" y="3200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7864475" y="43021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8682" name="Oval 9"/>
            <p:cNvSpPr>
              <a:spLocks noChangeArrowheads="1"/>
            </p:cNvSpPr>
            <p:nvPr/>
          </p:nvSpPr>
          <p:spPr bwMode="auto">
            <a:xfrm>
              <a:off x="55784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7848600" y="4191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8684" name="Oval 11"/>
            <p:cNvSpPr>
              <a:spLocks noChangeArrowheads="1"/>
            </p:cNvSpPr>
            <p:nvPr/>
          </p:nvSpPr>
          <p:spPr bwMode="auto">
            <a:xfrm>
              <a:off x="6645275" y="52927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686" name="Oval 13"/>
            <p:cNvSpPr>
              <a:spLocks noChangeArrowheads="1"/>
            </p:cNvSpPr>
            <p:nvPr/>
          </p:nvSpPr>
          <p:spPr bwMode="auto">
            <a:xfrm>
              <a:off x="7635876" y="5292726"/>
              <a:ext cx="365125" cy="3460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6553200" y="4191000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8688" name="Oval 15"/>
            <p:cNvSpPr>
              <a:spLocks noChangeArrowheads="1"/>
            </p:cNvSpPr>
            <p:nvPr/>
          </p:nvSpPr>
          <p:spPr bwMode="auto">
            <a:xfrm>
              <a:off x="8397876" y="5216526"/>
              <a:ext cx="441325" cy="3460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5562600" y="5181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8690" name="Oval 17"/>
            <p:cNvSpPr>
              <a:spLocks noChangeArrowheads="1"/>
            </p:cNvSpPr>
            <p:nvPr/>
          </p:nvSpPr>
          <p:spPr bwMode="auto">
            <a:xfrm>
              <a:off x="9159875" y="5216525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6629400" y="5181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 flipH="1">
              <a:off x="6477000" y="3505200"/>
              <a:ext cx="609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7086600" y="3505200"/>
              <a:ext cx="7620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H="1">
              <a:off x="5791200" y="4495800"/>
              <a:ext cx="5334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6477000" y="4495800"/>
              <a:ext cx="304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 flipH="1">
              <a:off x="7772400" y="4648200"/>
              <a:ext cx="2286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>
              <a:off x="8153400" y="4648200"/>
              <a:ext cx="381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>
              <a:off x="8229600" y="4572000"/>
              <a:ext cx="1066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81951" name="Text Box 31"/>
            <p:cNvSpPr txBox="1">
              <a:spLocks noChangeArrowheads="1"/>
            </p:cNvSpPr>
            <p:nvPr/>
          </p:nvSpPr>
          <p:spPr bwMode="auto">
            <a:xfrm>
              <a:off x="8229600" y="4191000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8458200" y="5181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1953" name="Text Box 33"/>
            <p:cNvSpPr txBox="1">
              <a:spLocks noChangeArrowheads="1"/>
            </p:cNvSpPr>
            <p:nvPr/>
          </p:nvSpPr>
          <p:spPr bwMode="auto">
            <a:xfrm>
              <a:off x="9144000" y="5154613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dirty="0">
                  <a:latin typeface="Times New Roman" pitchFamily="18" charset="0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7" grpId="0" autoUpdateAnimBg="0"/>
      <p:bldP spid="81948" grpId="0" autoUpdateAnimBg="0"/>
      <p:bldP spid="819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Cost of Iterative Deepening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A375D-85FF-43D9-A593-81EACFAE04AD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281"/>
              </p:ext>
            </p:extLst>
          </p:nvPr>
        </p:nvGraphicFramePr>
        <p:xfrm>
          <a:off x="2514600" y="1975413"/>
          <a:ext cx="6096000" cy="4064001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E1A95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E1A95"/>
                          </a:solidFill>
                          <a:effectLst/>
                          <a:latin typeface="Arial" charset="0"/>
                        </a:rPr>
                        <a:t>ratio IDS to DFS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1.08:1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1.02:1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26" name="Line 29"/>
          <p:cNvSpPr>
            <a:spLocks noChangeShapeType="1"/>
          </p:cNvSpPr>
          <p:nvPr/>
        </p:nvSpPr>
        <p:spPr bwMode="auto">
          <a:xfrm>
            <a:off x="3048000" y="19812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Uniform-Cost Search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720D7A-14B5-43A5-9A1C-5FC805D2664F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097280" y="1828801"/>
            <a:ext cx="1033272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 Expand the node </a:t>
            </a:r>
            <a:r>
              <a:rPr lang="en-US" altLang="en-US" sz="2800" dirty="0">
                <a:solidFill>
                  <a:srgbClr val="C00000"/>
                </a:solidFill>
              </a:rPr>
              <a:t>n</a:t>
            </a:r>
            <a:r>
              <a:rPr lang="en-US" altLang="en-US" sz="2800" dirty="0"/>
              <a:t> with the lowest path cost </a:t>
            </a:r>
            <a:r>
              <a:rPr lang="en-US" altLang="en-US" sz="2800" dirty="0">
                <a:solidFill>
                  <a:srgbClr val="C00000"/>
                </a:solidFill>
              </a:rPr>
              <a:t>g(n)</a:t>
            </a:r>
          </a:p>
          <a:p>
            <a:pPr eaLnBrk="1" hangingPunct="1"/>
            <a:endParaRPr lang="en-US" altLang="en-US" sz="2800" dirty="0">
              <a:solidFill>
                <a:srgbClr val="C000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 Implement by storing the frontier as a </a:t>
            </a:r>
            <a:r>
              <a:rPr lang="en-US" altLang="en-US" sz="2800" dirty="0">
                <a:solidFill>
                  <a:srgbClr val="0033CC"/>
                </a:solidFill>
              </a:rPr>
              <a:t>priority </a:t>
            </a:r>
            <a:r>
              <a:rPr lang="en-US" altLang="en-US" sz="2800" dirty="0" smtClean="0">
                <a:solidFill>
                  <a:srgbClr val="0033CC"/>
                </a:solidFill>
              </a:rPr>
              <a:t>queue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ordered by </a:t>
            </a:r>
            <a:r>
              <a:rPr lang="en-US" altLang="en-US" sz="2800" dirty="0">
                <a:solidFill>
                  <a:srgbClr val="C00000"/>
                </a:solidFill>
              </a:rPr>
              <a:t>g(n)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  Apply the goal test when the node is selected for </a:t>
            </a:r>
            <a:r>
              <a:rPr lang="en-US" altLang="en-US" sz="2800" dirty="0" smtClean="0"/>
              <a:t>expansion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  If a newly generated node </a:t>
            </a:r>
            <a:r>
              <a:rPr lang="en-US" altLang="en-US" sz="2800" dirty="0">
                <a:solidFill>
                  <a:srgbClr val="C00000"/>
                </a:solidFill>
              </a:rPr>
              <a:t>n</a:t>
            </a:r>
            <a:r>
              <a:rPr lang="en-US" altLang="en-US" sz="2800" dirty="0"/>
              <a:t> is already on the </a:t>
            </a:r>
            <a:r>
              <a:rPr lang="en-US" altLang="en-US" sz="2800" dirty="0" smtClean="0"/>
              <a:t>frontier </a:t>
            </a:r>
            <a:r>
              <a:rPr lang="en-US" altLang="en-US" sz="2800" dirty="0"/>
              <a:t>as node </a:t>
            </a:r>
            <a:r>
              <a:rPr lang="en-US" altLang="en-US" sz="2800" dirty="0">
                <a:solidFill>
                  <a:srgbClr val="C00000"/>
                </a:solidFill>
              </a:rPr>
              <a:t>n´ </a:t>
            </a:r>
            <a:r>
              <a:rPr lang="en-US" altLang="en-US" sz="2800" dirty="0"/>
              <a:t>and if </a:t>
            </a:r>
            <a:r>
              <a:rPr lang="en-US" altLang="en-US" sz="2800" dirty="0" err="1">
                <a:solidFill>
                  <a:srgbClr val="C00000"/>
                </a:solidFill>
              </a:rPr>
              <a:t>pathcost</a:t>
            </a:r>
            <a:r>
              <a:rPr lang="en-US" altLang="en-US" sz="2800" dirty="0">
                <a:solidFill>
                  <a:srgbClr val="C00000"/>
                </a:solidFill>
              </a:rPr>
              <a:t>(n) &lt; </a:t>
            </a:r>
            <a:r>
              <a:rPr lang="en-US" altLang="en-US" sz="2800" dirty="0" err="1">
                <a:solidFill>
                  <a:srgbClr val="C00000"/>
                </a:solidFill>
              </a:rPr>
              <a:t>pathcost</a:t>
            </a:r>
            <a:r>
              <a:rPr lang="en-US" altLang="en-US" sz="2800" dirty="0">
                <a:solidFill>
                  <a:srgbClr val="C00000"/>
                </a:solidFill>
              </a:rPr>
              <a:t>(n´),</a:t>
            </a:r>
          </a:p>
          <a:p>
            <a:pPr eaLnBrk="1" hangingPunct="1"/>
            <a:r>
              <a:rPr lang="en-US" altLang="en-US" sz="2800" dirty="0"/>
              <a:t>   then replace </a:t>
            </a:r>
            <a:r>
              <a:rPr lang="en-US" altLang="en-US" sz="2800" dirty="0">
                <a:solidFill>
                  <a:srgbClr val="C00000"/>
                </a:solidFill>
              </a:rPr>
              <a:t>n’ </a:t>
            </a:r>
            <a:r>
              <a:rPr lang="en-US" altLang="en-US" sz="2800" dirty="0"/>
              <a:t>with </a:t>
            </a:r>
            <a:r>
              <a:rPr lang="en-US" altLang="en-US" sz="2800" dirty="0">
                <a:solidFill>
                  <a:srgbClr val="C00000"/>
                </a:solidFill>
              </a:rPr>
              <a:t>n</a:t>
            </a:r>
            <a:r>
              <a:rPr lang="en-US" altLang="en-US" sz="2800" dirty="0"/>
              <a:t>.</a:t>
            </a:r>
            <a:br>
              <a:rPr lang="en-US" altLang="en-US" sz="2800" dirty="0"/>
            </a:b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Comparison of Blind Methods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DEC02-EEB0-4345-981F-4D8C4FACADD5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4" t="28906" r="8749" b="17188"/>
          <a:stretch>
            <a:fillRect/>
          </a:stretch>
        </p:blipFill>
        <p:spPr bwMode="auto">
          <a:xfrm>
            <a:off x="2049780" y="173736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Problem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8763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All these blind methods are too slow for real applications </a:t>
            </a:r>
          </a:p>
          <a:p>
            <a:pPr eaLnBrk="1" hangingPunct="1"/>
            <a:endParaRPr lang="en-US" altLang="en-US" sz="36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3600" dirty="0"/>
              <a:t>Solution	</a:t>
            </a:r>
            <a:r>
              <a:rPr lang="en-US" altLang="en-US" sz="3600" dirty="0">
                <a:sym typeface="Wingdings" pitchFamily="2" charset="2"/>
              </a:rPr>
              <a:t></a:t>
            </a:r>
            <a:r>
              <a:rPr lang="en-US" altLang="en-US" sz="3600" dirty="0"/>
              <a:t> add guidance 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		    	</a:t>
            </a:r>
            <a:r>
              <a:rPr lang="en-US" altLang="en-US" sz="3600" dirty="0">
                <a:sym typeface="Wingdings" pitchFamily="2" charset="2"/>
              </a:rPr>
              <a:t> </a:t>
            </a:r>
            <a:r>
              <a:rPr lang="en-US" altLang="en-US" sz="3600" dirty="0">
                <a:solidFill>
                  <a:srgbClr val="800080"/>
                </a:solidFill>
                <a:sym typeface="Wingdings" pitchFamily="2" charset="2"/>
              </a:rPr>
              <a:t>“</a:t>
            </a:r>
            <a:r>
              <a:rPr lang="en-US" altLang="en-US" sz="3600" dirty="0">
                <a:solidFill>
                  <a:srgbClr val="AE1A95"/>
                </a:solidFill>
                <a:sym typeface="Wingdings" pitchFamily="2" charset="2"/>
              </a:rPr>
              <a:t>informed search</a:t>
            </a:r>
            <a:r>
              <a:rPr lang="en-US" altLang="en-US" sz="3600" dirty="0">
                <a:solidFill>
                  <a:srgbClr val="800080"/>
                </a:solidFill>
                <a:sym typeface="Wingdings" pitchFamily="2" charset="2"/>
              </a:rPr>
              <a:t>”</a:t>
            </a:r>
          </a:p>
          <a:p>
            <a:pPr eaLnBrk="1" hangingPunct="1">
              <a:buFontTx/>
              <a:buNone/>
            </a:pPr>
            <a:r>
              <a:rPr lang="en-US" altLang="en-US" sz="3600" dirty="0">
                <a:sym typeface="Wingdings" pitchFamily="2" charset="2"/>
              </a:rPr>
              <a:t>	</a:t>
            </a:r>
            <a:endParaRPr lang="en-US" altLang="en-US" sz="3600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59301-6EBF-436C-BC57-4C75494F1426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smtClean="0">
                <a:solidFill>
                  <a:schemeClr val="bg1"/>
                </a:solidFill>
              </a:rPr>
              <a:t>Informed (Heuristic) Search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0033CC"/>
                </a:solidFill>
              </a:rPr>
              <a:t>Idea: </a:t>
            </a:r>
            <a:r>
              <a:rPr lang="en-US" altLang="en-US" sz="4000">
                <a:solidFill>
                  <a:srgbClr val="0033CC"/>
                </a:solidFill>
              </a:rPr>
              <a:t>be </a:t>
            </a:r>
            <a:r>
              <a:rPr lang="en-US" altLang="en-US" sz="4000" b="1" smtClean="0">
                <a:solidFill>
                  <a:srgbClr val="0033CC"/>
                </a:solidFill>
              </a:rPr>
              <a:t>smart </a:t>
            </a:r>
            <a:r>
              <a:rPr lang="en-US" altLang="en-US" sz="4000" smtClean="0">
                <a:solidFill>
                  <a:srgbClr val="0033CC"/>
                </a:solidFill>
              </a:rPr>
              <a:t>about </a:t>
            </a:r>
            <a:r>
              <a:rPr lang="en-US" altLang="en-US" sz="4000">
                <a:solidFill>
                  <a:srgbClr val="0033CC"/>
                </a:solidFill>
              </a:rPr>
              <a:t>what </a:t>
            </a:r>
            <a:r>
              <a:rPr lang="en-US" altLang="en-US" sz="4000" smtClean="0">
                <a:solidFill>
                  <a:srgbClr val="0033CC"/>
                </a:solidFill>
              </a:rPr>
              <a:t>paths to </a:t>
            </a:r>
            <a:r>
              <a:rPr lang="en-US" altLang="en-US" sz="4000" dirty="0">
                <a:solidFill>
                  <a:srgbClr val="0033CC"/>
                </a:solidFill>
              </a:rPr>
              <a:t>try.</a:t>
            </a:r>
          </a:p>
          <a:p>
            <a:endParaRPr kumimoji="1"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D373A-48BD-47E7-83C1-D2B43E1B2999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grpSp>
        <p:nvGrpSpPr>
          <p:cNvPr id="4" name="群組 3"/>
          <p:cNvGrpSpPr/>
          <p:nvPr/>
        </p:nvGrpSpPr>
        <p:grpSpPr>
          <a:xfrm>
            <a:off x="8605058" y="2438400"/>
            <a:ext cx="2590800" cy="3429000"/>
            <a:chOff x="5181600" y="2971800"/>
            <a:chExt cx="2590800" cy="3429000"/>
          </a:xfrm>
        </p:grpSpPr>
        <p:sp>
          <p:nvSpPr>
            <p:cNvPr id="9220" name="Oval 6"/>
            <p:cNvSpPr>
              <a:spLocks noChangeArrowheads="1"/>
            </p:cNvSpPr>
            <p:nvPr/>
          </p:nvSpPr>
          <p:spPr bwMode="auto">
            <a:xfrm>
              <a:off x="5791200" y="2971800"/>
              <a:ext cx="304800" cy="304800"/>
            </a:xfrm>
            <a:prstGeom prst="ellipse">
              <a:avLst/>
            </a:prstGeom>
            <a:solidFill>
              <a:srgbClr val="07E1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" name="Oval 7"/>
            <p:cNvSpPr>
              <a:spLocks noChangeArrowheads="1"/>
            </p:cNvSpPr>
            <p:nvPr/>
          </p:nvSpPr>
          <p:spPr bwMode="auto">
            <a:xfrm>
              <a:off x="5181600" y="3581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" name="Oval 8"/>
            <p:cNvSpPr>
              <a:spLocks noChangeArrowheads="1"/>
            </p:cNvSpPr>
            <p:nvPr/>
          </p:nvSpPr>
          <p:spPr bwMode="auto">
            <a:xfrm>
              <a:off x="5867400" y="3581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3" name="Oval 9"/>
            <p:cNvSpPr>
              <a:spLocks noChangeArrowheads="1"/>
            </p:cNvSpPr>
            <p:nvPr/>
          </p:nvSpPr>
          <p:spPr bwMode="auto">
            <a:xfrm>
              <a:off x="6553200" y="3581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4" name="Oval 11"/>
            <p:cNvSpPr>
              <a:spLocks noChangeArrowheads="1"/>
            </p:cNvSpPr>
            <p:nvPr/>
          </p:nvSpPr>
          <p:spPr bwMode="auto">
            <a:xfrm>
              <a:off x="5410200" y="4191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5" name="Oval 13"/>
            <p:cNvSpPr>
              <a:spLocks noChangeArrowheads="1"/>
            </p:cNvSpPr>
            <p:nvPr/>
          </p:nvSpPr>
          <p:spPr bwMode="auto">
            <a:xfrm>
              <a:off x="6781800" y="4191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Oval 14"/>
            <p:cNvSpPr>
              <a:spLocks noChangeArrowheads="1"/>
            </p:cNvSpPr>
            <p:nvPr/>
          </p:nvSpPr>
          <p:spPr bwMode="auto">
            <a:xfrm>
              <a:off x="7467600" y="4191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Oval 20"/>
            <p:cNvSpPr>
              <a:spLocks noChangeArrowheads="1"/>
            </p:cNvSpPr>
            <p:nvPr/>
          </p:nvSpPr>
          <p:spPr bwMode="auto">
            <a:xfrm>
              <a:off x="57150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8" name="Oval 21"/>
            <p:cNvSpPr>
              <a:spLocks noChangeArrowheads="1"/>
            </p:cNvSpPr>
            <p:nvPr/>
          </p:nvSpPr>
          <p:spPr bwMode="auto">
            <a:xfrm>
              <a:off x="6248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9" name="Oval 22"/>
            <p:cNvSpPr>
              <a:spLocks noChangeArrowheads="1"/>
            </p:cNvSpPr>
            <p:nvPr/>
          </p:nvSpPr>
          <p:spPr bwMode="auto">
            <a:xfrm>
              <a:off x="67818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0" name="Oval 23"/>
            <p:cNvSpPr>
              <a:spLocks noChangeArrowheads="1"/>
            </p:cNvSpPr>
            <p:nvPr/>
          </p:nvSpPr>
          <p:spPr bwMode="auto">
            <a:xfrm>
              <a:off x="73152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1" name="Oval 24"/>
            <p:cNvSpPr>
              <a:spLocks noChangeArrowheads="1"/>
            </p:cNvSpPr>
            <p:nvPr/>
          </p:nvSpPr>
          <p:spPr bwMode="auto">
            <a:xfrm>
              <a:off x="7010400" y="541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2" name="Line 25"/>
            <p:cNvSpPr>
              <a:spLocks noChangeShapeType="1"/>
            </p:cNvSpPr>
            <p:nvPr/>
          </p:nvSpPr>
          <p:spPr bwMode="auto">
            <a:xfrm flipH="1">
              <a:off x="5410200" y="32766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29"/>
            <p:cNvSpPr>
              <a:spLocks noChangeShapeType="1"/>
            </p:cNvSpPr>
            <p:nvPr/>
          </p:nvSpPr>
          <p:spPr bwMode="auto">
            <a:xfrm>
              <a:off x="5943600" y="3276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30"/>
            <p:cNvSpPr>
              <a:spLocks noChangeShapeType="1"/>
            </p:cNvSpPr>
            <p:nvPr/>
          </p:nvSpPr>
          <p:spPr bwMode="auto">
            <a:xfrm>
              <a:off x="5943600" y="3276600"/>
              <a:ext cx="6858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31"/>
            <p:cNvSpPr>
              <a:spLocks noChangeShapeType="1"/>
            </p:cNvSpPr>
            <p:nvPr/>
          </p:nvSpPr>
          <p:spPr bwMode="auto">
            <a:xfrm flipH="1">
              <a:off x="5562600" y="3886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33"/>
            <p:cNvSpPr>
              <a:spLocks noChangeShapeType="1"/>
            </p:cNvSpPr>
            <p:nvPr/>
          </p:nvSpPr>
          <p:spPr bwMode="auto">
            <a:xfrm>
              <a:off x="6705600" y="3886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34"/>
            <p:cNvSpPr>
              <a:spLocks noChangeShapeType="1"/>
            </p:cNvSpPr>
            <p:nvPr/>
          </p:nvSpPr>
          <p:spPr bwMode="auto">
            <a:xfrm>
              <a:off x="6705600" y="3886200"/>
              <a:ext cx="8382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39"/>
            <p:cNvSpPr>
              <a:spLocks noChangeShapeType="1"/>
            </p:cNvSpPr>
            <p:nvPr/>
          </p:nvSpPr>
          <p:spPr bwMode="auto">
            <a:xfrm>
              <a:off x="5638800" y="4495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41"/>
            <p:cNvSpPr>
              <a:spLocks noChangeShapeType="1"/>
            </p:cNvSpPr>
            <p:nvPr/>
          </p:nvSpPr>
          <p:spPr bwMode="auto">
            <a:xfrm>
              <a:off x="69342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42"/>
            <p:cNvSpPr>
              <a:spLocks noChangeShapeType="1"/>
            </p:cNvSpPr>
            <p:nvPr/>
          </p:nvSpPr>
          <p:spPr bwMode="auto">
            <a:xfrm flipH="1">
              <a:off x="7467600" y="4495800"/>
              <a:ext cx="1524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44"/>
            <p:cNvSpPr>
              <a:spLocks noChangeShapeType="1"/>
            </p:cNvSpPr>
            <p:nvPr/>
          </p:nvSpPr>
          <p:spPr bwMode="auto">
            <a:xfrm flipH="1">
              <a:off x="7239000" y="5105400"/>
              <a:ext cx="1524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Oval 45"/>
            <p:cNvSpPr>
              <a:spLocks noChangeArrowheads="1"/>
            </p:cNvSpPr>
            <p:nvPr/>
          </p:nvSpPr>
          <p:spPr bwMode="auto">
            <a:xfrm>
              <a:off x="6553200" y="6096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3" name="Line 46"/>
            <p:cNvSpPr>
              <a:spLocks noChangeShapeType="1"/>
            </p:cNvSpPr>
            <p:nvPr/>
          </p:nvSpPr>
          <p:spPr bwMode="auto">
            <a:xfrm flipH="1">
              <a:off x="6781800" y="5715000"/>
              <a:ext cx="3048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1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0033CC"/>
                </a:solidFill>
              </a:rPr>
              <a:t>Blind Search vs. Informed Search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What’s the difference?   </a:t>
            </a:r>
          </a:p>
          <a:p>
            <a:pPr eaLnBrk="1" hangingPunct="1"/>
            <a:endParaRPr lang="en-US" altLang="en-US" sz="2800" dirty="0" smtClean="0"/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How do we formally specify this?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CC0000"/>
                </a:solidFill>
              </a:rPr>
              <a:t>A node is selected for expansion based on an evaluation function that estimates cost to goal.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CF6448-9601-4F61-A048-2353D2BA3ADF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332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54957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>
                <a:solidFill>
                  <a:srgbClr val="0033CC"/>
                </a:solidFill>
              </a:rPr>
              <a:t>General Tree Search Paradigm</a:t>
            </a:r>
            <a:endParaRPr lang="en-US" altLang="en-US" sz="3600">
              <a:solidFill>
                <a:srgbClr val="0033CC"/>
              </a:solidFill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E2DA0F-EA9B-4863-80A1-6B6E063DBDFB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00200" y="1779688"/>
            <a:ext cx="7137400" cy="3416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function tree-search(root-node)</a:t>
            </a:r>
            <a:endParaRPr lang="en-US" altLang="en-US">
              <a:sym typeface="Wingdings" pitchFamily="2" charset="2"/>
            </a:endParaRPr>
          </a:p>
          <a:p>
            <a:pPr eaLnBrk="1" hangingPunct="1"/>
            <a:r>
              <a:rPr lang="en-US" altLang="en-US">
                <a:sym typeface="Wingdings" pitchFamily="2" charset="2"/>
              </a:rPr>
              <a:t>   fringe 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successors</a:t>
            </a:r>
            <a:r>
              <a:rPr lang="en-US" altLang="en-US">
                <a:sym typeface="Wingdings" pitchFamily="2" charset="2"/>
              </a:rPr>
              <a:t>(root-node)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   while (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notempty</a:t>
            </a:r>
            <a:r>
              <a:rPr lang="en-US" altLang="en-US">
                <a:sym typeface="Wingdings" pitchFamily="2" charset="2"/>
              </a:rPr>
              <a:t>(fringe) )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          {node 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remove-first</a:t>
            </a:r>
            <a:r>
              <a:rPr lang="en-US" altLang="en-US">
                <a:sym typeface="Wingdings" pitchFamily="2" charset="2"/>
              </a:rPr>
              <a:t>(fringe)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	state 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state</a:t>
            </a:r>
            <a:r>
              <a:rPr lang="en-US" altLang="en-US">
                <a:sym typeface="Wingdings" pitchFamily="2" charset="2"/>
              </a:rPr>
              <a:t>(node)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	if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goal-test</a:t>
            </a:r>
            <a:r>
              <a:rPr lang="en-US" altLang="en-US">
                <a:sym typeface="Wingdings" pitchFamily="2" charset="2"/>
              </a:rPr>
              <a:t>(state) return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solution</a:t>
            </a:r>
            <a:r>
              <a:rPr lang="en-US" altLang="en-US">
                <a:sym typeface="Wingdings" pitchFamily="2" charset="2"/>
              </a:rPr>
              <a:t>(node)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	fringe  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insert-all</a:t>
            </a:r>
            <a:r>
              <a:rPr lang="en-US" altLang="en-US">
                <a:sym typeface="Wingdings" pitchFamily="2" charset="2"/>
              </a:rPr>
              <a:t>(</a:t>
            </a:r>
            <a:r>
              <a:rPr lang="en-US" altLang="en-US">
                <a:solidFill>
                  <a:srgbClr val="0033CC"/>
                </a:solidFill>
                <a:sym typeface="Wingdings" pitchFamily="2" charset="2"/>
              </a:rPr>
              <a:t>successors</a:t>
            </a:r>
            <a:r>
              <a:rPr lang="en-US" altLang="en-US">
                <a:sym typeface="Wingdings" pitchFamily="2" charset="2"/>
              </a:rPr>
              <a:t>(node),fringe) }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   return failure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end tree-search</a:t>
            </a:r>
          </a:p>
        </p:txBody>
      </p:sp>
      <p:sp>
        <p:nvSpPr>
          <p:cNvPr id="11269" name="TextBox 8"/>
          <p:cNvSpPr txBox="1">
            <a:spLocks noChangeArrowheads="1"/>
          </p:cNvSpPr>
          <p:nvPr/>
        </p:nvSpPr>
        <p:spPr bwMode="auto">
          <a:xfrm>
            <a:off x="5410201" y="4876800"/>
            <a:ext cx="12811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root-node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5715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9200" y="5715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2800" y="5715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715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191000" y="5257800"/>
            <a:ext cx="1447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876800" y="58674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3" idx="1"/>
          </p:cNvCxnSpPr>
          <p:nvPr/>
        </p:nvCxnSpPr>
        <p:spPr>
          <a:xfrm>
            <a:off x="5943600" y="58674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2" idx="1"/>
          </p:cNvCxnSpPr>
          <p:nvPr/>
        </p:nvCxnSpPr>
        <p:spPr>
          <a:xfrm>
            <a:off x="7010400" y="58674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Box 23"/>
          <p:cNvSpPr txBox="1">
            <a:spLocks noChangeArrowheads="1"/>
          </p:cNvSpPr>
          <p:nvPr/>
        </p:nvSpPr>
        <p:spPr bwMode="auto">
          <a:xfrm>
            <a:off x="1676401" y="5638801"/>
            <a:ext cx="2187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successors list</a:t>
            </a:r>
          </a:p>
        </p:txBody>
      </p:sp>
      <p:sp>
        <p:nvSpPr>
          <p:cNvPr id="2" name="圓角矩形圖說文字 1"/>
          <p:cNvSpPr/>
          <p:nvPr/>
        </p:nvSpPr>
        <p:spPr>
          <a:xfrm>
            <a:off x="8737600" y="4267200"/>
            <a:ext cx="2768600" cy="1219200"/>
          </a:xfrm>
          <a:prstGeom prst="wedgeRoundRectCallout">
            <a:avLst>
              <a:gd name="adj1" fmla="val -41476"/>
              <a:gd name="adj2" fmla="val 76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How do we order the successor list?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Best-First Search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6987"/>
            <a:ext cx="9525000" cy="48768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Use an </a:t>
            </a:r>
            <a:r>
              <a:rPr lang="en-US" altLang="en-US" sz="2800" dirty="0" smtClean="0">
                <a:solidFill>
                  <a:srgbClr val="FF0000"/>
                </a:solidFill>
              </a:rPr>
              <a:t>evaluation function </a:t>
            </a:r>
            <a:r>
              <a:rPr lang="en-US" altLang="en-US" sz="2800" dirty="0" smtClean="0">
                <a:solidFill>
                  <a:srgbClr val="FF0000"/>
                </a:solidFill>
              </a:rPr>
              <a:t>f(n</a:t>
            </a:r>
            <a:r>
              <a:rPr lang="en-US" altLang="en-US" sz="2800" dirty="0" smtClean="0">
                <a:solidFill>
                  <a:srgbClr val="FF0000"/>
                </a:solidFill>
              </a:rPr>
              <a:t>) </a:t>
            </a:r>
            <a:r>
              <a:rPr lang="en-US" altLang="en-US" sz="2800" dirty="0" smtClean="0"/>
              <a:t>for node n.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 smtClean="0"/>
              <a:t>Always choose the node from fringe that has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lowest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f </a:t>
            </a:r>
            <a:r>
              <a:rPr lang="en-US" altLang="en-US" sz="2800" dirty="0" smtClean="0"/>
              <a:t>value.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00969A-655F-432A-8AFE-5E5E055C0F37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4648200" y="495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715000" y="495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781800" y="495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708526" y="49164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791201" y="4953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842126" y="49164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9436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48768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59436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8"/>
          <p:cNvSpPr>
            <a:spLocks noChangeShapeType="1"/>
          </p:cNvSpPr>
          <p:nvPr/>
        </p:nvSpPr>
        <p:spPr bwMode="auto">
          <a:xfrm flipH="1">
            <a:off x="63246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>
            <a:off x="7162800" y="5334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4"/>
          <p:cNvSpPr>
            <a:spLocks noChangeArrowheads="1"/>
          </p:cNvSpPr>
          <p:nvPr/>
        </p:nvSpPr>
        <p:spPr bwMode="auto">
          <a:xfrm>
            <a:off x="59436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Oval 4"/>
          <p:cNvSpPr>
            <a:spLocks noChangeArrowheads="1"/>
          </p:cNvSpPr>
          <p:nvPr/>
        </p:nvSpPr>
        <p:spPr bwMode="auto">
          <a:xfrm>
            <a:off x="75438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TextBox 22"/>
          <p:cNvSpPr txBox="1">
            <a:spLocks noChangeArrowheads="1"/>
          </p:cNvSpPr>
          <p:nvPr/>
        </p:nvSpPr>
        <p:spPr bwMode="auto">
          <a:xfrm>
            <a:off x="6019800" y="5715001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2308" name="TextBox 23"/>
          <p:cNvSpPr txBox="1">
            <a:spLocks noChangeArrowheads="1"/>
          </p:cNvSpPr>
          <p:nvPr/>
        </p:nvSpPr>
        <p:spPr bwMode="auto">
          <a:xfrm>
            <a:off x="7620000" y="5715001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2" name="Oval 1"/>
          <p:cNvSpPr/>
          <p:nvPr/>
        </p:nvSpPr>
        <p:spPr>
          <a:xfrm>
            <a:off x="6687776" y="4858544"/>
            <a:ext cx="685800" cy="646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AI: Slides Sources</a:t>
            </a:r>
            <a:endParaRPr kumimoji="1"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 smtClean="0">
                <a:hlinkClick r:id="rId2"/>
              </a:rPr>
              <a:t>CSE473 @U</a:t>
            </a:r>
            <a:r>
              <a:rPr kumimoji="1" lang="en-US" altLang="zh-TW" sz="3200" dirty="0">
                <a:hlinkClick r:id="rId2"/>
              </a:rPr>
              <a:t>. </a:t>
            </a:r>
            <a:r>
              <a:rPr kumimoji="1" lang="en-US" altLang="zh-TW" sz="3200" dirty="0" smtClean="0">
                <a:hlinkClick r:id="rId2"/>
              </a:rPr>
              <a:t>Washington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/>
              <a:t>Search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Constraint </a:t>
            </a:r>
            <a:r>
              <a:rPr kumimoji="1" lang="en-US" altLang="zh-TW" sz="2400" dirty="0" smtClean="0"/>
              <a:t>Satisfaction </a:t>
            </a:r>
            <a:r>
              <a:rPr kumimoji="1" lang="en-US" altLang="zh-TW" sz="2400" dirty="0"/>
              <a:t>Problem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/>
              <a:t>Knowledge and Reasoning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/>
              <a:t>Learning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/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/>
              <a:t>Vision</a:t>
            </a:r>
            <a:endParaRPr kumimoji="1" lang="zh-TW" altLang="en-US" sz="2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 smtClean="0">
                <a:hlinkClick r:id="rId3"/>
              </a:rPr>
              <a:t>CS221@Stanford</a:t>
            </a:r>
            <a:endParaRPr kumimoji="1"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 smtClean="0">
                <a:solidFill>
                  <a:srgbClr val="FF0000"/>
                </a:solidFill>
              </a:rPr>
              <a:t>Reflex -  </a:t>
            </a:r>
            <a:r>
              <a:rPr kumimoji="1" lang="en-US" altLang="zh-TW" sz="2800" dirty="0" smtClean="0"/>
              <a:t>Machine Learning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 smtClean="0">
                <a:solidFill>
                  <a:srgbClr val="FF0000"/>
                </a:solidFill>
              </a:rPr>
              <a:t>State-based -</a:t>
            </a:r>
            <a:r>
              <a:rPr kumimoji="1" lang="en-US" altLang="zh-TW" sz="2800" dirty="0" smtClean="0"/>
              <a:t> Search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 smtClean="0">
                <a:solidFill>
                  <a:srgbClr val="FF0000"/>
                </a:solidFill>
              </a:rPr>
              <a:t>Variable-based -</a:t>
            </a:r>
            <a:r>
              <a:rPr kumimoji="1" lang="en-US" altLang="zh-TW" sz="2800" dirty="0" smtClean="0"/>
              <a:t> CSP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 smtClean="0"/>
              <a:t>Reinforcement Learning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 smtClean="0"/>
              <a:t>Bayesian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 dirty="0" err="1" smtClean="0"/>
              <a:t>Logoic</a:t>
            </a:r>
            <a:endParaRPr kumimoji="1"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Heuristics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What is a heuristic?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What are some examples of heuristics we use?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We’ll call the heuristic function </a:t>
            </a:r>
            <a:r>
              <a:rPr lang="en-US" altLang="en-US" sz="2800" dirty="0" smtClean="0">
                <a:solidFill>
                  <a:srgbClr val="FF0000"/>
                </a:solidFill>
              </a:rPr>
              <a:t>h(n)</a:t>
            </a:r>
            <a:r>
              <a:rPr lang="en-US" altLang="en-US" sz="2800" dirty="0" smtClean="0"/>
              <a:t>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ECB456-5236-4A99-B0EA-23C9D48471F9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2" name="矩形 1"/>
          <p:cNvSpPr/>
          <p:nvPr/>
        </p:nvSpPr>
        <p:spPr>
          <a:xfrm>
            <a:off x="4800600" y="1875635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function that estimates how close a state is to a </a:t>
            </a:r>
            <a:r>
              <a:rPr lang="en-US" altLang="zh-TW" dirty="0" smtClean="0">
                <a:solidFill>
                  <a:srgbClr val="FF0000"/>
                </a:solidFill>
              </a:rPr>
              <a:t>goal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Greedy </a:t>
            </a:r>
            <a:r>
              <a:rPr lang="en-US" altLang="en-US" dirty="0" smtClean="0">
                <a:solidFill>
                  <a:srgbClr val="0033CC"/>
                </a:solidFill>
              </a:rPr>
              <a:t>Search</a:t>
            </a:r>
            <a:endParaRPr lang="en-US" altLang="en-US" dirty="0" smtClean="0">
              <a:solidFill>
                <a:srgbClr val="0033CC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zh-TW" sz="2800" dirty="0" smtClean="0"/>
              <a:t>You need Heuristic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lvl="1"/>
            <a:r>
              <a:rPr lang="en-US" altLang="zh-TW" sz="2600" dirty="0" smtClean="0"/>
              <a:t>estimate </a:t>
            </a:r>
            <a:r>
              <a:rPr lang="en-US" altLang="zh-TW" sz="2600" dirty="0"/>
              <a:t>of distance to nearest goal for each state </a:t>
            </a:r>
            <a:endParaRPr lang="en-US" altLang="zh-TW" sz="2600" dirty="0" smtClean="0"/>
          </a:p>
          <a:p>
            <a:r>
              <a:rPr lang="en-US" altLang="zh-TW" sz="2800" dirty="0" smtClean="0"/>
              <a:t>A </a:t>
            </a:r>
            <a:r>
              <a:rPr lang="en-US" altLang="zh-TW" sz="2800" dirty="0"/>
              <a:t>common case: </a:t>
            </a:r>
            <a:endParaRPr lang="en-US" altLang="zh-TW" sz="2800" dirty="0" smtClean="0"/>
          </a:p>
          <a:p>
            <a:pPr lvl="1"/>
            <a:r>
              <a:rPr lang="en-US" altLang="zh-TW" sz="2600" dirty="0" smtClean="0"/>
              <a:t>Best-first </a:t>
            </a:r>
            <a:r>
              <a:rPr lang="en-US" altLang="zh-TW" sz="2600" dirty="0"/>
              <a:t>takes you straight to the (wrong) goal </a:t>
            </a:r>
            <a:endParaRPr lang="en-US" altLang="zh-TW" sz="2600" dirty="0" smtClean="0"/>
          </a:p>
          <a:p>
            <a:r>
              <a:rPr lang="en-US" altLang="zh-TW" sz="2800" dirty="0" smtClean="0"/>
              <a:t>Worst-case</a:t>
            </a:r>
            <a:r>
              <a:rPr lang="en-US" altLang="zh-TW" sz="2800" dirty="0"/>
              <a:t>: like a badly-guided DFS</a:t>
            </a:r>
            <a:endParaRPr lang="en-US" altLang="en-US" sz="28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Strategy: expand a node that you think is closest to a goal state </a:t>
            </a:r>
          </a:p>
          <a:p>
            <a:endParaRPr kumimoji="1" lang="zh-TW" altLang="en-US" sz="4000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2407E1-D412-4AE3-90FE-172C00CBF436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15" y="3940119"/>
            <a:ext cx="5609009" cy="28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Romanian Route Finding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08920" cy="402336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</a:rPr>
              <a:t>Problem</a:t>
            </a:r>
          </a:p>
          <a:p>
            <a:pPr lvl="1" eaLnBrk="1" hangingPunct="1"/>
            <a:r>
              <a:rPr lang="en-US" altLang="en-US" sz="2400" dirty="0" smtClean="0"/>
              <a:t>Initial State: Arad</a:t>
            </a:r>
          </a:p>
          <a:p>
            <a:pPr lvl="1" eaLnBrk="1" hangingPunct="1"/>
            <a:r>
              <a:rPr lang="en-US" altLang="en-US" sz="2400" dirty="0" smtClean="0"/>
              <a:t>Goal State: Bucharest</a:t>
            </a:r>
          </a:p>
          <a:p>
            <a:pPr lvl="1" eaLnBrk="1" hangingPunct="1"/>
            <a:r>
              <a:rPr lang="en-US" altLang="en-US" sz="2400" dirty="0" smtClean="0"/>
              <a:t>c(</a:t>
            </a:r>
            <a:r>
              <a:rPr lang="en-US" altLang="en-US" sz="2400" dirty="0" err="1" smtClean="0"/>
              <a:t>s,a,s</a:t>
            </a:r>
            <a:r>
              <a:rPr lang="en-US" altLang="en-US" sz="2400" dirty="0" smtClean="0"/>
              <a:t>´) is the </a:t>
            </a:r>
            <a:r>
              <a:rPr lang="en-US" altLang="en-US" sz="2400" dirty="0" smtClean="0">
                <a:solidFill>
                  <a:srgbClr val="0033CC"/>
                </a:solidFill>
              </a:rPr>
              <a:t>length of the road from s to s´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</a:rPr>
              <a:t>Heuristic function: </a:t>
            </a:r>
            <a:r>
              <a:rPr lang="en-US" altLang="en-US" sz="2800" dirty="0" smtClean="0"/>
              <a:t>h(s) = the straight line distance from s to Bucharest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66FA0F-ADF2-448C-99EB-6E629BD2A304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596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</a:rPr>
              <a:t>Original Road Map of Romania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7BAF2-6919-49D6-AFD5-473AFBAD0B2C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34375" r="10001" b="12500"/>
          <a:stretch>
            <a:fillRect/>
          </a:stretch>
        </p:blipFill>
        <p:spPr bwMode="auto">
          <a:xfrm>
            <a:off x="1097280" y="1888772"/>
            <a:ext cx="6629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7753933" y="2674002"/>
            <a:ext cx="35414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What’s the real shortest path from Arad to Bucharest?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What’s the distance on that path?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971800"/>
            <a:ext cx="1524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953000"/>
            <a:ext cx="1524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30283" y="571500"/>
            <a:ext cx="3722717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rgbClr val="0033CC"/>
                </a:solidFill>
              </a:rPr>
              <a:t>Greedy Search in Romania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201E53-510D-47DC-A17A-44A54E63FA17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grpSp>
        <p:nvGrpSpPr>
          <p:cNvPr id="2" name="群組 1"/>
          <p:cNvGrpSpPr/>
          <p:nvPr/>
        </p:nvGrpSpPr>
        <p:grpSpPr>
          <a:xfrm>
            <a:off x="5638800" y="533400"/>
            <a:ext cx="5867400" cy="5464175"/>
            <a:chOff x="5345083" y="533400"/>
            <a:chExt cx="5867400" cy="5464175"/>
          </a:xfrm>
        </p:grpSpPr>
        <p:pic>
          <p:nvPicPr>
            <p:cNvPr id="174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0" t="17969" r="10001" b="7813"/>
            <a:stretch>
              <a:fillRect/>
            </a:stretch>
          </p:blipFill>
          <p:spPr bwMode="auto">
            <a:xfrm>
              <a:off x="5345083" y="533400"/>
              <a:ext cx="5867400" cy="546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3" name="TextBox 7"/>
            <p:cNvSpPr txBox="1">
              <a:spLocks noChangeArrowheads="1"/>
            </p:cNvSpPr>
            <p:nvPr/>
          </p:nvSpPr>
          <p:spPr bwMode="auto">
            <a:xfrm>
              <a:off x="7478684" y="3962399"/>
              <a:ext cx="5254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C00000"/>
                  </a:solidFill>
                </a:rPr>
                <a:t>140</a:t>
              </a:r>
            </a:p>
          </p:txBody>
        </p:sp>
        <p:sp>
          <p:nvSpPr>
            <p:cNvPr id="17414" name="TextBox 8"/>
            <p:cNvSpPr txBox="1">
              <a:spLocks noChangeArrowheads="1"/>
            </p:cNvSpPr>
            <p:nvPr/>
          </p:nvSpPr>
          <p:spPr bwMode="auto">
            <a:xfrm>
              <a:off x="6640483" y="4724399"/>
              <a:ext cx="412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C00000"/>
                  </a:solidFill>
                </a:rPr>
                <a:t>99</a:t>
              </a:r>
            </a:p>
          </p:txBody>
        </p:sp>
        <p:sp>
          <p:nvSpPr>
            <p:cNvPr id="17415" name="TextBox 9"/>
            <p:cNvSpPr txBox="1">
              <a:spLocks noChangeArrowheads="1"/>
            </p:cNvSpPr>
            <p:nvPr/>
          </p:nvSpPr>
          <p:spPr bwMode="auto">
            <a:xfrm>
              <a:off x="6716684" y="5257799"/>
              <a:ext cx="5111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C00000"/>
                  </a:solidFill>
                </a:rPr>
                <a:t>211</a:t>
              </a:r>
            </a:p>
          </p:txBody>
        </p:sp>
        <p:sp>
          <p:nvSpPr>
            <p:cNvPr id="17416" name="TextBox 10"/>
            <p:cNvSpPr txBox="1">
              <a:spLocks noChangeArrowheads="1"/>
            </p:cNvSpPr>
            <p:nvPr/>
          </p:nvSpPr>
          <p:spPr bwMode="auto">
            <a:xfrm>
              <a:off x="8088284" y="5410199"/>
              <a:ext cx="1730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C00000"/>
                  </a:solidFill>
                </a:rPr>
                <a:t>Distance = 450</a:t>
              </a: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34375" r="10001" b="12500"/>
          <a:stretch>
            <a:fillRect/>
          </a:stretch>
        </p:blipFill>
        <p:spPr bwMode="auto">
          <a:xfrm>
            <a:off x="645453" y="2236434"/>
            <a:ext cx="4760648" cy="317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Greedy Best-First Search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12712" y="1905000"/>
            <a:ext cx="9479087" cy="52578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Is greedy search optimal?</a:t>
            </a:r>
          </a:p>
          <a:p>
            <a:pPr marL="0" indent="0">
              <a:buNone/>
            </a:pPr>
            <a:r>
              <a:rPr lang="en-US" altLang="en-US" sz="2800" dirty="0" smtClean="0"/>
              <a:t>   </a:t>
            </a:r>
          </a:p>
          <a:p>
            <a:pPr eaLnBrk="1" hangingPunct="1"/>
            <a:r>
              <a:rPr lang="en-US" altLang="en-US" sz="2800" dirty="0" smtClean="0"/>
              <a:t>Is it complete?</a:t>
            </a:r>
          </a:p>
          <a:p>
            <a:pPr marL="0" indent="0">
              <a:buNone/>
            </a:pPr>
            <a:r>
              <a:rPr lang="en-US" altLang="en-US" sz="2800" dirty="0"/>
              <a:t>   </a:t>
            </a:r>
            <a:r>
              <a:rPr lang="en-US" altLang="en-US" sz="2800" dirty="0">
                <a:solidFill>
                  <a:srgbClr val="FF0000"/>
                </a:solidFill>
              </a:rPr>
              <a:t>No, can get into infinite loops in tree </a:t>
            </a:r>
            <a:r>
              <a:rPr lang="en-US" altLang="en-US" sz="2800" dirty="0">
                <a:solidFill>
                  <a:srgbClr val="FF0000"/>
                </a:solidFill>
              </a:rPr>
              <a:t>search.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     Graph search is complete for finite spaces.</a:t>
            </a:r>
          </a:p>
          <a:p>
            <a:pPr eaLnBrk="1" hangingPunct="1"/>
            <a:r>
              <a:rPr lang="en-US" altLang="en-US" sz="2800" dirty="0" smtClean="0"/>
              <a:t>What is its worst-case complexity for a tree search with branching factor b and maximum depth m?</a:t>
            </a:r>
          </a:p>
          <a:p>
            <a:pPr lvl="1" eaLnBrk="1" hangingPunct="1"/>
            <a:r>
              <a:rPr lang="en-US" altLang="en-US" sz="2400" dirty="0" smtClean="0"/>
              <a:t>time</a:t>
            </a:r>
          </a:p>
          <a:p>
            <a:pPr lvl="1" eaLnBrk="1" hangingPunct="1"/>
            <a:r>
              <a:rPr lang="en-US" altLang="en-US" sz="2400" dirty="0" smtClean="0"/>
              <a:t>space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FFB213-F3B5-4B5E-A158-43E1CCBB0574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4267200" y="5410200"/>
            <a:ext cx="9717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smtClean="0"/>
              <a:t>A* Search</a:t>
            </a:r>
            <a:endParaRPr kumimoji="1" lang="zh-TW" altLang="en-US" sz="44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800600" y="1371600"/>
            <a:ext cx="6492240" cy="461772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Uniform-cost</a:t>
            </a:r>
            <a:r>
              <a:rPr lang="en-US" altLang="zh-TW" sz="3200" dirty="0"/>
              <a:t> orders by path cost, or backward cost g(n) </a:t>
            </a:r>
            <a:endParaRPr lang="en-US" altLang="zh-TW" sz="3200" dirty="0" smtClean="0"/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Greedy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orders by goal proximity, or forward cost h(n)</a:t>
            </a:r>
            <a:endParaRPr kumimoji="1" lang="zh-TW" altLang="en-US" sz="3200" dirty="0"/>
          </a:p>
          <a:p>
            <a:endParaRPr kumimoji="1" lang="zh-TW" altLang="en-US" sz="32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>
          <a:xfrm>
            <a:off x="4800600" y="265663"/>
            <a:ext cx="6019800" cy="2038004"/>
          </a:xfrm>
        </p:spPr>
        <p:txBody>
          <a:bodyPr>
            <a:normAutofit/>
          </a:bodyPr>
          <a:lstStyle/>
          <a:p>
            <a:r>
              <a:rPr kumimoji="1" lang="en-US" altLang="zh-TW" sz="4000" smtClean="0">
                <a:solidFill>
                  <a:srgbClr val="002060"/>
                </a:solidFill>
              </a:rPr>
              <a:t>Combining UCS and Greedy</a:t>
            </a:r>
            <a:endParaRPr kumimoji="1" lang="zh-TW" altLang="en-US" sz="4000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445293"/>
            <a:ext cx="6324600" cy="30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427037"/>
            <a:ext cx="8031164" cy="1100931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A* Search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323976" y="1893094"/>
            <a:ext cx="8839200" cy="3194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Hart, Nilsson &amp; Rafael 1968</a:t>
            </a:r>
          </a:p>
          <a:p>
            <a:pPr lvl="1" eaLnBrk="1" hangingPunct="1"/>
            <a:r>
              <a:rPr lang="en-US" altLang="en-US" sz="2800" dirty="0" smtClean="0"/>
              <a:t>Best-first search with </a:t>
            </a:r>
            <a:r>
              <a:rPr lang="en-US" altLang="en-US" sz="2800" dirty="0" smtClean="0">
                <a:solidFill>
                  <a:srgbClr val="FF0000"/>
                </a:solidFill>
              </a:rPr>
              <a:t>f(n) = g(n) + h(n)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/>
              <a:t>   where </a:t>
            </a:r>
            <a:r>
              <a:rPr lang="en-US" altLang="en-US" sz="2800" dirty="0" smtClean="0">
                <a:solidFill>
                  <a:srgbClr val="C00000"/>
                </a:solidFill>
              </a:rPr>
              <a:t>g(n) = sum of edge costs from start to n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/>
              <a:t>   and </a:t>
            </a:r>
            <a:r>
              <a:rPr lang="en-US" altLang="en-US" sz="2800" dirty="0" smtClean="0">
                <a:solidFill>
                  <a:srgbClr val="C00000"/>
                </a:solidFill>
              </a:rPr>
              <a:t>h(n) = estimate of lowest cost path n--</a:t>
            </a:r>
            <a:r>
              <a:rPr lang="en-US" altLang="en-US" sz="2800" dirty="0" smtClean="0">
                <a:solidFill>
                  <a:srgbClr val="C00000"/>
                </a:solidFill>
                <a:sym typeface="Wingdings" pitchFamily="2" charset="2"/>
              </a:rPr>
              <a:t>&gt;</a:t>
            </a:r>
            <a:r>
              <a:rPr lang="en-US" altLang="en-US" sz="2800" dirty="0" smtClean="0">
                <a:solidFill>
                  <a:srgbClr val="C00000"/>
                </a:solidFill>
              </a:rPr>
              <a:t>goal</a:t>
            </a:r>
          </a:p>
          <a:p>
            <a:pPr lvl="1" eaLnBrk="1" hangingPunct="1"/>
            <a:r>
              <a:rPr lang="en-US" altLang="en-US" sz="2800" dirty="0" smtClean="0"/>
              <a:t>If h(n) is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admissible </a:t>
            </a:r>
            <a:r>
              <a:rPr lang="en-US" altLang="en-US" sz="2800" dirty="0" smtClean="0"/>
              <a:t>then search will find optimal solution.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014E58-18D3-48C5-991D-5D07C8B2635D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0600" y="4038601"/>
            <a:ext cx="5449888" cy="1317625"/>
            <a:chOff x="2027" y="2517"/>
            <a:chExt cx="3433" cy="830"/>
          </a:xfrm>
        </p:grpSpPr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 rot="21585670">
              <a:off x="2638" y="2591"/>
              <a:ext cx="282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solidFill>
                    <a:srgbClr val="0000FF"/>
                  </a:solidFill>
                  <a:latin typeface="Comic Sans MS" pitchFamily="66" charset="0"/>
                </a:rPr>
                <a:t>Never overestimates the true</a:t>
              </a:r>
            </a:p>
            <a:p>
              <a:r>
                <a:rPr lang="en-US" altLang="en-US" dirty="0">
                  <a:solidFill>
                    <a:srgbClr val="0000FF"/>
                  </a:solidFill>
                  <a:latin typeface="Comic Sans MS" pitchFamily="66" charset="0"/>
                </a:rPr>
                <a:t>cost of any solution which </a:t>
              </a:r>
            </a:p>
            <a:p>
              <a:r>
                <a:rPr lang="en-US" altLang="en-US" dirty="0">
                  <a:solidFill>
                    <a:srgbClr val="0000FF"/>
                  </a:solidFill>
                  <a:latin typeface="Comic Sans MS" pitchFamily="66" charset="0"/>
                </a:rPr>
                <a:t>can be reached from a node.</a:t>
              </a:r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2363" y="2517"/>
              <a:ext cx="42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0" dirty="0">
                  <a:solidFill>
                    <a:srgbClr val="0000FF"/>
                  </a:solidFill>
                  <a:latin typeface="Times New Roman" pitchFamily="18" charset="0"/>
                </a:rPr>
                <a:t>{</a:t>
              </a:r>
              <a:endParaRPr lang="en-US" altLang="en-US" sz="2800" b="1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489" name="Freeform 7"/>
            <p:cNvSpPr>
              <a:spLocks/>
            </p:cNvSpPr>
            <p:nvPr/>
          </p:nvSpPr>
          <p:spPr bwMode="auto">
            <a:xfrm flipV="1">
              <a:off x="2027" y="2668"/>
              <a:ext cx="336" cy="344"/>
            </a:xfrm>
            <a:custGeom>
              <a:avLst/>
              <a:gdLst>
                <a:gd name="T0" fmla="*/ 336 w 336"/>
                <a:gd name="T1" fmla="*/ 8 h 344"/>
                <a:gd name="T2" fmla="*/ 96 w 336"/>
                <a:gd name="T3" fmla="*/ 56 h 344"/>
                <a:gd name="T4" fmla="*/ 0 w 336"/>
                <a:gd name="T5" fmla="*/ 344 h 344"/>
                <a:gd name="T6" fmla="*/ 0 60000 65536"/>
                <a:gd name="T7" fmla="*/ 0 60000 65536"/>
                <a:gd name="T8" fmla="*/ 0 60000 65536"/>
                <a:gd name="T9" fmla="*/ 0 w 336"/>
                <a:gd name="T10" fmla="*/ 0 h 344"/>
                <a:gd name="T11" fmla="*/ 336 w 336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44">
                  <a:moveTo>
                    <a:pt x="336" y="8"/>
                  </a:moveTo>
                  <a:cubicBezTo>
                    <a:pt x="244" y="4"/>
                    <a:pt x="152" y="0"/>
                    <a:pt x="96" y="56"/>
                  </a:cubicBezTo>
                  <a:cubicBezTo>
                    <a:pt x="40" y="112"/>
                    <a:pt x="20" y="228"/>
                    <a:pt x="0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1828801" y="5715001"/>
            <a:ext cx="833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Comic Sans MS" pitchFamily="66" charset="0"/>
              </a:rPr>
              <a:t>Space bound since the queue must be maintained.</a:t>
            </a:r>
          </a:p>
        </p:txBody>
      </p:sp>
    </p:spTree>
    <p:extLst>
      <p:ext uri="{BB962C8B-B14F-4D97-AF65-F5344CB8AC3E}">
        <p14:creationId xmlns:p14="http://schemas.microsoft.com/office/powerpoint/2010/main" val="5109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Back to Romania</a:t>
            </a:r>
          </a:p>
        </p:txBody>
      </p:sp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889C14-2CFB-40F1-8413-2329AD2FFA13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12470"/>
              </p:ext>
            </p:extLst>
          </p:nvPr>
        </p:nvGraphicFramePr>
        <p:xfrm>
          <a:off x="1717675" y="1757363"/>
          <a:ext cx="88328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Bitmap Image" r:id="rId4" imgW="9914286" imgH="4952381" progId="Paint.Picture">
                  <p:embed/>
                </p:oleObj>
              </mc:Choice>
              <mc:Fallback>
                <p:oleObj name="Bitmap Image" r:id="rId4" imgW="9914286" imgH="49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757363"/>
                        <a:ext cx="8832850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630555" y="2244726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Comic Sans MS" pitchFamily="66" charset="0"/>
              </a:rPr>
              <a:t>start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7210426" y="5942013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Comic Sans MS" pitchFamily="66" charset="0"/>
              </a:rPr>
              <a:t>end</a:t>
            </a:r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1097280" y="2701925"/>
            <a:ext cx="888683" cy="320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 flipH="1" flipV="1">
            <a:off x="6364289" y="5535613"/>
            <a:ext cx="846137" cy="63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8686800" y="1737360"/>
            <a:ext cx="1828800" cy="44332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182304" y="130341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>
                <a:solidFill>
                  <a:srgbClr val="FF0000"/>
                </a:solidFill>
              </a:rPr>
              <a:t>h(x</a:t>
            </a:r>
            <a:r>
              <a:rPr kumimoji="1" lang="en-US" altLang="zh-TW" dirty="0" smtClean="0">
                <a:solidFill>
                  <a:srgbClr val="FF0000"/>
                </a:solidFill>
              </a:rPr>
              <a:t>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A* for 	Romanian Shortest Path</a:t>
            </a: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0FF374-BC07-4536-A68E-A3367474DA00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788025" y="1355726"/>
          <a:ext cx="21526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Bitmap Image" r:id="rId4" imgW="2152951" imgH="1038370" progId="Paint.Picture">
                  <p:embed/>
                </p:oleObj>
              </mc:Choice>
              <mc:Fallback>
                <p:oleObj name="Bitmap Image" r:id="rId4" imgW="2152951" imgH="10383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1355726"/>
                        <a:ext cx="21526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2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63FDE-1423-4AD6-B899-FEEEA255F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429"/>
            <a:ext cx="12192000" cy="36491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14800" y="429081"/>
            <a:ext cx="4213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solidFill>
                  <a:srgbClr val="0070C0"/>
                </a:solidFill>
              </a:rPr>
              <a:t>CS221@Stanford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f(n) = g(n) + h(n)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4C1F42-1655-4FB2-B0BA-0ED72B48DBA1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024188" y="1470026"/>
          <a:ext cx="7643812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Bitmap Image" r:id="rId4" imgW="8647619" imgH="1743318" progId="Paint.Picture">
                  <p:embed/>
                </p:oleObj>
              </mc:Choice>
              <mc:Fallback>
                <p:oleObj name="Bitmap Image" r:id="rId4" imgW="8647619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470026"/>
                        <a:ext cx="7643812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7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>
              <a:solidFill>
                <a:srgbClr val="0033CC"/>
              </a:solidFill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7B7EA9-CD22-48E0-B11B-D7FAC9E7CBA1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679576" y="1470025"/>
          <a:ext cx="89884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Bitmap Image" r:id="rId4" imgW="9783541" imgH="2419048" progId="Paint.Picture">
                  <p:embed/>
                </p:oleObj>
              </mc:Choice>
              <mc:Fallback>
                <p:oleObj name="Bitmap Image" r:id="rId4" imgW="9783541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6" y="1470025"/>
                        <a:ext cx="898842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7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>
              <a:solidFill>
                <a:srgbClr val="0033CC"/>
              </a:solidFill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CE08D5-394F-4967-A047-13DEEA559549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755776" y="1508125"/>
          <a:ext cx="89122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Bitmap Image" r:id="rId4" imgW="9771429" imgH="3134162" progId="Paint.Picture">
                  <p:embed/>
                </p:oleObj>
              </mc:Choice>
              <mc:Fallback>
                <p:oleObj name="Bitmap Image" r:id="rId4" imgW="9771429" imgH="31341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6" y="1508125"/>
                        <a:ext cx="891222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>
              <a:solidFill>
                <a:srgbClr val="0033CC"/>
              </a:solidFill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C79C15-307F-4F30-B98C-ACA2203191F6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524000" y="1470026"/>
          <a:ext cx="91440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Bitmap Image" r:id="rId4" imgW="9866667" imgH="3180952" progId="Paint.Picture">
                  <p:embed/>
                </p:oleObj>
              </mc:Choice>
              <mc:Fallback>
                <p:oleObj name="Bitmap Image" r:id="rId4" imgW="9866667" imgH="3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70026"/>
                        <a:ext cx="91440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1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>
              <a:solidFill>
                <a:srgbClr val="0033CC"/>
              </a:solidFill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50C2BA-251E-4E8F-A428-46024A460253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79576" y="1547813"/>
          <a:ext cx="8988425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Bitmap Image" r:id="rId4" imgW="9742857" imgH="3971429" progId="Paint.Picture">
                  <p:embed/>
                </p:oleObj>
              </mc:Choice>
              <mc:Fallback>
                <p:oleObj name="Bitmap Image" r:id="rId4" imgW="9742857" imgH="39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6" y="1547813"/>
                        <a:ext cx="8988425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8 Puzzle Example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f(n) = g(n) + h(n)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is the usual g(n)?</a:t>
            </a:r>
          </a:p>
          <a:p>
            <a:pPr eaLnBrk="1" hangingPunct="1"/>
            <a:r>
              <a:rPr lang="en-US" altLang="en-US" dirty="0" smtClean="0"/>
              <a:t>two well-known h(n)’s</a:t>
            </a:r>
          </a:p>
          <a:p>
            <a:pPr lvl="1" eaLnBrk="1" hangingPunct="1"/>
            <a:r>
              <a:rPr lang="en-US" altLang="en-US" dirty="0" smtClean="0"/>
              <a:t>h1 = the number of misplaced tiles</a:t>
            </a:r>
          </a:p>
          <a:p>
            <a:pPr lvl="1" eaLnBrk="1" hangingPunct="1"/>
            <a:r>
              <a:rPr lang="en-US" altLang="en-US" dirty="0" smtClean="0"/>
              <a:t>h2 = the sum of the distances of the tiles from their goal positions, using city block distance, which is the sum of the horizontal and vertical distances </a:t>
            </a:r>
            <a:r>
              <a:rPr lang="en-US" altLang="en-US" dirty="0" smtClean="0">
                <a:solidFill>
                  <a:srgbClr val="0033CC"/>
                </a:solidFill>
              </a:rPr>
              <a:t>(Manhattan Distance)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5328E6-2585-48DC-9C68-A200C8FCE9F8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115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0033CC"/>
                </a:solidFill>
              </a:rPr>
              <a:t>8 Puzzle Using Number of Misplaced Tiles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2B665D-0558-4EB2-9AEC-7F9E7DA8C4FD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94326" y="1792289"/>
            <a:ext cx="10445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lain" startAt="2"/>
            </a:pPr>
            <a:r>
              <a:rPr lang="en-US" altLang="en-US">
                <a:solidFill>
                  <a:srgbClr val="00B050"/>
                </a:solidFill>
              </a:rPr>
              <a:t>8</a:t>
            </a:r>
            <a:r>
              <a:rPr lang="en-US" altLang="en-US"/>
              <a:t>  3</a:t>
            </a:r>
          </a:p>
          <a:p>
            <a:pPr eaLnBrk="1" hangingPunct="1">
              <a:buFontTx/>
              <a:buAutoNum type="arabicPlain"/>
            </a:pPr>
            <a:r>
              <a:rPr lang="en-US" altLang="en-US">
                <a:solidFill>
                  <a:srgbClr val="00B050"/>
                </a:solidFill>
              </a:rPr>
              <a:t>6</a:t>
            </a:r>
            <a:r>
              <a:rPr lang="en-US" altLang="en-US"/>
              <a:t>  4</a:t>
            </a:r>
          </a:p>
          <a:p>
            <a:pPr eaLnBrk="1" hangingPunct="1"/>
            <a:r>
              <a:rPr lang="en-US" altLang="en-US"/>
              <a:t>7      5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89126" y="1828801"/>
            <a:ext cx="1044575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en-US" altLang="en-US" dirty="0">
                <a:solidFill>
                  <a:srgbClr val="FF0000"/>
                </a:solidFill>
              </a:rPr>
              <a:t>2  3</a:t>
            </a:r>
          </a:p>
          <a:p>
            <a:pPr eaLnBrk="1" hangingPunct="1">
              <a:buFontTx/>
              <a:buAutoNum type="arabicPlain" startAt="8"/>
            </a:pPr>
            <a:r>
              <a:rPr lang="en-US" altLang="en-US" dirty="0">
                <a:solidFill>
                  <a:srgbClr val="FF0000"/>
                </a:solidFill>
              </a:rPr>
              <a:t>    4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7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6  5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965325" y="2971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7162801" y="1752600"/>
            <a:ext cx="708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g=0</a:t>
            </a:r>
          </a:p>
          <a:p>
            <a:pPr eaLnBrk="1" hangingPunct="1"/>
            <a:r>
              <a:rPr lang="en-US" altLang="en-US"/>
              <a:t>h=4</a:t>
            </a:r>
          </a:p>
          <a:p>
            <a:pPr eaLnBrk="1" hangingPunct="1"/>
            <a:r>
              <a:rPr lang="en-US" altLang="en-US"/>
              <a:t>f=4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1" y="3657600"/>
            <a:ext cx="868363" cy="120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2 8 3</a:t>
            </a:r>
          </a:p>
          <a:p>
            <a:pPr marL="457200" indent="-457200">
              <a:buFontTx/>
              <a:buAutoNum type="arabicPlain"/>
              <a:defRPr/>
            </a:pPr>
            <a:r>
              <a:rPr lang="en-US" dirty="0"/>
              <a:t>4</a:t>
            </a:r>
          </a:p>
          <a:p>
            <a:pPr marL="457200" indent="-457200">
              <a:defRPr/>
            </a:pPr>
            <a:r>
              <a:rPr lang="en-US" dirty="0"/>
              <a:t>7 6 5</a:t>
            </a:r>
          </a:p>
        </p:txBody>
      </p: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5486401" y="3657600"/>
            <a:ext cx="86836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2 8 3</a:t>
            </a:r>
          </a:p>
          <a:p>
            <a:pPr eaLnBrk="1" hangingPunct="1"/>
            <a:r>
              <a:rPr lang="en-US" altLang="en-US"/>
              <a:t>1 6 4</a:t>
            </a:r>
          </a:p>
          <a:p>
            <a:pPr eaLnBrk="1" hangingPunct="1"/>
            <a:r>
              <a:rPr lang="en-US" altLang="en-US"/>
              <a:t>   7 5</a:t>
            </a:r>
          </a:p>
        </p:txBody>
      </p:sp>
      <p:sp>
        <p:nvSpPr>
          <p:cNvPr id="22538" name="TextBox 9"/>
          <p:cNvSpPr txBox="1">
            <a:spLocks noChangeArrowheads="1"/>
          </p:cNvSpPr>
          <p:nvPr/>
        </p:nvSpPr>
        <p:spPr bwMode="auto">
          <a:xfrm>
            <a:off x="7620001" y="3657601"/>
            <a:ext cx="869149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2 8 3</a:t>
            </a:r>
          </a:p>
          <a:p>
            <a:pPr eaLnBrk="1" hangingPunct="1"/>
            <a:r>
              <a:rPr lang="en-US" altLang="en-US" dirty="0"/>
              <a:t>1 </a:t>
            </a:r>
            <a:r>
              <a:rPr lang="en-US" altLang="en-US" dirty="0"/>
              <a:t>6 4</a:t>
            </a:r>
            <a:endParaRPr lang="en-US" altLang="en-US" dirty="0"/>
          </a:p>
          <a:p>
            <a:pPr eaLnBrk="1" hangingPunct="1"/>
            <a:r>
              <a:rPr lang="en-US" altLang="en-US" dirty="0"/>
              <a:t>7 5</a:t>
            </a:r>
          </a:p>
        </p:txBody>
      </p:sp>
      <p:cxnSp>
        <p:nvCxnSpPr>
          <p:cNvPr id="12" name="Straight Connector 11"/>
          <p:cNvCxnSpPr>
            <a:stCxn id="22532" idx="2"/>
          </p:cNvCxnSpPr>
          <p:nvPr/>
        </p:nvCxnSpPr>
        <p:spPr>
          <a:xfrm rot="5400000">
            <a:off x="4605339" y="2346326"/>
            <a:ext cx="668337" cy="195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532" idx="2"/>
          </p:cNvCxnSpPr>
          <p:nvPr/>
        </p:nvCxnSpPr>
        <p:spPr>
          <a:xfrm rot="16200000" flipH="1">
            <a:off x="6434139" y="2471739"/>
            <a:ext cx="668337" cy="170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2532" idx="2"/>
            <a:endCxn id="22537" idx="0"/>
          </p:cNvCxnSpPr>
          <p:nvPr/>
        </p:nvCxnSpPr>
        <p:spPr>
          <a:xfrm rot="16200000" flipH="1">
            <a:off x="5584826" y="3321051"/>
            <a:ext cx="66833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0D572-6A2E-4208-9882-958154E6253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1" y="533401"/>
            <a:ext cx="8691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2 8 3</a:t>
            </a:r>
          </a:p>
          <a:p>
            <a:r>
              <a:rPr lang="en-US" dirty="0"/>
              <a:t>1    4</a:t>
            </a:r>
            <a:endParaRPr lang="en-US" dirty="0"/>
          </a:p>
          <a:p>
            <a:r>
              <a:rPr lang="en-US" dirty="0"/>
              <a:t>7 6 5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1" y="540328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Exercise:</a:t>
            </a:r>
          </a:p>
          <a:p>
            <a:r>
              <a:rPr lang="en-US" dirty="0">
                <a:solidFill>
                  <a:srgbClr val="FF0000"/>
                </a:solidFill>
              </a:rPr>
              <a:t>What are its children and their</a:t>
            </a:r>
          </a:p>
          <a:p>
            <a:r>
              <a:rPr lang="en-US" dirty="0">
                <a:solidFill>
                  <a:srgbClr val="FF0000"/>
                </a:solidFill>
              </a:rPr>
              <a:t>f, g, h?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44" y="518033"/>
            <a:ext cx="1219306" cy="1377815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2133601" y="1733730"/>
            <a:ext cx="967975" cy="131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01575" y="1749098"/>
            <a:ext cx="632225" cy="123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>
            <a:off x="3101576" y="1733730"/>
            <a:ext cx="2689625" cy="108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</p:cNvCxnSpPr>
          <p:nvPr/>
        </p:nvCxnSpPr>
        <p:spPr>
          <a:xfrm>
            <a:off x="3101576" y="1733730"/>
            <a:ext cx="5128025" cy="9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0033CC"/>
                </a:solidFill>
              </a:rPr>
              <a:t>Optimality of A* with Admissibility </a:t>
            </a:r>
            <a:br>
              <a:rPr lang="en-US" altLang="en-US" sz="4000">
                <a:solidFill>
                  <a:srgbClr val="0033CC"/>
                </a:solidFill>
              </a:rPr>
            </a:br>
            <a:r>
              <a:rPr lang="en-US" altLang="en-US" sz="4000">
                <a:solidFill>
                  <a:srgbClr val="0033CC"/>
                </a:solidFill>
              </a:rPr>
              <a:t>(h never overestimates the cost to the goal</a:t>
            </a:r>
            <a:r>
              <a:rPr lang="en-US" altLang="en-US" sz="6000" smtClean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983431-A76B-45DA-BE16-FE8C3F6B8799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97280" y="1744616"/>
            <a:ext cx="103327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Suppose a suboptimal goal G2 has been generated </a:t>
            </a:r>
            <a:r>
              <a:rPr lang="en-US" altLang="en-US" dirty="0" smtClean="0"/>
              <a:t>and</a:t>
            </a:r>
            <a:r>
              <a:rPr lang="en-US" altLang="en-US" dirty="0"/>
              <a:t> </a:t>
            </a:r>
            <a:r>
              <a:rPr lang="en-US" altLang="en-US" dirty="0" smtClean="0"/>
              <a:t>is </a:t>
            </a:r>
            <a:r>
              <a:rPr lang="en-US" altLang="en-US" dirty="0"/>
              <a:t>in the queue. Let </a:t>
            </a:r>
            <a:r>
              <a:rPr lang="en-US" altLang="en-US" i="1" dirty="0"/>
              <a:t>n</a:t>
            </a:r>
            <a:r>
              <a:rPr lang="en-US" altLang="en-US" dirty="0"/>
              <a:t> be an unexpanded node on the </a:t>
            </a:r>
            <a:r>
              <a:rPr lang="en-US" altLang="en-US" dirty="0" smtClean="0"/>
              <a:t>shortest </a:t>
            </a:r>
            <a:r>
              <a:rPr lang="en-US" altLang="en-US" dirty="0"/>
              <a:t>path to an optimal goal G1.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7432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2514600" y="3505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26670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13"/>
          <p:cNvSpPr txBox="1">
            <a:spLocks noChangeArrowheads="1"/>
          </p:cNvSpPr>
          <p:nvPr/>
        </p:nvSpPr>
        <p:spPr bwMode="auto">
          <a:xfrm>
            <a:off x="1752600" y="5257801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G1</a:t>
            </a:r>
          </a:p>
        </p:txBody>
      </p:sp>
      <p:sp>
        <p:nvSpPr>
          <p:cNvPr id="23561" name="Text Box 14"/>
          <p:cNvSpPr txBox="1">
            <a:spLocks noChangeArrowheads="1"/>
          </p:cNvSpPr>
          <p:nvPr/>
        </p:nvSpPr>
        <p:spPr bwMode="auto">
          <a:xfrm>
            <a:off x="1981200" y="36576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n</a:t>
            </a:r>
          </a:p>
        </p:txBody>
      </p:sp>
      <p:sp>
        <p:nvSpPr>
          <p:cNvPr id="23562" name="Oval 15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Oval 16"/>
          <p:cNvSpPr>
            <a:spLocks noChangeArrowheads="1"/>
          </p:cNvSpPr>
          <p:nvPr/>
        </p:nvSpPr>
        <p:spPr bwMode="auto">
          <a:xfrm>
            <a:off x="1905000" y="4953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Line 18"/>
          <p:cNvSpPr>
            <a:spLocks noChangeShapeType="1"/>
          </p:cNvSpPr>
          <p:nvPr/>
        </p:nvSpPr>
        <p:spPr bwMode="auto">
          <a:xfrm>
            <a:off x="3200400" y="35814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Oval 20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Line 22"/>
          <p:cNvSpPr>
            <a:spLocks noChangeShapeType="1"/>
          </p:cNvSpPr>
          <p:nvPr/>
        </p:nvSpPr>
        <p:spPr bwMode="auto">
          <a:xfrm>
            <a:off x="3048000" y="3200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23"/>
          <p:cNvSpPr txBox="1">
            <a:spLocks noChangeArrowheads="1"/>
          </p:cNvSpPr>
          <p:nvPr/>
        </p:nvSpPr>
        <p:spPr bwMode="auto">
          <a:xfrm>
            <a:off x="3413125" y="5268914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G2</a:t>
            </a:r>
          </a:p>
        </p:txBody>
      </p:sp>
      <p:sp>
        <p:nvSpPr>
          <p:cNvPr id="23568" name="Text Box 24"/>
          <p:cNvSpPr txBox="1">
            <a:spLocks noChangeArrowheads="1"/>
          </p:cNvSpPr>
          <p:nvPr/>
        </p:nvSpPr>
        <p:spPr bwMode="auto">
          <a:xfrm>
            <a:off x="4632326" y="2935288"/>
            <a:ext cx="5569153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f(n) = g(n) + h(n)</a:t>
            </a:r>
          </a:p>
          <a:p>
            <a:pPr eaLnBrk="1" hangingPunct="1"/>
            <a:r>
              <a:rPr lang="en-US" altLang="en-US" dirty="0"/>
              <a:t>       </a:t>
            </a:r>
            <a:r>
              <a:rPr lang="en-US" altLang="en-US" dirty="0">
                <a:sym typeface="Symbol" pitchFamily="18" charset="2"/>
              </a:rPr>
              <a:t>&lt; g(G1)             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Why?</a:t>
            </a:r>
          </a:p>
          <a:p>
            <a:pPr eaLnBrk="1" hangingPunct="1"/>
            <a:r>
              <a:rPr lang="en-US" altLang="en-US" dirty="0">
                <a:sym typeface="Symbol" pitchFamily="18" charset="2"/>
              </a:rPr>
              <a:t>       &lt; g(G2)                 G2 is suboptimal</a:t>
            </a:r>
          </a:p>
          <a:p>
            <a:pPr eaLnBrk="1" hangingPunct="1"/>
            <a:r>
              <a:rPr lang="en-US" altLang="en-US" dirty="0">
                <a:sym typeface="Symbol" pitchFamily="18" charset="2"/>
              </a:rPr>
              <a:t>       =  f(G2)                 f(G2) = g(G2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dirty="0">
              <a:sym typeface="Symbol" pitchFamily="18" charset="2"/>
            </a:endParaRPr>
          </a:p>
          <a:p>
            <a:pPr eaLnBrk="1" hangingPunct="1"/>
            <a:endParaRPr lang="en-US" altLang="en-US" dirty="0">
              <a:sym typeface="Symbol" pitchFamily="18" charset="2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So f(n) &lt; f(G2) and A* will never select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G2 for expansion.</a:t>
            </a:r>
          </a:p>
        </p:txBody>
      </p:sp>
      <p:sp>
        <p:nvSpPr>
          <p:cNvPr id="23569" name="Line 25"/>
          <p:cNvSpPr>
            <a:spLocks noChangeShapeType="1"/>
          </p:cNvSpPr>
          <p:nvPr/>
        </p:nvSpPr>
        <p:spPr bwMode="auto">
          <a:xfrm>
            <a:off x="53340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067800" cy="1524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Algorithms for A*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102870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dirty="0" err="1"/>
              <a:t>Nillsson</a:t>
            </a:r>
            <a:r>
              <a:rPr lang="en-US" altLang="en-US" sz="2800" dirty="0"/>
              <a:t> defined A* search, many different authors have suggested algorithms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Using Tree-Search, the optimality argument holds, but you search too many states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Using </a:t>
            </a:r>
            <a:r>
              <a:rPr lang="en-US" altLang="en-US" sz="2800" dirty="0">
                <a:solidFill>
                  <a:srgbClr val="FF0000"/>
                </a:solidFill>
              </a:rPr>
              <a:t>Graph-Search</a:t>
            </a:r>
            <a:r>
              <a:rPr lang="en-US" altLang="en-US" sz="2800" dirty="0"/>
              <a:t>, it can break down, because an optimal path to a </a:t>
            </a:r>
            <a:r>
              <a:rPr lang="en-US" altLang="en-US" sz="2800" dirty="0">
                <a:solidFill>
                  <a:srgbClr val="FF0000"/>
                </a:solidFill>
              </a:rPr>
              <a:t>repeated state</a:t>
            </a:r>
            <a:r>
              <a:rPr lang="en-US" altLang="en-US" sz="2800" dirty="0"/>
              <a:t> can be discarded if it is not the first one found.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One way to solve the problem is that whenever you come to a repeated node, discard the </a:t>
            </a:r>
            <a:r>
              <a:rPr lang="en-US" altLang="en-US" sz="2800" dirty="0">
                <a:solidFill>
                  <a:srgbClr val="FF0000"/>
                </a:solidFill>
              </a:rPr>
              <a:t>longer</a:t>
            </a:r>
            <a:r>
              <a:rPr lang="en-US" altLang="en-US" sz="2800" dirty="0"/>
              <a:t> path to it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4FB62-776C-47EF-96B7-BBEA9B37500E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084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FA3A57-9D31-427D-A39C-9BF8E3B3193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"/>
            <a:ext cx="8199094" cy="601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Graph Search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Failure to detect repeated states can cause </a:t>
            </a:r>
            <a:r>
              <a:rPr lang="en-US" altLang="zh-TW" sz="2800" dirty="0" smtClean="0"/>
              <a:t>exponentially </a:t>
            </a:r>
            <a:r>
              <a:rPr lang="en-US" altLang="zh-TW" sz="2800" dirty="0"/>
              <a:t>more work. 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5044"/>
            <a:ext cx="3190368" cy="31606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34" y="2975044"/>
            <a:ext cx="3860800" cy="31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Graph Search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737360"/>
            <a:ext cx="10012680" cy="451104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Idea: never expand a state twice </a:t>
            </a:r>
            <a:endParaRPr lang="en-US" altLang="zh-TW" sz="2800" dirty="0"/>
          </a:p>
          <a:p>
            <a:r>
              <a:rPr lang="en-US" altLang="zh-TW" sz="2800" dirty="0"/>
              <a:t>How </a:t>
            </a:r>
            <a:r>
              <a:rPr lang="en-US" altLang="zh-TW" sz="2800" dirty="0"/>
              <a:t>to implement: </a:t>
            </a:r>
            <a:endParaRPr lang="en-US" altLang="zh-TW" sz="2800" dirty="0"/>
          </a:p>
          <a:p>
            <a:pPr lvl="1"/>
            <a:r>
              <a:rPr lang="en-US" altLang="zh-TW" sz="2400" dirty="0"/>
              <a:t>Tree </a:t>
            </a:r>
            <a:r>
              <a:rPr lang="en-US" altLang="zh-TW" sz="2400" dirty="0"/>
              <a:t>search + set of expanded states (“closed set”) </a:t>
            </a:r>
            <a:endParaRPr lang="en-US" altLang="zh-TW" sz="2400" dirty="0"/>
          </a:p>
          <a:p>
            <a:pPr lvl="1"/>
            <a:r>
              <a:rPr lang="en-US" altLang="zh-TW" sz="2400" dirty="0"/>
              <a:t>Expand </a:t>
            </a:r>
            <a:r>
              <a:rPr lang="en-US" altLang="zh-TW" sz="2400" dirty="0"/>
              <a:t>the search tree node-by-node, but… </a:t>
            </a:r>
            <a:endParaRPr lang="en-US" altLang="zh-TW" sz="2400" dirty="0"/>
          </a:p>
          <a:p>
            <a:pPr lvl="1"/>
            <a:r>
              <a:rPr lang="en-US" altLang="zh-TW" sz="2400" dirty="0"/>
              <a:t>Before </a:t>
            </a:r>
            <a:r>
              <a:rPr lang="en-US" altLang="zh-TW" sz="2400" dirty="0"/>
              <a:t>expanding a node, check to make sure its state has never been expanded before </a:t>
            </a:r>
            <a:endParaRPr lang="en-US" altLang="zh-TW" sz="2400" dirty="0"/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dirty="0"/>
              <a:t>not new, skip it, if new add to closed </a:t>
            </a:r>
            <a:r>
              <a:rPr lang="en-US" altLang="zh-TW" sz="2400" dirty="0"/>
              <a:t>set</a:t>
            </a:r>
          </a:p>
          <a:p>
            <a:r>
              <a:rPr lang="en-US" altLang="zh-TW" sz="2800" dirty="0"/>
              <a:t>Important</a:t>
            </a:r>
            <a:r>
              <a:rPr lang="en-US" altLang="zh-TW" sz="2800" dirty="0"/>
              <a:t>: </a:t>
            </a:r>
            <a:r>
              <a:rPr lang="en-US" altLang="zh-TW" sz="2800" dirty="0">
                <a:solidFill>
                  <a:srgbClr val="FF0000"/>
                </a:solidFill>
              </a:rPr>
              <a:t>store the closed set as a set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33CC"/>
                </a:solidFill>
              </a:rPr>
              <a:t>not a list </a:t>
            </a:r>
            <a:endParaRPr lang="en-US" altLang="zh-TW" sz="2800" dirty="0">
              <a:solidFill>
                <a:srgbClr val="0033CC"/>
              </a:solidFill>
            </a:endParaRPr>
          </a:p>
          <a:p>
            <a:r>
              <a:rPr lang="en-US" altLang="zh-TW" sz="2800" dirty="0">
                <a:solidFill>
                  <a:srgbClr val="0033CC"/>
                </a:solidFill>
              </a:rPr>
              <a:t>Can </a:t>
            </a:r>
            <a:r>
              <a:rPr lang="en-US" altLang="zh-TW" sz="2800" dirty="0">
                <a:solidFill>
                  <a:srgbClr val="0033CC"/>
                </a:solidFill>
              </a:rPr>
              <a:t>graph search wreck completeness? Why/why not? </a:t>
            </a:r>
            <a:endParaRPr lang="en-US" altLang="zh-TW" sz="2800" dirty="0">
              <a:solidFill>
                <a:srgbClr val="0033CC"/>
              </a:solidFill>
            </a:endParaRPr>
          </a:p>
          <a:p>
            <a:r>
              <a:rPr lang="en-US" altLang="zh-TW" sz="2800" dirty="0">
                <a:solidFill>
                  <a:srgbClr val="0033CC"/>
                </a:solidFill>
              </a:rPr>
              <a:t>How </a:t>
            </a:r>
            <a:r>
              <a:rPr lang="en-US" altLang="zh-TW" sz="2800" dirty="0">
                <a:solidFill>
                  <a:srgbClr val="0033CC"/>
                </a:solidFill>
              </a:rPr>
              <a:t>about optimality? </a:t>
            </a:r>
            <a:endParaRPr kumimoji="1" lang="zh-TW" altLang="en-US" sz="2800" dirty="0">
              <a:solidFill>
                <a:srgbClr val="0033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A* Graph Search Gone </a:t>
            </a:r>
            <a:r>
              <a:rPr lang="en-US" altLang="zh-TW" dirty="0" smtClean="0">
                <a:solidFill>
                  <a:srgbClr val="0033CC"/>
                </a:solidFill>
              </a:rPr>
              <a:t>Wrong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593" y="1846263"/>
            <a:ext cx="7275140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Consistency of Heuristics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1" y="1888420"/>
            <a:ext cx="7208520" cy="4237744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Main idea: heuristic costs ≤ actual costs </a:t>
            </a:r>
            <a:endParaRPr lang="en-US" altLang="zh-TW" sz="2800" dirty="0"/>
          </a:p>
          <a:p>
            <a:r>
              <a:rPr lang="en-US" altLang="zh-TW" sz="2800" u="sng" dirty="0">
                <a:solidFill>
                  <a:srgbClr val="0033CC"/>
                </a:solidFill>
              </a:rPr>
              <a:t>Admissibility</a:t>
            </a:r>
            <a:r>
              <a:rPr lang="en-US" altLang="zh-TW" sz="2800" dirty="0"/>
              <a:t>: heuristic cost ≤ actual cost to goal </a:t>
            </a:r>
            <a:r>
              <a:rPr lang="en-US" altLang="zh-TW" sz="2800" dirty="0" smtClean="0">
                <a:solidFill>
                  <a:srgbClr val="FF0000"/>
                </a:solidFill>
              </a:rPr>
              <a:t>h(A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sz="2800" dirty="0"/>
              <a:t> ≤ </a:t>
            </a:r>
            <a:r>
              <a:rPr lang="en-US" altLang="zh-TW" sz="2800" dirty="0">
                <a:solidFill>
                  <a:srgbClr val="00B050"/>
                </a:solidFill>
              </a:rPr>
              <a:t>actual cost from A to </a:t>
            </a:r>
            <a:r>
              <a:rPr lang="en-US" altLang="zh-TW" sz="2800" dirty="0">
                <a:solidFill>
                  <a:srgbClr val="00B050"/>
                </a:solidFill>
              </a:rPr>
              <a:t>G</a:t>
            </a:r>
            <a:endParaRPr lang="en-US" altLang="zh-TW" sz="2800" dirty="0"/>
          </a:p>
          <a:p>
            <a:r>
              <a:rPr lang="en-US" altLang="zh-TW" sz="2800" u="sng" dirty="0">
                <a:solidFill>
                  <a:srgbClr val="0033CC"/>
                </a:solidFill>
              </a:rPr>
              <a:t>Consistency</a:t>
            </a:r>
            <a:r>
              <a:rPr lang="en-US" altLang="zh-TW" sz="2800" dirty="0"/>
              <a:t>: heuristic “arc” cost ≤ actual cost for each </a:t>
            </a:r>
            <a:r>
              <a:rPr lang="en-US" altLang="zh-TW" sz="2800" dirty="0"/>
              <a:t>arc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   </a:t>
            </a:r>
            <a:r>
              <a:rPr lang="it-IT" altLang="zh-TW" sz="2800" dirty="0">
                <a:solidFill>
                  <a:srgbClr val="FF0000"/>
                </a:solidFill>
              </a:rPr>
              <a:t>h(A</a:t>
            </a:r>
            <a:r>
              <a:rPr lang="it-IT" altLang="zh-TW" sz="2800" dirty="0">
                <a:solidFill>
                  <a:srgbClr val="FF0000"/>
                </a:solidFill>
              </a:rPr>
              <a:t>) – </a:t>
            </a:r>
            <a:r>
              <a:rPr lang="it-IT" altLang="zh-TW" sz="2800" dirty="0">
                <a:solidFill>
                  <a:srgbClr val="FF0000"/>
                </a:solidFill>
              </a:rPr>
              <a:t>h(C</a:t>
            </a:r>
            <a:r>
              <a:rPr lang="it-IT" altLang="zh-TW" sz="2800" dirty="0">
                <a:solidFill>
                  <a:srgbClr val="FF0000"/>
                </a:solidFill>
              </a:rPr>
              <a:t>) </a:t>
            </a:r>
            <a:r>
              <a:rPr lang="it-IT" altLang="zh-TW" sz="2800" dirty="0"/>
              <a:t>≤ </a:t>
            </a:r>
            <a:r>
              <a:rPr lang="it-IT" altLang="zh-TW" sz="2800" dirty="0" err="1">
                <a:solidFill>
                  <a:srgbClr val="00B050"/>
                </a:solidFill>
              </a:rPr>
              <a:t>cost</a:t>
            </a:r>
            <a:r>
              <a:rPr lang="it-IT" altLang="zh-TW" sz="2800" dirty="0">
                <a:solidFill>
                  <a:srgbClr val="00B050"/>
                </a:solidFill>
              </a:rPr>
              <a:t>(A to C</a:t>
            </a:r>
            <a:r>
              <a:rPr lang="it-IT" altLang="zh-TW" sz="2800" dirty="0">
                <a:solidFill>
                  <a:srgbClr val="00B050"/>
                </a:solidFill>
              </a:rPr>
              <a:t>)</a:t>
            </a:r>
          </a:p>
          <a:p>
            <a:r>
              <a:rPr lang="it-IT" altLang="zh-TW" sz="2800" dirty="0" err="1"/>
              <a:t>Consequences</a:t>
            </a:r>
            <a:r>
              <a:rPr lang="it-IT" altLang="zh-TW" sz="2800" dirty="0"/>
              <a:t> of </a:t>
            </a:r>
            <a:r>
              <a:rPr lang="it-IT" altLang="zh-TW" sz="2800" dirty="0" err="1"/>
              <a:t>consistency</a:t>
            </a:r>
            <a:r>
              <a:rPr lang="it-IT" altLang="zh-TW" sz="2800" dirty="0"/>
              <a:t>: </a:t>
            </a:r>
            <a:endParaRPr lang="it-IT" altLang="zh-TW" sz="2800" dirty="0"/>
          </a:p>
          <a:p>
            <a:pPr lvl="1"/>
            <a:r>
              <a:rPr lang="it-IT" altLang="zh-TW" sz="2400" dirty="0"/>
              <a:t>The </a:t>
            </a:r>
            <a:r>
              <a:rPr lang="it-IT" altLang="zh-TW" sz="2400" dirty="0" err="1"/>
              <a:t>f</a:t>
            </a:r>
            <a:r>
              <a:rPr lang="it-IT" altLang="zh-TW" sz="2400" dirty="0"/>
              <a:t> </a:t>
            </a:r>
            <a:r>
              <a:rPr lang="it-IT" altLang="zh-TW" sz="2400" dirty="0" err="1"/>
              <a:t>value</a:t>
            </a:r>
            <a:r>
              <a:rPr lang="it-IT" altLang="zh-TW" sz="2400" dirty="0"/>
              <a:t> </a:t>
            </a:r>
            <a:r>
              <a:rPr lang="it-IT" altLang="zh-TW" sz="2400" dirty="0" err="1"/>
              <a:t>along</a:t>
            </a:r>
            <a:r>
              <a:rPr lang="it-IT" altLang="zh-TW" sz="2400" dirty="0"/>
              <a:t> a </a:t>
            </a:r>
            <a:r>
              <a:rPr lang="it-IT" altLang="zh-TW" sz="2400" dirty="0" err="1"/>
              <a:t>path</a:t>
            </a:r>
            <a:r>
              <a:rPr lang="it-IT" altLang="zh-TW" sz="2400" dirty="0"/>
              <a:t> </a:t>
            </a:r>
            <a:r>
              <a:rPr lang="it-IT" altLang="zh-TW" sz="2400" dirty="0" err="1"/>
              <a:t>never</a:t>
            </a:r>
            <a:r>
              <a:rPr lang="it-IT" altLang="zh-TW" sz="2400" dirty="0"/>
              <a:t> </a:t>
            </a:r>
            <a:r>
              <a:rPr lang="it-IT" altLang="zh-TW" sz="2400" dirty="0" err="1"/>
              <a:t>decreases</a:t>
            </a:r>
            <a:r>
              <a:rPr lang="it-IT" altLang="zh-TW" sz="2400" dirty="0"/>
              <a:t> </a:t>
            </a:r>
            <a:r>
              <a:rPr lang="it-IT" altLang="zh-TW" sz="2400" dirty="0"/>
              <a:t> </a:t>
            </a:r>
            <a:r>
              <a:rPr lang="it-IT" altLang="zh-TW" sz="2400" dirty="0" smtClean="0"/>
              <a:t>		</a:t>
            </a:r>
            <a:r>
              <a:rPr lang="it-IT" altLang="zh-TW" sz="2400" dirty="0" smtClean="0">
                <a:solidFill>
                  <a:srgbClr val="FF0000"/>
                </a:solidFill>
              </a:rPr>
              <a:t>h(A</a:t>
            </a:r>
            <a:r>
              <a:rPr lang="it-IT" altLang="zh-TW" sz="2400" dirty="0">
                <a:solidFill>
                  <a:srgbClr val="FF0000"/>
                </a:solidFill>
              </a:rPr>
              <a:t>)</a:t>
            </a:r>
            <a:r>
              <a:rPr lang="it-IT" altLang="zh-TW" sz="2400" dirty="0"/>
              <a:t> ≤ </a:t>
            </a:r>
            <a:r>
              <a:rPr lang="it-IT" altLang="zh-TW" sz="2400" dirty="0" err="1">
                <a:solidFill>
                  <a:srgbClr val="00B050"/>
                </a:solidFill>
              </a:rPr>
              <a:t>cost</a:t>
            </a:r>
            <a:r>
              <a:rPr lang="it-IT" altLang="zh-TW" sz="2400" dirty="0">
                <a:solidFill>
                  <a:srgbClr val="00B050"/>
                </a:solidFill>
              </a:rPr>
              <a:t>(A to C) </a:t>
            </a:r>
            <a:r>
              <a:rPr lang="it-IT" altLang="zh-TW" sz="2400" dirty="0">
                <a:solidFill>
                  <a:srgbClr val="FF0000"/>
                </a:solidFill>
              </a:rPr>
              <a:t>+ h(C) </a:t>
            </a:r>
            <a:endParaRPr lang="it-IT" altLang="zh-TW" sz="2400" dirty="0">
              <a:solidFill>
                <a:srgbClr val="FF0000"/>
              </a:solidFill>
            </a:endParaRPr>
          </a:p>
          <a:p>
            <a:pPr lvl="1"/>
            <a:r>
              <a:rPr lang="it-IT" altLang="zh-TW" sz="2400" dirty="0"/>
              <a:t>A</a:t>
            </a:r>
            <a:r>
              <a:rPr lang="it-IT" altLang="zh-TW" sz="2400" dirty="0"/>
              <a:t>* </a:t>
            </a:r>
            <a:r>
              <a:rPr lang="it-IT" altLang="zh-TW" sz="2400" dirty="0" err="1"/>
              <a:t>graph</a:t>
            </a:r>
            <a:r>
              <a:rPr lang="it-IT" altLang="zh-TW" sz="2400" dirty="0"/>
              <a:t> </a:t>
            </a:r>
            <a:r>
              <a:rPr lang="it-IT" altLang="zh-TW" sz="2400" dirty="0" err="1"/>
              <a:t>search</a:t>
            </a:r>
            <a:r>
              <a:rPr lang="it-IT" altLang="zh-TW" sz="2400" dirty="0"/>
              <a:t> </a:t>
            </a:r>
            <a:r>
              <a:rPr lang="it-IT" altLang="zh-TW" sz="2400" dirty="0" err="1"/>
              <a:t>is</a:t>
            </a:r>
            <a:r>
              <a:rPr lang="it-IT" altLang="zh-TW" sz="2400" dirty="0"/>
              <a:t> </a:t>
            </a:r>
            <a:r>
              <a:rPr lang="it-IT" altLang="zh-TW" sz="2400" dirty="0" err="1"/>
              <a:t>optimal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81200"/>
            <a:ext cx="2666164" cy="29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>
                <a:solidFill>
                  <a:srgbClr val="0033CC"/>
                </a:solidFill>
              </a:rPr>
              <a:t>Optimality of A* with</a:t>
            </a:r>
            <a:br>
              <a:rPr lang="en-US" altLang="en-US" sz="4400">
                <a:solidFill>
                  <a:srgbClr val="0033CC"/>
                </a:solidFill>
              </a:rPr>
            </a:br>
            <a:r>
              <a:rPr lang="en-US" altLang="en-US" sz="4400">
                <a:solidFill>
                  <a:srgbClr val="0033CC"/>
                </a:solidFill>
              </a:rPr>
              <a:t> Consistency (stronger condition)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219200" y="1869282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h(n) is consistent if </a:t>
            </a:r>
          </a:p>
          <a:p>
            <a:pPr lvl="1"/>
            <a:r>
              <a:rPr lang="en-US" altLang="en-US" sz="2800" dirty="0" smtClean="0"/>
              <a:t>for every node n</a:t>
            </a:r>
          </a:p>
          <a:p>
            <a:pPr lvl="1"/>
            <a:r>
              <a:rPr lang="en-US" altLang="en-US" sz="2800" dirty="0" smtClean="0"/>
              <a:t>for every successor n´ due to legal action a</a:t>
            </a:r>
          </a:p>
          <a:p>
            <a:pPr lvl="1"/>
            <a:r>
              <a:rPr lang="en-US" altLang="en-US" sz="2800" dirty="0" smtClean="0"/>
              <a:t>h(n) &lt;= c(</a:t>
            </a:r>
            <a:r>
              <a:rPr lang="en-US" altLang="en-US" sz="2800" dirty="0" err="1" smtClean="0"/>
              <a:t>n,a,n</a:t>
            </a:r>
            <a:r>
              <a:rPr lang="en-US" altLang="en-US" sz="2800" dirty="0" smtClean="0"/>
              <a:t>´) + h(n´)</a:t>
            </a:r>
          </a:p>
          <a:p>
            <a:pPr lvl="1">
              <a:buFontTx/>
              <a:buNone/>
            </a:pPr>
            <a:endParaRPr lang="en-US" altLang="en-US" sz="2800" dirty="0" smtClean="0"/>
          </a:p>
          <a:p>
            <a:pPr lvl="1">
              <a:buFontTx/>
              <a:buNone/>
            </a:pPr>
            <a:endParaRPr lang="en-US" altLang="en-US" sz="2800" dirty="0" smtClean="0"/>
          </a:p>
          <a:p>
            <a:pPr lvl="1">
              <a:buFontTx/>
              <a:buNone/>
            </a:pPr>
            <a:endParaRPr lang="en-US" altLang="en-US" sz="2800" dirty="0" smtClean="0"/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Every consistent heuristic is also admissible.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B97566-15AC-4351-A580-22657FFAC3A9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4267201" y="3810001"/>
            <a:ext cx="4413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n</a:t>
            </a:r>
            <a:r>
              <a:rPr lang="en-US" altLang="en-US"/>
              <a:t> 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4267200" y="4724401"/>
            <a:ext cx="4587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n´</a:t>
            </a:r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5486401" y="4724401"/>
            <a:ext cx="4238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G</a:t>
            </a:r>
          </a:p>
        </p:txBody>
      </p:sp>
      <p:cxnSp>
        <p:nvCxnSpPr>
          <p:cNvPr id="10" name="Straight Connector 9"/>
          <p:cNvCxnSpPr>
            <a:stCxn id="24581" idx="2"/>
            <a:endCxn id="24582" idx="0"/>
          </p:cNvCxnSpPr>
          <p:nvPr/>
        </p:nvCxnSpPr>
        <p:spPr>
          <a:xfrm rot="16200000" flipH="1">
            <a:off x="4265614" y="4494214"/>
            <a:ext cx="452437" cy="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582" idx="3"/>
            <a:endCxn id="24583" idx="1"/>
          </p:cNvCxnSpPr>
          <p:nvPr/>
        </p:nvCxnSpPr>
        <p:spPr>
          <a:xfrm>
            <a:off x="4725988" y="4954588"/>
            <a:ext cx="760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4581" idx="3"/>
          </p:cNvCxnSpPr>
          <p:nvPr/>
        </p:nvCxnSpPr>
        <p:spPr>
          <a:xfrm>
            <a:off x="4708526" y="4040188"/>
            <a:ext cx="930275" cy="684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7" name="TextBox 17"/>
          <p:cNvSpPr txBox="1">
            <a:spLocks noChangeArrowheads="1"/>
          </p:cNvSpPr>
          <p:nvPr/>
        </p:nvSpPr>
        <p:spPr bwMode="auto">
          <a:xfrm>
            <a:off x="2971800" y="4343400"/>
            <a:ext cx="120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c(n,a,n´) </a:t>
            </a:r>
          </a:p>
        </p:txBody>
      </p:sp>
      <p:sp>
        <p:nvSpPr>
          <p:cNvPr id="24588" name="TextBox 19"/>
          <p:cNvSpPr txBox="1">
            <a:spLocks noChangeArrowheads="1"/>
          </p:cNvSpPr>
          <p:nvPr/>
        </p:nvSpPr>
        <p:spPr bwMode="auto">
          <a:xfrm>
            <a:off x="4800600" y="4572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h(n´)</a:t>
            </a:r>
          </a:p>
        </p:txBody>
      </p:sp>
      <p:sp>
        <p:nvSpPr>
          <p:cNvPr id="24589" name="TextBox 20"/>
          <p:cNvSpPr txBox="1">
            <a:spLocks noChangeArrowheads="1"/>
          </p:cNvSpPr>
          <p:nvPr/>
        </p:nvSpPr>
        <p:spPr bwMode="auto">
          <a:xfrm>
            <a:off x="5181601" y="396240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h(n)</a:t>
            </a:r>
          </a:p>
        </p:txBody>
      </p:sp>
    </p:spTree>
    <p:extLst>
      <p:ext uri="{BB962C8B-B14F-4D97-AF65-F5344CB8AC3E}">
        <p14:creationId xmlns:p14="http://schemas.microsoft.com/office/powerpoint/2010/main" val="12220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Optimality of A* Graph Search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33CC"/>
                </a:solidFill>
              </a:rPr>
              <a:t>Sketch: consider what A* does with a consistent heuristic: 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Fact </a:t>
            </a:r>
            <a:r>
              <a:rPr lang="en-US" altLang="zh-TW" sz="2400" dirty="0"/>
              <a:t>1: In tree search, A* expands nodes in increasing total f value (f-contours)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Fact </a:t>
            </a:r>
            <a:r>
              <a:rPr lang="en-US" altLang="zh-TW" sz="2400" dirty="0"/>
              <a:t>2: For every state s, paths that reach s optimally are expanded before paths that reach s </a:t>
            </a:r>
            <a:r>
              <a:rPr lang="en-US" altLang="zh-TW" sz="2400" dirty="0" err="1"/>
              <a:t>suboptimally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Result</a:t>
            </a:r>
            <a:r>
              <a:rPr lang="en-US" altLang="zh-TW" sz="2400" dirty="0"/>
              <a:t>: A* graph search is optimal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657600"/>
            <a:ext cx="2362200" cy="21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The Heuristic Function </a:t>
            </a:r>
            <a:r>
              <a:rPr lang="en-US" altLang="en-US" b="1" smtClean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110784" y="1981200"/>
            <a:ext cx="9100016" cy="4038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1400"/>
              </a:spcAft>
            </a:pPr>
            <a:r>
              <a:rPr lang="en-US" altLang="en-US" sz="2800" dirty="0"/>
              <a:t>If h is a </a:t>
            </a:r>
            <a:r>
              <a:rPr lang="en-US" altLang="en-US" sz="2800" dirty="0">
                <a:solidFill>
                  <a:srgbClr val="000099"/>
                </a:solidFill>
              </a:rPr>
              <a:t>perfect estimator</a:t>
            </a:r>
            <a:r>
              <a:rPr lang="en-US" altLang="en-US" sz="2800" dirty="0"/>
              <a:t> of the true cost then A* will always pick the correct successor with no search. </a:t>
            </a:r>
          </a:p>
          <a:p>
            <a:pPr eaLnBrk="1" hangingPunct="1">
              <a:lnSpc>
                <a:spcPct val="90000"/>
              </a:lnSpc>
              <a:spcAft>
                <a:spcPts val="1400"/>
              </a:spcAft>
            </a:pPr>
            <a:r>
              <a:rPr lang="en-US" altLang="en-US" sz="2800" dirty="0"/>
              <a:t>If h is </a:t>
            </a:r>
            <a:r>
              <a:rPr lang="en-US" altLang="en-US" sz="2800" dirty="0">
                <a:solidFill>
                  <a:schemeClr val="hlink"/>
                </a:solidFill>
              </a:rPr>
              <a:t>admissible</a:t>
            </a:r>
            <a:r>
              <a:rPr lang="en-US" altLang="en-US" sz="2800" dirty="0"/>
              <a:t>, A* with TREE-SEARCH is guaranteed to give the optimal solution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Aft>
                <a:spcPts val="1400"/>
              </a:spcAft>
            </a:pPr>
            <a:r>
              <a:rPr lang="en-US" altLang="en-US" sz="2800" dirty="0"/>
              <a:t>If h is </a:t>
            </a:r>
            <a:r>
              <a:rPr lang="en-US" altLang="en-US" sz="2800" dirty="0">
                <a:solidFill>
                  <a:srgbClr val="FF0000"/>
                </a:solidFill>
              </a:rPr>
              <a:t>consistent</a:t>
            </a:r>
            <a:r>
              <a:rPr lang="en-US" altLang="en-US" sz="2800" dirty="0"/>
              <a:t>, too, then GRAPH-SEARCH is optimal</a:t>
            </a:r>
            <a:r>
              <a:rPr lang="en-US" altLang="en-US" sz="2800" dirty="0" smtClean="0"/>
              <a:t>.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1400"/>
              </a:spcAft>
            </a:pPr>
            <a:r>
              <a:rPr lang="en-US" altLang="en-US" sz="2800" dirty="0"/>
              <a:t>If h is not </a:t>
            </a:r>
            <a:r>
              <a:rPr lang="en-US" altLang="en-US" sz="2800" dirty="0" err="1"/>
              <a:t>admissable</a:t>
            </a:r>
            <a:r>
              <a:rPr lang="en-US" altLang="en-US" sz="2800" dirty="0"/>
              <a:t>, no guarantees, but it can work well if h is not often greater than the true cost.</a:t>
            </a:r>
          </a:p>
          <a:p>
            <a:pPr eaLnBrk="1" hangingPunct="1">
              <a:lnSpc>
                <a:spcPct val="90000"/>
              </a:lnSpc>
              <a:spcAft>
                <a:spcPts val="1400"/>
              </a:spcAft>
              <a:buFontTx/>
              <a:buNone/>
            </a:pPr>
            <a:endParaRPr lang="en-US" altLang="en-US" sz="2800" dirty="0">
              <a:solidFill>
                <a:srgbClr val="7030A0"/>
              </a:solidFill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D6DB5-2994-41C2-9521-60529C0F2291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600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A*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Time complexity is exponential in the length of the solution path </a:t>
            </a:r>
            <a:r>
              <a:rPr lang="en-US" altLang="en-US" sz="2800" dirty="0">
                <a:solidFill>
                  <a:srgbClr val="6600CC"/>
                </a:solidFill>
              </a:rPr>
              <a:t>unless </a:t>
            </a:r>
            <a:r>
              <a:rPr lang="en-US" altLang="en-US" sz="2800" dirty="0"/>
              <a:t>for “true” distance h*</a:t>
            </a:r>
            <a:endParaRPr lang="en-US" altLang="en-US" sz="2800" dirty="0">
              <a:solidFill>
                <a:srgbClr val="6600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|h(n) – h*(n)| &lt; O(log h*(n))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which we can’t guarantee.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But, this is AI, computers are fast, and a good heuristic helps a lot.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Space complexity is also exponential, because it </a:t>
            </a:r>
            <a:r>
              <a:rPr lang="en-US" altLang="en-US" sz="2800" dirty="0">
                <a:solidFill>
                  <a:srgbClr val="FF0000"/>
                </a:solidFill>
              </a:rPr>
              <a:t>keeps all generated nodes in memory</a:t>
            </a:r>
            <a:r>
              <a:rPr lang="en-US" altLang="en-US" sz="2800" dirty="0"/>
              <a:t>.</a:t>
            </a:r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4648200" y="2667000"/>
            <a:ext cx="76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514002" y="5869094"/>
            <a:ext cx="9641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Big Theta notation says 2 functions have about the same growth rate.</a:t>
            </a:r>
          </a:p>
        </p:txBody>
      </p:sp>
    </p:spTree>
    <p:extLst>
      <p:ext uri="{BB962C8B-B14F-4D97-AF65-F5344CB8AC3E}">
        <p14:creationId xmlns:p14="http://schemas.microsoft.com/office/powerpoint/2010/main" val="9222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</a:rPr>
              <a:t>Formal </a:t>
            </a:r>
            <a:r>
              <a:rPr lang="en-US" altLang="en-US" dirty="0">
                <a:solidFill>
                  <a:srgbClr val="FF0000"/>
                </a:solidFill>
              </a:rPr>
              <a:t>Search Problem</a:t>
            </a:r>
            <a:endParaRPr lang="en-US" altLang="en-US" dirty="0" smtClean="0">
              <a:solidFill>
                <a:srgbClr val="0033CC"/>
              </a:solidFill>
            </a:endParaRP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F2D0E4-63E9-4A94-9223-6DF5D7DDEF30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59662" y="1722892"/>
            <a:ext cx="6454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Search Problem </a:t>
            </a:r>
            <a:r>
              <a:rPr lang="en-US" altLang="en-US" sz="3200" dirty="0">
                <a:solidFill>
                  <a:srgbClr val="FF0000"/>
                </a:solidFill>
              </a:rPr>
              <a:t>= (S, </a:t>
            </a:r>
            <a:r>
              <a:rPr lang="en-US" altLang="en-US" sz="3200" dirty="0" smtClean="0">
                <a:solidFill>
                  <a:srgbClr val="FF0000"/>
                </a:solidFill>
              </a:rPr>
              <a:t>A</a:t>
            </a:r>
            <a:r>
              <a:rPr lang="en-US" altLang="en-US" sz="3200" dirty="0">
                <a:solidFill>
                  <a:srgbClr val="FF0000"/>
                </a:solidFill>
              </a:rPr>
              <a:t>, </a:t>
            </a:r>
            <a:r>
              <a:rPr lang="en-US" altLang="en-US" sz="3200" dirty="0" smtClean="0">
                <a:solidFill>
                  <a:srgbClr val="FF0000"/>
                </a:solidFill>
              </a:rPr>
              <a:t>C, T, s, g)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35258" y="2549218"/>
            <a:ext cx="4902239" cy="26776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/>
              <a:t>S = state space</a:t>
            </a:r>
          </a:p>
          <a:p>
            <a:pPr eaLnBrk="1" hangingPunct="1"/>
            <a:r>
              <a:rPr lang="en-US" altLang="en-US" sz="2800" dirty="0" smtClean="0"/>
              <a:t>A </a:t>
            </a:r>
            <a:r>
              <a:rPr lang="en-US" altLang="en-US" sz="2800" dirty="0"/>
              <a:t>= set of actions</a:t>
            </a:r>
          </a:p>
          <a:p>
            <a:pPr eaLnBrk="1" hangingPunct="1"/>
            <a:r>
              <a:rPr lang="en-US" altLang="zh-TW" sz="2800" dirty="0" smtClean="0"/>
              <a:t>C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cost function                </a:t>
            </a:r>
            <a:endParaRPr lang="en-US" altLang="en-US" sz="2800" dirty="0">
              <a:solidFill>
                <a:srgbClr val="800080"/>
              </a:solidFill>
            </a:endParaRPr>
          </a:p>
          <a:p>
            <a:pPr eaLnBrk="1" hangingPunct="1"/>
            <a:r>
              <a:rPr lang="en-US" altLang="zh-TW" sz="2800" dirty="0" smtClean="0"/>
              <a:t>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state </a:t>
            </a:r>
            <a:r>
              <a:rPr lang="en-US" altLang="en-US" sz="2800" dirty="0" smtClean="0"/>
              <a:t>transition function    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s = initial state</a:t>
            </a:r>
          </a:p>
          <a:p>
            <a:pPr eaLnBrk="1" hangingPunct="1"/>
            <a:r>
              <a:rPr lang="en-US" altLang="en-US" sz="2800" dirty="0" smtClean="0"/>
              <a:t>g </a:t>
            </a:r>
            <a:r>
              <a:rPr lang="en-US" altLang="en-US" sz="2800" dirty="0"/>
              <a:t>= goal test function          </a:t>
            </a:r>
            <a:endParaRPr lang="en-US" altLang="en-US" sz="2800" dirty="0">
              <a:solidFill>
                <a:srgbClr val="0033CC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848600" y="2852077"/>
            <a:ext cx="2438400" cy="830997"/>
            <a:chOff x="640079" y="5362391"/>
            <a:chExt cx="2438400" cy="830997"/>
          </a:xfrm>
        </p:grpSpPr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640079" y="5549289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2697479" y="554928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y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021079" y="5777889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1520014" y="5362391"/>
              <a:ext cx="78419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FF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dirty="0" smtClean="0">
                  <a:solidFill>
                    <a:srgbClr val="FF0000"/>
                  </a:solidFill>
                </a:rPr>
                <a:t>C(a</a:t>
              </a:r>
              <a:r>
                <a:rPr lang="en-US" altLang="en-US" dirty="0">
                  <a:solidFill>
                    <a:srgbClr val="FF0000"/>
                  </a:solidFill>
                </a:rPr>
                <a:t>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640079" y="5625489"/>
              <a:ext cx="381000" cy="304800"/>
            </a:xfrm>
            <a:prstGeom prst="ellips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2697479" y="5625489"/>
              <a:ext cx="381000" cy="304800"/>
            </a:xfrm>
            <a:prstGeom prst="ellips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848600" y="41910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T=?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7861138" y="5004590"/>
            <a:ext cx="2425861" cy="838200"/>
          </a:xfrm>
          <a:prstGeom prst="wedgeRoundRectCallout">
            <a:avLst>
              <a:gd name="adj1" fmla="val 46843"/>
              <a:gd name="adj2" fmla="val -1322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rgbClr val="0033CC"/>
                </a:solidFill>
              </a:rPr>
              <a:t>State-Space Model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State-Space Model </a:t>
            </a:r>
            <a:r>
              <a:rPr lang="en-US" dirty="0">
                <a:solidFill>
                  <a:srgbClr val="0033CC"/>
                </a:solidFill>
              </a:rPr>
              <a:t/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altLang="en-US" sz="3200" dirty="0">
                <a:solidFill>
                  <a:srgbClr val="FF0000"/>
                </a:solidFill>
              </a:rPr>
              <a:t>Search Problem = (S, A, C, T, s, g)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 How </a:t>
                </a:r>
                <a:r>
                  <a:rPr lang="en-US" sz="3200" dirty="0"/>
                  <a:t>do we define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solution</a:t>
                </a:r>
                <a:r>
                  <a:rPr lang="en-US" sz="3200" dirty="0" smtClean="0"/>
                  <a:t>?</a:t>
                </a:r>
              </a:p>
              <a:p>
                <a:pPr lvl="1"/>
                <a:r>
                  <a:rPr lang="en-US" sz="2800" i="1" dirty="0" smtClean="0"/>
                  <a:t>A sequence of actions </a:t>
                </a:r>
                <a:r>
                  <a:rPr lang="en-US" altLang="zh-TW" sz="2800" i="1" dirty="0" err="1"/>
                  <a:t>τ</a:t>
                </a:r>
                <a:r>
                  <a:rPr lang="en-US" altLang="zh-TW" sz="2800" i="1" dirty="0"/>
                  <a:t> = s</a:t>
                </a:r>
                <a:r>
                  <a:rPr lang="en-US" altLang="zh-TW" sz="2800" i="1" baseline="-25000" dirty="0"/>
                  <a:t>0</a:t>
                </a:r>
                <a:r>
                  <a:rPr lang="en-US" altLang="zh-TW" sz="2800" i="1" dirty="0"/>
                  <a:t>, a</a:t>
                </a:r>
                <a:r>
                  <a:rPr lang="en-US" altLang="zh-TW" sz="2800" i="1" baseline="-25000" dirty="0"/>
                  <a:t>1</a:t>
                </a:r>
                <a:r>
                  <a:rPr lang="en-US" altLang="zh-TW" sz="2800" i="1" dirty="0"/>
                  <a:t>, s</a:t>
                </a:r>
                <a:r>
                  <a:rPr lang="en-US" altLang="zh-TW" sz="2800" i="1" baseline="-25000" dirty="0"/>
                  <a:t>1</a:t>
                </a:r>
                <a:r>
                  <a:rPr lang="en-US" altLang="zh-TW" sz="2800" i="1" dirty="0"/>
                  <a:t>, a</a:t>
                </a:r>
                <a:r>
                  <a:rPr lang="en-US" altLang="zh-TW" sz="2800" i="1" baseline="-25000" dirty="0"/>
                  <a:t>2</a:t>
                </a:r>
                <a:r>
                  <a:rPr lang="en-US" altLang="zh-TW" sz="2800" i="1" dirty="0"/>
                  <a:t>, s</a:t>
                </a:r>
                <a:r>
                  <a:rPr lang="en-US" altLang="zh-TW" sz="2800" i="1" baseline="-25000" dirty="0"/>
                  <a:t>3</a:t>
                </a:r>
                <a:r>
                  <a:rPr lang="en-US" altLang="zh-TW" sz="2800" i="1" dirty="0"/>
                  <a:t>, a</a:t>
                </a:r>
                <a:r>
                  <a:rPr lang="en-US" altLang="zh-TW" sz="2800" i="1" baseline="-25000" dirty="0"/>
                  <a:t>3</a:t>
                </a:r>
                <a:r>
                  <a:rPr lang="en-US" altLang="zh-TW" sz="2800" i="1" dirty="0"/>
                  <a:t>, s</a:t>
                </a:r>
                <a:r>
                  <a:rPr lang="en-US" altLang="zh-TW" sz="2800" i="1" baseline="-25000" dirty="0"/>
                  <a:t>3</a:t>
                </a:r>
                <a:r>
                  <a:rPr lang="en-US" altLang="zh-TW" sz="2800" i="1" dirty="0"/>
                  <a:t>, …., </a:t>
                </a:r>
                <a:r>
                  <a:rPr lang="en-US" altLang="zh-TW" sz="2800" i="1" dirty="0" err="1" smtClean="0"/>
                  <a:t>s</a:t>
                </a:r>
                <a:r>
                  <a:rPr lang="en-US" altLang="zh-TW" sz="2800" i="1" baseline="-25000" dirty="0" err="1" smtClean="0"/>
                  <a:t>n</a:t>
                </a:r>
                <a:r>
                  <a:rPr lang="en-US" altLang="zh-TW" sz="2800" i="1" baseline="-25000" dirty="0"/>
                  <a:t> </a:t>
                </a:r>
                <a:r>
                  <a:rPr lang="en-US" sz="2800" dirty="0" smtClean="0"/>
                  <a:t>is a solution if g(</a:t>
                </a:r>
                <a:r>
                  <a:rPr lang="en-US" sz="2800" dirty="0" err="1" smtClean="0"/>
                  <a:t>s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)=True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charset="0"/>
                      </a:rPr>
                      <m:t>𝐶𝑜𝑠𝑡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d>
                    <m:r>
                      <a:rPr lang="en-US" altLang="zh-TW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altLang="zh-TW" sz="28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3200" dirty="0" smtClean="0"/>
                  <a:t>How </a:t>
                </a:r>
                <a:r>
                  <a:rPr lang="en-US" sz="3200" dirty="0"/>
                  <a:t>about </a:t>
                </a:r>
                <a:r>
                  <a:rPr lang="en-US" sz="3200" dirty="0" smtClean="0"/>
                  <a:t>an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optimal</a:t>
                </a:r>
                <a:r>
                  <a:rPr lang="en-US" sz="3200" dirty="0"/>
                  <a:t> solution</a:t>
                </a:r>
                <a:r>
                  <a:rPr lang="en-US" sz="3200" dirty="0" smtClean="0"/>
                  <a:t>?</a:t>
                </a:r>
              </a:p>
              <a:p>
                <a:pPr lvl="1"/>
                <a:r>
                  <a:rPr lang="en-US" altLang="zh-TW" sz="2800" i="1" dirty="0" err="1" smtClean="0"/>
                  <a:t>τ</a:t>
                </a:r>
                <a:r>
                  <a:rPr lang="en-US" altLang="zh-TW" sz="2800" i="1" dirty="0" smtClean="0"/>
                  <a:t> is optimal if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</a:rPr>
                      <m:t>𝐶𝑜𝑠𝑡</m:t>
                    </m:r>
                    <m:d>
                      <m:d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d>
                    <m:r>
                      <a:rPr lang="en-US" altLang="zh-TW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TW" sz="2800" i="1">
                        <a:latin typeface="Cambria Math" charset="0"/>
                      </a:rPr>
                      <m:t>𝐶𝑜𝑠𝑡</m:t>
                    </m:r>
                    <m:d>
                      <m:d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altLang="zh-TW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800" dirty="0" smtClean="0"/>
                  <a:t> for all solution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en-US" altLang="zh-TW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 r="-2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04E2-4DA4-47AF-9B20-C76A65E86A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Outline</a:t>
            </a:r>
            <a:endParaRPr lang="en-US" altLang="en-US" dirty="0" smtClean="0">
              <a:solidFill>
                <a:srgbClr val="0033CC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5074920" cy="4023360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Uninformed (Blind) Search</a:t>
            </a:r>
          </a:p>
          <a:p>
            <a:pPr lvl="1">
              <a:buFont typeface="Wingdings" charset="2"/>
              <a:buChar char="p"/>
            </a:pPr>
            <a:r>
              <a:rPr lang="en-US" altLang="en-US" sz="2600" dirty="0" smtClean="0"/>
              <a:t> </a:t>
            </a:r>
            <a:r>
              <a:rPr lang="en-US" altLang="zh-TW" sz="2800" dirty="0" smtClean="0"/>
              <a:t>Depth-First Search</a:t>
            </a:r>
            <a:endParaRPr lang="en-US" altLang="zh-TW" sz="2800" dirty="0"/>
          </a:p>
          <a:p>
            <a:pPr lvl="1">
              <a:buFont typeface="Wingdings" charset="2"/>
              <a:buChar char="p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Breadth-First Search</a:t>
            </a:r>
            <a:endParaRPr lang="en-US" altLang="zh-TW" sz="2800" dirty="0"/>
          </a:p>
          <a:p>
            <a:pPr lvl="1">
              <a:buFont typeface="Wingdings" charset="2"/>
              <a:buChar char="p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Iterative Deeping </a:t>
            </a:r>
          </a:p>
          <a:p>
            <a:pPr lvl="1">
              <a:buFont typeface="Wingdings" charset="2"/>
              <a:buChar char="p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Uniform-Cost </a:t>
            </a:r>
            <a:r>
              <a:rPr lang="en-US" altLang="zh-TW" sz="2800" dirty="0"/>
              <a:t>Search </a:t>
            </a:r>
            <a:endParaRPr lang="en-US" altLang="en-US" sz="2600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4022DF-876C-4579-B5C3-D9389171AF49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grpSp>
        <p:nvGrpSpPr>
          <p:cNvPr id="3" name="群組 2"/>
          <p:cNvGrpSpPr/>
          <p:nvPr/>
        </p:nvGrpSpPr>
        <p:grpSpPr>
          <a:xfrm>
            <a:off x="12344400" y="1015839"/>
            <a:ext cx="2784896" cy="4614051"/>
            <a:chOff x="8370784" y="1255043"/>
            <a:chExt cx="2784896" cy="4614051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8382000" y="1845734"/>
              <a:ext cx="2773680" cy="4023360"/>
            </a:xfrm>
            <a:prstGeom prst="rect">
              <a:avLst/>
            </a:prstGeom>
            <a:ln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en-US" altLang="en-US" dirty="0" smtClean="0"/>
                <a:t>State</a:t>
              </a:r>
            </a:p>
            <a:p>
              <a:pPr fontAlgn="auto"/>
              <a:r>
                <a:rPr lang="en-US" altLang="en-US" dirty="0" smtClean="0"/>
                <a:t>State Space</a:t>
              </a:r>
            </a:p>
            <a:p>
              <a:pPr fontAlgn="auto"/>
              <a:r>
                <a:rPr lang="en-US" altLang="en-US" dirty="0" smtClean="0"/>
                <a:t>Initial State</a:t>
              </a:r>
            </a:p>
            <a:p>
              <a:pPr fontAlgn="auto"/>
              <a:r>
                <a:rPr lang="en-US" altLang="en-US" dirty="0" smtClean="0"/>
                <a:t>Goal Test</a:t>
              </a:r>
            </a:p>
            <a:p>
              <a:pPr fontAlgn="auto"/>
              <a:r>
                <a:rPr lang="en-US" altLang="en-US" dirty="0" smtClean="0"/>
                <a:t>Action</a:t>
              </a:r>
            </a:p>
            <a:p>
              <a:pPr fontAlgn="auto"/>
              <a:r>
                <a:rPr lang="en-US" altLang="en-US" dirty="0" smtClean="0"/>
                <a:t>Step Cost</a:t>
              </a:r>
            </a:p>
            <a:p>
              <a:pPr fontAlgn="auto"/>
              <a:r>
                <a:rPr lang="en-US" altLang="en-US" dirty="0" smtClean="0"/>
                <a:t>Path Cost </a:t>
              </a:r>
              <a:endParaRPr lang="en-US" altLang="en-US" dirty="0" smtClean="0">
                <a:latin typeface="Centaur" pitchFamily="18" charset="0"/>
              </a:endParaRPr>
            </a:p>
            <a:p>
              <a:pPr fontAlgn="auto"/>
              <a:r>
                <a:rPr lang="en-US" altLang="en-US" dirty="0" smtClean="0"/>
                <a:t>State Change Function</a:t>
              </a:r>
            </a:p>
            <a:p>
              <a:pPr fontAlgn="auto"/>
              <a:r>
                <a:rPr lang="en-US" altLang="en-US" dirty="0" smtClean="0"/>
                <a:t>State-Space Search</a:t>
              </a:r>
              <a:endParaRPr lang="en-US" altLang="en-US" dirty="0" smtClean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8370784" y="1255043"/>
              <a:ext cx="2099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70C0"/>
                  </a:solidFill>
                </a:rPr>
                <a:t>Terminologies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圓角矩形圖說文字 7"/>
          <p:cNvSpPr/>
          <p:nvPr/>
        </p:nvSpPr>
        <p:spPr>
          <a:xfrm>
            <a:off x="6863787" y="542624"/>
            <a:ext cx="3708116" cy="1066800"/>
          </a:xfrm>
          <a:prstGeom prst="wedgeRoundRectCallout">
            <a:avLst>
              <a:gd name="adj1" fmla="val -28340"/>
              <a:gd name="adj2" fmla="val 445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0033CC"/>
                </a:solidFill>
              </a:rPr>
              <a:t>Search in Data </a:t>
            </a:r>
            <a:r>
              <a:rPr lang="en-US" altLang="en-US" smtClean="0">
                <a:solidFill>
                  <a:srgbClr val="0033CC"/>
                </a:solidFill>
              </a:rPr>
              <a:t>Structure </a:t>
            </a:r>
          </a:p>
          <a:p>
            <a:pPr algn="ctr"/>
            <a:r>
              <a:rPr lang="en-US" altLang="en-US" dirty="0" smtClean="0">
                <a:solidFill>
                  <a:srgbClr val="0033CC"/>
                </a:solidFill>
              </a:rPr>
              <a:t>vs. Search in AI?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8171" y="1816369"/>
            <a:ext cx="5149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l"/>
            </a:pP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 Informed (Heuristic) Search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lvl="1">
              <a:buClr>
                <a:schemeClr val="accent1"/>
              </a:buClr>
              <a:buFont typeface="Wingdings" charset="2"/>
              <a:buChar char="p"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2800" dirty="0">
                <a:latin typeface="+mn-lt"/>
              </a:rPr>
              <a:t>Heuristic Search</a:t>
            </a:r>
          </a:p>
          <a:p>
            <a:pPr lvl="1">
              <a:buClr>
                <a:schemeClr val="accent1"/>
              </a:buClr>
              <a:buFont typeface="Wingdings" charset="2"/>
              <a:buChar char="p"/>
            </a:pPr>
            <a:r>
              <a:rPr lang="en-US" altLang="en-US" sz="2800" dirty="0">
                <a:latin typeface="+mn-lt"/>
              </a:rPr>
              <a:t> Greedy Search</a:t>
            </a:r>
          </a:p>
          <a:p>
            <a:pPr lvl="1">
              <a:buClr>
                <a:schemeClr val="accent1"/>
              </a:buClr>
              <a:buFont typeface="Wingdings" charset="2"/>
              <a:buChar char="p"/>
            </a:pPr>
            <a:r>
              <a:rPr lang="en-US" altLang="en-US" sz="2800" dirty="0">
                <a:latin typeface="+mn-lt"/>
              </a:rPr>
              <a:t> A* search</a:t>
            </a:r>
          </a:p>
          <a:p>
            <a:pPr lvl="1">
              <a:buClr>
                <a:schemeClr val="accent1"/>
              </a:buClr>
              <a:buFont typeface="Wingdings" charset="2"/>
              <a:buChar char="p"/>
            </a:pPr>
            <a:r>
              <a:rPr lang="en-US" altLang="en-US" sz="2800" dirty="0">
                <a:latin typeface="+mn-lt"/>
              </a:rPr>
              <a:t> Graph search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7" y="4113329"/>
            <a:ext cx="4538040" cy="21416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23" y="3962400"/>
            <a:ext cx="3678641" cy="2361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The 8-Puzzle Problem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1F39D7-F025-452D-A4EC-E4AF765F71DA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grpSp>
        <p:nvGrpSpPr>
          <p:cNvPr id="2" name="群組 1"/>
          <p:cNvGrpSpPr/>
          <p:nvPr/>
        </p:nvGrpSpPr>
        <p:grpSpPr>
          <a:xfrm>
            <a:off x="2362200" y="1771470"/>
            <a:ext cx="6842124" cy="1276530"/>
            <a:chOff x="2362200" y="1771470"/>
            <a:chExt cx="6842124" cy="1276530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3505199" y="1771471"/>
              <a:ext cx="1073150" cy="1196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1  2  3</a:t>
              </a:r>
            </a:p>
            <a:p>
              <a:pPr eaLnBrk="1" hangingPunct="1"/>
              <a:r>
                <a:rPr lang="en-US" altLang="en-US" dirty="0"/>
                <a:t>8  </a:t>
              </a:r>
              <a:r>
                <a:rPr lang="en-US" altLang="en-US" dirty="0">
                  <a:solidFill>
                    <a:srgbClr val="000099"/>
                  </a:solidFill>
                </a:rPr>
                <a:t> </a:t>
              </a:r>
              <a:r>
                <a:rPr lang="en-US" altLang="en-US" dirty="0" smtClean="0">
                  <a:solidFill>
                    <a:srgbClr val="000099"/>
                  </a:solidFill>
                </a:rPr>
                <a:t> </a:t>
              </a:r>
              <a:r>
                <a:rPr lang="en-US" altLang="en-US" dirty="0" smtClean="0"/>
                <a:t>  </a:t>
              </a:r>
              <a:r>
                <a:rPr lang="en-US" altLang="en-US" dirty="0"/>
                <a:t>4</a:t>
              </a:r>
            </a:p>
            <a:p>
              <a:pPr eaLnBrk="1" hangingPunct="1"/>
              <a:r>
                <a:rPr lang="en-US" altLang="en-US" dirty="0"/>
                <a:t>7  6  5</a:t>
              </a: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6324599" y="1771471"/>
              <a:ext cx="1073150" cy="1196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99"/>
                  </a:solidFill>
                </a:rPr>
                <a:t> </a:t>
              </a:r>
              <a:r>
                <a:rPr lang="en-US" altLang="en-US" dirty="0" smtClean="0">
                  <a:solidFill>
                    <a:srgbClr val="000099"/>
                  </a:solidFill>
                </a:rPr>
                <a:t> </a:t>
              </a:r>
              <a:r>
                <a:rPr lang="en-US" altLang="en-US" dirty="0" smtClean="0"/>
                <a:t>  </a:t>
              </a:r>
              <a:r>
                <a:rPr lang="en-US" altLang="en-US" dirty="0"/>
                <a:t>1  2</a:t>
              </a:r>
            </a:p>
            <a:p>
              <a:pPr eaLnBrk="1" hangingPunct="1"/>
              <a:r>
                <a:rPr lang="en-US" altLang="en-US" dirty="0"/>
                <a:t>3  4  5</a:t>
              </a:r>
            </a:p>
            <a:p>
              <a:pPr eaLnBrk="1" hangingPunct="1"/>
              <a:r>
                <a:rPr lang="en-US" altLang="en-US" dirty="0"/>
                <a:t>6  7  8</a:t>
              </a:r>
            </a:p>
          </p:txBody>
        </p:sp>
        <p:sp>
          <p:nvSpPr>
            <p:cNvPr id="12294" name="Line 7"/>
            <p:cNvSpPr>
              <a:spLocks noChangeShapeType="1"/>
            </p:cNvSpPr>
            <p:nvPr/>
          </p:nvSpPr>
          <p:spPr bwMode="auto">
            <a:xfrm>
              <a:off x="3505199" y="215247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8"/>
            <p:cNvSpPr>
              <a:spLocks noChangeShapeType="1"/>
            </p:cNvSpPr>
            <p:nvPr/>
          </p:nvSpPr>
          <p:spPr bwMode="auto">
            <a:xfrm>
              <a:off x="3505199" y="253347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10"/>
            <p:cNvSpPr>
              <a:spLocks noChangeShapeType="1"/>
            </p:cNvSpPr>
            <p:nvPr/>
          </p:nvSpPr>
          <p:spPr bwMode="auto">
            <a:xfrm>
              <a:off x="3886199" y="177147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11"/>
            <p:cNvSpPr>
              <a:spLocks noChangeShapeType="1"/>
            </p:cNvSpPr>
            <p:nvPr/>
          </p:nvSpPr>
          <p:spPr bwMode="auto">
            <a:xfrm>
              <a:off x="4190999" y="177147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>
              <a:off x="6324599" y="215247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4"/>
            <p:cNvSpPr>
              <a:spLocks noChangeShapeType="1"/>
            </p:cNvSpPr>
            <p:nvPr/>
          </p:nvSpPr>
          <p:spPr bwMode="auto">
            <a:xfrm>
              <a:off x="6324599" y="253347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5"/>
            <p:cNvSpPr>
              <a:spLocks noChangeShapeType="1"/>
            </p:cNvSpPr>
            <p:nvPr/>
          </p:nvSpPr>
          <p:spPr bwMode="auto">
            <a:xfrm>
              <a:off x="6705599" y="177147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6"/>
            <p:cNvSpPr>
              <a:spLocks noChangeShapeType="1"/>
            </p:cNvSpPr>
            <p:nvPr/>
          </p:nvSpPr>
          <p:spPr bwMode="auto">
            <a:xfrm>
              <a:off x="7010399" y="177147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7"/>
            <p:cNvSpPr txBox="1">
              <a:spLocks noChangeArrowheads="1"/>
            </p:cNvSpPr>
            <p:nvPr/>
          </p:nvSpPr>
          <p:spPr bwMode="auto">
            <a:xfrm>
              <a:off x="2362200" y="1847671"/>
              <a:ext cx="888385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one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initial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state</a:t>
              </a:r>
            </a:p>
          </p:txBody>
        </p:sp>
        <p:sp>
          <p:nvSpPr>
            <p:cNvPr id="12303" name="Text Box 18"/>
            <p:cNvSpPr txBox="1">
              <a:spLocks noChangeArrowheads="1"/>
            </p:cNvSpPr>
            <p:nvPr/>
          </p:nvSpPr>
          <p:spPr bwMode="auto">
            <a:xfrm>
              <a:off x="5410200" y="2000071"/>
              <a:ext cx="8515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goal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state</a:t>
              </a:r>
            </a:p>
          </p:txBody>
        </p:sp>
        <p:sp>
          <p:nvSpPr>
            <p:cNvPr id="12304" name="Text Box 19"/>
            <p:cNvSpPr txBox="1">
              <a:spLocks noChangeArrowheads="1"/>
            </p:cNvSpPr>
            <p:nvPr/>
          </p:nvSpPr>
          <p:spPr bwMode="auto">
            <a:xfrm>
              <a:off x="7908924" y="1963558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99"/>
                  </a:solidFill>
                </a:rPr>
                <a:t>B=blank</a:t>
              </a:r>
            </a:p>
          </p:txBody>
        </p:sp>
      </p:grp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1153989" y="3050958"/>
            <a:ext cx="973162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800" dirty="0"/>
              <a:t>What data structure easily represents a state?</a:t>
            </a:r>
            <a:endParaRPr lang="en-US" altLang="en-US" sz="2800" dirty="0"/>
          </a:p>
          <a:p>
            <a:pPr eaLnBrk="1" hangingPunct="1">
              <a:buFontTx/>
              <a:buAutoNum type="arabicPeriod"/>
            </a:pPr>
            <a:r>
              <a:rPr lang="en-US" altLang="en-US" sz="2800" dirty="0"/>
              <a:t>How many possible states are there?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/>
              <a:t>How would you specify the state-change function</a:t>
            </a:r>
            <a:r>
              <a:rPr lang="en-US" altLang="en-US" sz="2800" dirty="0"/>
              <a:t>?</a:t>
            </a:r>
          </a:p>
          <a:p>
            <a:pPr eaLnBrk="1" hangingPunct="1">
              <a:buFontTx/>
              <a:buAutoNum type="arabicPeriod"/>
            </a:pPr>
            <a:endParaRPr lang="en-US" altLang="en-US" sz="2800" dirty="0"/>
          </a:p>
          <a:p>
            <a:pPr eaLnBrk="1" hangingPunct="1">
              <a:buFontTx/>
              <a:buAutoNum type="arabicPeriod"/>
            </a:pPr>
            <a:endParaRPr lang="en-US" altLang="en-US" sz="2800" dirty="0"/>
          </a:p>
          <a:p>
            <a:pPr eaLnBrk="1" hangingPunct="1">
              <a:buFontTx/>
              <a:buAutoNum type="arabicPeriod"/>
            </a:pPr>
            <a:r>
              <a:rPr lang="en-US" altLang="en-US" sz="2800" dirty="0"/>
              <a:t>What </a:t>
            </a:r>
            <a:r>
              <a:rPr lang="en-US" altLang="en-US" sz="2800" dirty="0"/>
              <a:t>is the path cost function</a:t>
            </a:r>
            <a:r>
              <a:rPr lang="en-US" altLang="en-US" sz="2800" dirty="0"/>
              <a:t>?  </a:t>
            </a:r>
            <a:r>
              <a:rPr lang="en-US" altLang="en-US" sz="2800" dirty="0" smtClean="0"/>
              <a:t>     </a:t>
            </a:r>
            <a:r>
              <a:rPr lang="en-US" altLang="en-US" sz="2800" dirty="0">
                <a:solidFill>
                  <a:srgbClr val="FF0000"/>
                </a:solidFill>
              </a:rPr>
              <a:t>uniform cost (=1)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en-US" altLang="en-US" sz="2800" dirty="0" smtClean="0"/>
              <a:t>5. What </a:t>
            </a:r>
            <a:r>
              <a:rPr lang="en-US" altLang="en-US" sz="2800" dirty="0"/>
              <a:t>is the complexity of the search?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1616</TotalTime>
  <Words>2345</Words>
  <Application>Microsoft Macintosh PowerPoint</Application>
  <PresentationFormat>寬螢幕</PresentationFormat>
  <Paragraphs>533</Paragraphs>
  <Slides>57</Slides>
  <Notes>20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70" baseType="lpstr">
      <vt:lpstr>Calibri</vt:lpstr>
      <vt:lpstr>Calibri Light</vt:lpstr>
      <vt:lpstr>Cambria Math</vt:lpstr>
      <vt:lpstr>Centaur</vt:lpstr>
      <vt:lpstr>Comic Sans MS</vt:lpstr>
      <vt:lpstr>Script MT Bold</vt:lpstr>
      <vt:lpstr>Symbol</vt:lpstr>
      <vt:lpstr>Times New Roman</vt:lpstr>
      <vt:lpstr>Wingdings</vt:lpstr>
      <vt:lpstr>新細明體</vt:lpstr>
      <vt:lpstr>Arial</vt:lpstr>
      <vt:lpstr>回顧</vt:lpstr>
      <vt:lpstr>Bitmap Image</vt:lpstr>
      <vt:lpstr>Artificial Intelligence Week 8: Search Algorithms</vt:lpstr>
      <vt:lpstr>AI course at U. Washington and Stanford</vt:lpstr>
      <vt:lpstr>Introduction to AI: Slides Sources</vt:lpstr>
      <vt:lpstr>PowerPoint 簡報</vt:lpstr>
      <vt:lpstr>PowerPoint 簡報</vt:lpstr>
      <vt:lpstr>Formal Search Problem</vt:lpstr>
      <vt:lpstr>State-Space Model  Search Problem = (S, A, C, T, s, g)</vt:lpstr>
      <vt:lpstr>Outline</vt:lpstr>
      <vt:lpstr>The 8-Puzzle Problem</vt:lpstr>
      <vt:lpstr>Search Tree Example:  Fragment of 8-Puzzle Problem Space </vt:lpstr>
      <vt:lpstr>Another Example: N Queens Place exactly one Q in each column so that no two Q’s are in the same row or diagonal</vt:lpstr>
      <vt:lpstr>Example: Route Planning</vt:lpstr>
      <vt:lpstr>Search in AI</vt:lpstr>
      <vt:lpstr>Search Strategies</vt:lpstr>
      <vt:lpstr>General Search Paradigm (Figure 3.7 in text)</vt:lpstr>
      <vt:lpstr>General Search Paradigm (Figure 3.7 in text)</vt:lpstr>
      <vt:lpstr>Basic Idea</vt:lpstr>
      <vt:lpstr>Performance Criteria</vt:lpstr>
      <vt:lpstr>Breadth-First Search</vt:lpstr>
      <vt:lpstr>Depth-First Search</vt:lpstr>
      <vt:lpstr>Iterative Deepening Search</vt:lpstr>
      <vt:lpstr>Cost of Iterative Deepening</vt:lpstr>
      <vt:lpstr>Uniform-Cost Search</vt:lpstr>
      <vt:lpstr>Comparison of Blind Methods</vt:lpstr>
      <vt:lpstr>Problem</vt:lpstr>
      <vt:lpstr>Informed (Heuristic) Search</vt:lpstr>
      <vt:lpstr>Blind Search vs. Informed Search</vt:lpstr>
      <vt:lpstr>General Tree Search Paradigm</vt:lpstr>
      <vt:lpstr>Best-First Search</vt:lpstr>
      <vt:lpstr>Heuristics</vt:lpstr>
      <vt:lpstr>Greedy Search</vt:lpstr>
      <vt:lpstr>Romanian Route Finding</vt:lpstr>
      <vt:lpstr>Original Road Map of Romania</vt:lpstr>
      <vt:lpstr>Greedy Search in Romania</vt:lpstr>
      <vt:lpstr>Greedy Best-First Search</vt:lpstr>
      <vt:lpstr>A* Search</vt:lpstr>
      <vt:lpstr>A* Search</vt:lpstr>
      <vt:lpstr>Back to Romania</vt:lpstr>
      <vt:lpstr>A* for  Romanian Shortest Path</vt:lpstr>
      <vt:lpstr>f(n) = g(n) + h(n)</vt:lpstr>
      <vt:lpstr>PowerPoint 簡報</vt:lpstr>
      <vt:lpstr>PowerPoint 簡報</vt:lpstr>
      <vt:lpstr>PowerPoint 簡報</vt:lpstr>
      <vt:lpstr>PowerPoint 簡報</vt:lpstr>
      <vt:lpstr>8 Puzzle Example</vt:lpstr>
      <vt:lpstr>8 Puzzle Using Number of Misplaced Tiles</vt:lpstr>
      <vt:lpstr>PowerPoint 簡報</vt:lpstr>
      <vt:lpstr>Optimality of A* with Admissibility  (h never overestimates the cost to the goal)</vt:lpstr>
      <vt:lpstr>Algorithms for A*</vt:lpstr>
      <vt:lpstr>Graph Search </vt:lpstr>
      <vt:lpstr>Graph Search</vt:lpstr>
      <vt:lpstr>A* Graph Search Gone Wrong</vt:lpstr>
      <vt:lpstr>Consistency of Heuristics</vt:lpstr>
      <vt:lpstr>Optimality of A* with  Consistency (stronger condition)</vt:lpstr>
      <vt:lpstr>Optimality of A* Graph Search</vt:lpstr>
      <vt:lpstr>The Heuristic Function h</vt:lpstr>
      <vt:lpstr>Complexity of A*</vt:lpstr>
    </vt:vector>
  </TitlesOfParts>
  <Company>CSE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Linda Shapiro</dc:creator>
  <cp:lastModifiedBy>jahuichang jahuichang</cp:lastModifiedBy>
  <cp:revision>124</cp:revision>
  <dcterms:created xsi:type="dcterms:W3CDTF">2005-09-19T20:30:33Z</dcterms:created>
  <dcterms:modified xsi:type="dcterms:W3CDTF">2022-11-03T00:30:54Z</dcterms:modified>
</cp:coreProperties>
</file>