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3" r:id="rId27"/>
    <p:sldId id="284" r:id="rId28"/>
    <p:sldId id="282" r:id="rId29"/>
    <p:sldId id="285" r:id="rId30"/>
    <p:sldId id="287" r:id="rId31"/>
    <p:sldId id="288" r:id="rId32"/>
    <p:sldId id="28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90B37-B638-4364-A505-04CF43E9D587}" type="datetimeFigureOut">
              <a:rPr lang="zh-CN" altLang="en-US" smtClean="0"/>
              <a:t>2019/9/24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FD6CE-FA45-40E8-BB5E-7E66324BF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69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黑板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FD6CE-FA45-40E8-BB5E-7E66324BF59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01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D8A9622-BDC5-4FFD-9FAC-636A6AAFE2AE}" type="datetimeFigureOut">
              <a:rPr lang="zh-CN" altLang="en-US" smtClean="0"/>
              <a:t>2019/9/24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3214-3EB4-4DCD-AB6D-FD8A45D9F97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5717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9622-BDC5-4FFD-9FAC-636A6AAFE2AE}" type="datetimeFigureOut">
              <a:rPr lang="zh-CN" altLang="en-US" smtClean="0"/>
              <a:t>2019/9/24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3214-3EB4-4DCD-AB6D-FD8A45D9F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3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9622-BDC5-4FFD-9FAC-636A6AAFE2AE}" type="datetimeFigureOut">
              <a:rPr lang="zh-CN" altLang="en-US" smtClean="0"/>
              <a:t>2019/9/24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3214-3EB4-4DCD-AB6D-FD8A45D9F97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735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9622-BDC5-4FFD-9FAC-636A6AAFE2AE}" type="datetimeFigureOut">
              <a:rPr lang="zh-CN" altLang="en-US" smtClean="0"/>
              <a:t>2019/9/24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3214-3EB4-4DCD-AB6D-FD8A45D9F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834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9622-BDC5-4FFD-9FAC-636A6AAFE2AE}" type="datetimeFigureOut">
              <a:rPr lang="zh-CN" altLang="en-US" smtClean="0"/>
              <a:t>2019/9/24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3214-3EB4-4DCD-AB6D-FD8A45D9F97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7616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9622-BDC5-4FFD-9FAC-636A6AAFE2AE}" type="datetimeFigureOut">
              <a:rPr lang="zh-CN" altLang="en-US" smtClean="0"/>
              <a:t>2019/9/24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3214-3EB4-4DCD-AB6D-FD8A45D9F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00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9622-BDC5-4FFD-9FAC-636A6AAFE2AE}" type="datetimeFigureOut">
              <a:rPr lang="zh-CN" altLang="en-US" smtClean="0"/>
              <a:t>2019/9/24 Tuesday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3214-3EB4-4DCD-AB6D-FD8A45D9F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416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9622-BDC5-4FFD-9FAC-636A6AAFE2AE}" type="datetimeFigureOut">
              <a:rPr lang="zh-CN" altLang="en-US" smtClean="0"/>
              <a:t>2019/9/24 Tuesday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3214-3EB4-4DCD-AB6D-FD8A45D9F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105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9622-BDC5-4FFD-9FAC-636A6AAFE2AE}" type="datetimeFigureOut">
              <a:rPr lang="zh-CN" altLang="en-US" smtClean="0"/>
              <a:t>2019/9/24 Tuesday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3214-3EB4-4DCD-AB6D-FD8A45D9F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833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9622-BDC5-4FFD-9FAC-636A6AAFE2AE}" type="datetimeFigureOut">
              <a:rPr lang="zh-CN" altLang="en-US" smtClean="0"/>
              <a:t>2019/9/24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3214-3EB4-4DCD-AB6D-FD8A45D9F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728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9622-BDC5-4FFD-9FAC-636A6AAFE2AE}" type="datetimeFigureOut">
              <a:rPr lang="zh-CN" altLang="en-US" smtClean="0"/>
              <a:t>2019/9/24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3214-3EB4-4DCD-AB6D-FD8A45D9F97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706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D8A9622-BDC5-4FFD-9FAC-636A6AAFE2AE}" type="datetimeFigureOut">
              <a:rPr lang="zh-CN" altLang="en-US" smtClean="0"/>
              <a:t>2019/9/24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B33214-3EB4-4DCD-AB6D-FD8A45D9F97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72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488F4-EF16-465B-8846-E01821FD8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动态动态规划（动态</a:t>
            </a:r>
            <a:r>
              <a:rPr lang="en-US" altLang="zh-CN" dirty="0"/>
              <a:t>DP</a:t>
            </a:r>
            <a:r>
              <a:rPr lang="zh-CN" altLang="en-US" dirty="0"/>
              <a:t>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C4D48A-EFF3-42EB-A5FC-F7420FE49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AgOH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1078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9F474-B299-4D5C-9DC6-0BD39ED6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剖啊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8AC045-DEFF-46ED-AD56-9E1AC01397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剖都会剖是吧</a:t>
                </a:r>
                <a:r>
                  <a:rPr lang="en-US" altLang="zh-CN" dirty="0"/>
                  <a:t>……</a:t>
                </a:r>
                <a:r>
                  <a:rPr lang="zh-CN" altLang="en-US" dirty="0"/>
                  <a:t>不会树剖没关系，我有出过树剖的视频（强行安利）</a:t>
                </a:r>
                <a:endParaRPr lang="en-US" altLang="zh-CN" dirty="0"/>
              </a:p>
              <a:p>
                <a:r>
                  <a:rPr lang="zh-CN" altLang="en-US" dirty="0"/>
                  <a:t>按照一般树剖的尿性，重链剖分之后每条重链建立线段树，链上修改查询就变成了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了</m:t>
                    </m:r>
                  </m:oMath>
                </a14:m>
                <a:r>
                  <a:rPr lang="zh-CN" altLang="en-US" dirty="0"/>
                  <a:t>，最多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𝑙𝑜𝑔𝑛</m:t>
                    </m:r>
                  </m:oMath>
                </a14:m>
                <a:r>
                  <a:rPr lang="zh-CN" altLang="en-US" dirty="0"/>
                  <a:t>条重链，总时间复杂度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，完美解决</a:t>
                </a:r>
                <a:endParaRPr lang="en-US" altLang="zh-CN" dirty="0"/>
              </a:p>
              <a:p>
                <a:r>
                  <a:rPr lang="zh-CN" altLang="en-US" dirty="0"/>
                  <a:t>开干，什么动态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，不就是个树剖板子么，看我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分钟敲完！</a:t>
                </a:r>
                <a:endParaRPr lang="en-US" altLang="zh-CN" dirty="0"/>
              </a:p>
              <a:p>
                <a:r>
                  <a:rPr lang="zh-CN" altLang="en-US" dirty="0"/>
                  <a:t>等等</a:t>
                </a:r>
                <a:r>
                  <a:rPr lang="en-US" altLang="zh-CN" dirty="0"/>
                  <a:t>……</a:t>
                </a:r>
                <a:r>
                  <a:rPr lang="zh-CN" altLang="en-US" dirty="0"/>
                  <a:t>发现个问题</a:t>
                </a:r>
                <a:r>
                  <a:rPr lang="en-US" altLang="zh-CN" dirty="0"/>
                  <a:t>……</a:t>
                </a:r>
                <a:r>
                  <a:rPr lang="zh-CN" altLang="en-US" dirty="0"/>
                  <a:t>我咋不会写线段树了呢</a:t>
                </a:r>
                <a:r>
                  <a:rPr lang="en-US" altLang="zh-CN" dirty="0"/>
                  <a:t>……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8AC045-DEFF-46ED-AD56-9E1AC01397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970" r="-1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649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94873-479A-4018-9BFA-58A589881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1E6146-9A77-4D6F-A919-C625B4539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线段树是一种可以维护满足结合律的区间信息的数据结构</a:t>
            </a:r>
            <a:endParaRPr lang="en-US" altLang="zh-CN" dirty="0"/>
          </a:p>
          <a:p>
            <a:r>
              <a:rPr lang="en-US" altLang="zh-CN" dirty="0"/>
              <a:t>DP</a:t>
            </a:r>
            <a:r>
              <a:rPr lang="zh-CN" altLang="en-US" dirty="0"/>
              <a:t>值也不符合结合律啊 ，咋用线段树维护？</a:t>
            </a:r>
            <a:endParaRPr lang="en-US" altLang="zh-CN" dirty="0"/>
          </a:p>
          <a:p>
            <a:r>
              <a:rPr lang="zh-CN" altLang="en-US" dirty="0"/>
              <a:t>为啥不符合结合律？简单地理解一下哈</a:t>
            </a:r>
          </a:p>
        </p:txBody>
      </p:sp>
    </p:spTree>
    <p:extLst>
      <p:ext uri="{BB962C8B-B14F-4D97-AF65-F5344CB8AC3E}">
        <p14:creationId xmlns:p14="http://schemas.microsoft.com/office/powerpoint/2010/main" val="1132072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B07C5807-B0FB-44A1-BA0B-5EAC6F38C333}"/>
              </a:ext>
            </a:extLst>
          </p:cNvPr>
          <p:cNvGrpSpPr/>
          <p:nvPr/>
        </p:nvGrpSpPr>
        <p:grpSpPr>
          <a:xfrm>
            <a:off x="1353845" y="415033"/>
            <a:ext cx="766438" cy="6027934"/>
            <a:chOff x="5856303" y="415033"/>
            <a:chExt cx="766438" cy="6027934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13B419E-0DEE-4C7D-BB74-90C1A27F454A}"/>
                </a:ext>
              </a:extLst>
            </p:cNvPr>
            <p:cNvGrpSpPr/>
            <p:nvPr/>
          </p:nvGrpSpPr>
          <p:grpSpPr>
            <a:xfrm>
              <a:off x="5856303" y="415033"/>
              <a:ext cx="479394" cy="6027934"/>
              <a:chOff x="4838330" y="488272"/>
              <a:chExt cx="479394" cy="6027934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AE838E47-09B3-4006-93B4-5E982050E64C}"/>
                  </a:ext>
                </a:extLst>
              </p:cNvPr>
              <p:cNvSpPr/>
              <p:nvPr/>
            </p:nvSpPr>
            <p:spPr>
              <a:xfrm>
                <a:off x="4838330" y="488272"/>
                <a:ext cx="479394" cy="4793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FD386600-B2F3-4755-B14C-830CC8BF0AA1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>
                <a:off x="5078027" y="967666"/>
                <a:ext cx="0" cy="630314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9E50F751-FBD4-46EC-AE9E-3598EA885800}"/>
                  </a:ext>
                </a:extLst>
              </p:cNvPr>
              <p:cNvSpPr/>
              <p:nvPr/>
            </p:nvSpPr>
            <p:spPr>
              <a:xfrm>
                <a:off x="4838330" y="1597980"/>
                <a:ext cx="479394" cy="4793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A995BDD7-8E58-4D0C-B64A-FDD7E7034B7C}"/>
                  </a:ext>
                </a:extLst>
              </p:cNvPr>
              <p:cNvCxnSpPr>
                <a:stCxn id="8" idx="4"/>
              </p:cNvCxnSpPr>
              <p:nvPr/>
            </p:nvCxnSpPr>
            <p:spPr>
              <a:xfrm>
                <a:off x="5078027" y="2077374"/>
                <a:ext cx="0" cy="630314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24B693B1-1A9D-4E81-9367-E0924A65DE97}"/>
                  </a:ext>
                </a:extLst>
              </p:cNvPr>
              <p:cNvSpPr/>
              <p:nvPr/>
            </p:nvSpPr>
            <p:spPr>
              <a:xfrm>
                <a:off x="4838330" y="2707688"/>
                <a:ext cx="479394" cy="4793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213F3329-4962-46BA-B97F-F9B3DA2ACEBD}"/>
                  </a:ext>
                </a:extLst>
              </p:cNvPr>
              <p:cNvCxnSpPr>
                <a:stCxn id="10" idx="4"/>
              </p:cNvCxnSpPr>
              <p:nvPr/>
            </p:nvCxnSpPr>
            <p:spPr>
              <a:xfrm>
                <a:off x="5078027" y="3187082"/>
                <a:ext cx="0" cy="630314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2846DE5C-D7D8-429B-BA4F-70E0250CE176}"/>
                  </a:ext>
                </a:extLst>
              </p:cNvPr>
              <p:cNvSpPr/>
              <p:nvPr/>
            </p:nvSpPr>
            <p:spPr>
              <a:xfrm>
                <a:off x="4838330" y="3817396"/>
                <a:ext cx="479394" cy="4793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7DD4C242-90DB-416A-B42D-EFAF164B6345}"/>
                  </a:ext>
                </a:extLst>
              </p:cNvPr>
              <p:cNvCxnSpPr>
                <a:stCxn id="12" idx="4"/>
              </p:cNvCxnSpPr>
              <p:nvPr/>
            </p:nvCxnSpPr>
            <p:spPr>
              <a:xfrm>
                <a:off x="5078027" y="4296790"/>
                <a:ext cx="0" cy="630314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38B7D015-B4A4-457C-9A19-E4418C2E9656}"/>
                  </a:ext>
                </a:extLst>
              </p:cNvPr>
              <p:cNvSpPr/>
              <p:nvPr/>
            </p:nvSpPr>
            <p:spPr>
              <a:xfrm>
                <a:off x="4838330" y="4927104"/>
                <a:ext cx="479394" cy="4793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C0BA00C4-9719-4F68-82A7-44C59B1F7E81}"/>
                  </a:ext>
                </a:extLst>
              </p:cNvPr>
              <p:cNvCxnSpPr>
                <a:stCxn id="14" idx="4"/>
              </p:cNvCxnSpPr>
              <p:nvPr/>
            </p:nvCxnSpPr>
            <p:spPr>
              <a:xfrm>
                <a:off x="5078027" y="5406498"/>
                <a:ext cx="0" cy="630314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27C61BE-FCCC-4790-97C9-EE7F77D47FED}"/>
                  </a:ext>
                </a:extLst>
              </p:cNvPr>
              <p:cNvSpPr/>
              <p:nvPr/>
            </p:nvSpPr>
            <p:spPr>
              <a:xfrm>
                <a:off x="4838330" y="6036812"/>
                <a:ext cx="479394" cy="4793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</p:grp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C3054E87-062D-4DB4-B555-4399408F6476}"/>
                </a:ext>
              </a:extLst>
            </p:cNvPr>
            <p:cNvCxnSpPr/>
            <p:nvPr/>
          </p:nvCxnSpPr>
          <p:spPr>
            <a:xfrm flipV="1">
              <a:off x="6622741" y="674703"/>
              <a:ext cx="0" cy="56461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7197497-F63D-4C80-9B54-02204FBF1130}"/>
                  </a:ext>
                </a:extLst>
              </p:cNvPr>
              <p:cNvSpPr txBox="1"/>
              <p:nvPr/>
            </p:nvSpPr>
            <p:spPr>
              <a:xfrm>
                <a:off x="2929631" y="559293"/>
                <a:ext cx="8256224" cy="4206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在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过程中是从下往上推的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用满足结合律的加法形象地比喻一下，就好比：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加法是满足结合律的，所以上式可以随便加括号：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)+(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加括号，就好比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过程中（以这个 式子为例 ↑↑↑），不从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往上递推到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，而是我先把从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递推到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的结果和从</a:t>
                </a:r>
                <a:r>
                  <a:rPr lang="en-US" altLang="zh-CN" dirty="0"/>
                  <a:t>E</a:t>
                </a:r>
                <a:r>
                  <a:rPr lang="zh-CN" altLang="en-US" dirty="0"/>
                  <a:t>递推到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的结果算出来，然后从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递推到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递推到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递推到</a:t>
                </a:r>
                <a:r>
                  <a:rPr lang="en-US" altLang="zh-CN" dirty="0"/>
                  <a:t>F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显然错的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7197497-F63D-4C80-9B54-02204FBF1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631" y="559293"/>
                <a:ext cx="8256224" cy="4206601"/>
              </a:xfrm>
              <a:prstGeom prst="rect">
                <a:avLst/>
              </a:prstGeom>
              <a:blipFill>
                <a:blip r:embed="rId2"/>
                <a:stretch>
                  <a:fillRect l="-665" r="-517" b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830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1EA4E-64BF-4B84-BDAD-384996D6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9D7162-4FBE-43C1-8978-47476FEBB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所以现在摆在我们面前的就是这样一个问题：</a:t>
            </a:r>
            <a:endParaRPr lang="en-US" altLang="zh-CN" dirty="0"/>
          </a:p>
          <a:p>
            <a:r>
              <a:rPr lang="zh-CN" altLang="en-US" dirty="0"/>
              <a:t>线段树只能维护满足结合律的东西，但</a:t>
            </a:r>
            <a:r>
              <a:rPr lang="en-US" altLang="zh-CN" dirty="0"/>
              <a:t>DP</a:t>
            </a:r>
            <a:r>
              <a:rPr lang="zh-CN" altLang="en-US" dirty="0"/>
              <a:t>递推不符合结合律</a:t>
            </a:r>
            <a:endParaRPr lang="en-US" altLang="zh-CN" dirty="0"/>
          </a:p>
          <a:p>
            <a:r>
              <a:rPr lang="zh-CN" altLang="en-US" dirty="0"/>
              <a:t>能不能有一个东西它既满足结合律，还能用来</a:t>
            </a:r>
            <a:r>
              <a:rPr lang="en-US" altLang="zh-CN" dirty="0"/>
              <a:t>DP</a:t>
            </a:r>
            <a:r>
              <a:rPr lang="zh-CN" altLang="en-US" dirty="0"/>
              <a:t>递推呢？</a:t>
            </a:r>
            <a:endParaRPr lang="en-US" altLang="zh-CN" dirty="0"/>
          </a:p>
          <a:p>
            <a:r>
              <a:rPr lang="zh-CN" altLang="en-US" dirty="0"/>
              <a:t>还真有</a:t>
            </a:r>
            <a:endParaRPr lang="en-US" altLang="zh-CN" dirty="0"/>
          </a:p>
          <a:p>
            <a:r>
              <a:rPr lang="zh-CN" altLang="en-US" dirty="0"/>
              <a:t>它就是：：：：：：</a:t>
            </a:r>
          </a:p>
        </p:txBody>
      </p:sp>
    </p:spTree>
    <p:extLst>
      <p:ext uri="{BB962C8B-B14F-4D97-AF65-F5344CB8AC3E}">
        <p14:creationId xmlns:p14="http://schemas.microsoft.com/office/powerpoint/2010/main" val="2760875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9341897-8B97-4BA8-B57D-26AA1C64F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361" y="1026203"/>
            <a:ext cx="8543277" cy="48055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9455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6FC10A-8502-4273-8A55-5E4587CE6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648070"/>
                <a:ext cx="9720073" cy="566129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从下往根结点递推的过程中，只能一步一步推，不能先推上边的</a:t>
                </a:r>
                <a:endParaRPr lang="en-US" altLang="zh-CN" dirty="0"/>
              </a:p>
              <a:p>
                <a:r>
                  <a:rPr lang="zh-CN" altLang="en-US" dirty="0"/>
                  <a:t>斐波那契数列啥的不也是这样么</a:t>
                </a:r>
                <a:endParaRPr lang="en-US" altLang="zh-CN" dirty="0"/>
              </a:p>
              <a:p>
                <a:r>
                  <a:rPr lang="zh-CN" altLang="en-US" dirty="0"/>
                  <a:t>肯定是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𝐹𝑖𝑏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𝐹𝑖𝑏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zh-CN" altLang="en-US" dirty="0"/>
                  <a:t>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𝐹𝑖𝑏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zh-CN" altLang="en-US" dirty="0"/>
                  <a:t>，然后推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𝐹𝑖𝑏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(4)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𝐹𝑖𝑏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(5)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。不可能先推个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𝐹𝑖𝑏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(10)</m:t>
                    </m:r>
                  </m:oMath>
                </a14:m>
                <a:r>
                  <a:rPr lang="zh-CN" altLang="en-US" dirty="0"/>
                  <a:t>，再从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𝐹𝑖𝑏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𝐹𝑖𝑏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zh-CN" altLang="en-US" dirty="0"/>
                  <a:t>推到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𝐹𝑖𝑏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(9)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，然后推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𝐹𝑖𝑏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(11)</m:t>
                    </m:r>
                  </m:oMath>
                </a14:m>
                <a:r>
                  <a:rPr lang="zh-CN" altLang="en-US" dirty="0"/>
                  <a:t>吧</a:t>
                </a:r>
                <a:endParaRPr lang="en-US" altLang="zh-CN" dirty="0"/>
              </a:p>
              <a:p>
                <a:r>
                  <a:rPr lang="zh-CN" altLang="en-US" dirty="0"/>
                  <a:t>好的，那么既符合结合律又能递推的宝贝就找到了</a:t>
                </a:r>
                <a:r>
                  <a:rPr lang="en-US" altLang="zh-CN" dirty="0"/>
                  <a:t>——</a:t>
                </a:r>
                <a:r>
                  <a:rPr lang="zh-CN" altLang="en-US" dirty="0"/>
                  <a:t>矩阵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6FC10A-8502-4273-8A55-5E4587CE6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648070"/>
                <a:ext cx="9720073" cy="5661290"/>
              </a:xfrm>
              <a:blipFill>
                <a:blip r:embed="rId2"/>
                <a:stretch>
                  <a:fillRect l="-313" t="-11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957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0E4BE-1991-40A3-8AD9-6B81DCC1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F2C20BC8-812E-4D4A-8B69-1991C0C0FC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假如要修改</a:t>
                </a:r>
                <a:r>
                  <a:rPr lang="en-US" altLang="zh-CN" dirty="0"/>
                  <a:t>H5</a:t>
                </a:r>
                <a:r>
                  <a:rPr lang="zh-CN" altLang="en-US" dirty="0"/>
                  <a:t>，那首先需要推到</a:t>
                </a:r>
                <a:r>
                  <a:rPr lang="en-US" altLang="zh-CN" dirty="0"/>
                  <a:t>H1</a:t>
                </a:r>
                <a:r>
                  <a:rPr lang="zh-CN" altLang="en-US" dirty="0"/>
                  <a:t>，再推</a:t>
                </a:r>
                <a:r>
                  <a:rPr lang="en-US" altLang="zh-CN" dirty="0"/>
                  <a:t>H1</a:t>
                </a:r>
                <a:r>
                  <a:rPr lang="zh-CN" altLang="en-US" dirty="0"/>
                  <a:t>的父亲啥的</a:t>
                </a:r>
                <a:endParaRPr lang="en-US" altLang="zh-CN" dirty="0"/>
              </a:p>
              <a:p>
                <a:r>
                  <a:rPr lang="zh-CN" altLang="en-US" dirty="0"/>
                  <a:t>是否还用原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方程？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𝑠𝑜𝑛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𝑠𝑜𝑛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sub>
                          </m:sSub>
                        </m:e>
                      </m:nary>
                      <m: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val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显然不能用，万一碰到这么个玩意岂不是炸了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F2C20BC8-812E-4D4A-8B69-1991C0C0FC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4859A7D-68EF-47FD-A763-E7D137EE84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00572" y="319476"/>
            <a:ext cx="3104762" cy="62190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16A9DF0-6933-4D15-BBA2-BEAF680D3DE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58405" y="5229273"/>
            <a:ext cx="2980952" cy="1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8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9342F3-8927-49AF-9EE7-131ADEB3E4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683581"/>
                <a:ext cx="9720073" cy="562577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可以采用这种方法解决：保存其它儿子的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值</a:t>
                </a:r>
                <a:endParaRPr lang="en-US" altLang="zh-CN" dirty="0"/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zh-CN" altLang="en-US" dirty="0"/>
                  <a:t>代表只考虑轻儿子的情况下的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值，即：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𝑙𝑖𝑔h𝑡𝑠𝑜𝑛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𝑙𝑖𝑔h𝑡𝑠𝑜𝑛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这样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也可以简化了：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𝑚𝑎𝑥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𝑠𝑜𝑛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𝑠𝑜𝑛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𝑠𝑜𝑛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9342F3-8927-49AF-9EE7-131ADEB3E4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683581"/>
                <a:ext cx="9720073" cy="5625779"/>
              </a:xfrm>
              <a:blipFill>
                <a:blip r:embed="rId2"/>
                <a:stretch>
                  <a:fillRect l="-313" t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897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E722C4-87AF-4D07-A233-BFF4D711D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639192"/>
            <a:ext cx="9720073" cy="5670168"/>
          </a:xfrm>
        </p:spPr>
        <p:txBody>
          <a:bodyPr/>
          <a:lstStyle/>
          <a:p>
            <a:r>
              <a:rPr lang="zh-CN" altLang="en-US" dirty="0"/>
              <a:t>这样做的目的一是为了对付刚才说的那种万条垂下绿丝绦的情况，二是为了方便构建矩阵</a:t>
            </a:r>
            <a:endParaRPr lang="en-US" altLang="zh-CN" dirty="0"/>
          </a:p>
          <a:p>
            <a:r>
              <a:rPr lang="zh-CN" altLang="en-US" dirty="0"/>
              <a:t>我们来尝试一下构建用来</a:t>
            </a:r>
            <a:r>
              <a:rPr lang="en-US" altLang="zh-CN" dirty="0"/>
              <a:t>DP</a:t>
            </a:r>
            <a:r>
              <a:rPr lang="zh-CN" altLang="en-US" dirty="0"/>
              <a:t>的矩阵吧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319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90409-FB9B-4810-AC80-DE70C6990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构建矩阵（一）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27A251-49CB-4461-AAE6-B71F06235F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终于到了核心操作：构建矩阵了</a:t>
                </a:r>
                <a:endParaRPr lang="en-US" altLang="zh-CN" dirty="0"/>
              </a:p>
              <a:p>
                <a:r>
                  <a:rPr lang="zh-CN" altLang="en-US" dirty="0"/>
                  <a:t>再把转移方程放一下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𝑚𝑎𝑥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𝑠𝑜𝑛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𝑠𝑜𝑛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𝑠𝑜𝑛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𝑣𝑎𝑙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因为重链剖分之后，重链上结点的时间戳是连续的，所以可以写成这样子了：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𝑚𝑎𝑥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+1,0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+1,1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+1,0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𝑣𝑎𝑙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对于叶子结点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来说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27A251-49CB-4461-AAE6-B71F06235F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818" r="-1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482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B90C1-E779-4427-B0C1-58472729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鸣谢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D784EE-EB16-4E25-834D-91E467BDE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感谢</a:t>
            </a:r>
            <a:r>
              <a:rPr lang="en-US" altLang="zh-CN" dirty="0"/>
              <a:t>@</a:t>
            </a:r>
            <a:r>
              <a:rPr lang="zh-CN" altLang="en-US" dirty="0"/>
              <a:t>大尾巴卷毛羊 大佬  </a:t>
            </a:r>
            <a:r>
              <a:rPr lang="en-US" altLang="zh-CN" dirty="0"/>
              <a:t>@</a:t>
            </a:r>
            <a:r>
              <a:rPr lang="en-US" altLang="zh-CN" dirty="0" err="1"/>
              <a:t>KalznAsawind</a:t>
            </a:r>
            <a:r>
              <a:rPr lang="en-US" altLang="zh-CN" dirty="0"/>
              <a:t> </a:t>
            </a:r>
            <a:r>
              <a:rPr lang="zh-CN" altLang="en-US" dirty="0"/>
              <a:t>大佬   </a:t>
            </a:r>
            <a:r>
              <a:rPr lang="en-US" altLang="zh-CN" dirty="0"/>
              <a:t>@</a:t>
            </a:r>
            <a:r>
              <a:rPr lang="zh-CN" altLang="en-US" dirty="0"/>
              <a:t>路人薨 大佬 和的充电鼓励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C9BC22-3242-4D1A-A310-B5FA6A9EC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238" y="2766021"/>
            <a:ext cx="4219852" cy="409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37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4E8957-3793-4A1C-B4BB-89B4907F59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621437"/>
                <a:ext cx="9720073" cy="5687923"/>
              </a:xfrm>
            </p:spPr>
            <p:txBody>
              <a:bodyPr/>
              <a:lstStyle/>
              <a:p>
                <a:r>
                  <a:rPr lang="zh-CN" altLang="en-US" dirty="0"/>
                  <a:t>但是有点不对劲啊，这咋构建矩阵？</a:t>
                </a:r>
                <a:endParaRPr lang="en-US" altLang="zh-CN" dirty="0"/>
              </a:p>
              <a:p>
                <a:r>
                  <a:rPr lang="zh-CN" altLang="en-US" dirty="0"/>
                  <a:t>先尝试着构建试试嘛，把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zh-CN" altLang="en-US" dirty="0"/>
                  <a:t>放在一个列向量里：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是如何用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+1,0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+1,1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搞出来</m:t>
                    </m:r>
                  </m:oMath>
                </a14:m>
                <a:r>
                  <a:rPr lang="zh-CN" altLang="en-US" dirty="0"/>
                  <a:t>的？</a:t>
                </a:r>
                <a:endParaRPr lang="en-US" altLang="zh-CN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+1,0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+1,1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𝑣𝑎𝑙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])</m:t>
                                    </m:r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+1,0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顿时陷入了僵局</a:t>
                </a:r>
                <a:r>
                  <a:rPr lang="en-US" altLang="zh-CN" dirty="0"/>
                  <a:t>……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4E8957-3793-4A1C-B4BB-89B4907F59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621437"/>
                <a:ext cx="9720073" cy="5687923"/>
              </a:xfrm>
              <a:blipFill>
                <a:blip r:embed="rId2"/>
                <a:stretch>
                  <a:fillRect l="-313" t="-1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590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8EC7D-CCF9-4C16-B078-D25ACAAC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转换思路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FF7946-86C6-445C-92B2-9BBE3C8C96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转换一下思路，想一想：矩阵乘法为什么满足结合律？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𝑏𝑔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𝑎𝑓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𝑏h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𝑏𝑔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𝑎𝑓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𝑏h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𝑑𝑔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𝑐𝑓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𝑑h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𝑑𝑔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𝑐𝑓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𝑑h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𝑓𝑘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h𝑘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𝑒𝑗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𝑓𝑙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𝑓𝑘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𝑒𝑗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𝑓𝑙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zh-CN" altLang="en-US" dirty="0"/>
                  <a:t>因为：①乘法交换律 ②乘法分配律 ③加法交换律     所以两矩阵相等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FF7946-86C6-445C-92B2-9BBE3C8C96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212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8A95DD8-6259-466B-8177-D98F87AA24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630315"/>
                <a:ext cx="9720073" cy="567904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+1,0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+1,1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𝑣𝑎𝑙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])+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+1,0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观察它，发现只有两种运算：加法和取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max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矩阵乘法拆开不也是两种运算么！刚才说了：</a:t>
                </a:r>
                <a:endParaRPr lang="en-US" altLang="zh-CN" dirty="0"/>
              </a:p>
              <a:p>
                <a:r>
                  <a:rPr lang="zh-CN" altLang="en-US" dirty="0"/>
                  <a:t>因为：①乘法交换律 ②乘法分配律 ③加法交换律     所以矩乘满足分配律</a:t>
                </a:r>
              </a:p>
              <a:p>
                <a:r>
                  <a:rPr lang="zh-CN" altLang="en-US" dirty="0"/>
                  <a:t>那加法和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max</m:t>
                    </m:r>
                  </m:oMath>
                </a14:m>
                <a:r>
                  <a:rPr lang="zh-CN" altLang="en-US" dirty="0"/>
                  <a:t>如果也满足这三条，我们是不是就可以用加法和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max</m:t>
                    </m:r>
                  </m:oMath>
                </a14:m>
                <a:r>
                  <a:rPr lang="zh-CN" altLang="en-US" dirty="0"/>
                  <a:t>重新定义一种矩阵乘法了？</a:t>
                </a:r>
                <a:endParaRPr lang="en-US" altLang="zh-CN" dirty="0"/>
              </a:p>
              <a:p>
                <a:r>
                  <a:rPr lang="zh-CN" altLang="en-US" dirty="0"/>
                  <a:t>① ③不用说了，加法和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max</m:t>
                    </m:r>
                  </m:oMath>
                </a14:m>
                <a:r>
                  <a:rPr lang="zh-CN" altLang="en-US" dirty="0"/>
                  <a:t>都满足交换律！</a:t>
                </a:r>
                <a:endParaRPr lang="en-US" altLang="zh-CN" dirty="0"/>
              </a:p>
              <a:p>
                <a:r>
                  <a:rPr lang="zh-CN" altLang="en-US" dirty="0"/>
                  <a:t>②是否满足？我们把加法对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max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max</m:t>
                    </m:r>
                  </m:oMath>
                </a14:m>
                <a:r>
                  <a:rPr lang="zh-CN" altLang="en-US" dirty="0"/>
                  <a:t>对加法的两种分配律写出来：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加法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对</m:t>
                      </m:r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分配律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对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加法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分配律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显然第一个成立，第二个不成立</a:t>
                </a:r>
                <a:endParaRPr lang="en-US" altLang="zh-CN" dirty="0"/>
              </a:p>
              <a:p>
                <a:r>
                  <a:rPr lang="zh-CN" altLang="en-US" dirty="0"/>
                  <a:t>于是我们把矩乘原来的乘法换成加法，加法换成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max</m:t>
                    </m:r>
                  </m:oMath>
                </a14:m>
                <a:r>
                  <a:rPr lang="zh-CN" altLang="en-US" dirty="0"/>
                  <a:t>，就可以重新定义一个矩乘法则了！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8A95DD8-6259-466B-8177-D98F87AA24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630315"/>
                <a:ext cx="9720073" cy="5679045"/>
              </a:xfrm>
              <a:blipFill>
                <a:blip r:embed="rId2"/>
                <a:stretch>
                  <a:fillRect l="-313" r="-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688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2EF7A-3237-477B-9B8C-3648820A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新的矩乘法则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EFA8F5-6AE1-4D9A-80C1-E97CE79ED7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1686757"/>
                <a:ext cx="9720073" cy="462260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Cambria Math" panose="02040503050406030204" pitchFamily="18" charset="0"/>
                  </a:rPr>
                  <a:t>A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是一个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dirty="0">
                    <a:latin typeface="Cambria Math" panose="02040503050406030204" pitchFamily="18" charset="0"/>
                  </a:rPr>
                  <a:t>矩阵，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B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是一个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b="0" dirty="0">
                    <a:latin typeface="Cambria Math" panose="02040503050406030204" pitchFamily="18" charset="0"/>
                  </a:rPr>
                  <a:t>矩阵，则：</a:t>
                </a: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原版：</a:t>
                </a: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latin typeface="Cambria Math" panose="02040503050406030204" pitchFamily="18" charset="0"/>
                  </a:rPr>
                  <a:t>新版：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ax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EFA8F5-6AE1-4D9A-80C1-E97CE79ED7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1686757"/>
                <a:ext cx="9720073" cy="4622603"/>
              </a:xfrm>
              <a:blipFill>
                <a:blip r:embed="rId2"/>
                <a:stretch>
                  <a:fillRect l="-313" t="-19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334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E222F-312F-430E-B4AE-90CB7E54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构建矩阵（二）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C0F6FD-B018-403F-A1CC-F438EFE47A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1788849"/>
                <a:ext cx="9720073" cy="4691849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有了船新版本的矩阵乘法法则，构建矩阵简直就是小菜一碟了</a:t>
                </a:r>
                <a:endParaRPr lang="en-US" altLang="zh-CN" dirty="0"/>
              </a:p>
              <a:p>
                <a:r>
                  <a:rPr lang="zh-CN" altLang="en-US" dirty="0"/>
                  <a:t>刚才构建到了这里：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+1,0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+1,1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𝑣𝑎𝑙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])+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+1,0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于是：</a:t>
                </a:r>
                <a:r>
                  <a:rPr lang="en-US" altLang="zh-CN" dirty="0"/>
                  <a:t> </a:t>
                </a:r>
              </a:p>
              <a:p>
                <a:pPr marL="0" indent="0" algn="ctr">
                  <a:lnSpc>
                    <a:spcPct val="13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+1,0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+1,1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𝑣𝑎𝑙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])+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+1,0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         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,0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        +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+1,0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  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,0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+1,1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𝑣𝑎𝑙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+1,0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+1,1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 algn="ctr">
                  <a:lnSpc>
                    <a:spcPct val="130000"/>
                  </a:lnSpc>
                  <a:buNone/>
                </a:pP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𝑣𝑎𝑙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+1.0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+1,1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C0F6FD-B018-403F-A1CC-F438EFE47A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1788849"/>
                <a:ext cx="9720073" cy="4691849"/>
              </a:xfrm>
              <a:blipFill>
                <a:blip r:embed="rId2"/>
                <a:stretch>
                  <a:fillRect l="-188" t="-1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479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1163BC-4469-4C1E-8E03-64A6479D33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479393"/>
                <a:ext cx="9720073" cy="592140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因为每个结点的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都是</m:t>
                    </m:r>
                  </m:oMath>
                </a14:m>
                <a:r>
                  <a:rPr lang="zh-CN" altLang="en-US" dirty="0"/>
                  <a:t>不一样的，所以线段树的每个结点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都会维护一个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𝑣𝑎𝑙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矩阵</a:t>
                </a:r>
                <a:endParaRPr lang="en-US" altLang="zh-CN" dirty="0"/>
              </a:p>
              <a:p>
                <a:r>
                  <a:rPr lang="zh-CN" altLang="en-US" dirty="0"/>
                  <a:t>新定义的矩乘还是不满足交换律，所以左乘右乘还是不要搞反了</a:t>
                </a:r>
                <a:endParaRPr lang="en-US" altLang="zh-CN" dirty="0"/>
              </a:p>
              <a:p>
                <a:r>
                  <a:rPr lang="zh-CN" altLang="en-US" dirty="0"/>
                  <a:t>这样，对于一条重链来说，其线段树的区间查询得到的值就是一个类似于矩阵快速幂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的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zh-CN" altLang="en-US" dirty="0"/>
                  <a:t>这样的转移矩阵的连乘积了</a:t>
                </a:r>
                <a:endParaRPr lang="en-US" altLang="zh-CN" dirty="0"/>
              </a:p>
              <a:p>
                <a:r>
                  <a:rPr lang="zh-CN" altLang="en-US" dirty="0"/>
                  <a:t>于是，查询和修改结点的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值就可以轻松实现了</a:t>
                </a:r>
                <a:endParaRPr lang="en-US" altLang="zh-CN" dirty="0"/>
              </a:p>
              <a:p>
                <a:r>
                  <a:rPr lang="zh-CN" altLang="en-US" dirty="0"/>
                  <a:t>下面说明查询和修改操作都如何进行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1163BC-4469-4C1E-8E03-64A6479D3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479393"/>
                <a:ext cx="9720073" cy="5921407"/>
              </a:xfrm>
              <a:blipFill>
                <a:blip r:embed="rId2"/>
                <a:stretch>
                  <a:fillRect l="-313" t="-1030" r="-1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975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97B5D-C30F-4635-83B4-B17D63003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</a:t>
            </a:r>
            <a:r>
              <a:rPr lang="en-US" altLang="zh-CN" dirty="0"/>
              <a:t>x</a:t>
            </a:r>
            <a:r>
              <a:rPr lang="zh-CN" altLang="en-US" dirty="0"/>
              <a:t>结点的</a:t>
            </a:r>
            <a:r>
              <a:rPr lang="en-US" altLang="zh-CN" dirty="0"/>
              <a:t>DP</a:t>
            </a:r>
            <a:r>
              <a:rPr lang="zh-CN" altLang="en-US" dirty="0"/>
              <a:t>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281C71-EF67-4B31-B0E1-001CB2BC0F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zh-CN" altLang="en-US" sz="2000" dirty="0"/>
                  <a:t>记录每个结点的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/>
                  <a:t>？显然不现实，我们为什么要搞得这么复杂，不就是想让修改的时候不用走一条链来更新所有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/>
                  <a:t>嘛。所以我们不记录每个结点的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/>
                  <a:t>，查询的时候现算就可以了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如何现算呢？叶子结点的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/>
                  <a:t>肯定是知道的对吧，刚才有说对于叶子结点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来说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/>
                  <a:t>，这个是我们已知的信息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我们还有一棵维护重链上转移矩阵之积的线段树</a:t>
                </a:r>
                <a:r>
                  <a:rPr lang="en-US" altLang="zh-CN" sz="2000" dirty="0"/>
                  <a:t>……</a:t>
                </a:r>
              </a:p>
              <a:p>
                <a:pPr lvl="1"/>
                <a:r>
                  <a:rPr lang="zh-CN" altLang="en-US" sz="2000" dirty="0"/>
                  <a:t>知道怎么办了吧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对于每个查询</a:t>
                </a:r>
                <a:r>
                  <a:rPr lang="en-US" altLang="zh-CN" sz="2000" dirty="0"/>
                  <a:t>x</a:t>
                </a:r>
                <a:r>
                  <a:rPr lang="zh-CN" altLang="en-US" sz="2000" dirty="0"/>
                  <a:t>，设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𝑒𝑛𝑑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为</m:t>
                    </m:r>
                    <m:r>
                      <m:rPr>
                        <m:sty m:val="p"/>
                      </m:rPr>
                      <a:rPr lang="en-US" altLang="zh-CN" sz="2000" i="1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en-US" sz="2000" dirty="0"/>
                  <a:t>所在重链的底部结点，首先构造初始矩阵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𝑣𝑎𝑙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𝑒𝑛𝑑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/>
              </a:p>
              <a:p>
                <a:pPr lvl="1"/>
                <a:r>
                  <a:rPr lang="zh-CN" altLang="en-US" sz="2000" dirty="0"/>
                  <a:t>为了方便，我们把线段树所有叶子结点里全部放一个单位矩阵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对于新的矩乘法则，单位矩阵是这样子的：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281C71-EF67-4B31-B0E1-001CB2BC0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15" r="-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264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F89CEF9-B95C-4825-BE00-6C7096DB46FD}"/>
              </a:ext>
            </a:extLst>
          </p:cNvPr>
          <p:cNvSpPr/>
          <p:nvPr/>
        </p:nvSpPr>
        <p:spPr>
          <a:xfrm>
            <a:off x="5734975" y="630315"/>
            <a:ext cx="550415" cy="514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98739A8-BF10-4DA8-9543-FA85C119754C}"/>
              </a:ext>
            </a:extLst>
          </p:cNvPr>
          <p:cNvCxnSpPr>
            <a:stCxn id="4" idx="4"/>
          </p:cNvCxnSpPr>
          <p:nvPr/>
        </p:nvCxnSpPr>
        <p:spPr>
          <a:xfrm flipH="1">
            <a:off x="6010182" y="1145220"/>
            <a:ext cx="1" cy="40837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72BB8085-E56F-478D-9BE6-5586CA7CBF3E}"/>
              </a:ext>
            </a:extLst>
          </p:cNvPr>
          <p:cNvSpPr/>
          <p:nvPr/>
        </p:nvSpPr>
        <p:spPr>
          <a:xfrm>
            <a:off x="5734975" y="1562471"/>
            <a:ext cx="550415" cy="514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34E9B6B-60D1-4550-9442-43BF6DD37423}"/>
              </a:ext>
            </a:extLst>
          </p:cNvPr>
          <p:cNvCxnSpPr>
            <a:stCxn id="14" idx="4"/>
          </p:cNvCxnSpPr>
          <p:nvPr/>
        </p:nvCxnSpPr>
        <p:spPr>
          <a:xfrm flipH="1">
            <a:off x="6010182" y="2077376"/>
            <a:ext cx="1" cy="40837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03D0B04E-3C3E-4132-9E4B-A30E7A8D7791}"/>
              </a:ext>
            </a:extLst>
          </p:cNvPr>
          <p:cNvSpPr/>
          <p:nvPr/>
        </p:nvSpPr>
        <p:spPr>
          <a:xfrm>
            <a:off x="5734975" y="2503504"/>
            <a:ext cx="550415" cy="514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3A201FA-838E-41CF-80FE-825D157435E2}"/>
              </a:ext>
            </a:extLst>
          </p:cNvPr>
          <p:cNvCxnSpPr>
            <a:stCxn id="16" idx="4"/>
          </p:cNvCxnSpPr>
          <p:nvPr/>
        </p:nvCxnSpPr>
        <p:spPr>
          <a:xfrm flipH="1">
            <a:off x="6010182" y="3018409"/>
            <a:ext cx="1" cy="40837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365AE3D8-0885-48BB-9F54-A7493CE8977E}"/>
              </a:ext>
            </a:extLst>
          </p:cNvPr>
          <p:cNvSpPr/>
          <p:nvPr/>
        </p:nvSpPr>
        <p:spPr>
          <a:xfrm>
            <a:off x="5734975" y="3417904"/>
            <a:ext cx="550415" cy="514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3399519-8422-4196-9F5D-9F63B51A6DA3}"/>
              </a:ext>
            </a:extLst>
          </p:cNvPr>
          <p:cNvCxnSpPr>
            <a:stCxn id="18" idx="4"/>
          </p:cNvCxnSpPr>
          <p:nvPr/>
        </p:nvCxnSpPr>
        <p:spPr>
          <a:xfrm flipH="1">
            <a:off x="6010182" y="3932809"/>
            <a:ext cx="1" cy="40837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EE18BCD5-AF1F-4F10-9F4F-6A3DDE51E65E}"/>
              </a:ext>
            </a:extLst>
          </p:cNvPr>
          <p:cNvSpPr/>
          <p:nvPr/>
        </p:nvSpPr>
        <p:spPr>
          <a:xfrm>
            <a:off x="5734975" y="4367815"/>
            <a:ext cx="550415" cy="514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92C47C0-185A-4BEC-9647-E404059EA480}"/>
                  </a:ext>
                </a:extLst>
              </p:cNvPr>
              <p:cNvSpPr/>
              <p:nvPr/>
            </p:nvSpPr>
            <p:spPr>
              <a:xfrm>
                <a:off x="6285390" y="3195028"/>
                <a:ext cx="3475118" cy="90127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[4]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92C47C0-185A-4BEC-9647-E404059EA4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390" y="3195028"/>
                <a:ext cx="3475118" cy="9012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B42CDC15-13AB-444B-BD9D-C80904015D52}"/>
                  </a:ext>
                </a:extLst>
              </p:cNvPr>
              <p:cNvSpPr/>
              <p:nvPr/>
            </p:nvSpPr>
            <p:spPr>
              <a:xfrm>
                <a:off x="2117197" y="5217604"/>
                <a:ext cx="8336385" cy="14621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40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𝑣𝑎𝑙</m:t>
                              </m:r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+1.0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+1,1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B42CDC15-13AB-444B-BD9D-C80904015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197" y="5217604"/>
                <a:ext cx="8336385" cy="14621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0D2F298-E0F5-47D2-8577-CEF8B966EC44}"/>
                  </a:ext>
                </a:extLst>
              </p:cNvPr>
              <p:cNvSpPr/>
              <p:nvPr/>
            </p:nvSpPr>
            <p:spPr>
              <a:xfrm>
                <a:off x="2259857" y="2306423"/>
                <a:ext cx="3475118" cy="90127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[3]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0D2F298-E0F5-47D2-8577-CEF8B966E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857" y="2306423"/>
                <a:ext cx="3475118" cy="9012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D03C2D6-ECF2-40DC-9660-12EC4203EA3C}"/>
                  </a:ext>
                </a:extLst>
              </p:cNvPr>
              <p:cNvSpPr/>
              <p:nvPr/>
            </p:nvSpPr>
            <p:spPr>
              <a:xfrm>
                <a:off x="6285390" y="1321839"/>
                <a:ext cx="3475118" cy="90127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[2]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D03C2D6-ECF2-40DC-9660-12EC4203EA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390" y="1321839"/>
                <a:ext cx="3475118" cy="9012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3BDF557-CD3E-4253-A840-5CEF02BC4154}"/>
                  </a:ext>
                </a:extLst>
              </p:cNvPr>
              <p:cNvSpPr/>
              <p:nvPr/>
            </p:nvSpPr>
            <p:spPr>
              <a:xfrm>
                <a:off x="2259857" y="420567"/>
                <a:ext cx="3475118" cy="90127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[1]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3BDF557-CD3E-4253-A840-5CEF02BC41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857" y="420567"/>
                <a:ext cx="3475118" cy="9012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5ABEBB3F-197F-48D1-A274-A6BA2A6FEF8B}"/>
                  </a:ext>
                </a:extLst>
              </p:cNvPr>
              <p:cNvSpPr/>
              <p:nvPr/>
            </p:nvSpPr>
            <p:spPr>
              <a:xfrm>
                <a:off x="2970854" y="4170734"/>
                <a:ext cx="2053126" cy="8107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5ABEBB3F-197F-48D1-A274-A6BA2A6FE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854" y="4170734"/>
                <a:ext cx="2053126" cy="8107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283D67F-6E63-48BB-94D4-6AE12D3686B5}"/>
                  </a:ext>
                </a:extLst>
              </p:cNvPr>
              <p:cNvSpPr/>
              <p:nvPr/>
            </p:nvSpPr>
            <p:spPr>
              <a:xfrm>
                <a:off x="7168022" y="4181139"/>
                <a:ext cx="1268879" cy="8882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[5]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283D67F-6E63-48BB-94D4-6AE12D3686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022" y="4181139"/>
                <a:ext cx="1268879" cy="888256"/>
              </a:xfrm>
              <a:prstGeom prst="rect">
                <a:avLst/>
              </a:prstGeom>
              <a:blipFill>
                <a:blip r:embed="rId9"/>
                <a:stretch>
                  <a:fillRect r="-1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834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64D329-B492-4858-B2B9-3A83B88894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594804"/>
                <a:ext cx="9720073" cy="5714556"/>
              </a:xfrm>
            </p:spPr>
            <p:txBody>
              <a:bodyPr/>
              <a:lstStyle/>
              <a:p>
                <a:r>
                  <a:rPr lang="zh-CN" altLang="en-US" dirty="0"/>
                  <a:t>于是就可以用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𝑞𝑢𝑒𝑟𝑦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𝑑𝑓𝑛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𝑑𝑓𝑛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𝑒𝑛𝑑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𝑣𝑎𝑙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𝑒𝑛𝑑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来得到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了</a:t>
                </a:r>
                <a:endParaRPr lang="en-US" altLang="zh-CN" dirty="0"/>
              </a:p>
              <a:p>
                <a:r>
                  <a:rPr lang="zh-CN" altLang="en-US" dirty="0"/>
                  <a:t>矩阵中较大的元素即为我们要求的最大权独立集的答案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64D329-B492-4858-B2B9-3A83B88894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594804"/>
                <a:ext cx="9720073" cy="5714556"/>
              </a:xfrm>
              <a:blipFill>
                <a:blip r:embed="rId2"/>
                <a:stretch>
                  <a:fillRect l="-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2F040-DE9A-427B-BB83-F681B8131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79646"/>
            <a:ext cx="9720072" cy="1499616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修改</a:t>
            </a:r>
            <a:r>
              <a:rPr lang="en-US" altLang="zh-CN" sz="4800" dirty="0"/>
              <a:t>x</a:t>
            </a:r>
            <a:r>
              <a:rPr lang="zh-CN" altLang="en-US" sz="4800" dirty="0"/>
              <a:t>结点的点权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1D8E28-D563-4C92-B0F5-34929A2DF3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1464816"/>
                <a:ext cx="9720073" cy="51135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000" dirty="0"/>
                  <a:t>最开始修改</a:t>
                </a:r>
                <a:r>
                  <a:rPr lang="en-US" altLang="zh-CN" sz="2000" dirty="0"/>
                  <a:t>x</a:t>
                </a:r>
                <a:r>
                  <a:rPr lang="zh-CN" altLang="en-US" sz="2000" dirty="0"/>
                  <a:t>结点好办，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𝑣𝑎𝑙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dirty="0"/>
                  <a:t>，因为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sz="2000" dirty="0"/>
                  <a:t>跟</a:t>
                </a:r>
                <a:r>
                  <a:rPr lang="en-US" altLang="zh-CN" sz="2000" dirty="0"/>
                  <a:t>x</a:t>
                </a:r>
                <a:r>
                  <a:rPr lang="zh-CN" altLang="en-US" sz="2000" dirty="0"/>
                  <a:t>没关系 ，都是</a:t>
                </a:r>
                <a:r>
                  <a:rPr lang="en-US" altLang="zh-CN" sz="2000" dirty="0"/>
                  <a:t>x</a:t>
                </a:r>
                <a:r>
                  <a:rPr lang="zh-CN" altLang="en-US" sz="2000" dirty="0"/>
                  <a:t>的轻儿子贡献的，所以不用管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000" dirty="0"/>
                  <a:t>只把左下角减老的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𝑣𝑎𝑙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再</m:t>
                    </m:r>
                  </m:oMath>
                </a14:m>
                <a:r>
                  <a:rPr lang="zh-CN" altLang="en-US" sz="2000" dirty="0"/>
                  <a:t>加新的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𝑣𝑎𝑙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就行</m:t>
                    </m:r>
                  </m:oMath>
                </a14:m>
                <a:r>
                  <a:rPr lang="zh-CN" altLang="en-US" sz="2000" dirty="0"/>
                  <a:t>了</a:t>
                </a:r>
                <a:endParaRPr lang="en-US" altLang="zh-CN" sz="2000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sz="2000" dirty="0"/>
                  <a:t>然后明确一个事情：</a:t>
                </a:r>
                <a:r>
                  <a:rPr lang="en-US" altLang="zh-CN" sz="2000" dirty="0"/>
                  <a:t>x</a:t>
                </a:r>
                <a:r>
                  <a:rPr lang="zh-CN" altLang="en-US" sz="2000" dirty="0"/>
                  <a:t>所在重链链顶不一定是根结点</a:t>
                </a:r>
                <a:endParaRPr lang="en-US" altLang="zh-CN" sz="2000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sz="2000" dirty="0"/>
                  <a:t>（观众：废话，谁不知道啊）</a:t>
                </a:r>
                <a:endParaRPr lang="en-US" altLang="zh-CN" sz="2000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sz="2000" dirty="0"/>
                  <a:t>在这里强调一下是因为：修改</a:t>
                </a:r>
                <a:r>
                  <a:rPr lang="en-US" altLang="zh-CN" sz="2000" dirty="0"/>
                  <a:t>x</a:t>
                </a:r>
                <a:r>
                  <a:rPr lang="zh-CN" altLang="en-US" sz="2000" dirty="0"/>
                  <a:t>点权后，其所有祖先结点的</a:t>
                </a:r>
                <a:r>
                  <a:rPr lang="en-US" altLang="zh-CN" sz="2000" dirty="0"/>
                  <a:t>DP</a:t>
                </a:r>
                <a:r>
                  <a:rPr lang="zh-CN" altLang="en-US" sz="2000" dirty="0"/>
                  <a:t>值都是可能发生变化的，但如果只是修改</a:t>
                </a:r>
                <a:r>
                  <a:rPr lang="en-US" altLang="zh-CN" sz="2000" dirty="0"/>
                  <a:t>x</a:t>
                </a:r>
                <a:r>
                  <a:rPr lang="zh-CN" altLang="en-US" sz="2000" dirty="0"/>
                  <a:t>所在重链的线段树，那么这条重链的链顶结点的祖先就并没有被修改到，于是就错了</a:t>
                </a:r>
                <a:endParaRPr lang="en-US" altLang="zh-CN" sz="2000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sz="2000" dirty="0"/>
                  <a:t>因为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sz="2000" dirty="0"/>
                  <a:t>的定义：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𝑙𝑖𝑔h𝑡𝑠𝑜𝑛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max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,0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𝑙𝑖𝑔h𝑡𝑠𝑜𝑛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000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sz="2000" dirty="0"/>
                  <a:t>重链链顶结点必定为其父亲结点的轻儿子，所以其父亲结点的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sz="2000" dirty="0"/>
                  <a:t>会发生变化</a:t>
                </a:r>
                <a:endParaRPr lang="en-US" altLang="zh-CN" sz="2000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sz="2000" dirty="0"/>
                  <a:t>所以还要修改其父亲结点的矩阵。同理，修改了其父亲结点，其父亲结点所在重链的链顶结点的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又</m:t>
                    </m:r>
                  </m:oMath>
                </a14:m>
                <a:r>
                  <a:rPr lang="zh-CN" altLang="en-US" sz="2000" dirty="0"/>
                  <a:t>变了，于是又得修改那个结点的父亲</a:t>
                </a:r>
                <a:r>
                  <a:rPr lang="en-US" altLang="zh-CN" sz="2000" dirty="0"/>
                  <a:t>……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1D8E28-D563-4C92-B0F5-34929A2DF3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1464816"/>
                <a:ext cx="9720073" cy="5113538"/>
              </a:xfrm>
              <a:blipFill>
                <a:blip r:embed="rId2"/>
                <a:stretch>
                  <a:fillRect l="-188" r="-1254" b="-3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948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E6B6A-518B-4061-88D1-A3542F74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前置技能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46A98-A9EC-418D-800E-795B6081D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矩阵乘法</a:t>
            </a:r>
            <a:endParaRPr lang="en-US" altLang="zh-CN" dirty="0"/>
          </a:p>
          <a:p>
            <a:r>
              <a:rPr lang="zh-CN" altLang="en-US" dirty="0"/>
              <a:t>树链剖分（或者</a:t>
            </a:r>
            <a:r>
              <a:rPr lang="en-US" altLang="zh-CN" dirty="0"/>
              <a:t>Link Cut Tree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树上动态规划（模板题</a:t>
            </a:r>
            <a:r>
              <a:rPr lang="en-US" altLang="zh-CN" dirty="0"/>
              <a:t>P1352 </a:t>
            </a:r>
            <a:r>
              <a:rPr lang="zh-CN" altLang="en-US" dirty="0"/>
              <a:t>没有上司的舞会）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8018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83C8C7-FC29-403A-A25E-58AACAF591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621437"/>
                <a:ext cx="9720073" cy="546864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因为你要修改链顶结点的父亲的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而：</a:t>
                </a:r>
                <a:endParaRPr lang="en-US" altLang="zh-CN" dirty="0"/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𝑙𝑖𝑔h𝑡𝑠𝑜𝑛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𝑙𝑖𝑔h𝑡𝑠𝑜𝑛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是由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轻儿子</m:t>
                    </m:r>
                  </m:oMath>
                </a14:m>
                <a:r>
                  <a:rPr lang="zh-CN" altLang="en-US" dirty="0"/>
                  <a:t>的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算出来</m:t>
                    </m:r>
                  </m:oMath>
                </a14:m>
                <a:r>
                  <a:rPr lang="zh-CN" altLang="en-US" dirty="0"/>
                  <a:t>的，所以你得知道链顶结点的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b="0" dirty="0"/>
                  <a:t>这个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怎么</m:t>
                    </m:r>
                  </m:oMath>
                </a14:m>
                <a:r>
                  <a:rPr lang="zh-CN" altLang="en-US" dirty="0"/>
                  <a:t>求？用上节</a:t>
                </a:r>
                <a:r>
                  <a:rPr lang="en-US" altLang="zh-CN" dirty="0"/>
                  <a:t>PPT</a:t>
                </a:r>
                <a:r>
                  <a:rPr lang="zh-CN" altLang="en-US" dirty="0"/>
                  <a:t>的查询方法就能查询出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𝑡𝑜𝑝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𝑡𝑜𝑝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了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83C8C7-FC29-403A-A25E-58AACAF591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621437"/>
                <a:ext cx="9720073" cy="5468645"/>
              </a:xfrm>
              <a:blipFill>
                <a:blip r:embed="rId2"/>
                <a:stretch>
                  <a:fillRect l="-1254" t="-4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065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A47C8E-1679-4174-9B11-98BEA69CE1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452761"/>
                <a:ext cx="9720073" cy="585659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修改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结点点权的总流程如下：</a:t>
                </a:r>
                <a:endParaRPr lang="en-US" altLang="zh-CN" dirty="0"/>
              </a:p>
              <a:p>
                <a:pPr marL="457200" indent="-457200">
                  <a:buFont typeface="+mj-ea"/>
                  <a:buAutoNum type="circleNumDbPlain"/>
                </a:pPr>
                <a:r>
                  <a:rPr lang="zh-CN" altLang="en-US" dirty="0"/>
                  <a:t>把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𝑣𝑎𝑙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左下角减去老的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𝑣𝑎𝑙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再</m:t>
                    </m:r>
                  </m:oMath>
                </a14:m>
                <a:r>
                  <a:rPr lang="zh-CN" altLang="en-US" dirty="0"/>
                  <a:t>加上新的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𝑣𝑎𝑙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，算出一个应该修改出的矩阵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𝑡𝑚𝑝</m:t>
                    </m:r>
                  </m:oMath>
                </a14:m>
                <a:endParaRPr lang="en-US" altLang="zh-CN" i="1" dirty="0"/>
              </a:p>
              <a:p>
                <a:pPr marL="457200" indent="-457200">
                  <a:lnSpc>
                    <a:spcPct val="110000"/>
                  </a:lnSpc>
                  <a:buFont typeface="+mj-ea"/>
                  <a:buAutoNum type="circleNumDbPlain"/>
                </a:pPr>
                <a:r>
                  <a:rPr lang="zh-CN" altLang="en-US" dirty="0"/>
                  <a:t>在修改之前，先查询出一个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𝑜𝑙𝑑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𝑡𝑜𝑝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𝑡𝑜𝑝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marL="457200" indent="-457200">
                  <a:lnSpc>
                    <a:spcPct val="110000"/>
                  </a:lnSpc>
                  <a:buFont typeface="+mj-ea"/>
                  <a:buAutoNum type="circleNumDbPlain"/>
                </a:pPr>
                <a:r>
                  <a:rPr lang="zh-CN" altLang="en-US" dirty="0"/>
                  <a:t>线段树上修改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结点的矩阵为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𝑡𝑚𝑝</m:t>
                    </m:r>
                  </m:oMath>
                </a14:m>
                <a:r>
                  <a:rPr lang="zh-CN" altLang="en-US" dirty="0"/>
                  <a:t>，再查询出一个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𝑛𝑒𝑤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𝑡𝑜𝑝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𝑡𝑜𝑝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marL="457200" indent="-457200">
                  <a:lnSpc>
                    <a:spcPct val="110000"/>
                  </a:lnSpc>
                  <a:buFont typeface="+mj-ea"/>
                  <a:buAutoNum type="circleNumDbPlain"/>
                </a:pPr>
                <a:r>
                  <a:rPr lang="zh-CN" altLang="en-US" dirty="0"/>
                  <a:t>把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置为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𝑡𝑜𝑝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zh-CN" altLang="en-US" dirty="0"/>
                  <a:t>，如果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为根结点的父亲（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），结束</a:t>
                </a:r>
                <a:endParaRPr lang="en-US" altLang="zh-CN" dirty="0"/>
              </a:p>
              <a:p>
                <a:pPr marL="457200" indent="-457200">
                  <a:lnSpc>
                    <a:spcPct val="110000"/>
                  </a:lnSpc>
                  <a:buFont typeface="+mj-ea"/>
                  <a:buAutoNum type="circleNumDbPlain"/>
                </a:pPr>
                <a:r>
                  <a:rPr lang="en-US" altLang="zh-CN" dirty="0"/>
                  <a:t>x</a:t>
                </a:r>
                <a:r>
                  <a:rPr lang="zh-CN" altLang="en-US" dirty="0"/>
                  <a:t>的矩阵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𝑣𝑎𝑙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，第一行减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𝑜𝑙𝑑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加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𝑛𝑒𝑤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i="1" dirty="0"/>
                  <a:t>，</a:t>
                </a:r>
                <a:r>
                  <a:rPr lang="zh-CN" altLang="en-US" dirty="0"/>
                  <a:t>左下减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𝑜𝑙𝑑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𝑡𝑜𝑝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</m:oMath>
                </a14:m>
                <a:r>
                  <a:rPr lang="zh-CN" altLang="en-US" dirty="0"/>
                  <a:t>加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𝑛𝑒𝑤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𝑡𝑜𝑝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</m:oMath>
                </a14:m>
                <a:r>
                  <a:rPr lang="zh-CN" altLang="en-US" dirty="0"/>
                  <a:t>，记录到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𝑡𝑚𝑝</m:t>
                    </m:r>
                  </m:oMath>
                </a14:m>
                <a:endParaRPr lang="en-US" altLang="zh-CN" dirty="0"/>
              </a:p>
              <a:p>
                <a:pPr marL="457200" indent="-457200">
                  <a:lnSpc>
                    <a:spcPct val="110000"/>
                  </a:lnSpc>
                  <a:buFont typeface="+mj-ea"/>
                  <a:buAutoNum type="circleNumDbPlain"/>
                </a:pPr>
                <a:r>
                  <a:rPr lang="zh-CN" altLang="en-US" dirty="0"/>
                  <a:t>跳回步骤②                                  </a:t>
                </a:r>
                <a:r>
                  <a:rPr lang="en-US" altLang="zh-CN" dirty="0"/>
                  <a:t>//</a:t>
                </a:r>
                <a:r>
                  <a:rPr lang="zh-CN" altLang="en-US" dirty="0"/>
                  <a:t>这样就又开始了新的一轮修改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A47C8E-1679-4174-9B11-98BEA69CE1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452761"/>
                <a:ext cx="9720073" cy="5856599"/>
              </a:xfrm>
              <a:blipFill>
                <a:blip r:embed="rId2"/>
                <a:stretch>
                  <a:fillRect l="-1191" t="-1249" r="-188" b="-9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508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5B3EE-4634-4605-9986-234D833B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DEA2FB-9605-48D5-B67C-0AAED42AA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我们来在</a:t>
            </a:r>
            <a:r>
              <a:rPr lang="en-US" altLang="zh-CN" dirty="0"/>
              <a:t>2P</a:t>
            </a:r>
            <a:r>
              <a:rPr lang="zh-CN" altLang="en-US" dirty="0"/>
              <a:t>视频里讲一讲代码</a:t>
            </a:r>
            <a:endParaRPr lang="en-US" altLang="zh-CN" dirty="0"/>
          </a:p>
          <a:p>
            <a:r>
              <a:rPr lang="zh-CN" altLang="en-US" dirty="0"/>
              <a:t>因为太多了就不边打边讲了，我先打出来然后讲</a:t>
            </a:r>
            <a:endParaRPr lang="en-US" altLang="zh-CN" dirty="0"/>
          </a:p>
          <a:p>
            <a:r>
              <a:rPr lang="zh-CN" altLang="en-US" dirty="0"/>
              <a:t>也不放在</a:t>
            </a:r>
            <a:r>
              <a:rPr lang="en-US" altLang="zh-CN" dirty="0"/>
              <a:t>PPT</a:t>
            </a:r>
            <a:r>
              <a:rPr lang="zh-CN" altLang="en-US" dirty="0"/>
              <a:t>里了，直接在</a:t>
            </a:r>
            <a:r>
              <a:rPr lang="en-US" altLang="zh-CN" dirty="0"/>
              <a:t>VSCODE</a:t>
            </a:r>
            <a:r>
              <a:rPr lang="zh-CN" altLang="en-US"/>
              <a:t>里讲（</a:t>
            </a:r>
            <a:r>
              <a:rPr lang="zh-CN" altLang="en-US" dirty="0"/>
              <a:t>懒得截图了）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3293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60A78-0DB0-4ED0-8612-5FC34408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模板题（</a:t>
            </a:r>
            <a:r>
              <a:rPr lang="en-US" altLang="zh-CN" dirty="0"/>
              <a:t>P4719</a:t>
            </a:r>
            <a:r>
              <a:rPr lang="zh-CN" altLang="en-US" dirty="0"/>
              <a:t>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A6E201D-CFDC-4E57-90D5-A878DCAD2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523" y="2229804"/>
            <a:ext cx="7101118" cy="239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8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D3262-5059-4FDF-84E7-C5974BE46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独立集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6C42CB-A899-434E-A26C-8BAE62BF5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简单理解：在一个图（树）上任意选若干结点，这些结点不能相邻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2BBF0CF9-0DCB-4C96-BCCD-74AD2D1214BD}"/>
              </a:ext>
            </a:extLst>
          </p:cNvPr>
          <p:cNvGrpSpPr/>
          <p:nvPr/>
        </p:nvGrpSpPr>
        <p:grpSpPr>
          <a:xfrm>
            <a:off x="1090224" y="3142695"/>
            <a:ext cx="3355758" cy="1917576"/>
            <a:chOff x="355107" y="3142695"/>
            <a:chExt cx="3355758" cy="191757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8EB793C-5503-442A-862E-72B01E2B44D8}"/>
                </a:ext>
              </a:extLst>
            </p:cNvPr>
            <p:cNvSpPr/>
            <p:nvPr/>
          </p:nvSpPr>
          <p:spPr>
            <a:xfrm>
              <a:off x="1793289" y="3142695"/>
              <a:ext cx="479394" cy="47939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3F06E81-F849-43BC-99BB-6BD2DA2DB1FF}"/>
                </a:ext>
              </a:extLst>
            </p:cNvPr>
            <p:cNvSpPr/>
            <p:nvPr/>
          </p:nvSpPr>
          <p:spPr>
            <a:xfrm>
              <a:off x="1313895" y="3622089"/>
              <a:ext cx="479394" cy="479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0749C681-D9B0-46E9-8015-4B01E446B814}"/>
                </a:ext>
              </a:extLst>
            </p:cNvPr>
            <p:cNvSpPr/>
            <p:nvPr/>
          </p:nvSpPr>
          <p:spPr>
            <a:xfrm>
              <a:off x="2272683" y="3622089"/>
              <a:ext cx="479394" cy="479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E57FCDFC-94EB-467A-B474-653124555AF0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 flipH="1">
              <a:off x="1723083" y="3551883"/>
              <a:ext cx="140412" cy="140412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3C4DA89B-31F8-49CE-A838-D2C6E34683FA}"/>
                </a:ext>
              </a:extLst>
            </p:cNvPr>
            <p:cNvCxnSpPr>
              <a:stCxn id="4" idx="5"/>
              <a:endCxn id="6" idx="1"/>
            </p:cNvCxnSpPr>
            <p:nvPr/>
          </p:nvCxnSpPr>
          <p:spPr>
            <a:xfrm>
              <a:off x="2202477" y="3551883"/>
              <a:ext cx="140412" cy="140412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6172306C-6865-44DC-A4CF-FB3469D79FD3}"/>
                </a:ext>
              </a:extLst>
            </p:cNvPr>
            <p:cNvSpPr/>
            <p:nvPr/>
          </p:nvSpPr>
          <p:spPr>
            <a:xfrm>
              <a:off x="2752077" y="4101483"/>
              <a:ext cx="479394" cy="479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AE75714-EBB5-4738-99A2-4B27F222A6D3}"/>
                </a:ext>
              </a:extLst>
            </p:cNvPr>
            <p:cNvSpPr/>
            <p:nvPr/>
          </p:nvSpPr>
          <p:spPr>
            <a:xfrm>
              <a:off x="2272683" y="4580877"/>
              <a:ext cx="479394" cy="47939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1C47970-117F-412E-9182-8D7E89D14E72}"/>
                </a:ext>
              </a:extLst>
            </p:cNvPr>
            <p:cNvSpPr/>
            <p:nvPr/>
          </p:nvSpPr>
          <p:spPr>
            <a:xfrm>
              <a:off x="3231471" y="4580877"/>
              <a:ext cx="479394" cy="47939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B757DE8-84E9-479A-AC97-97CAE47FA5A8}"/>
                </a:ext>
              </a:extLst>
            </p:cNvPr>
            <p:cNvCxnSpPr>
              <a:stCxn id="13" idx="3"/>
              <a:endCxn id="14" idx="7"/>
            </p:cNvCxnSpPr>
            <p:nvPr/>
          </p:nvCxnSpPr>
          <p:spPr>
            <a:xfrm flipH="1">
              <a:off x="2681871" y="4510671"/>
              <a:ext cx="140412" cy="140412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2D5904C5-64FE-4A03-8422-FE26852162CD}"/>
                </a:ext>
              </a:extLst>
            </p:cNvPr>
            <p:cNvCxnSpPr>
              <a:stCxn id="13" idx="5"/>
              <a:endCxn id="15" idx="1"/>
            </p:cNvCxnSpPr>
            <p:nvPr/>
          </p:nvCxnSpPr>
          <p:spPr>
            <a:xfrm>
              <a:off x="3161265" y="4510671"/>
              <a:ext cx="140412" cy="140412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0356FF7-D8D2-4474-9564-7F951BD692E8}"/>
                </a:ext>
              </a:extLst>
            </p:cNvPr>
            <p:cNvSpPr/>
            <p:nvPr/>
          </p:nvSpPr>
          <p:spPr>
            <a:xfrm>
              <a:off x="834501" y="4101483"/>
              <a:ext cx="479394" cy="47939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F69D16C2-ED20-47CC-8CEC-CAB6972BD5B3}"/>
                </a:ext>
              </a:extLst>
            </p:cNvPr>
            <p:cNvSpPr/>
            <p:nvPr/>
          </p:nvSpPr>
          <p:spPr>
            <a:xfrm>
              <a:off x="355107" y="4580877"/>
              <a:ext cx="479394" cy="479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0CCC2F5-CDA3-4D93-AF75-9D711F482803}"/>
                </a:ext>
              </a:extLst>
            </p:cNvPr>
            <p:cNvSpPr/>
            <p:nvPr/>
          </p:nvSpPr>
          <p:spPr>
            <a:xfrm>
              <a:off x="1313895" y="4580877"/>
              <a:ext cx="479394" cy="479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30C786A-AF2B-458E-976B-F14C89C40DF0}"/>
                </a:ext>
              </a:extLst>
            </p:cNvPr>
            <p:cNvCxnSpPr>
              <a:stCxn id="19" idx="3"/>
              <a:endCxn id="20" idx="7"/>
            </p:cNvCxnSpPr>
            <p:nvPr/>
          </p:nvCxnSpPr>
          <p:spPr>
            <a:xfrm flipH="1">
              <a:off x="764295" y="4510671"/>
              <a:ext cx="140412" cy="140412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F02E68E6-6A27-4B2E-84F7-8B4BF356CC0D}"/>
                </a:ext>
              </a:extLst>
            </p:cNvPr>
            <p:cNvCxnSpPr>
              <a:stCxn id="19" idx="5"/>
              <a:endCxn id="21" idx="1"/>
            </p:cNvCxnSpPr>
            <p:nvPr/>
          </p:nvCxnSpPr>
          <p:spPr>
            <a:xfrm>
              <a:off x="1243689" y="4510671"/>
              <a:ext cx="140412" cy="140412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44DDE224-302C-4FEA-8C37-24DBCE11BF3A}"/>
                </a:ext>
              </a:extLst>
            </p:cNvPr>
            <p:cNvCxnSpPr>
              <a:stCxn id="5" idx="3"/>
              <a:endCxn id="19" idx="7"/>
            </p:cNvCxnSpPr>
            <p:nvPr/>
          </p:nvCxnSpPr>
          <p:spPr>
            <a:xfrm flipH="1">
              <a:off x="1243689" y="4031277"/>
              <a:ext cx="140412" cy="140412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ABB31E6C-9CE2-433C-91EF-C7A192D70EA2}"/>
                </a:ext>
              </a:extLst>
            </p:cNvPr>
            <p:cNvCxnSpPr>
              <a:stCxn id="6" idx="5"/>
              <a:endCxn id="13" idx="1"/>
            </p:cNvCxnSpPr>
            <p:nvPr/>
          </p:nvCxnSpPr>
          <p:spPr>
            <a:xfrm>
              <a:off x="2681871" y="4031277"/>
              <a:ext cx="140412" cy="140412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B8CF8EBF-0D81-4488-84F5-76247312CB1C}"/>
              </a:ext>
            </a:extLst>
          </p:cNvPr>
          <p:cNvGrpSpPr/>
          <p:nvPr/>
        </p:nvGrpSpPr>
        <p:grpSpPr>
          <a:xfrm>
            <a:off x="7388442" y="3072489"/>
            <a:ext cx="3355758" cy="1917576"/>
            <a:chOff x="4555763" y="2902998"/>
            <a:chExt cx="3355758" cy="1917576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EA9EF1FA-9685-4CDE-8ADD-CB94923F41E8}"/>
                </a:ext>
              </a:extLst>
            </p:cNvPr>
            <p:cNvSpPr/>
            <p:nvPr/>
          </p:nvSpPr>
          <p:spPr>
            <a:xfrm>
              <a:off x="5993945" y="2902998"/>
              <a:ext cx="479394" cy="47939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45877A4E-FD50-472B-8DF8-B285400FA747}"/>
                </a:ext>
              </a:extLst>
            </p:cNvPr>
            <p:cNvSpPr/>
            <p:nvPr/>
          </p:nvSpPr>
          <p:spPr>
            <a:xfrm>
              <a:off x="5514551" y="3382392"/>
              <a:ext cx="479394" cy="47939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1A8FDAC7-6293-4179-8320-FE3C60A7BAA8}"/>
                </a:ext>
              </a:extLst>
            </p:cNvPr>
            <p:cNvSpPr/>
            <p:nvPr/>
          </p:nvSpPr>
          <p:spPr>
            <a:xfrm>
              <a:off x="6473339" y="3382392"/>
              <a:ext cx="479394" cy="479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B680A98E-CD36-44B3-92BA-85FBB652C082}"/>
                </a:ext>
              </a:extLst>
            </p:cNvPr>
            <p:cNvCxnSpPr>
              <a:stCxn id="28" idx="3"/>
              <a:endCxn id="29" idx="7"/>
            </p:cNvCxnSpPr>
            <p:nvPr/>
          </p:nvCxnSpPr>
          <p:spPr>
            <a:xfrm flipH="1">
              <a:off x="5923739" y="3312186"/>
              <a:ext cx="140412" cy="140412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4934C3FF-8C97-40D5-8C16-EE429B3BAB68}"/>
                </a:ext>
              </a:extLst>
            </p:cNvPr>
            <p:cNvCxnSpPr>
              <a:stCxn id="28" idx="5"/>
              <a:endCxn id="30" idx="1"/>
            </p:cNvCxnSpPr>
            <p:nvPr/>
          </p:nvCxnSpPr>
          <p:spPr>
            <a:xfrm>
              <a:off x="6403133" y="3312186"/>
              <a:ext cx="140412" cy="140412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691795C4-7C85-42E2-9125-6E3093C7975E}"/>
                </a:ext>
              </a:extLst>
            </p:cNvPr>
            <p:cNvSpPr/>
            <p:nvPr/>
          </p:nvSpPr>
          <p:spPr>
            <a:xfrm>
              <a:off x="6952733" y="3861786"/>
              <a:ext cx="479394" cy="47939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4C0A6432-9EE6-47F3-87ED-DBE80076E240}"/>
                </a:ext>
              </a:extLst>
            </p:cNvPr>
            <p:cNvSpPr/>
            <p:nvPr/>
          </p:nvSpPr>
          <p:spPr>
            <a:xfrm>
              <a:off x="6473339" y="4341180"/>
              <a:ext cx="479394" cy="479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5E92CF3-A528-4636-8DD5-3830D5713297}"/>
                </a:ext>
              </a:extLst>
            </p:cNvPr>
            <p:cNvSpPr/>
            <p:nvPr/>
          </p:nvSpPr>
          <p:spPr>
            <a:xfrm>
              <a:off x="7432127" y="4341180"/>
              <a:ext cx="479394" cy="479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48EF51D8-945C-45B8-AA29-2D6F13E1D327}"/>
                </a:ext>
              </a:extLst>
            </p:cNvPr>
            <p:cNvCxnSpPr>
              <a:stCxn id="33" idx="3"/>
              <a:endCxn id="34" idx="7"/>
            </p:cNvCxnSpPr>
            <p:nvPr/>
          </p:nvCxnSpPr>
          <p:spPr>
            <a:xfrm flipH="1">
              <a:off x="6882527" y="4270974"/>
              <a:ext cx="140412" cy="140412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69C5FDF7-5505-4586-9EED-3AAC847666D1}"/>
                </a:ext>
              </a:extLst>
            </p:cNvPr>
            <p:cNvCxnSpPr>
              <a:stCxn id="33" idx="5"/>
              <a:endCxn id="35" idx="1"/>
            </p:cNvCxnSpPr>
            <p:nvPr/>
          </p:nvCxnSpPr>
          <p:spPr>
            <a:xfrm>
              <a:off x="7361921" y="4270974"/>
              <a:ext cx="140412" cy="140412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E9A45D8F-EB90-42CF-9129-3F0845B5981D}"/>
                </a:ext>
              </a:extLst>
            </p:cNvPr>
            <p:cNvSpPr/>
            <p:nvPr/>
          </p:nvSpPr>
          <p:spPr>
            <a:xfrm>
              <a:off x="5035157" y="3861786"/>
              <a:ext cx="479394" cy="479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9B8D4D92-31DE-405D-81DB-914EEA7D744D}"/>
                </a:ext>
              </a:extLst>
            </p:cNvPr>
            <p:cNvSpPr/>
            <p:nvPr/>
          </p:nvSpPr>
          <p:spPr>
            <a:xfrm>
              <a:off x="4555763" y="4341180"/>
              <a:ext cx="479394" cy="47939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0ADA24A7-D02F-4223-8888-41DEC93952FD}"/>
                </a:ext>
              </a:extLst>
            </p:cNvPr>
            <p:cNvSpPr/>
            <p:nvPr/>
          </p:nvSpPr>
          <p:spPr>
            <a:xfrm>
              <a:off x="5514551" y="4341180"/>
              <a:ext cx="479394" cy="479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C305C7EA-3D13-48B7-B5D9-2A6D3610E583}"/>
                </a:ext>
              </a:extLst>
            </p:cNvPr>
            <p:cNvCxnSpPr>
              <a:stCxn id="38" idx="3"/>
              <a:endCxn id="39" idx="7"/>
            </p:cNvCxnSpPr>
            <p:nvPr/>
          </p:nvCxnSpPr>
          <p:spPr>
            <a:xfrm flipH="1">
              <a:off x="4964951" y="4270974"/>
              <a:ext cx="140412" cy="140412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88C88F59-3FCE-441E-B9B5-8049E7392668}"/>
                </a:ext>
              </a:extLst>
            </p:cNvPr>
            <p:cNvCxnSpPr>
              <a:stCxn id="38" idx="5"/>
              <a:endCxn id="40" idx="1"/>
            </p:cNvCxnSpPr>
            <p:nvPr/>
          </p:nvCxnSpPr>
          <p:spPr>
            <a:xfrm>
              <a:off x="5444345" y="4270974"/>
              <a:ext cx="140412" cy="140412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6AB77A92-F8A2-4570-BF3D-821884AACE5A}"/>
                </a:ext>
              </a:extLst>
            </p:cNvPr>
            <p:cNvCxnSpPr>
              <a:stCxn id="29" idx="3"/>
              <a:endCxn id="38" idx="7"/>
            </p:cNvCxnSpPr>
            <p:nvPr/>
          </p:nvCxnSpPr>
          <p:spPr>
            <a:xfrm flipH="1">
              <a:off x="5444345" y="3791580"/>
              <a:ext cx="140412" cy="140412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96F1A01B-79AC-4CBD-A6DC-ABC8B05969EE}"/>
                </a:ext>
              </a:extLst>
            </p:cNvPr>
            <p:cNvCxnSpPr>
              <a:stCxn id="30" idx="5"/>
              <a:endCxn id="33" idx="1"/>
            </p:cNvCxnSpPr>
            <p:nvPr/>
          </p:nvCxnSpPr>
          <p:spPr>
            <a:xfrm>
              <a:off x="6882527" y="3791580"/>
              <a:ext cx="140412" cy="140412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7" name="箭头: 燕尾形 46">
            <a:extLst>
              <a:ext uri="{FF2B5EF4-FFF2-40B4-BE49-F238E27FC236}">
                <a16:creationId xmlns:a16="http://schemas.microsoft.com/office/drawing/2014/main" id="{D7CDBE17-94EC-4594-84EA-516741CE19EF}"/>
              </a:ext>
            </a:extLst>
          </p:cNvPr>
          <p:cNvSpPr/>
          <p:nvPr/>
        </p:nvSpPr>
        <p:spPr>
          <a:xfrm rot="1418051">
            <a:off x="7591215" y="2994992"/>
            <a:ext cx="975717" cy="356511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 descr="âå¾ åâçå¾çæç´¢ç»æ">
            <a:extLst>
              <a:ext uri="{FF2B5EF4-FFF2-40B4-BE49-F238E27FC236}">
                <a16:creationId xmlns:a16="http://schemas.microsoft.com/office/drawing/2014/main" id="{24F52858-B261-4449-AC29-F1CBEE12BA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58"/>
          <a:stretch/>
        </p:blipFill>
        <p:spPr bwMode="auto">
          <a:xfrm>
            <a:off x="2288709" y="5153193"/>
            <a:ext cx="935192" cy="106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âå¾ åâçå¾çæç´¢ç»æ">
            <a:extLst>
              <a:ext uri="{FF2B5EF4-FFF2-40B4-BE49-F238E27FC236}">
                <a16:creationId xmlns:a16="http://schemas.microsoft.com/office/drawing/2014/main" id="{9D733E7B-C7C1-46DA-BAE7-2CB33AF0B7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8609431" y="5153193"/>
            <a:ext cx="936284" cy="106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493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707BB-8820-4563-B8D7-CF2C3847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如果没有修改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35680D-D110-41D3-A17B-59EB6D0F17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1890944"/>
                <a:ext cx="9720073" cy="4418416"/>
              </a:xfrm>
            </p:spPr>
            <p:txBody>
              <a:bodyPr/>
              <a:lstStyle/>
              <a:p>
                <a:r>
                  <a:rPr lang="zh-CN" altLang="en-US" dirty="0"/>
                  <a:t>如果没有修改操作，如何解决？</a:t>
                </a:r>
                <a:endParaRPr lang="en-US" altLang="zh-CN" dirty="0"/>
              </a:p>
              <a:p>
                <a:r>
                  <a:rPr lang="zh-CN" altLang="en-US" dirty="0"/>
                  <a:t>显然和没有上司的舞会一样</a:t>
                </a:r>
                <a:r>
                  <a:rPr lang="en-US" altLang="zh-CN" dirty="0"/>
                  <a:t>……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代表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结点</m:t>
                    </m:r>
                  </m:oMath>
                </a14:m>
                <a:r>
                  <a:rPr lang="zh-CN" altLang="en-US" dirty="0"/>
                  <a:t>不在独立集时以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为根结点的树的最大权值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代表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结点在独立集时以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为根结点的树的最大权值</a:t>
                </a:r>
                <a:endParaRPr lang="en-US" altLang="zh-CN" dirty="0"/>
              </a:p>
              <a:p>
                <a:r>
                  <a:rPr lang="zh-CN" altLang="en-US" dirty="0"/>
                  <a:t>那么会有这样的状态转移方程：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𝑠𝑜𝑛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𝑠𝑜𝑛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sub>
                          </m:sSub>
                        </m:e>
                      </m:nary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val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35680D-D110-41D3-A17B-59EB6D0F17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1890944"/>
                <a:ext cx="9720073" cy="4418416"/>
              </a:xfrm>
              <a:blipFill>
                <a:blip r:embed="rId2"/>
                <a:stretch>
                  <a:fillRect l="-313" t="-1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717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DD0A6-26F4-4755-90D2-E81C72B9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然而有修改操作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1AEFD4-6104-407E-B040-0427B0ABE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暴力想法很简单</a:t>
            </a:r>
            <a:endParaRPr lang="en-US" altLang="zh-CN" dirty="0"/>
          </a:p>
          <a:p>
            <a:r>
              <a:rPr lang="zh-CN" altLang="en-US" dirty="0"/>
              <a:t>通过状态转移方程可以发现，一个结点的</a:t>
            </a:r>
            <a:r>
              <a:rPr lang="en-US" altLang="zh-CN" dirty="0"/>
              <a:t>DP</a:t>
            </a:r>
            <a:r>
              <a:rPr lang="zh-CN" altLang="en-US" dirty="0"/>
              <a:t>值只跟其儿子有关系</a:t>
            </a:r>
            <a:endParaRPr lang="en-US" altLang="zh-CN" dirty="0"/>
          </a:p>
          <a:p>
            <a:r>
              <a:rPr lang="zh-CN" altLang="en-US" dirty="0"/>
              <a:t>反过来想，儿子变化则父亲也要变化</a:t>
            </a:r>
            <a:endParaRPr lang="en-US" altLang="zh-CN" dirty="0"/>
          </a:p>
          <a:p>
            <a:r>
              <a:rPr lang="zh-CN" altLang="en-US" dirty="0"/>
              <a:t>所以若对一个结点进行修改，影响的则只有其祖先结点</a:t>
            </a:r>
            <a:endParaRPr lang="en-US" altLang="zh-CN" dirty="0"/>
          </a:p>
          <a:p>
            <a:r>
              <a:rPr lang="zh-CN" altLang="en-US" dirty="0"/>
              <a:t>对于每次修改操作，更新其所有祖先结点的</a:t>
            </a:r>
            <a:r>
              <a:rPr lang="en-US" altLang="zh-CN" dirty="0"/>
              <a:t>DP</a:t>
            </a:r>
            <a:r>
              <a:rPr lang="zh-CN" altLang="en-US" dirty="0"/>
              <a:t>值即可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4990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>
            <a:extLst>
              <a:ext uri="{FF2B5EF4-FFF2-40B4-BE49-F238E27FC236}">
                <a16:creationId xmlns:a16="http://schemas.microsoft.com/office/drawing/2014/main" id="{9937FD2D-24DC-47BA-83DE-2E61F2883984}"/>
              </a:ext>
            </a:extLst>
          </p:cNvPr>
          <p:cNvGrpSpPr/>
          <p:nvPr/>
        </p:nvGrpSpPr>
        <p:grpSpPr>
          <a:xfrm>
            <a:off x="1544715" y="686569"/>
            <a:ext cx="8006189" cy="5484862"/>
            <a:chOff x="2068497" y="686569"/>
            <a:chExt cx="8006189" cy="5484862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5A145079-E0A1-495F-A9D8-8C4A57AA0E4C}"/>
                </a:ext>
              </a:extLst>
            </p:cNvPr>
            <p:cNvGrpSpPr/>
            <p:nvPr/>
          </p:nvGrpSpPr>
          <p:grpSpPr>
            <a:xfrm>
              <a:off x="2068497" y="686569"/>
              <a:ext cx="7190911" cy="5484862"/>
              <a:chOff x="1232693" y="351525"/>
              <a:chExt cx="5663614" cy="4339467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AA4B36DB-3F18-4852-A0D3-85D68C1167C0}"/>
                  </a:ext>
                </a:extLst>
              </p:cNvPr>
              <p:cNvSpPr/>
              <p:nvPr/>
            </p:nvSpPr>
            <p:spPr>
              <a:xfrm>
                <a:off x="4696287" y="470517"/>
                <a:ext cx="435006" cy="43500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ED0C0E99-C93A-4C33-982B-12C1DFEEECB8}"/>
                  </a:ext>
                </a:extLst>
              </p:cNvPr>
              <p:cNvSpPr/>
              <p:nvPr/>
            </p:nvSpPr>
            <p:spPr>
              <a:xfrm>
                <a:off x="3959441" y="1384917"/>
                <a:ext cx="435006" cy="435006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88FDC77B-C1B1-4ABD-AA38-3631B8054884}"/>
                  </a:ext>
                </a:extLst>
              </p:cNvPr>
              <p:cNvSpPr/>
              <p:nvPr/>
            </p:nvSpPr>
            <p:spPr>
              <a:xfrm>
                <a:off x="5419899" y="1384917"/>
                <a:ext cx="435006" cy="4350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FFB54978-CBD2-4CD9-9D6E-9E0890CF1D5D}"/>
                  </a:ext>
                </a:extLst>
              </p:cNvPr>
              <p:cNvSpPr/>
              <p:nvPr/>
            </p:nvSpPr>
            <p:spPr>
              <a:xfrm>
                <a:off x="3286219" y="2286001"/>
                <a:ext cx="435006" cy="4350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0B5D2417-0796-40FB-87D2-9741C6622735}"/>
                  </a:ext>
                </a:extLst>
              </p:cNvPr>
              <p:cNvSpPr/>
              <p:nvPr/>
            </p:nvSpPr>
            <p:spPr>
              <a:xfrm>
                <a:off x="3959441" y="2299317"/>
                <a:ext cx="435006" cy="435006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2F4098C8-3E7F-4032-9C04-153265C81E44}"/>
                  </a:ext>
                </a:extLst>
              </p:cNvPr>
              <p:cNvSpPr/>
              <p:nvPr/>
            </p:nvSpPr>
            <p:spPr>
              <a:xfrm>
                <a:off x="4632663" y="2286001"/>
                <a:ext cx="435006" cy="4350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CE27C86E-3448-4D00-9A35-D3C2B037B78B}"/>
                  </a:ext>
                </a:extLst>
              </p:cNvPr>
              <p:cNvSpPr/>
              <p:nvPr/>
            </p:nvSpPr>
            <p:spPr>
              <a:xfrm>
                <a:off x="5419899" y="2286001"/>
                <a:ext cx="435006" cy="4350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28F8F9D0-74B4-44DB-B9DF-FF047C537C08}"/>
                  </a:ext>
                </a:extLst>
              </p:cNvPr>
              <p:cNvSpPr/>
              <p:nvPr/>
            </p:nvSpPr>
            <p:spPr>
              <a:xfrm>
                <a:off x="5152087" y="3187085"/>
                <a:ext cx="435006" cy="4350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183EB67C-FE0E-4C60-8642-03011ECB9DF9}"/>
                  </a:ext>
                </a:extLst>
              </p:cNvPr>
              <p:cNvSpPr/>
              <p:nvPr/>
            </p:nvSpPr>
            <p:spPr>
              <a:xfrm>
                <a:off x="5724697" y="3187085"/>
                <a:ext cx="435006" cy="4350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36EC8947-6508-496D-A154-F550A9863776}"/>
                  </a:ext>
                </a:extLst>
              </p:cNvPr>
              <p:cNvSpPr/>
              <p:nvPr/>
            </p:nvSpPr>
            <p:spPr>
              <a:xfrm>
                <a:off x="3721225" y="3187085"/>
                <a:ext cx="435006" cy="4350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924749CB-EEBE-4860-A533-8247AED44C8F}"/>
                  </a:ext>
                </a:extLst>
              </p:cNvPr>
              <p:cNvSpPr/>
              <p:nvPr/>
            </p:nvSpPr>
            <p:spPr>
              <a:xfrm>
                <a:off x="4204319" y="3187085"/>
                <a:ext cx="435006" cy="43500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EC301224-1596-4B65-899C-DBEA05B30C7E}"/>
                  </a:ext>
                </a:extLst>
              </p:cNvPr>
              <p:cNvCxnSpPr>
                <a:stCxn id="4" idx="3"/>
                <a:endCxn id="5" idx="7"/>
              </p:cNvCxnSpPr>
              <p:nvPr/>
            </p:nvCxnSpPr>
            <p:spPr>
              <a:xfrm flipH="1">
                <a:off x="4330742" y="841818"/>
                <a:ext cx="429250" cy="606804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FD2798A6-CCC0-48D8-B7CB-BBEA226FF61D}"/>
                  </a:ext>
                </a:extLst>
              </p:cNvPr>
              <p:cNvCxnSpPr>
                <a:stCxn id="6" idx="4"/>
                <a:endCxn id="10" idx="0"/>
              </p:cNvCxnSpPr>
              <p:nvPr/>
            </p:nvCxnSpPr>
            <p:spPr>
              <a:xfrm>
                <a:off x="5637402" y="1819923"/>
                <a:ext cx="0" cy="466078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04144E31-6574-4AE0-BDA3-26A4A6780772}"/>
                  </a:ext>
                </a:extLst>
              </p:cNvPr>
              <p:cNvCxnSpPr>
                <a:cxnSpLocks/>
                <a:stCxn id="10" idx="4"/>
                <a:endCxn id="11" idx="0"/>
              </p:cNvCxnSpPr>
              <p:nvPr/>
            </p:nvCxnSpPr>
            <p:spPr>
              <a:xfrm flipH="1">
                <a:off x="5369590" y="2721007"/>
                <a:ext cx="267812" cy="466078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E0C47273-6CFF-463C-8F36-8F9D98CA66DD}"/>
                  </a:ext>
                </a:extLst>
              </p:cNvPr>
              <p:cNvCxnSpPr>
                <a:cxnSpLocks/>
                <a:stCxn id="10" idx="4"/>
                <a:endCxn id="12" idx="0"/>
              </p:cNvCxnSpPr>
              <p:nvPr/>
            </p:nvCxnSpPr>
            <p:spPr>
              <a:xfrm>
                <a:off x="5637402" y="2721007"/>
                <a:ext cx="304798" cy="466078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A05C8200-18D3-4E61-9CB1-CDA6F9A797EE}"/>
                  </a:ext>
                </a:extLst>
              </p:cNvPr>
              <p:cNvCxnSpPr>
                <a:cxnSpLocks/>
                <a:stCxn id="5" idx="3"/>
                <a:endCxn id="7" idx="0"/>
              </p:cNvCxnSpPr>
              <p:nvPr/>
            </p:nvCxnSpPr>
            <p:spPr>
              <a:xfrm flipH="1">
                <a:off x="3503722" y="1756218"/>
                <a:ext cx="519424" cy="529783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59D63745-6472-4D06-A7AB-D035C42F3CD6}"/>
                  </a:ext>
                </a:extLst>
              </p:cNvPr>
              <p:cNvCxnSpPr>
                <a:stCxn id="5" idx="4"/>
                <a:endCxn id="8" idx="0"/>
              </p:cNvCxnSpPr>
              <p:nvPr/>
            </p:nvCxnSpPr>
            <p:spPr>
              <a:xfrm>
                <a:off x="4176944" y="1819923"/>
                <a:ext cx="0" cy="479394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5C81A035-8406-40E7-9FC9-14937224EB91}"/>
                  </a:ext>
                </a:extLst>
              </p:cNvPr>
              <p:cNvCxnSpPr>
                <a:stCxn id="5" idx="5"/>
                <a:endCxn id="9" idx="0"/>
              </p:cNvCxnSpPr>
              <p:nvPr/>
            </p:nvCxnSpPr>
            <p:spPr>
              <a:xfrm>
                <a:off x="4330742" y="1756218"/>
                <a:ext cx="519424" cy="529783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D0816787-1484-461C-A49B-E0D610DA8682}"/>
                  </a:ext>
                </a:extLst>
              </p:cNvPr>
              <p:cNvCxnSpPr>
                <a:stCxn id="8" idx="4"/>
                <a:endCxn id="13" idx="0"/>
              </p:cNvCxnSpPr>
              <p:nvPr/>
            </p:nvCxnSpPr>
            <p:spPr>
              <a:xfrm flipH="1">
                <a:off x="3938728" y="2734323"/>
                <a:ext cx="238216" cy="452762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9CB46F1E-FC95-456B-9D86-D8146479C024}"/>
                  </a:ext>
                </a:extLst>
              </p:cNvPr>
              <p:cNvCxnSpPr>
                <a:stCxn id="8" idx="4"/>
                <a:endCxn id="14" idx="0"/>
              </p:cNvCxnSpPr>
              <p:nvPr/>
            </p:nvCxnSpPr>
            <p:spPr>
              <a:xfrm>
                <a:off x="4176944" y="2734323"/>
                <a:ext cx="244878" cy="452762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3F47C514-C7B9-4FC9-BB13-D573517D0790}"/>
                  </a:ext>
                </a:extLst>
              </p:cNvPr>
              <p:cNvCxnSpPr>
                <a:stCxn id="4" idx="5"/>
                <a:endCxn id="6" idx="1"/>
              </p:cNvCxnSpPr>
              <p:nvPr/>
            </p:nvCxnSpPr>
            <p:spPr>
              <a:xfrm>
                <a:off x="5067588" y="841818"/>
                <a:ext cx="416016" cy="606804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587222CD-3D01-4482-9DA9-DD315A7A1916}"/>
                  </a:ext>
                </a:extLst>
              </p:cNvPr>
              <p:cNvSpPr/>
              <p:nvPr/>
            </p:nvSpPr>
            <p:spPr>
              <a:xfrm>
                <a:off x="3964122" y="4136994"/>
                <a:ext cx="954107" cy="55399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zh-CN" altLang="en-US" sz="3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修改</a:t>
                </a:r>
              </a:p>
            </p:txBody>
          </p:sp>
          <p:sp>
            <p:nvSpPr>
              <p:cNvPr id="45" name="箭头: 上 44">
                <a:extLst>
                  <a:ext uri="{FF2B5EF4-FFF2-40B4-BE49-F238E27FC236}">
                    <a16:creationId xmlns:a16="http://schemas.microsoft.com/office/drawing/2014/main" id="{D1393440-5491-4877-B1C2-ECED3E1C369B}"/>
                  </a:ext>
                </a:extLst>
              </p:cNvPr>
              <p:cNvSpPr/>
              <p:nvPr/>
            </p:nvSpPr>
            <p:spPr>
              <a:xfrm>
                <a:off x="4251851" y="3690864"/>
                <a:ext cx="339942" cy="435006"/>
              </a:xfrm>
              <a:prstGeom prst="up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3E0C975E-8574-4258-A332-8D5282B8034B}"/>
                  </a:ext>
                </a:extLst>
              </p:cNvPr>
              <p:cNvSpPr/>
              <p:nvPr/>
            </p:nvSpPr>
            <p:spPr>
              <a:xfrm>
                <a:off x="1232693" y="841818"/>
                <a:ext cx="1723549" cy="55399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zh-CN" altLang="en-US" sz="3000" b="0" cap="none" spc="0" dirty="0">
                    <a:ln w="0"/>
                    <a:gradFill>
                      <a:gsLst>
                        <a:gs pos="0">
                          <a:schemeClr val="accent5">
                            <a:lumMod val="50000"/>
                          </a:schemeClr>
                        </a:gs>
                        <a:gs pos="50000">
                          <a:schemeClr val="accent5"/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5400000"/>
                    </a:gradFill>
                    <a:effectLst>
                      <a:reflection blurRad="6350" stA="53000" endA="300" endPos="35500" dir="5400000" sy="-90000" algn="bl" rotWithShape="0"/>
                    </a:effectLst>
                  </a:rPr>
                  <a:t>需要改变</a:t>
                </a:r>
              </a:p>
            </p:txBody>
          </p:sp>
          <p:sp>
            <p:nvSpPr>
              <p:cNvPr id="47" name="箭头: 虚尾 46">
                <a:extLst>
                  <a:ext uri="{FF2B5EF4-FFF2-40B4-BE49-F238E27FC236}">
                    <a16:creationId xmlns:a16="http://schemas.microsoft.com/office/drawing/2014/main" id="{E76076B7-6D01-43C5-BF13-4C34C58C62D1}"/>
                  </a:ext>
                </a:extLst>
              </p:cNvPr>
              <p:cNvSpPr/>
              <p:nvPr/>
            </p:nvSpPr>
            <p:spPr>
              <a:xfrm>
                <a:off x="2927686" y="986738"/>
                <a:ext cx="799714" cy="303402"/>
              </a:xfrm>
              <a:prstGeom prst="striped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3B72D805-9358-4E63-A593-63C07473D879}"/>
                  </a:ext>
                </a:extLst>
              </p:cNvPr>
              <p:cNvSpPr/>
              <p:nvPr/>
            </p:nvSpPr>
            <p:spPr>
              <a:xfrm>
                <a:off x="5942200" y="351525"/>
                <a:ext cx="954107" cy="55399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harsh" dir="t"/>
                </a:scene3d>
                <a:sp3d extrusionH="57150" prstMaterial="matte">
                  <a:bevelT w="63500" h="12700" prst="angle"/>
                  <a:contourClr>
                    <a:schemeClr val="bg1">
                      <a:lumMod val="65000"/>
                    </a:schemeClr>
                  </a:contourClr>
                </a:sp3d>
              </a:bodyPr>
              <a:lstStyle/>
              <a:p>
                <a:pPr algn="ctr"/>
                <a:r>
                  <a:rPr lang="zh-CN" altLang="en-US" sz="3000" b="1" cap="none" spc="0" dirty="0">
                    <a:ln/>
                    <a:solidFill>
                      <a:schemeClr val="accent3"/>
                    </a:solidFill>
                    <a:effectLst/>
                  </a:rPr>
                  <a:t>结果</a:t>
                </a:r>
              </a:p>
            </p:txBody>
          </p:sp>
          <p:sp>
            <p:nvSpPr>
              <p:cNvPr id="49" name="箭头: 燕尾形 48">
                <a:extLst>
                  <a:ext uri="{FF2B5EF4-FFF2-40B4-BE49-F238E27FC236}">
                    <a16:creationId xmlns:a16="http://schemas.microsoft.com/office/drawing/2014/main" id="{5C30B72D-E30A-4CB4-AB73-E1547F8AA3D9}"/>
                  </a:ext>
                </a:extLst>
              </p:cNvPr>
              <p:cNvSpPr/>
              <p:nvPr/>
            </p:nvSpPr>
            <p:spPr>
              <a:xfrm rot="10800000">
                <a:off x="5289690" y="470516"/>
                <a:ext cx="652509" cy="371301"/>
              </a:xfrm>
              <a:prstGeom prst="notchedRigh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6F31BCE2-5A4C-452A-882C-74E0EE1512AC}"/>
                    </a:ext>
                  </a:extLst>
                </p:cNvPr>
                <p:cNvSpPr/>
                <p:nvPr/>
              </p:nvSpPr>
              <p:spPr>
                <a:xfrm>
                  <a:off x="7637865" y="1202315"/>
                  <a:ext cx="2436821" cy="57426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  <a:scene3d>
                    <a:camera prst="orthographicFront"/>
                    <a:lightRig rig="harsh" dir="t"/>
                  </a:scene3d>
                  <a:sp3d extrusionH="57150" prstMaterial="matte">
                    <a:bevelT w="63500" h="12700" prst="angle"/>
                    <a:contourClr>
                      <a:schemeClr val="bg1">
                        <a:lumMod val="65000"/>
                      </a:schemeClr>
                    </a:contourClr>
                  </a:sp3d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3000" b="1" i="0" smtClean="0">
                            <a:ln/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altLang="zh-CN" sz="3000" b="1" i="1" smtClean="0">
                            <a:ln/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zh-CN" sz="3000" b="1" i="1" smtClean="0">
                                <a:ln/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000" b="1" i="1" smtClean="0">
                                <a:ln/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3000" b="1" i="1" smtClean="0">
                                <a:ln/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000" b="1" i="1" smtClean="0">
                                <a:ln/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  <m:r>
                          <a:rPr lang="en-US" altLang="zh-CN" sz="3000" b="1" i="1" smtClean="0">
                            <a:ln/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3000" b="1" i="1" smtClean="0">
                                <a:ln/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000" b="1" i="1" smtClean="0">
                                <a:ln/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3000" b="1" i="1" smtClean="0">
                                <a:ln/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000" b="1" i="1" smtClean="0">
                                <a:ln/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zh-CN" sz="3000" b="1" i="1" smtClean="0">
                            <a:ln/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3000" b="1" dirty="0">
                    <a:ln/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6F31BCE2-5A4C-452A-882C-74E0EE1512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7865" y="1202315"/>
                  <a:ext cx="2436821" cy="57426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04302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0A186E-9AE2-4A66-89DC-FA4BAD8FA2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701336"/>
                <a:ext cx="9720073" cy="5608024"/>
              </a:xfrm>
            </p:spPr>
            <p:txBody>
              <a:bodyPr/>
              <a:lstStyle/>
              <a:p>
                <a:r>
                  <a:rPr lang="zh-CN" altLang="en-US" dirty="0"/>
                  <a:t>最坏情况要走整个树（树是一条链），时间复杂度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对于随机数据来说相当可以</a:t>
                </a:r>
                <a:r>
                  <a:rPr lang="zh-CN" altLang="en-US" strike="sngStrike" dirty="0"/>
                  <a:t>，而且模板题貌似能过？</a:t>
                </a:r>
                <a:endParaRPr lang="en-US" altLang="zh-CN" strike="sngStrike" dirty="0"/>
              </a:p>
              <a:p>
                <a:r>
                  <a:rPr lang="zh-CN" altLang="en-US" dirty="0"/>
                  <a:t>那么有没有什么方法优化呢？</a:t>
                </a:r>
                <a:r>
                  <a:rPr lang="zh-CN" altLang="en-US" strike="sngStrike" dirty="0"/>
                  <a:t>肯定有啊</a:t>
                </a:r>
              </a:p>
              <a:p>
                <a:r>
                  <a:rPr lang="zh-CN" altLang="en-US" dirty="0"/>
                  <a:t>因为我们每次都是要从被修改的结点往上“跳”嘛</a:t>
                </a:r>
                <a:endParaRPr lang="en-US" altLang="zh-CN" dirty="0"/>
              </a:p>
              <a:p>
                <a:r>
                  <a:rPr lang="zh-CN" altLang="en-US" dirty="0"/>
                  <a:t>那有什么快速往上“跳”的方法呢？</a:t>
                </a:r>
                <a:endParaRPr lang="en-US" altLang="zh-CN" dirty="0"/>
              </a:p>
              <a:p>
                <a:r>
                  <a:rPr lang="zh-CN" altLang="en-US" dirty="0"/>
                  <a:t>我太菜了只想到两个：倍增和树链剖分</a:t>
                </a:r>
                <a:endParaRPr lang="en-US" altLang="zh-CN" dirty="0"/>
              </a:p>
              <a:p>
                <a:r>
                  <a:rPr lang="zh-CN" altLang="en-US" dirty="0"/>
                  <a:t>倍增的话</a:t>
                </a:r>
                <a:r>
                  <a:rPr lang="en-US" altLang="zh-CN" dirty="0"/>
                  <a:t>……</a:t>
                </a:r>
                <a:r>
                  <a:rPr lang="zh-CN" altLang="en-US" dirty="0"/>
                  <a:t>不支持修改啊</a:t>
                </a:r>
                <a:r>
                  <a:rPr lang="en-US" altLang="zh-CN" dirty="0"/>
                  <a:t>……</a:t>
                </a:r>
                <a:r>
                  <a:rPr lang="zh-CN" altLang="en-US" dirty="0"/>
                  <a:t>模板题毒瘤要有修改的</a:t>
                </a:r>
                <a:endParaRPr lang="en-US" altLang="zh-CN" dirty="0"/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PS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NOIp2018D2T3</a:t>
                </a:r>
                <a:r>
                  <a:rPr lang="zh-CN" altLang="en-US" dirty="0"/>
                  <a:t>保卫王国就不需要修改所以可以倍增）</a:t>
                </a:r>
                <a:endParaRPr lang="en-US" altLang="zh-CN" dirty="0"/>
              </a:p>
              <a:p>
                <a:r>
                  <a:rPr lang="zh-CN" altLang="en-US" dirty="0"/>
                  <a:t>那就你了，树链剖分！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0A186E-9AE2-4A66-89DC-FA4BAD8FA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701336"/>
                <a:ext cx="9720073" cy="5608024"/>
              </a:xfrm>
              <a:blipFill>
                <a:blip r:embed="rId2"/>
                <a:stretch>
                  <a:fillRect l="-313" t="-1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437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1634</TotalTime>
  <Words>2212</Words>
  <Application>Microsoft Office PowerPoint</Application>
  <PresentationFormat>宽屏</PresentationFormat>
  <Paragraphs>185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等线</vt:lpstr>
      <vt:lpstr>Cambria Math</vt:lpstr>
      <vt:lpstr>Tw Cen MT</vt:lpstr>
      <vt:lpstr>Tw Cen MT Condensed</vt:lpstr>
      <vt:lpstr>Wingdings 3</vt:lpstr>
      <vt:lpstr>积分</vt:lpstr>
      <vt:lpstr>动态动态规划（动态DP）</vt:lpstr>
      <vt:lpstr>鸣谢</vt:lpstr>
      <vt:lpstr>前置技能</vt:lpstr>
      <vt:lpstr>模板题（P4719）</vt:lpstr>
      <vt:lpstr>独立集</vt:lpstr>
      <vt:lpstr>如果没有修改……</vt:lpstr>
      <vt:lpstr>然而有修改操作</vt:lpstr>
      <vt:lpstr>PowerPoint 演示文稿</vt:lpstr>
      <vt:lpstr>PowerPoint 演示文稿</vt:lpstr>
      <vt:lpstr>剖啊</vt:lpstr>
      <vt:lpstr>线段树</vt:lpstr>
      <vt:lpstr>PowerPoint 演示文稿</vt:lpstr>
      <vt:lpstr>问题</vt:lpstr>
      <vt:lpstr>PowerPoint 演示文稿</vt:lpstr>
      <vt:lpstr>PowerPoint 演示文稿</vt:lpstr>
      <vt:lpstr>怎么做</vt:lpstr>
      <vt:lpstr>PowerPoint 演示文稿</vt:lpstr>
      <vt:lpstr>PowerPoint 演示文稿</vt:lpstr>
      <vt:lpstr>构建矩阵（一）</vt:lpstr>
      <vt:lpstr>PowerPoint 演示文稿</vt:lpstr>
      <vt:lpstr>转换思路</vt:lpstr>
      <vt:lpstr>PowerPoint 演示文稿</vt:lpstr>
      <vt:lpstr>新的矩乘法则</vt:lpstr>
      <vt:lpstr>构建矩阵（二）</vt:lpstr>
      <vt:lpstr>PowerPoint 演示文稿</vt:lpstr>
      <vt:lpstr>查询x结点的DP值</vt:lpstr>
      <vt:lpstr>PowerPoint 演示文稿</vt:lpstr>
      <vt:lpstr>PowerPoint 演示文稿</vt:lpstr>
      <vt:lpstr>修改x结点的点权</vt:lpstr>
      <vt:lpstr>PowerPoint 演示文稿</vt:lpstr>
      <vt:lpstr>PowerPoint 演示文稿</vt:lpstr>
      <vt:lpstr>代码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动态动态规划</dc:title>
  <dc:creator>Daniel Liu</dc:creator>
  <cp:lastModifiedBy>Daniel Liu</cp:lastModifiedBy>
  <cp:revision>102</cp:revision>
  <dcterms:created xsi:type="dcterms:W3CDTF">2019-09-14T15:22:23Z</dcterms:created>
  <dcterms:modified xsi:type="dcterms:W3CDTF">2019-09-24T09:06:40Z</dcterms:modified>
</cp:coreProperties>
</file>