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775" r:id="rId3"/>
  </p:sldMasterIdLst>
  <p:sldIdLst>
    <p:sldId id="256" r:id="rId4"/>
    <p:sldId id="267" r:id="rId5"/>
    <p:sldId id="257" r:id="rId6"/>
    <p:sldId id="258" r:id="rId7"/>
    <p:sldId id="259" r:id="rId8"/>
    <p:sldId id="268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532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5000">
        <p14:gallery dir="l"/>
      </p:transition>
    </mc:Choice>
    <mc:Fallback xmlns=""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inpin heiti" charset="-122"/>
                <a:ea typeface="inpin heiti" charset="-122"/>
              </a:defRPr>
            </a:lvl1pPr>
            <a:lvl2pPr>
              <a:defRPr b="0" i="0">
                <a:latin typeface="inpin heiti" charset="-122"/>
                <a:ea typeface="inpin heiti" charset="-122"/>
              </a:defRPr>
            </a:lvl2pPr>
            <a:lvl3pPr>
              <a:defRPr b="0" i="0">
                <a:latin typeface="inpin heiti" charset="-122"/>
                <a:ea typeface="inpin heiti" charset="-122"/>
              </a:defRPr>
            </a:lvl3pPr>
            <a:lvl4pPr>
              <a:defRPr b="0" i="0">
                <a:latin typeface="inpin heiti" charset="-122"/>
                <a:ea typeface="inpin heiti" charset="-122"/>
              </a:defRPr>
            </a:lvl4pPr>
            <a:lvl5pPr>
              <a:defRPr b="0" i="0">
                <a:latin typeface="inpin heiti" charset="-122"/>
                <a:ea typeface="inpin heiti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AE048E59-3667-4DAE-AF41-F91322B2187A}" type="datetimeFigureOut">
              <a:rPr lang="zh-CN" altLang="en-US" smtClean="0"/>
              <a:t>2019/10/13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9CDEC50F-8BAF-44B8-9B35-5A064DF0B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15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5000">
        <p14:gallery dir="l"/>
      </p:transition>
    </mc:Choice>
    <mc:Fallback xmlns="">
      <p:transition spd="slow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inpin heiti" charset="-122"/>
                <a:ea typeface="inpin heiti" charset="-122"/>
              </a:defRPr>
            </a:lvl1pPr>
            <a:lvl2pPr>
              <a:defRPr b="0" i="0">
                <a:latin typeface="inpin heiti" charset="-122"/>
                <a:ea typeface="inpin heiti" charset="-122"/>
              </a:defRPr>
            </a:lvl2pPr>
            <a:lvl3pPr>
              <a:defRPr b="0" i="0">
                <a:latin typeface="inpin heiti" charset="-122"/>
                <a:ea typeface="inpin heiti" charset="-122"/>
              </a:defRPr>
            </a:lvl3pPr>
            <a:lvl4pPr>
              <a:defRPr b="0" i="0">
                <a:latin typeface="inpin heiti" charset="-122"/>
                <a:ea typeface="inpin heiti" charset="-122"/>
              </a:defRPr>
            </a:lvl4pPr>
            <a:lvl5pPr>
              <a:defRPr b="0" i="0">
                <a:latin typeface="inpin heiti" charset="-122"/>
                <a:ea typeface="inpin heiti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AE048E59-3667-4DAE-AF41-F91322B2187A}" type="datetimeFigureOut">
              <a:rPr lang="zh-CN" altLang="en-US" smtClean="0"/>
              <a:t>2019/10/13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9CDEC50F-8BAF-44B8-9B35-5A064DF0B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8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5000">
        <p14:gallery dir="l"/>
      </p:transition>
    </mc:Choice>
    <mc:Fallback xmlns="">
      <p:transition spd="slow" advClick="0" advTm="5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4CC3E-2DE3-4AB7-A0B0-2A9855BC0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55176F-24E7-41A0-9D3A-0393CB8A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C42DFB-9E31-4E41-9CD6-67EBC80FD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8E59-3667-4DAE-AF41-F91322B2187A}" type="datetimeFigureOut">
              <a:rPr lang="zh-CN" altLang="en-US" smtClean="0"/>
              <a:t>2019/10/13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EAC0A9-CA5E-4F05-B5B1-A9AEAD120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CAC848-5A1E-45D7-BAA0-25E1CBBCF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C50F-8BAF-44B8-9B35-5A064DF0B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536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2019/10/13 Sunday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752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2019/10/13 Sunday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7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2019/10/13 Sunday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496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2019/10/13 Sunday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576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2019/10/13 Sunday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9901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2019/10/13 Sunday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8060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2019/10/13 Sunday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54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  <a:lvl2pPr>
              <a:defRPr b="0" i="0">
                <a:latin typeface="inpin heiti" charset="-122"/>
                <a:ea typeface="inpin heiti" charset="-122"/>
              </a:defRPr>
            </a:lvl2pPr>
            <a:lvl3pPr>
              <a:defRPr b="0" i="0">
                <a:latin typeface="inpin heiti" charset="-122"/>
                <a:ea typeface="inpin heiti" charset="-122"/>
              </a:defRPr>
            </a:lvl3pPr>
            <a:lvl4pPr>
              <a:defRPr b="0" i="0">
                <a:latin typeface="inpin heiti" charset="-122"/>
                <a:ea typeface="inpin heiti" charset="-122"/>
              </a:defRPr>
            </a:lvl4pPr>
            <a:lvl5pPr>
              <a:defRPr b="0" i="0">
                <a:latin typeface="inpin heiti" charset="-122"/>
                <a:ea typeface="inpin heiti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AE048E59-3667-4DAE-AF41-F91322B2187A}" type="datetimeFigureOut">
              <a:rPr lang="zh-CN" altLang="en-US" smtClean="0"/>
              <a:t>2019/10/13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9CDEC50F-8BAF-44B8-9B35-5A064DF0B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71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5000">
        <p14:gallery dir="l"/>
      </p:transition>
    </mc:Choice>
    <mc:Fallback xmlns="">
      <p:transition spd="slow" advClick="0" advTm="5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2019/10/13 Sunday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198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2019/10/13 Sunday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2046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2019/10/13 Sunday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156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2019/10/13 Sunday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844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2019/10/13 Sunday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5353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2019/10/13 Sunday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3430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2019/10/13 Sunday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64454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2019/10/13 Sunday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6777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2019/10/13 Sunday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8662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2019/10/13 Sunday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67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5333" b="0" i="0" cap="all">
                <a:latin typeface="inpin heiti" charset="-122"/>
                <a:ea typeface="inpin heiti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7" b="0" i="0">
                <a:solidFill>
                  <a:schemeClr val="tx1">
                    <a:tint val="75000"/>
                  </a:schemeClr>
                </a:solidFill>
                <a:latin typeface="inpin heiti" charset="-122"/>
                <a:ea typeface="inpin heiti" charset="-122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AE048E59-3667-4DAE-AF41-F91322B2187A}" type="datetimeFigureOut">
              <a:rPr lang="zh-CN" altLang="en-US" smtClean="0"/>
              <a:t>2019/10/13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9CDEC50F-8BAF-44B8-9B35-5A064DF0B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56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5000">
        <p14:gallery dir="l"/>
      </p:transition>
    </mc:Choice>
    <mc:Fallback xmlns="">
      <p:transition spd="slow" advClick="0" advTm="500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2019/10/13 Sunday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8250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2019/10/13 Sunday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2201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2019/10/13 Sunday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2141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2019/10/13 Sunday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2331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2019/10/13 Sunday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19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  <a:prstGeom prst="rect">
            <a:avLst/>
          </a:prstGeom>
        </p:spPr>
        <p:txBody>
          <a:bodyPr/>
          <a:lstStyle>
            <a:lvl1pPr>
              <a:defRPr sz="3733" b="0" i="0">
                <a:latin typeface="inpin heiti" charset="-122"/>
                <a:ea typeface="inpin heiti" charset="-122"/>
              </a:defRPr>
            </a:lvl1pPr>
            <a:lvl2pPr>
              <a:defRPr sz="3200" b="0" i="0">
                <a:latin typeface="inpin heiti" charset="-122"/>
                <a:ea typeface="inpin heiti" charset="-122"/>
              </a:defRPr>
            </a:lvl2pPr>
            <a:lvl3pPr>
              <a:defRPr sz="2667" b="0" i="0">
                <a:latin typeface="inpin heiti" charset="-122"/>
                <a:ea typeface="inpin heiti" charset="-122"/>
              </a:defRPr>
            </a:lvl3pPr>
            <a:lvl4pPr>
              <a:defRPr sz="2400" b="0" i="0">
                <a:latin typeface="inpin heiti" charset="-122"/>
                <a:ea typeface="inpin heiti" charset="-122"/>
              </a:defRPr>
            </a:lvl4pPr>
            <a:lvl5pPr>
              <a:defRPr sz="2400" b="0" i="0">
                <a:latin typeface="inpin heiti" charset="-122"/>
                <a:ea typeface="inpin heiti" charset="-122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  <a:prstGeom prst="rect">
            <a:avLst/>
          </a:prstGeom>
        </p:spPr>
        <p:txBody>
          <a:bodyPr/>
          <a:lstStyle>
            <a:lvl1pPr>
              <a:defRPr sz="3733" b="0" i="0">
                <a:latin typeface="inpin heiti" charset="-122"/>
                <a:ea typeface="inpin heiti" charset="-122"/>
              </a:defRPr>
            </a:lvl1pPr>
            <a:lvl2pPr>
              <a:defRPr sz="3200" b="0" i="0">
                <a:latin typeface="inpin heiti" charset="-122"/>
                <a:ea typeface="inpin heiti" charset="-122"/>
              </a:defRPr>
            </a:lvl2pPr>
            <a:lvl3pPr>
              <a:defRPr sz="2667" b="0" i="0">
                <a:latin typeface="inpin heiti" charset="-122"/>
                <a:ea typeface="inpin heiti" charset="-122"/>
              </a:defRPr>
            </a:lvl3pPr>
            <a:lvl4pPr>
              <a:defRPr sz="2400" b="0" i="0">
                <a:latin typeface="inpin heiti" charset="-122"/>
                <a:ea typeface="inpin heiti" charset="-122"/>
              </a:defRPr>
            </a:lvl4pPr>
            <a:lvl5pPr>
              <a:defRPr sz="2400" b="0" i="0">
                <a:latin typeface="inpin heiti" charset="-122"/>
                <a:ea typeface="inpin heiti" charset="-122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AE048E59-3667-4DAE-AF41-F91322B2187A}" type="datetimeFigureOut">
              <a:rPr lang="zh-CN" altLang="en-US" smtClean="0"/>
              <a:t>2019/10/13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9CDEC50F-8BAF-44B8-9B35-5A064DF0B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78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5000">
        <p14:gallery dir="l"/>
      </p:transition>
    </mc:Choice>
    <mc:Fallback xmlns="">
      <p:transition spd="slow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0" i="0">
                <a:latin typeface="inpin heiti" charset="-122"/>
                <a:ea typeface="inpin heiti" charset="-122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inpin heiti" charset="-122"/>
                <a:ea typeface="inpin heiti" charset="-122"/>
              </a:defRPr>
            </a:lvl1pPr>
            <a:lvl2pPr>
              <a:defRPr sz="2667" b="0" i="0">
                <a:latin typeface="inpin heiti" charset="-122"/>
                <a:ea typeface="inpin heiti" charset="-122"/>
              </a:defRPr>
            </a:lvl2pPr>
            <a:lvl3pPr>
              <a:defRPr sz="2400" b="0" i="0">
                <a:latin typeface="inpin heiti" charset="-122"/>
                <a:ea typeface="inpin heiti" charset="-122"/>
              </a:defRPr>
            </a:lvl3pPr>
            <a:lvl4pPr>
              <a:defRPr sz="2133" b="0" i="0">
                <a:latin typeface="inpin heiti" charset="-122"/>
                <a:ea typeface="inpin heiti" charset="-122"/>
              </a:defRPr>
            </a:lvl4pPr>
            <a:lvl5pPr>
              <a:defRPr sz="2133" b="0" i="0">
                <a:latin typeface="inpin heiti" charset="-122"/>
                <a:ea typeface="inpin heiti" charset="-122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0" i="0">
                <a:latin typeface="inpin heiti" charset="-122"/>
                <a:ea typeface="inpin heiti" charset="-122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inpin heiti" charset="-122"/>
                <a:ea typeface="inpin heiti" charset="-122"/>
              </a:defRPr>
            </a:lvl1pPr>
            <a:lvl2pPr>
              <a:defRPr sz="2667" b="0" i="0">
                <a:latin typeface="inpin heiti" charset="-122"/>
                <a:ea typeface="inpin heiti" charset="-122"/>
              </a:defRPr>
            </a:lvl2pPr>
            <a:lvl3pPr>
              <a:defRPr sz="2400" b="0" i="0">
                <a:latin typeface="inpin heiti" charset="-122"/>
                <a:ea typeface="inpin heiti" charset="-122"/>
              </a:defRPr>
            </a:lvl3pPr>
            <a:lvl4pPr>
              <a:defRPr sz="2133" b="0" i="0">
                <a:latin typeface="inpin heiti" charset="-122"/>
                <a:ea typeface="inpin heiti" charset="-122"/>
              </a:defRPr>
            </a:lvl4pPr>
            <a:lvl5pPr>
              <a:defRPr sz="2133" b="0" i="0">
                <a:latin typeface="inpin heiti" charset="-122"/>
                <a:ea typeface="inpin heiti" charset="-122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AE048E59-3667-4DAE-AF41-F91322B2187A}" type="datetimeFigureOut">
              <a:rPr lang="zh-CN" altLang="en-US" smtClean="0"/>
              <a:t>2019/10/13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9CDEC50F-8BAF-44B8-9B35-5A064DF0BB6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456373" y="6405331"/>
            <a:ext cx="1033515" cy="296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3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33" b="0" i="0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75000"/>
                  <a:lumOff val="2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5013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5000">
        <p14:gallery dir="l"/>
      </p:transition>
    </mc:Choice>
    <mc:Fallback xmlns="">
      <p:transition spd="slow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AE048E59-3667-4DAE-AF41-F91322B2187A}" type="datetimeFigureOut">
              <a:rPr lang="zh-CN" altLang="en-US" smtClean="0"/>
              <a:t>2019/10/13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9CDEC50F-8BAF-44B8-9B35-5A064DF0B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93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5000">
        <p14:gallery dir="l"/>
      </p:transition>
    </mc:Choice>
    <mc:Fallback xmlns=""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AE048E59-3667-4DAE-AF41-F91322B2187A}" type="datetimeFigureOut">
              <a:rPr lang="zh-CN" altLang="en-US" smtClean="0"/>
              <a:t>2019/10/13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9CDEC50F-8BAF-44B8-9B35-5A064DF0B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86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5000">
        <p14:gallery dir="l"/>
      </p:transition>
    </mc:Choice>
    <mc:Fallback xmlns="">
      <p:transition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667" b="0" i="0">
                <a:latin typeface="inpin heiti" charset="-122"/>
                <a:ea typeface="inpin heiti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4267" b="0" i="0">
                <a:latin typeface="inpin heiti" charset="-122"/>
                <a:ea typeface="inpin heiti" charset="-122"/>
              </a:defRPr>
            </a:lvl1pPr>
            <a:lvl2pPr>
              <a:defRPr sz="3733" b="0" i="0">
                <a:latin typeface="inpin heiti" charset="-122"/>
                <a:ea typeface="inpin heiti" charset="-122"/>
              </a:defRPr>
            </a:lvl2pPr>
            <a:lvl3pPr>
              <a:defRPr sz="3200" b="0" i="0">
                <a:latin typeface="inpin heiti" charset="-122"/>
                <a:ea typeface="inpin heiti" charset="-122"/>
              </a:defRPr>
            </a:lvl3pPr>
            <a:lvl4pPr>
              <a:defRPr sz="2667" b="0" i="0">
                <a:latin typeface="inpin heiti" charset="-122"/>
                <a:ea typeface="inpin heiti" charset="-122"/>
              </a:defRPr>
            </a:lvl4pPr>
            <a:lvl5pPr>
              <a:defRPr sz="2667" b="0" i="0">
                <a:latin typeface="inpin heiti" charset="-122"/>
                <a:ea typeface="inpin heiti" charset="-122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 b="0" i="0">
                <a:latin typeface="inpin heiti" charset="-122"/>
                <a:ea typeface="inpin heiti" charset="-122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AE048E59-3667-4DAE-AF41-F91322B2187A}" type="datetimeFigureOut">
              <a:rPr lang="zh-CN" altLang="en-US" smtClean="0"/>
              <a:t>2019/10/13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9CDEC50F-8BAF-44B8-9B35-5A064DF0B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94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5000">
        <p14:gallery dir="l"/>
      </p:transition>
    </mc:Choice>
    <mc:Fallback xmlns=""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0" i="0">
                <a:latin typeface="inpin heiti" charset="-122"/>
                <a:ea typeface="inpin heiti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 b="0" i="0">
                <a:latin typeface="inpin heiti" charset="-122"/>
                <a:ea typeface="inpin heiti" charset="-122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 b="0" i="0">
                <a:latin typeface="inpin heiti" charset="-122"/>
                <a:ea typeface="inpin heiti" charset="-122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AE048E59-3667-4DAE-AF41-F91322B2187A}" type="datetimeFigureOut">
              <a:rPr lang="zh-CN" altLang="en-US" smtClean="0"/>
              <a:t>2019/10/13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9CDEC50F-8BAF-44B8-9B35-5A064DF0B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83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5000">
        <p14:gallery dir="l"/>
      </p:transition>
    </mc:Choice>
    <mc:Fallback xmlns=""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66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2250" advClick="0" advTm="5000">
        <p14:gallery dir="l"/>
      </p:transition>
    </mc:Choice>
    <mc:Fallback xmlns="">
      <p:transition spd="slow" advClick="0" advTm="5000">
        <p:fade/>
      </p:transition>
    </mc:Fallback>
  </mc:AlternateConten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2019/10/13 Sunday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94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57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E392F-5DE3-43B4-B987-B001E0D17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altLang="zh-CN" dirty="0"/>
            </a:br>
            <a:r>
              <a:rPr lang="zh-CN" altLang="en-US" dirty="0"/>
              <a:t>树上启发式合并</a:t>
            </a:r>
            <a:br>
              <a:rPr lang="en-US" altLang="zh-CN" dirty="0"/>
            </a:br>
            <a:r>
              <a:rPr lang="en-US" altLang="zh-CN" dirty="0"/>
              <a:t>DSU on tree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1BFF8F-50F2-42CB-B8E8-7787B65C2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AgOH</a:t>
            </a:r>
            <a:endParaRPr lang="en-US" altLang="zh-CN" dirty="0"/>
          </a:p>
          <a:p>
            <a:r>
              <a:rPr lang="zh-CN" altLang="en-US" dirty="0"/>
              <a:t>你说啥？什么自动机？后缀什么机？后缀自动啥？机啊，机你太美</a:t>
            </a:r>
          </a:p>
        </p:txBody>
      </p:sp>
    </p:spTree>
    <p:extLst>
      <p:ext uri="{BB962C8B-B14F-4D97-AF65-F5344CB8AC3E}">
        <p14:creationId xmlns:p14="http://schemas.microsoft.com/office/powerpoint/2010/main" val="118611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B0DAF-898B-4F08-B843-1D8B853C4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794677"/>
          </a:xfrm>
        </p:spPr>
        <p:txBody>
          <a:bodyPr/>
          <a:lstStyle/>
          <a:p>
            <a:r>
              <a:rPr lang="zh-CN" altLang="en-US" dirty="0"/>
              <a:t>更优做法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CAF169-30F2-4A3F-BB78-42576ED0B2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701336"/>
                <a:ext cx="8595360" cy="4351337"/>
              </a:xfrm>
            </p:spPr>
            <p:txBody>
              <a:bodyPr/>
              <a:lstStyle/>
              <a:p>
                <a:r>
                  <a:rPr lang="zh-CN" altLang="en-US" dirty="0"/>
                  <a:t>使用</a:t>
                </a:r>
                <a:r>
                  <a:rPr lang="en-US" altLang="zh-CN" dirty="0"/>
                  <a:t>DSU on tree</a:t>
                </a:r>
                <a:r>
                  <a:rPr lang="zh-CN" altLang="en-US" dirty="0"/>
                  <a:t>，因为涉及到颜色的数量，所以我们开个数组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代表</m:t>
                    </m:r>
                  </m:oMath>
                </a14:m>
                <a:r>
                  <a:rPr lang="zh-CN" altLang="en-US" dirty="0"/>
                  <a:t>在“当前”子树上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颜色的数量，注意这个“当前”</a:t>
                </a:r>
                <a:endParaRPr lang="en-US" altLang="zh-CN" dirty="0"/>
              </a:p>
              <a:p>
                <a:r>
                  <a:rPr lang="zh-CN" altLang="en-US" dirty="0"/>
                  <a:t>在第一步的时候，这个“当前”是以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的轻儿子为根的子树（注意代码是头递归的）</a:t>
                </a:r>
                <a:endParaRPr lang="en-US" altLang="zh-CN" dirty="0"/>
              </a:p>
              <a:p>
                <a:r>
                  <a:rPr lang="zh-CN" altLang="en-US" dirty="0"/>
                  <a:t>而你最后统计的时候，这个“当前”则是以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为根的子树</a:t>
                </a:r>
                <a:endParaRPr lang="en-US" altLang="zh-CN" dirty="0"/>
              </a:p>
              <a:p>
                <a:r>
                  <a:rPr lang="zh-CN" altLang="en-US" dirty="0"/>
                  <a:t>如果第一步不删除轻儿子的贡献的话，那你就得对于每个子树都开一个</a:t>
                </a:r>
                <a:r>
                  <a:rPr lang="en-US" altLang="zh-CN" dirty="0"/>
                  <a:t>cnt</a:t>
                </a:r>
                <a:r>
                  <a:rPr lang="zh-CN" altLang="en-US" dirty="0"/>
                  <a:t>数组，结果空间复杂度就会达到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MLE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CAF169-30F2-4A3F-BB78-42576ED0B2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701336"/>
                <a:ext cx="8595360" cy="4351337"/>
              </a:xfrm>
              <a:blipFill>
                <a:blip r:embed="rId2"/>
                <a:stretch>
                  <a:fillRect l="-142" t="-1261" r="-3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2351EAF-7D4B-4890-B001-0EE2550D4C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34" b="23609"/>
          <a:stretch/>
        </p:blipFill>
        <p:spPr>
          <a:xfrm>
            <a:off x="1535836" y="3610089"/>
            <a:ext cx="7726591" cy="288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44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0CD3-C588-4DFE-A9CF-76DB710B7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46228"/>
            <a:ext cx="9692640" cy="803555"/>
          </a:xfrm>
        </p:spPr>
        <p:txBody>
          <a:bodyPr/>
          <a:lstStyle/>
          <a:p>
            <a:r>
              <a:rPr lang="zh-CN" altLang="en-US" dirty="0"/>
              <a:t>算法核心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DC99BA-9BF5-40C0-817E-351117BE17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313894"/>
                <a:ext cx="8595360" cy="378188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回想流程：递归轻儿子，不保留贡献；递归重儿子，保留贡献；统计当前结点及所有轻儿子的贡献</a:t>
                </a:r>
                <a:endParaRPr lang="en-US" altLang="zh-CN" dirty="0"/>
              </a:p>
              <a:p>
                <a:r>
                  <a:rPr lang="zh-CN" altLang="en-US" dirty="0"/>
                  <a:t>在递归重儿子后，我们保留了贡献，即刚才说的</a:t>
                </a:r>
                <a:r>
                  <a:rPr lang="en-US" altLang="zh-CN" dirty="0"/>
                  <a:t>cnt</a:t>
                </a:r>
                <a:r>
                  <a:rPr lang="zh-CN" altLang="en-US" dirty="0"/>
                  <a:t>数组没有改动</a:t>
                </a:r>
                <a:endParaRPr lang="en-US" altLang="zh-CN" dirty="0"/>
              </a:p>
              <a:p>
                <a:r>
                  <a:rPr lang="zh-CN" altLang="en-US" dirty="0"/>
                  <a:t>然后由于是头递归</a:t>
                </a:r>
                <a:r>
                  <a:rPr lang="en-US" altLang="zh-CN" dirty="0"/>
                  <a:t>dfs</a:t>
                </a:r>
                <a:r>
                  <a:rPr lang="zh-CN" altLang="en-US" dirty="0"/>
                  <a:t>，所以我们回溯到了当前结点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，此时</a:t>
                </a:r>
                <a:r>
                  <a:rPr lang="en-US" altLang="zh-CN" dirty="0"/>
                  <a:t>cnt</a:t>
                </a:r>
                <a:r>
                  <a:rPr lang="zh-CN" altLang="en-US" dirty="0"/>
                  <a:t>数组存的是重儿子的贡献</a:t>
                </a:r>
                <a:endParaRPr lang="en-US" altLang="zh-CN" dirty="0"/>
              </a:p>
              <a:p>
                <a:r>
                  <a:rPr lang="zh-CN" altLang="en-US" dirty="0"/>
                  <a:t>因为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结点的答案应该是其所有儿子的贡献相加，所以正因为没有消除贡献，</a:t>
                </a:r>
                <a:r>
                  <a:rPr lang="en-US" altLang="zh-CN" dirty="0"/>
                  <a:t>cnt</a:t>
                </a:r>
                <a:r>
                  <a:rPr lang="zh-CN" altLang="en-US" dirty="0"/>
                  <a:t>数组保持原样，所以我们可以直接把轻儿子的贡献往</a:t>
                </a:r>
                <a:r>
                  <a:rPr lang="en-US" altLang="zh-CN" dirty="0"/>
                  <a:t>cnt</a:t>
                </a:r>
                <a:r>
                  <a:rPr lang="zh-CN" altLang="en-US" dirty="0"/>
                  <a:t>数组里面加，这样对于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结点来说，就可以少算其重子树大小那么多的结点的贡献</a:t>
                </a:r>
                <a:endParaRPr lang="en-US" altLang="zh-CN" dirty="0"/>
              </a:p>
              <a:p>
                <a:r>
                  <a:rPr lang="zh-CN" altLang="en-US" dirty="0"/>
                  <a:t>即把所有轻儿子的贡献往重儿子上合并，“小的往大的上合并”</a:t>
                </a:r>
                <a:endParaRPr lang="en-US" altLang="zh-CN" dirty="0"/>
              </a:p>
              <a:p>
                <a:r>
                  <a:rPr lang="zh-CN" altLang="en-US" dirty="0"/>
                  <a:t>于是时间复杂度优化到了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，具体证明大家可以百度一下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DC99BA-9BF5-40C0-817E-351117BE17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313894"/>
                <a:ext cx="8595360" cy="3781889"/>
              </a:xfrm>
              <a:blipFill>
                <a:blip r:embed="rId2"/>
                <a:stretch>
                  <a:fillRect l="-142" t="-1452" b="-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4882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F5137-CF6E-44C9-9598-3F834F89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77EC4C-F71A-4BA0-843E-D1D48C1B8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这个算法重理解，代码很好写</a:t>
            </a:r>
            <a:endParaRPr lang="en-US" altLang="zh-CN" dirty="0"/>
          </a:p>
          <a:p>
            <a:r>
              <a:rPr lang="zh-CN" altLang="en-US" dirty="0"/>
              <a:t>好写的前提是你理解了这个算法</a:t>
            </a:r>
            <a:endParaRPr lang="en-US" altLang="zh-CN" dirty="0"/>
          </a:p>
          <a:p>
            <a:r>
              <a:rPr lang="en-US" altLang="zh-CN" dirty="0"/>
              <a:t>2P</a:t>
            </a:r>
            <a:r>
              <a:rPr lang="zh-CN" altLang="en-US" dirty="0"/>
              <a:t>讲代码，题目是</a:t>
            </a:r>
            <a:r>
              <a:rPr lang="en-US" altLang="zh-CN" dirty="0"/>
              <a:t>CF600E</a:t>
            </a:r>
            <a:r>
              <a:rPr lang="zh-CN" altLang="en-US" dirty="0"/>
              <a:t>，洛谷上可以</a:t>
            </a:r>
            <a:r>
              <a:rPr lang="en-US" altLang="zh-CN" dirty="0"/>
              <a:t>Remote Judge</a:t>
            </a:r>
            <a:r>
              <a:rPr lang="zh-CN" altLang="en-US" dirty="0"/>
              <a:t>的</a:t>
            </a:r>
          </a:p>
        </p:txBody>
      </p:sp>
    </p:spTree>
    <p:extLst>
      <p:ext uri="{BB962C8B-B14F-4D97-AF65-F5344CB8AC3E}">
        <p14:creationId xmlns:p14="http://schemas.microsoft.com/office/powerpoint/2010/main" val="120906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1D66D-BA4F-4407-8023-D63DDF1E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鸣谢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C2C576-3B72-41D3-9747-50E6F646F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感谢</a:t>
            </a:r>
            <a:r>
              <a:rPr lang="en-US" altLang="zh-CN" dirty="0"/>
              <a:t>@</a:t>
            </a:r>
            <a:r>
              <a:rPr lang="zh-CN" altLang="en-US" dirty="0"/>
              <a:t>东郭小臣，</a:t>
            </a:r>
            <a:r>
              <a:rPr lang="en-US" altLang="zh-CN" dirty="0"/>
              <a:t>@We</a:t>
            </a:r>
            <a:r>
              <a:rPr lang="zh-CN" altLang="en-US" dirty="0"/>
              <a:t>丶</a:t>
            </a:r>
            <a:r>
              <a:rPr lang="en-US" altLang="zh-CN" dirty="0" err="1"/>
              <a:t>Yuzhe</a:t>
            </a:r>
            <a:r>
              <a:rPr lang="zh-CN" altLang="en-US" dirty="0"/>
              <a:t>以及</a:t>
            </a:r>
            <a:r>
              <a:rPr lang="en-US" altLang="zh-CN" dirty="0"/>
              <a:t>@</a:t>
            </a:r>
            <a:r>
              <a:rPr lang="zh-CN" altLang="en-US" dirty="0"/>
              <a:t>你们都</a:t>
            </a:r>
            <a:r>
              <a:rPr lang="en-US" altLang="zh-CN" dirty="0"/>
              <a:t>8</a:t>
            </a:r>
            <a:r>
              <a:rPr lang="zh-CN" altLang="en-US" dirty="0"/>
              <a:t>行 三位大佬在国庆节当天的充电</a:t>
            </a:r>
            <a:endParaRPr lang="en-US" altLang="zh-CN" dirty="0"/>
          </a:p>
          <a:p>
            <a:r>
              <a:rPr lang="zh-CN" altLang="en-US" dirty="0"/>
              <a:t>（貌似过了好长时间了）</a:t>
            </a:r>
          </a:p>
        </p:txBody>
      </p:sp>
    </p:spTree>
    <p:extLst>
      <p:ext uri="{BB962C8B-B14F-4D97-AF65-F5344CB8AC3E}">
        <p14:creationId xmlns:p14="http://schemas.microsoft.com/office/powerpoint/2010/main" val="382937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FD0A0F1-F435-406C-B03C-2D05159F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DSU on tree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9B9CE6E-B22B-41E3-B37E-81D64765F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DSU on tree</a:t>
                </a:r>
                <a:r>
                  <a:rPr lang="zh-CN" altLang="en-US" dirty="0"/>
                  <a:t>是一种处理树上不带修改的离线子树问题的算法，时间复杂度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DSU</a:t>
                </a:r>
                <a:r>
                  <a:rPr lang="zh-CN" altLang="en-US" dirty="0"/>
                  <a:t>其实是并查集的意思</a:t>
                </a:r>
                <a:endParaRPr lang="en-US" altLang="zh-CN" dirty="0"/>
              </a:p>
              <a:p>
                <a:r>
                  <a:rPr lang="zh-CN" altLang="en-US" dirty="0"/>
                  <a:t>但是并不是“树上并查集”欸</a:t>
                </a:r>
                <a:endParaRPr lang="en-US" altLang="zh-CN" dirty="0"/>
              </a:p>
              <a:p>
                <a:r>
                  <a:rPr lang="zh-CN" altLang="en-US" dirty="0"/>
                  <a:t>有一种并查集的合并优化方式叫做“启发式合并”</a:t>
                </a:r>
                <a:endParaRPr lang="en-US" altLang="zh-CN" dirty="0"/>
              </a:p>
              <a:p>
                <a:r>
                  <a:rPr lang="zh-CN" altLang="en-US" dirty="0"/>
                  <a:t>启发式算法就是人们平时根据自己的经验受到启发想出来的东西</a:t>
                </a:r>
                <a:r>
                  <a:rPr lang="en-US" altLang="zh-CN" dirty="0"/>
                  <a:t>……</a:t>
                </a:r>
              </a:p>
              <a:p>
                <a:r>
                  <a:rPr lang="zh-CN" altLang="en-US" dirty="0"/>
                  <a:t>一般来说把小的集合往大的集合上合并就不会增加查询的路线长度</a:t>
                </a:r>
                <a:endParaRPr lang="en-US" altLang="zh-CN" dirty="0"/>
              </a:p>
              <a:p>
                <a:r>
                  <a:rPr lang="zh-CN" altLang="en-US" dirty="0"/>
                  <a:t>所以并查集的启发式合并是这样子做的：把小的集合往大的集合上合并</a:t>
                </a:r>
                <a:endParaRPr lang="en-US" altLang="zh-CN" dirty="0"/>
              </a:p>
              <a:p>
                <a:r>
                  <a:rPr lang="zh-CN" altLang="en-US" dirty="0"/>
                  <a:t>（注意：和按秩合并不一样，按秩合并是集合树的高度）</a:t>
                </a:r>
                <a:endParaRPr lang="en-US" altLang="zh-CN" dirty="0"/>
              </a:p>
              <a:p>
                <a:r>
                  <a:rPr lang="en-US" altLang="zh-CN" dirty="0"/>
                  <a:t>DSU on tree</a:t>
                </a:r>
                <a:r>
                  <a:rPr lang="zh-CN" altLang="en-US" dirty="0"/>
                  <a:t>其实也是小的往大的上合并的思想</a:t>
                </a: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9B9CE6E-B22B-41E3-B37E-81D64765F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261" b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26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90AF5-F8E7-48B3-B616-8A73A285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分出大小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FC83B6-4FBB-4E1B-8B5F-5AF0D55EF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我们如何才能在一棵树上分出我们说的大小呢？</a:t>
            </a:r>
            <a:endParaRPr lang="en-US" altLang="zh-CN" dirty="0"/>
          </a:p>
          <a:p>
            <a:r>
              <a:rPr lang="zh-CN" altLang="en-US" dirty="0"/>
              <a:t>我们可以这样子：对于一个结点，我们把它所有小儿子往最大的儿子上合并</a:t>
            </a:r>
            <a:endParaRPr lang="en-US" altLang="zh-CN" dirty="0"/>
          </a:p>
          <a:p>
            <a:r>
              <a:rPr lang="zh-CN" altLang="en-US" dirty="0"/>
              <a:t>那就又有了一个问题，怎么知道小儿子大儿子？</a:t>
            </a:r>
            <a:endParaRPr lang="en-US" altLang="zh-CN" dirty="0"/>
          </a:p>
          <a:p>
            <a:r>
              <a:rPr lang="zh-CN" altLang="en-US" dirty="0"/>
              <a:t>其实不就是树链剖分嘛</a:t>
            </a:r>
            <a:r>
              <a:rPr lang="en-US" altLang="zh-CN" dirty="0"/>
              <a:t>……</a:t>
            </a:r>
            <a:r>
              <a:rPr lang="zh-CN" altLang="en-US" dirty="0"/>
              <a:t>重儿子是大儿子，轻儿子是小儿子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522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14F29-3E74-480A-A541-91EC43A4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04185"/>
            <a:ext cx="9692640" cy="697023"/>
          </a:xfrm>
        </p:spPr>
        <p:txBody>
          <a:bodyPr/>
          <a:lstStyle/>
          <a:p>
            <a:r>
              <a:rPr lang="zh-CN" altLang="en-US" dirty="0"/>
              <a:t>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546152-63BF-428A-888C-92F70998F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901208"/>
            <a:ext cx="8595360" cy="4351337"/>
          </a:xfrm>
        </p:spPr>
        <p:txBody>
          <a:bodyPr/>
          <a:lstStyle/>
          <a:p>
            <a:r>
              <a:rPr lang="en-US" altLang="zh-CN" dirty="0"/>
              <a:t>DSU on tree</a:t>
            </a:r>
            <a:r>
              <a:rPr lang="zh-CN" altLang="en-US" dirty="0"/>
              <a:t>的流程很简洁，对于结点</a:t>
            </a:r>
            <a:r>
              <a:rPr lang="en-US" altLang="zh-CN" dirty="0"/>
              <a:t>u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处理好所有轻儿子及其子树的答案，算好答案后删除刚刚算出来的轻儿子子树信息对于</a:t>
            </a:r>
            <a:r>
              <a:rPr lang="en-US" altLang="zh-CN" dirty="0"/>
              <a:t>u</a:t>
            </a:r>
            <a:r>
              <a:rPr lang="zh-CN" altLang="en-US" dirty="0"/>
              <a:t>结点答案的贡献（以下简称贡献）</a:t>
            </a:r>
            <a:endParaRPr lang="en-US" altLang="zh-CN" dirty="0"/>
          </a:p>
          <a:p>
            <a:r>
              <a:rPr lang="zh-CN" altLang="en-US" dirty="0"/>
              <a:t>处理好重儿子及其子树的答案，算好答案后不删除贡献</a:t>
            </a:r>
            <a:endParaRPr lang="en-US" altLang="zh-CN" dirty="0"/>
          </a:p>
          <a:p>
            <a:r>
              <a:rPr lang="zh-CN" altLang="en-US" dirty="0"/>
              <a:t>暴力统计所有轻儿子及其子树以及</a:t>
            </a:r>
            <a:r>
              <a:rPr lang="en-US" altLang="zh-CN" dirty="0"/>
              <a:t>u</a:t>
            </a:r>
            <a:r>
              <a:rPr lang="zh-CN" altLang="en-US" dirty="0"/>
              <a:t>结点本身的贡献，与上步算出来的重儿子的贡献合并，就可以得到</a:t>
            </a:r>
            <a:r>
              <a:rPr lang="en-US" altLang="zh-CN" dirty="0"/>
              <a:t>u</a:t>
            </a:r>
            <a:r>
              <a:rPr lang="zh-CN" altLang="en-US" dirty="0"/>
              <a:t>结点的答案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8B46EE-3ADC-4149-8F64-1FC0F0FD71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609"/>
          <a:stretch/>
        </p:blipFill>
        <p:spPr>
          <a:xfrm>
            <a:off x="1405112" y="3224814"/>
            <a:ext cx="8452120" cy="291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0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D9F07B-EB06-4D7D-BBEB-2A692FBAE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506028"/>
            <a:ext cx="8595360" cy="5674110"/>
          </a:xfrm>
        </p:spPr>
        <p:txBody>
          <a:bodyPr/>
          <a:lstStyle/>
          <a:p>
            <a:r>
              <a:rPr lang="zh-CN" altLang="en-US" dirty="0"/>
              <a:t>这里有一个问题，第一步算出来的轻儿子的贡献也对</a:t>
            </a:r>
            <a:r>
              <a:rPr lang="en-US" altLang="zh-CN" dirty="0"/>
              <a:t>u</a:t>
            </a:r>
            <a:r>
              <a:rPr lang="zh-CN" altLang="en-US" dirty="0"/>
              <a:t>结点的答案有用啊，为什么要把它删除呢？</a:t>
            </a:r>
            <a:endParaRPr lang="en-US" altLang="zh-CN" dirty="0"/>
          </a:p>
          <a:p>
            <a:r>
              <a:rPr lang="zh-CN" altLang="en-US" dirty="0"/>
              <a:t>这个问题稍后再解答，我们先来看一道模板题</a:t>
            </a:r>
          </a:p>
        </p:txBody>
      </p:sp>
    </p:spTree>
    <p:extLst>
      <p:ext uri="{BB962C8B-B14F-4D97-AF65-F5344CB8AC3E}">
        <p14:creationId xmlns:p14="http://schemas.microsoft.com/office/powerpoint/2010/main" val="1668295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7F56AA7-5330-4E5F-87E9-A3DC6C33F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220719"/>
          </a:xfrm>
        </p:spPr>
        <p:txBody>
          <a:bodyPr>
            <a:normAutofit/>
          </a:bodyPr>
          <a:lstStyle/>
          <a:p>
            <a:r>
              <a:rPr lang="en-US" altLang="zh-CN" b="1" dirty="0"/>
              <a:t>CF600E </a:t>
            </a:r>
            <a:r>
              <a:rPr lang="en-US" altLang="zh-CN" b="1" dirty="0" err="1"/>
              <a:t>Lomsat</a:t>
            </a:r>
            <a:r>
              <a:rPr lang="en-US" altLang="zh-CN" b="1" dirty="0"/>
              <a:t> </a:t>
            </a:r>
            <a:r>
              <a:rPr lang="en-US" altLang="zh-CN" b="1" dirty="0" err="1"/>
              <a:t>gelral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DA4D30-079B-4FDA-9EB9-16A47CC17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621082"/>
            <a:ext cx="8444231" cy="361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2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26C46-4539-4D18-9EA6-6D70ADA3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暴力做法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7ED3BF-2C76-4909-8B6F-3869F498CC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对每个结点都</a:t>
                </a:r>
                <a:r>
                  <a:rPr lang="en-US" altLang="zh-CN" dirty="0"/>
                  <a:t>dfs</a:t>
                </a:r>
                <a:r>
                  <a:rPr lang="zh-CN" altLang="en-US" dirty="0"/>
                  <a:t>一遍统计</a:t>
                </a:r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7ED3BF-2C76-4909-8B6F-3869F498CC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076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FCD94-23A1-423A-9A2F-D550CCC0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普通做法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0B9F14-8A77-44B6-A1E8-F47F91C578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首先跑出</a:t>
                </a:r>
                <a:r>
                  <a:rPr lang="en-US" altLang="zh-CN" dirty="0"/>
                  <a:t>dfs</a:t>
                </a:r>
                <a:r>
                  <a:rPr lang="zh-CN" altLang="en-US" dirty="0"/>
                  <a:t>序，然后子树问题就转化为序列问题了！（详见树链剖分视频）</a:t>
                </a:r>
                <a:endParaRPr lang="en-US" altLang="zh-CN" dirty="0"/>
              </a:p>
              <a:p>
                <a:r>
                  <a:rPr lang="zh-CN" altLang="en-US" dirty="0"/>
                  <a:t>然后用莫队处理，时间复杂度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莫队以后我水不出视频的时候会水一期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0B9F14-8A77-44B6-A1E8-F47F91C578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605183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自定义 3282">
      <a:dk1>
        <a:srgbClr val="3FB2E5"/>
      </a:dk1>
      <a:lt1>
        <a:srgbClr val="C56DB4"/>
      </a:lt1>
      <a:dk2>
        <a:srgbClr val="56B52F"/>
      </a:dk2>
      <a:lt2>
        <a:srgbClr val="EE6EA2"/>
      </a:lt2>
      <a:accent1>
        <a:srgbClr val="1C1C1C"/>
      </a:accent1>
      <a:accent2>
        <a:srgbClr val="FFFFFF"/>
      </a:accent2>
      <a:accent3>
        <a:srgbClr val="1C1C1C"/>
      </a:accent3>
      <a:accent4>
        <a:srgbClr val="080808"/>
      </a:accent4>
      <a:accent5>
        <a:srgbClr val="080808"/>
      </a:accent5>
      <a:accent6>
        <a:srgbClr val="080808"/>
      </a:accent6>
      <a:hlink>
        <a:srgbClr val="080808"/>
      </a:hlink>
      <a:folHlink>
        <a:srgbClr val="08080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风景">
  <a:themeElements>
    <a:clrScheme name="风景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风景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风景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创意黑板彩色粉笔PPT模板2</Template>
  <TotalTime>158</TotalTime>
  <Words>826</Words>
  <Application>Microsoft Office PowerPoint</Application>
  <PresentationFormat>宽屏</PresentationFormat>
  <Paragraphs>54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inpin heiti</vt:lpstr>
      <vt:lpstr>Arial</vt:lpstr>
      <vt:lpstr>Calibri</vt:lpstr>
      <vt:lpstr>Cambria Math</vt:lpstr>
      <vt:lpstr>Century Schoolbook</vt:lpstr>
      <vt:lpstr>Wingdings 2</vt:lpstr>
      <vt:lpstr>第一PPT，www.1ppt.com</vt:lpstr>
      <vt:lpstr>Office 主题</vt:lpstr>
      <vt:lpstr>风景</vt:lpstr>
      <vt:lpstr> 树上启发式合并 DSU on tree</vt:lpstr>
      <vt:lpstr>鸣谢</vt:lpstr>
      <vt:lpstr>DSU on tree</vt:lpstr>
      <vt:lpstr>分出大小</vt:lpstr>
      <vt:lpstr>流程</vt:lpstr>
      <vt:lpstr>PowerPoint 演示文稿</vt:lpstr>
      <vt:lpstr>CF600E Lomsat gelral</vt:lpstr>
      <vt:lpstr>暴力做法</vt:lpstr>
      <vt:lpstr>普通做法</vt:lpstr>
      <vt:lpstr>更优做法</vt:lpstr>
      <vt:lpstr>算法核心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树上启发式合并 Dsu on tree</dc:title>
  <dc:creator>Daniel Liu</dc:creator>
  <cp:lastModifiedBy>Daniel Liu</cp:lastModifiedBy>
  <cp:revision>60</cp:revision>
  <dcterms:created xsi:type="dcterms:W3CDTF">2019-10-12T15:00:17Z</dcterms:created>
  <dcterms:modified xsi:type="dcterms:W3CDTF">2019-10-13T11:21:50Z</dcterms:modified>
</cp:coreProperties>
</file>