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2825be59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2825be59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2825be59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2825be59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2825be59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2825be59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2825be59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12825be59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2825be59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2825be59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rouah.com/finance%20notes/Euler%20and%20Milstein%20Discretization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Slide - 2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Yingming Luo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26/02/2023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Problem, Aims and Objectives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Project Problem: A very popular and important problem in Finance is how to price derivatives, such as option contracts, within a margin of error.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Aims: Study how to apply different Monte Carlo methods to price derivatives, understanding the different factors that may influence the results.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Objectives:</a:t>
            </a:r>
            <a:endParaRPr sz="1500">
              <a:solidFill>
                <a:srgbClr val="000000"/>
              </a:solidFill>
            </a:endParaRPr>
          </a:p>
          <a:p>
            <a:pPr indent="-28813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500">
                <a:solidFill>
                  <a:srgbClr val="000000"/>
                </a:solidFill>
              </a:rPr>
              <a:t>Study the mathematics behind different time discretisation methods.</a:t>
            </a:r>
            <a:endParaRPr sz="1500">
              <a:solidFill>
                <a:srgbClr val="000000"/>
              </a:solidFill>
            </a:endParaRPr>
          </a:p>
          <a:p>
            <a:pPr indent="-28813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500">
                <a:solidFill>
                  <a:srgbClr val="000000"/>
                </a:solidFill>
              </a:rPr>
              <a:t>Implement the Monte Carlo simulations of these different methods:</a:t>
            </a:r>
            <a:endParaRPr sz="1500">
              <a:solidFill>
                <a:srgbClr val="000000"/>
              </a:solidFill>
            </a:endParaRPr>
          </a:p>
          <a:p>
            <a:pPr indent="-28813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500">
                <a:solidFill>
                  <a:srgbClr val="000000"/>
                </a:solidFill>
              </a:rPr>
              <a:t>So far implemented Euler-Maruyama and Milstein methods.</a:t>
            </a:r>
            <a:endParaRPr sz="1500">
              <a:solidFill>
                <a:srgbClr val="000000"/>
              </a:solidFill>
            </a:endParaRPr>
          </a:p>
          <a:p>
            <a:pPr indent="-28813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500">
                <a:solidFill>
                  <a:srgbClr val="000000"/>
                </a:solidFill>
              </a:rPr>
              <a:t>Study how to compare the results of these simulations.</a:t>
            </a:r>
            <a:endParaRPr sz="1500">
              <a:solidFill>
                <a:srgbClr val="000000"/>
              </a:solidFill>
            </a:endParaRPr>
          </a:p>
          <a:p>
            <a:pPr indent="-28813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500">
                <a:solidFill>
                  <a:srgbClr val="000000"/>
                </a:solidFill>
              </a:rPr>
              <a:t>Investigate how these methods may be extended.</a:t>
            </a:r>
            <a:endParaRPr sz="1500">
              <a:solidFill>
                <a:srgbClr val="000000"/>
              </a:solidFill>
            </a:endParaRPr>
          </a:p>
          <a:p>
            <a:pPr indent="-28813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500">
                <a:solidFill>
                  <a:srgbClr val="000000"/>
                </a:solidFill>
              </a:rPr>
              <a:t>Investigate how to </a:t>
            </a:r>
            <a:r>
              <a:rPr lang="en" sz="1500">
                <a:solidFill>
                  <a:srgbClr val="000000"/>
                </a:solidFill>
              </a:rPr>
              <a:t>incorporate</a:t>
            </a:r>
            <a:r>
              <a:rPr lang="en" sz="1500">
                <a:solidFill>
                  <a:srgbClr val="000000"/>
                </a:solidFill>
              </a:rPr>
              <a:t> real world data into the simulation.</a:t>
            </a:r>
            <a:endParaRPr sz="1500">
              <a:solidFill>
                <a:srgbClr val="000000"/>
              </a:solidFill>
            </a:endParaRPr>
          </a:p>
          <a:p>
            <a:pPr indent="-28813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500">
                <a:solidFill>
                  <a:srgbClr val="000000"/>
                </a:solidFill>
              </a:rPr>
              <a:t>Improve the efficiencies of the programme.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497075"/>
            <a:ext cx="3913800" cy="19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Implemented Euler-Maruyama and Milstein methods, assuming that the underlying asset price follows a lognormal random walk with known volatility and risk-free interest rate, in Jupyter Notebook. </a:t>
            </a:r>
            <a:endParaRPr sz="1200"/>
          </a:p>
        </p:txBody>
      </p:sp>
      <p:pic>
        <p:nvPicPr>
          <p:cNvPr id="142" name="Google Shape;142;p15"/>
          <p:cNvPicPr preferRelativeResize="0"/>
          <p:nvPr/>
        </p:nvPicPr>
        <p:blipFill rotWithShape="1">
          <a:blip r:embed="rId3">
            <a:alphaModFix/>
          </a:blip>
          <a:srcRect b="0" l="0" r="19555" t="0"/>
          <a:stretch/>
        </p:blipFill>
        <p:spPr>
          <a:xfrm>
            <a:off x="4849947" y="2641550"/>
            <a:ext cx="3927852" cy="1783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15"/>
          <p:cNvGrpSpPr/>
          <p:nvPr/>
        </p:nvGrpSpPr>
        <p:grpSpPr>
          <a:xfrm>
            <a:off x="723600" y="2571750"/>
            <a:ext cx="3977500" cy="2283425"/>
            <a:chOff x="819150" y="2571750"/>
            <a:chExt cx="3977500" cy="2283425"/>
          </a:xfrm>
        </p:grpSpPr>
        <p:pic>
          <p:nvPicPr>
            <p:cNvPr id="144" name="Google Shape;144;p15"/>
            <p:cNvPicPr preferRelativeResize="0"/>
            <p:nvPr/>
          </p:nvPicPr>
          <p:blipFill rotWithShape="1">
            <a:blip r:embed="rId4">
              <a:alphaModFix/>
            </a:blip>
            <a:srcRect b="0" l="0" r="31912" t="0"/>
            <a:stretch/>
          </p:blipFill>
          <p:spPr>
            <a:xfrm>
              <a:off x="819150" y="2571750"/>
              <a:ext cx="3913802" cy="19327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15"/>
            <p:cNvSpPr txBox="1"/>
            <p:nvPr/>
          </p:nvSpPr>
          <p:spPr>
            <a:xfrm>
              <a:off x="1062550" y="4393475"/>
              <a:ext cx="373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Calibri"/>
                  <a:ea typeface="Calibri"/>
                  <a:cs typeface="Calibri"/>
                  <a:sym typeface="Calibri"/>
                </a:rPr>
                <a:t>Fig 1. Estimating price of an option with the above parameters by running 1000 Monte Carlo simulations</a:t>
              </a:r>
              <a:endParaRPr sz="9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15"/>
          <p:cNvGrpSpPr/>
          <p:nvPr/>
        </p:nvGrpSpPr>
        <p:grpSpPr>
          <a:xfrm>
            <a:off x="4609100" y="374200"/>
            <a:ext cx="4168698" cy="2323100"/>
            <a:chOff x="4609100" y="525475"/>
            <a:chExt cx="4168698" cy="2323100"/>
          </a:xfrm>
        </p:grpSpPr>
        <p:pic>
          <p:nvPicPr>
            <p:cNvPr id="147" name="Google Shape;147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09100" y="525475"/>
              <a:ext cx="4168698" cy="178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15"/>
            <p:cNvSpPr txBox="1"/>
            <p:nvPr/>
          </p:nvSpPr>
          <p:spPr>
            <a:xfrm>
              <a:off x="5019700" y="2248275"/>
              <a:ext cx="36546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Calibri"/>
                  <a:ea typeface="Calibri"/>
                  <a:cs typeface="Calibri"/>
                  <a:sym typeface="Calibri"/>
                </a:rPr>
                <a:t>Fig 2. Plots of first 5 complete realisations produced by Euler-Maruyama and Milstein methods. In each sample sample path, the two methods share the same set of noises.</a:t>
              </a:r>
              <a:endParaRPr sz="9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15"/>
          <p:cNvSpPr txBox="1"/>
          <p:nvPr/>
        </p:nvSpPr>
        <p:spPr>
          <a:xfrm>
            <a:off x="5019700" y="4310450"/>
            <a:ext cx="382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Fig 3. Plot of one realisation using both methods, which shares the same set of 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noises.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Language: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Python packages: Numpy, Pandas, Matplotlib, Jupyter Notebook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Glasserman, P. (2004). </a:t>
            </a:r>
            <a:r>
              <a:rPr i="1" lang="en"/>
              <a:t>Monte Carlo Methods in Financial Engineering</a:t>
            </a:r>
            <a:r>
              <a:rPr lang="en"/>
              <a:t>.</a:t>
            </a:r>
            <a:r>
              <a:rPr i="1" lang="en"/>
              <a:t> </a:t>
            </a:r>
            <a:r>
              <a:rPr lang="en"/>
              <a:t>New York, NY: John Wiley &amp; Sons.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Wilmott, P. (2007). </a:t>
            </a:r>
            <a:r>
              <a:rPr i="1" lang="en"/>
              <a:t>Wilmott Introduces Quantitative Finance, 2nd Edition</a:t>
            </a:r>
            <a:r>
              <a:rPr lang="en"/>
              <a:t>. New York, NY: Springer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Fabrice, R. </a:t>
            </a:r>
            <a:r>
              <a:rPr i="1" lang="en"/>
              <a:t>Euler and Milstein Discretization</a:t>
            </a:r>
            <a:r>
              <a:rPr lang="en"/>
              <a:t>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https://frouah.com/finance%20notes/Euler%20and%20Milstein%20Discretization.pdf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 and objectives to work on for the next stages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Need to study how to analyse the results obtained from the Monte Carlo simulations.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to perform statistical analysis on the simulated results.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are the different mathematical approaches to minimise error.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Implement these analysis in Python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How to extend the current time series discretisation methods, in other words how to incorporate real world data into the simulator.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Determine what are the appropriate values to use for time steps, risk-free rate, volatility and strike price to use.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