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4839613" cy="374396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XLqT2wBGk8zFs9Sp5pa9WRzIh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23" d="100"/>
          <a:sy n="23" d="100"/>
        </p:scale>
        <p:origin x="2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76475" y="768350"/>
            <a:ext cx="25463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9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6475" y="768350"/>
            <a:ext cx="254635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07724" y="1993320"/>
            <a:ext cx="21424166" cy="72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707724" y="9966560"/>
            <a:ext cx="21424166" cy="2375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28032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47522" lvl="1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21283" lvl="2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95044" lvl="3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68805" lvl="4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42566" lvl="5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16327" lvl="6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90088" lvl="7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63849" lvl="8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707724" y="1993320"/>
            <a:ext cx="21424166" cy="72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542266" y="11132019"/>
            <a:ext cx="23755082" cy="214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28032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47522" lvl="1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21283" lvl="2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95044" lvl="3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68805" lvl="4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42566" lvl="5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16327" lvl="6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90088" lvl="7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63849" lvl="8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589705" y="15179457"/>
            <a:ext cx="31728331" cy="535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6277625" y="9978663"/>
            <a:ext cx="31728331" cy="1575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28032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47522" lvl="1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21283" lvl="2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95044" lvl="3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68805" lvl="4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42566" lvl="5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16327" lvl="6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90088" lvl="7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63849" lvl="8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862971" y="6127271"/>
            <a:ext cx="21113671" cy="1303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37"/>
              <a:buFont typeface="Calibri"/>
              <a:buNone/>
              <a:defRPr sz="162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104952" y="19664460"/>
            <a:ext cx="18629710" cy="903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7975"/>
              <a:buNone/>
              <a:defRPr sz="6520"/>
            </a:lvl1pPr>
            <a:lvl2pPr lvl="1" algn="ctr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None/>
              <a:defRPr sz="5433"/>
            </a:lvl2pPr>
            <a:lvl3pPr lvl="2" algn="ctr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981"/>
              <a:buNone/>
              <a:defRPr sz="4889"/>
            </a:lvl3pPr>
            <a:lvl4pPr lvl="3" algn="ctr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/>
            </a:lvl4pPr>
            <a:lvl5pPr lvl="4" algn="ctr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/>
            </a:lvl5pPr>
            <a:lvl6pPr lvl="5" algn="ctr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/>
            </a:lvl6pPr>
            <a:lvl7pPr lvl="6" algn="ctr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/>
            </a:lvl7pPr>
            <a:lvl8pPr lvl="7" algn="ctr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/>
            </a:lvl8pPr>
            <a:lvl9pPr lvl="8" algn="ctr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694788" y="9333912"/>
            <a:ext cx="21424166" cy="15573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37"/>
              <a:buFont typeface="Calibri"/>
              <a:buNone/>
              <a:defRPr sz="162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694788" y="25055077"/>
            <a:ext cx="21424166" cy="818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18688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7975"/>
              <a:buNone/>
              <a:defRPr sz="6520">
                <a:solidFill>
                  <a:schemeClr val="dk1"/>
                </a:solidFill>
              </a:defRPr>
            </a:lvl1pPr>
            <a:lvl2pPr marL="747522" lvl="1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rgbClr val="888888"/>
              </a:buClr>
              <a:buSzPts val="6646"/>
              <a:buNone/>
              <a:defRPr sz="5433">
                <a:solidFill>
                  <a:srgbClr val="888888"/>
                </a:solidFill>
              </a:defRPr>
            </a:lvl2pPr>
            <a:lvl3pPr marL="1121283" lvl="2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rgbClr val="888888"/>
              </a:buClr>
              <a:buSzPts val="5981"/>
              <a:buNone/>
              <a:defRPr sz="4889">
                <a:solidFill>
                  <a:srgbClr val="888888"/>
                </a:solidFill>
              </a:defRPr>
            </a:lvl3pPr>
            <a:lvl4pPr marL="1495044" lvl="3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rgbClr val="888888"/>
              </a:buClr>
              <a:buSzPts val="5317"/>
              <a:buNone/>
              <a:defRPr sz="4347">
                <a:solidFill>
                  <a:srgbClr val="888888"/>
                </a:solidFill>
              </a:defRPr>
            </a:lvl4pPr>
            <a:lvl5pPr marL="1868805" lvl="4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rgbClr val="888888"/>
              </a:buClr>
              <a:buSzPts val="5317"/>
              <a:buNone/>
              <a:defRPr sz="4347">
                <a:solidFill>
                  <a:srgbClr val="888888"/>
                </a:solidFill>
              </a:defRPr>
            </a:lvl5pPr>
            <a:lvl6pPr marL="2242566" lvl="5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rgbClr val="888888"/>
              </a:buClr>
              <a:buSzPts val="5317"/>
              <a:buNone/>
              <a:defRPr sz="4347">
                <a:solidFill>
                  <a:srgbClr val="888888"/>
                </a:solidFill>
              </a:defRPr>
            </a:lvl6pPr>
            <a:lvl7pPr marL="2616327" lvl="6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rgbClr val="888888"/>
              </a:buClr>
              <a:buSzPts val="5317"/>
              <a:buNone/>
              <a:defRPr sz="4347">
                <a:solidFill>
                  <a:srgbClr val="888888"/>
                </a:solidFill>
              </a:defRPr>
            </a:lvl7pPr>
            <a:lvl8pPr marL="2990088" lvl="7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rgbClr val="888888"/>
              </a:buClr>
              <a:buSzPts val="5317"/>
              <a:buNone/>
              <a:defRPr sz="4347">
                <a:solidFill>
                  <a:srgbClr val="888888"/>
                </a:solidFill>
              </a:defRPr>
            </a:lvl8pPr>
            <a:lvl9pPr marL="3363849" lvl="8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rgbClr val="888888"/>
              </a:buClr>
              <a:buSzPts val="5317"/>
              <a:buNone/>
              <a:defRPr sz="434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707724" y="1993320"/>
            <a:ext cx="21424166" cy="72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707723" y="9966560"/>
            <a:ext cx="10556836" cy="2375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28032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47522" lvl="1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21283" lvl="2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95044" lvl="3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68805" lvl="4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42566" lvl="5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16327" lvl="6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90088" lvl="7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63849" lvl="8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2575055" y="9966560"/>
            <a:ext cx="10556836" cy="2375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28032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47522" lvl="1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21283" lvl="2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95044" lvl="3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68805" lvl="4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42566" lvl="5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16327" lvl="6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90088" lvl="7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63849" lvl="8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710959" y="1993320"/>
            <a:ext cx="21424166" cy="72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710962" y="9177905"/>
            <a:ext cx="10508319" cy="449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73761" lvl="0" indent="-18688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7975"/>
              <a:buNone/>
              <a:defRPr sz="6520" b="1"/>
            </a:lvl1pPr>
            <a:lvl2pPr marL="747522" lvl="1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None/>
              <a:defRPr sz="5433" b="1"/>
            </a:lvl2pPr>
            <a:lvl3pPr marL="1121283" lvl="2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981"/>
              <a:buNone/>
              <a:defRPr sz="4889" b="1"/>
            </a:lvl3pPr>
            <a:lvl4pPr marL="1495044" lvl="3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4pPr>
            <a:lvl5pPr marL="1868805" lvl="4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5pPr>
            <a:lvl6pPr marL="2242566" lvl="5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6pPr>
            <a:lvl7pPr marL="2616327" lvl="6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7pPr>
            <a:lvl8pPr marL="2990088" lvl="7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8pPr>
            <a:lvl9pPr marL="3363849" lvl="8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710962" y="13675855"/>
            <a:ext cx="10508319" cy="2011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28032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47522" lvl="1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21283" lvl="2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95044" lvl="3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68805" lvl="4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42566" lvl="5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16327" lvl="6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90088" lvl="7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63849" lvl="8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2575056" y="9177905"/>
            <a:ext cx="10560071" cy="449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73761" lvl="0" indent="-18688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7975"/>
              <a:buNone/>
              <a:defRPr sz="6520" b="1"/>
            </a:lvl1pPr>
            <a:lvl2pPr marL="747522" lvl="1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None/>
              <a:defRPr sz="5433" b="1"/>
            </a:lvl2pPr>
            <a:lvl3pPr marL="1121283" lvl="2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981"/>
              <a:buNone/>
              <a:defRPr sz="4889" b="1"/>
            </a:lvl3pPr>
            <a:lvl4pPr marL="1495044" lvl="3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4pPr>
            <a:lvl5pPr marL="1868805" lvl="4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5pPr>
            <a:lvl6pPr marL="2242566" lvl="5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6pPr>
            <a:lvl7pPr marL="2616327" lvl="6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7pPr>
            <a:lvl8pPr marL="2990088" lvl="7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8pPr>
            <a:lvl9pPr marL="3363849" lvl="8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2575056" y="13675855"/>
            <a:ext cx="10560071" cy="2011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28032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47522" lvl="1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21283" lvl="2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495044" lvl="3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868805" lvl="4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242566" lvl="5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616327" lvl="6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990088" lvl="7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363849" lvl="8" indent="-28032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707724" y="1993320"/>
            <a:ext cx="21424166" cy="72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710959" y="2495974"/>
            <a:ext cx="8011422" cy="873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33"/>
              <a:buFont typeface="Calibri"/>
              <a:buNone/>
              <a:defRPr sz="86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0560071" y="5390618"/>
            <a:ext cx="12575054" cy="2660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738852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10633"/>
              <a:buChar char="•"/>
              <a:defRPr sz="8692"/>
            </a:lvl1pPr>
            <a:lvl2pPr marL="747522" lvl="1" indent="-669863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9304"/>
              <a:buChar char="•"/>
              <a:defRPr sz="7606"/>
            </a:lvl2pPr>
            <a:lvl3pPr marL="1121283" lvl="2" indent="-600872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7975"/>
              <a:buChar char="•"/>
              <a:defRPr sz="6520"/>
            </a:lvl3pPr>
            <a:lvl4pPr marL="1495044" lvl="3" indent="-531882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Char char="•"/>
              <a:defRPr sz="5433"/>
            </a:lvl4pPr>
            <a:lvl5pPr marL="1868805" lvl="4" indent="-531882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Char char="•"/>
              <a:defRPr sz="5433"/>
            </a:lvl5pPr>
            <a:lvl6pPr marL="2242566" lvl="5" indent="-531882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Char char="•"/>
              <a:defRPr sz="5433"/>
            </a:lvl6pPr>
            <a:lvl7pPr marL="2616327" lvl="6" indent="-531882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Char char="•"/>
              <a:defRPr sz="5433"/>
            </a:lvl7pPr>
            <a:lvl8pPr marL="2990088" lvl="7" indent="-531882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Char char="•"/>
              <a:defRPr sz="5433"/>
            </a:lvl8pPr>
            <a:lvl9pPr marL="3363849" lvl="8" indent="-531883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6646"/>
              <a:buChar char="•"/>
              <a:defRPr sz="54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710959" y="11231880"/>
            <a:ext cx="8011422" cy="2080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18688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/>
            </a:lvl1pPr>
            <a:lvl2pPr marL="747522" lvl="1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4652"/>
              <a:buNone/>
              <a:defRPr sz="3803"/>
            </a:lvl2pPr>
            <a:lvl3pPr marL="1121283" lvl="2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987"/>
              <a:buNone/>
              <a:defRPr sz="3259"/>
            </a:lvl3pPr>
            <a:lvl4pPr marL="1495044" lvl="3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4pPr>
            <a:lvl5pPr marL="1868805" lvl="4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5pPr>
            <a:lvl6pPr marL="2242566" lvl="5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6pPr>
            <a:lvl7pPr marL="2616327" lvl="6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7pPr>
            <a:lvl8pPr marL="2990088" lvl="7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8pPr>
            <a:lvl9pPr marL="3363849" lvl="8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10959" y="2495974"/>
            <a:ext cx="8011422" cy="873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33"/>
              <a:buFont typeface="Calibri"/>
              <a:buNone/>
              <a:defRPr sz="86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0560071" y="5390618"/>
            <a:ext cx="12575054" cy="2660638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10959" y="11231880"/>
            <a:ext cx="8011422" cy="2080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73761" lvl="0" indent="-186881" algn="l">
              <a:lnSpc>
                <a:spcPct val="90000"/>
              </a:lnSpc>
              <a:spcBef>
                <a:spcPts val="2717"/>
              </a:spcBef>
              <a:spcAft>
                <a:spcPts val="0"/>
              </a:spcAft>
              <a:buClr>
                <a:schemeClr val="dk1"/>
              </a:buClr>
              <a:buSzPts val="5317"/>
              <a:buNone/>
              <a:defRPr sz="4347"/>
            </a:lvl1pPr>
            <a:lvl2pPr marL="747522" lvl="1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4652"/>
              <a:buNone/>
              <a:defRPr sz="3803"/>
            </a:lvl2pPr>
            <a:lvl3pPr marL="1121283" lvl="2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987"/>
              <a:buNone/>
              <a:defRPr sz="3259"/>
            </a:lvl3pPr>
            <a:lvl4pPr marL="1495044" lvl="3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4pPr>
            <a:lvl5pPr marL="1868805" lvl="4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5pPr>
            <a:lvl6pPr marL="2242566" lvl="5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6pPr>
            <a:lvl7pPr marL="2616327" lvl="6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7pPr>
            <a:lvl8pPr marL="2990088" lvl="7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8pPr>
            <a:lvl9pPr marL="3363849" lvl="8" indent="-186881" algn="l">
              <a:lnSpc>
                <a:spcPct val="90000"/>
              </a:lnSpc>
              <a:spcBef>
                <a:spcPts val="1358"/>
              </a:spcBef>
              <a:spcAft>
                <a:spcPts val="0"/>
              </a:spcAft>
              <a:buClr>
                <a:schemeClr val="dk1"/>
              </a:buClr>
              <a:buSzPts val="3323"/>
              <a:buNone/>
              <a:defRPr sz="27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707724" y="1993320"/>
            <a:ext cx="21424166" cy="723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21"/>
              <a:buFont typeface="Calibri"/>
              <a:buNone/>
              <a:defRPr sz="146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707724" y="9966560"/>
            <a:ext cx="21424166" cy="2375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19404" algn="l" rtl="0">
              <a:lnSpc>
                <a:spcPct val="90000"/>
              </a:lnSpc>
              <a:spcBef>
                <a:spcPts val="3323"/>
              </a:spcBef>
              <a:spcAft>
                <a:spcPts val="0"/>
              </a:spcAft>
              <a:buClr>
                <a:schemeClr val="dk1"/>
              </a:buClr>
              <a:buSzPts val="9304"/>
              <a:buFont typeface="Arial"/>
              <a:buChar char="•"/>
              <a:defRPr sz="93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35012" algn="l" rtl="0">
              <a:lnSpc>
                <a:spcPct val="90000"/>
              </a:lnSpc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7975"/>
              <a:buFont typeface="Arial"/>
              <a:buChar char="•"/>
              <a:defRPr sz="7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50621" algn="l" rtl="0">
              <a:lnSpc>
                <a:spcPct val="90000"/>
              </a:lnSpc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6646"/>
              <a:buFont typeface="Arial"/>
              <a:buChar char="•"/>
              <a:defRPr sz="664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08393" algn="l" rtl="0">
              <a:lnSpc>
                <a:spcPct val="90000"/>
              </a:lnSpc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5981"/>
              <a:buFont typeface="Arial"/>
              <a:buChar char="•"/>
              <a:defRPr sz="59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08393" algn="l" rtl="0">
              <a:lnSpc>
                <a:spcPct val="90000"/>
              </a:lnSpc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5981"/>
              <a:buFont typeface="Arial"/>
              <a:buChar char="•"/>
              <a:defRPr sz="59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08393" algn="l" rtl="0">
              <a:lnSpc>
                <a:spcPct val="90000"/>
              </a:lnSpc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5981"/>
              <a:buFont typeface="Arial"/>
              <a:buChar char="•"/>
              <a:defRPr sz="59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08393" algn="l" rtl="0">
              <a:lnSpc>
                <a:spcPct val="90000"/>
              </a:lnSpc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5981"/>
              <a:buFont typeface="Arial"/>
              <a:buChar char="•"/>
              <a:defRPr sz="59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08393" algn="l" rtl="0">
              <a:lnSpc>
                <a:spcPct val="90000"/>
              </a:lnSpc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5981"/>
              <a:buFont typeface="Arial"/>
              <a:buChar char="•"/>
              <a:defRPr sz="59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08393" algn="l" rtl="0">
              <a:lnSpc>
                <a:spcPct val="90000"/>
              </a:lnSpc>
              <a:spcBef>
                <a:spcPts val="1661"/>
              </a:spcBef>
              <a:spcAft>
                <a:spcPts val="0"/>
              </a:spcAft>
              <a:buClr>
                <a:schemeClr val="dk1"/>
              </a:buClr>
              <a:buSzPts val="5981"/>
              <a:buFont typeface="Arial"/>
              <a:buChar char="•"/>
              <a:defRPr sz="598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707723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8228123" y="34700970"/>
            <a:ext cx="8383369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7542977" y="34700970"/>
            <a:ext cx="5588913" cy="199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2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4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8.jp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g"/><Relationship Id="rId1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-96007" y="-19095"/>
            <a:ext cx="24935620" cy="4844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524D4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740" tIns="37360" rIns="74740" bIns="37360" anchor="ctr" anchorCtr="0">
            <a:noAutofit/>
          </a:bodyPr>
          <a:lstStyle/>
          <a:p>
            <a:pPr algn="ctr"/>
            <a:endParaRPr sz="1472" dirty="0">
              <a:solidFill>
                <a:srgbClr val="283D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472" dirty="0">
              <a:solidFill>
                <a:srgbClr val="283D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42150" y="1667739"/>
            <a:ext cx="2880000" cy="28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FC5B7C7B-A12C-06B9-643A-FC681347A03D}"/>
              </a:ext>
            </a:extLst>
          </p:cNvPr>
          <p:cNvGrpSpPr/>
          <p:nvPr/>
        </p:nvGrpSpPr>
        <p:grpSpPr>
          <a:xfrm>
            <a:off x="727503" y="7992545"/>
            <a:ext cx="11234671" cy="8139655"/>
            <a:chOff x="762306" y="11896465"/>
            <a:chExt cx="13742673" cy="10599457"/>
          </a:xfrm>
        </p:grpSpPr>
        <p:sp>
          <p:nvSpPr>
            <p:cNvPr id="92" name="Google Shape;92;p1"/>
            <p:cNvSpPr/>
            <p:nvPr/>
          </p:nvSpPr>
          <p:spPr>
            <a:xfrm>
              <a:off x="762306" y="12359886"/>
              <a:ext cx="13742673" cy="10136036"/>
            </a:xfrm>
            <a:prstGeom prst="rect">
              <a:avLst/>
            </a:prstGeom>
            <a:solidFill>
              <a:schemeClr val="lt1"/>
            </a:solidFill>
            <a:ln w="152400" cap="flat" cmpd="sng">
              <a:solidFill>
                <a:srgbClr val="88B8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4740" tIns="37360" rIns="74740" bIns="37360" anchor="ctr" anchorCtr="0">
              <a:noAutofit/>
            </a:bodyPr>
            <a:lstStyle/>
            <a:p>
              <a:pPr algn="ctr"/>
              <a:endParaRPr sz="1472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1355614" y="11896465"/>
              <a:ext cx="3671740" cy="91744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74740" tIns="37360" rIns="74740" bIns="37360" anchor="t" anchorCtr="0">
              <a:spAutoFit/>
            </a:bodyPr>
            <a:lstStyle/>
            <a:p>
              <a:r>
                <a:rPr lang="en-US" altLang="zh-TW" sz="4088" b="1" dirty="0">
                  <a:solidFill>
                    <a:srgbClr val="524D49"/>
                  </a:solidFill>
                </a:rPr>
                <a:t>II. </a:t>
              </a:r>
              <a:r>
                <a:rPr lang="zh-TW" altLang="en-US" sz="4088" b="1" dirty="0">
                  <a:solidFill>
                    <a:srgbClr val="524D49"/>
                  </a:solidFill>
                </a:rPr>
                <a:t>系統流程</a:t>
              </a:r>
              <a:endParaRPr sz="974" dirty="0"/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782256" y="480629"/>
            <a:ext cx="23422430" cy="296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740" tIns="37360" rIns="74740" bIns="37360" anchor="t" anchorCtr="0">
            <a:spAutoFit/>
          </a:bodyPr>
          <a:lstStyle/>
          <a:p>
            <a:pPr algn="ctr"/>
            <a:r>
              <a:rPr lang="zh-TW" altLang="zh-TW" sz="7358" kern="100" dirty="0">
                <a:solidFill>
                  <a:schemeClr val="bg1"/>
                </a:solidFill>
                <a:ea typeface="標楷體-繁" panose="03000500000000000000" pitchFamily="66" charset="-120"/>
                <a:cs typeface="標楷體"/>
              </a:rPr>
              <a:t>應用深度學習及數位孿生於人體姿態與機械手臂之協作</a:t>
            </a:r>
            <a:r>
              <a:rPr lang="zh-TW" altLang="zh-TW" sz="7358" dirty="0">
                <a:solidFill>
                  <a:schemeClr val="bg1"/>
                </a:solidFill>
              </a:rPr>
              <a:t> </a:t>
            </a:r>
            <a:endParaRPr lang="en-US" altLang="zh-TW" sz="7358" dirty="0">
              <a:solidFill>
                <a:schemeClr val="bg1"/>
              </a:solidFill>
            </a:endParaRPr>
          </a:p>
          <a:p>
            <a:pPr algn="ctr"/>
            <a:r>
              <a:rPr lang="en-US" altLang="zh-TW" sz="5723" kern="100" dirty="0">
                <a:solidFill>
                  <a:schemeClr val="bg1"/>
                </a:solidFill>
                <a:ea typeface="標楷體-繁" panose="03000500000000000000" pitchFamily="66" charset="-120"/>
              </a:rPr>
              <a:t>Interaction between Human Body Pose and Robot Arm</a:t>
            </a:r>
          </a:p>
          <a:p>
            <a:pPr algn="ctr"/>
            <a:r>
              <a:rPr lang="en-US" altLang="zh-TW" sz="5723" kern="100" dirty="0">
                <a:solidFill>
                  <a:schemeClr val="bg1"/>
                </a:solidFill>
                <a:ea typeface="標楷體-繁" panose="03000500000000000000" pitchFamily="66" charset="-120"/>
              </a:rPr>
              <a:t>Using Deep Learning and Digital Twin</a:t>
            </a:r>
            <a:r>
              <a:rPr lang="zh-TW" altLang="zh-TW" sz="5723" kern="100" dirty="0">
                <a:solidFill>
                  <a:schemeClr val="bg1"/>
                </a:solidFill>
                <a:ea typeface="標楷體-繁" panose="03000500000000000000" pitchFamily="66" charset="-120"/>
              </a:rPr>
              <a:t> </a:t>
            </a:r>
            <a:endParaRPr sz="5723" kern="100" dirty="0">
              <a:solidFill>
                <a:schemeClr val="bg1"/>
              </a:solidFill>
              <a:ea typeface="標楷體-繁" panose="03000500000000000000" pitchFamily="66" charset="-120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754899" y="5238593"/>
            <a:ext cx="23128566" cy="2413459"/>
          </a:xfrm>
          <a:prstGeom prst="rect">
            <a:avLst/>
          </a:prstGeom>
          <a:solidFill>
            <a:schemeClr val="lt1"/>
          </a:solidFill>
          <a:ln w="152400" cap="flat" cmpd="sng">
            <a:solidFill>
              <a:srgbClr val="88B8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740" tIns="37360" rIns="74740" bIns="37360" anchor="ctr" anchorCtr="0">
            <a:noAutofit/>
          </a:bodyPr>
          <a:lstStyle/>
          <a:p>
            <a:pPr algn="ctr"/>
            <a:endParaRPr sz="1472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2767625" y="8416975"/>
            <a:ext cx="11273604" cy="24341380"/>
          </a:xfrm>
          <a:prstGeom prst="rect">
            <a:avLst/>
          </a:prstGeom>
          <a:solidFill>
            <a:schemeClr val="lt1"/>
          </a:solidFill>
          <a:ln w="152400" cap="flat" cmpd="sng">
            <a:solidFill>
              <a:srgbClr val="88B8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740" tIns="37360" rIns="74740" bIns="37360" anchor="ctr" anchorCtr="0">
            <a:noAutofit/>
          </a:bodyPr>
          <a:lstStyle/>
          <a:p>
            <a:pPr algn="ctr"/>
            <a:endParaRPr sz="147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088709" y="4974745"/>
            <a:ext cx="1849851" cy="704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4740" tIns="37360" rIns="74740" bIns="37360" anchor="t" anchorCtr="0">
            <a:spAutoFit/>
          </a:bodyPr>
          <a:lstStyle/>
          <a:p>
            <a:r>
              <a:rPr lang="en-US" altLang="zh-TW" sz="4088" b="1" dirty="0">
                <a:solidFill>
                  <a:srgbClr val="524D49"/>
                </a:solidFill>
              </a:rPr>
              <a:t>I.</a:t>
            </a:r>
            <a:r>
              <a:rPr lang="zh-TW" altLang="en-US" sz="4088" b="1" dirty="0">
                <a:solidFill>
                  <a:srgbClr val="524D49"/>
                </a:solidFill>
              </a:rPr>
              <a:t> 簡介</a:t>
            </a:r>
            <a:endParaRPr sz="974" dirty="0"/>
          </a:p>
        </p:txBody>
      </p:sp>
      <p:sp>
        <p:nvSpPr>
          <p:cNvPr id="111" name="Google Shape;111;p1"/>
          <p:cNvSpPr txBox="1"/>
          <p:nvPr/>
        </p:nvSpPr>
        <p:spPr>
          <a:xfrm>
            <a:off x="13303568" y="8065502"/>
            <a:ext cx="3795712" cy="704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4740" tIns="37360" rIns="74740" bIns="37360" anchor="t" anchorCtr="0">
            <a:spAutoFit/>
          </a:bodyPr>
          <a:lstStyle/>
          <a:p>
            <a:r>
              <a:rPr lang="en-US" altLang="zh-TW" sz="4088" b="1" dirty="0">
                <a:solidFill>
                  <a:srgbClr val="524D49"/>
                </a:solidFill>
              </a:rPr>
              <a:t>IV. </a:t>
            </a:r>
            <a:r>
              <a:rPr lang="zh-TW" altLang="en-US" sz="4088" b="1" dirty="0">
                <a:solidFill>
                  <a:srgbClr val="524D49"/>
                </a:solidFill>
              </a:rPr>
              <a:t>測試成果</a:t>
            </a:r>
            <a:endParaRPr sz="974" dirty="0"/>
          </a:p>
        </p:txBody>
      </p:sp>
      <p:sp>
        <p:nvSpPr>
          <p:cNvPr id="113" name="Google Shape;113;p1"/>
          <p:cNvSpPr txBox="1"/>
          <p:nvPr/>
        </p:nvSpPr>
        <p:spPr>
          <a:xfrm>
            <a:off x="1123458" y="5678067"/>
            <a:ext cx="22713699" cy="173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740" tIns="37360" rIns="74740" bIns="37360" anchor="t" anchorCtr="0">
            <a:spAutoFit/>
          </a:bodyPr>
          <a:lstStyle/>
          <a:p>
            <a:pPr marL="249174">
              <a:buClr>
                <a:srgbClr val="283D6B"/>
              </a:buClr>
              <a:buSzPts val="4000"/>
            </a:pPr>
            <a:r>
              <a:rPr lang="zh-TW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人機互動系統通常由鍵盤指令等方式輸入控制，操作門檻相對複雜，利用</a:t>
            </a:r>
            <a:r>
              <a:rPr lang="en-US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 Intel</a:t>
            </a:r>
            <a:r>
              <a:rPr lang="en-US" altLang="zh-TW" sz="3600" kern="100" dirty="0">
                <a:latin typeface="楷體-繁" panose="02010600040101010101" pitchFamily="2" charset="-120"/>
                <a:ea typeface="標楷體-繁" panose="03000500000000000000" pitchFamily="66" charset="-120"/>
                <a:cs typeface="新細明體" panose="02020500000000000000" pitchFamily="18" charset="-120"/>
              </a:rPr>
              <a:t>®</a:t>
            </a:r>
            <a:r>
              <a:rPr lang="en-US" altLang="zh-TW" sz="3600" kern="100" dirty="0">
                <a:latin typeface="標楷體-繁" panose="03000500000000000000" pitchFamily="66" charset="-120"/>
                <a:cs typeface="新細明體" panose="02020500000000000000" pitchFamily="18" charset="-120"/>
              </a:rPr>
              <a:t> RealSense</a:t>
            </a:r>
            <a:r>
              <a:rPr lang="zh-TW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™</a:t>
            </a:r>
            <a:r>
              <a:rPr lang="en-US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  </a:t>
            </a:r>
            <a:r>
              <a:rPr lang="zh-TW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的硬體進行基於視覺</a:t>
            </a:r>
            <a:r>
              <a:rPr lang="en-US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 (Vision-Based) </a:t>
            </a:r>
            <a:r>
              <a:rPr lang="zh-TW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的判讀方式，結合</a:t>
            </a:r>
            <a:r>
              <a:rPr lang="en-US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 Google Research </a:t>
            </a:r>
            <a:r>
              <a:rPr lang="zh-TW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所開發的多媒體機器學習模型應用框架</a:t>
            </a:r>
            <a:r>
              <a:rPr lang="zh-TW" altLang="en-US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 </a:t>
            </a:r>
            <a:r>
              <a:rPr lang="en-US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MediaPipe</a:t>
            </a:r>
            <a:r>
              <a:rPr lang="zh-TW" altLang="zh-TW" sz="3600" kern="100" dirty="0">
                <a:ea typeface="標楷體-繁" panose="03000500000000000000" pitchFamily="66" charset="-120"/>
                <a:cs typeface="新細明體" panose="02020500000000000000" pitchFamily="18" charset="-120"/>
              </a:rPr>
              <a:t>，使機械手臂作為自身延伸，利用人體手臂姿態進行機械手臂的直覺操作。</a:t>
            </a:r>
            <a:r>
              <a:rPr lang="zh-TW" altLang="zh-TW" sz="3600" dirty="0"/>
              <a:t>  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國立成功大學資訊工程學系暨研究所| Tainan">
            <a:extLst>
              <a:ext uri="{FF2B5EF4-FFF2-40B4-BE49-F238E27FC236}">
                <a16:creationId xmlns:a16="http://schemas.microsoft.com/office/drawing/2014/main" id="{B70D7266-D2D8-42C7-63FB-F2810C2B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9" r="96889">
                        <a14:foregroundMark x1="12889" y1="51111" x2="12889" y2="51111"/>
                        <a14:foregroundMark x1="33333" y1="42667" x2="33333" y2="42667"/>
                        <a14:foregroundMark x1="44444" y1="48889" x2="44444" y2="48889"/>
                        <a14:foregroundMark x1="31111" y1="48000" x2="31111" y2="48000"/>
                        <a14:foregroundMark x1="57333" y1="36000" x2="57333" y2="36000"/>
                        <a14:foregroundMark x1="65333" y1="32889" x2="65333" y2="32889"/>
                        <a14:foregroundMark x1="88889" y1="32000" x2="88889" y2="32000"/>
                        <a14:foregroundMark x1="84000" y1="45778" x2="84000" y2="45778"/>
                        <a14:foregroundMark x1="47556" y1="65333" x2="47556" y2="65333"/>
                        <a14:foregroundMark x1="24889" y1="58222" x2="24889" y2="58222"/>
                        <a14:foregroundMark x1="4889" y1="54667" x2="4889" y2="54667"/>
                        <a14:foregroundMark x1="37778" y1="83556" x2="37778" y2="83556"/>
                        <a14:foregroundMark x1="83556" y1="61333" x2="83556" y2="61333"/>
                        <a14:foregroundMark x1="84000" y1="56444" x2="84000" y2="56444"/>
                        <a14:foregroundMark x1="70222" y1="43111" x2="70222" y2="43111"/>
                        <a14:foregroundMark x1="889" y1="60000" x2="889" y2="60000"/>
                        <a14:backgroundMark x1="4444" y1="56000" x2="6222" y2="54667"/>
                        <a14:backgroundMark x1="96889" y1="44000" x2="96000" y2="45778"/>
                        <a14:backgroundMark x1="92889" y1="34667" x2="94222" y2="35556"/>
                        <a14:backgroundMark x1="27111" y1="69778" x2="26667" y2="69778"/>
                        <a14:backgroundMark x1="80444" y1="41778" x2="82222" y2="41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63" y="155337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6B75701-8850-2C0B-D19A-51D774079E4F}"/>
              </a:ext>
            </a:extLst>
          </p:cNvPr>
          <p:cNvSpPr txBox="1"/>
          <p:nvPr/>
        </p:nvSpPr>
        <p:spPr>
          <a:xfrm>
            <a:off x="7063848" y="3720464"/>
            <a:ext cx="12521526" cy="72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88" dirty="0"/>
              <a:t>成員： 蘇致宇、張禕倫  指導教授：連震杰 </a:t>
            </a:r>
          </a:p>
        </p:txBody>
      </p:sp>
      <p:grpSp>
        <p:nvGrpSpPr>
          <p:cNvPr id="1058" name="群組 1057">
            <a:extLst>
              <a:ext uri="{FF2B5EF4-FFF2-40B4-BE49-F238E27FC236}">
                <a16:creationId xmlns:a16="http://schemas.microsoft.com/office/drawing/2014/main" id="{4C1BF328-76AB-5D93-157A-36C0517FC912}"/>
              </a:ext>
            </a:extLst>
          </p:cNvPr>
          <p:cNvGrpSpPr/>
          <p:nvPr/>
        </p:nvGrpSpPr>
        <p:grpSpPr>
          <a:xfrm>
            <a:off x="1530836" y="8961648"/>
            <a:ext cx="9628004" cy="6625091"/>
            <a:chOff x="1424131" y="17919023"/>
            <a:chExt cx="9628004" cy="6625091"/>
          </a:xfrm>
        </p:grpSpPr>
        <p:sp>
          <p:nvSpPr>
            <p:cNvPr id="73" name="圓角矩形 72">
              <a:extLst>
                <a:ext uri="{FF2B5EF4-FFF2-40B4-BE49-F238E27FC236}">
                  <a16:creationId xmlns:a16="http://schemas.microsoft.com/office/drawing/2014/main" id="{F1FFA690-158B-C009-23A7-16424F802000}"/>
                </a:ext>
              </a:extLst>
            </p:cNvPr>
            <p:cNvSpPr/>
            <p:nvPr/>
          </p:nvSpPr>
          <p:spPr>
            <a:xfrm>
              <a:off x="1424131" y="20321616"/>
              <a:ext cx="2180982" cy="14657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>
                  <a:solidFill>
                    <a:schemeClr val="tx1"/>
                  </a:solidFill>
                </a:rPr>
                <a:t>RealSense</a:t>
              </a:r>
              <a:r>
                <a:rPr kumimoji="1" lang="zh-TW" altLang="en-US" sz="2800" dirty="0">
                  <a:solidFill>
                    <a:schemeClr val="tx1"/>
                  </a:solidFill>
                </a:rPr>
                <a:t>拍攝影像</a:t>
              </a:r>
            </a:p>
          </p:txBody>
        </p:sp>
        <p:cxnSp>
          <p:nvCxnSpPr>
            <p:cNvPr id="77" name="肘形接點 76">
              <a:extLst>
                <a:ext uri="{FF2B5EF4-FFF2-40B4-BE49-F238E27FC236}">
                  <a16:creationId xmlns:a16="http://schemas.microsoft.com/office/drawing/2014/main" id="{5B77311D-1E22-D904-AC9D-0AF72287BE10}"/>
                </a:ext>
              </a:extLst>
            </p:cNvPr>
            <p:cNvCxnSpPr>
              <a:cxnSpLocks/>
              <a:stCxn id="1036" idx="1"/>
              <a:endCxn id="73" idx="2"/>
            </p:cNvCxnSpPr>
            <p:nvPr/>
          </p:nvCxnSpPr>
          <p:spPr>
            <a:xfrm rot="10800000">
              <a:off x="2514622" y="21787381"/>
              <a:ext cx="753846" cy="2023853"/>
            </a:xfrm>
            <a:prstGeom prst="bent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圓角矩形 1024">
              <a:extLst>
                <a:ext uri="{FF2B5EF4-FFF2-40B4-BE49-F238E27FC236}">
                  <a16:creationId xmlns:a16="http://schemas.microsoft.com/office/drawing/2014/main" id="{692098CB-80ED-B4C0-86B6-AB72C209A90A}"/>
                </a:ext>
              </a:extLst>
            </p:cNvPr>
            <p:cNvSpPr/>
            <p:nvPr/>
          </p:nvSpPr>
          <p:spPr>
            <a:xfrm>
              <a:off x="5112806" y="20375138"/>
              <a:ext cx="2180982" cy="14657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>
                  <a:solidFill>
                    <a:schemeClr val="tx1"/>
                  </a:solidFill>
                </a:rPr>
                <a:t>MediaPipe</a:t>
              </a:r>
              <a:r>
                <a:rPr kumimoji="1" lang="zh-TW" altLang="en-US" sz="2800" dirty="0">
                  <a:solidFill>
                    <a:schemeClr val="tx1"/>
                  </a:solidFill>
                </a:rPr>
                <a:t>模型判讀人體姿態</a:t>
              </a:r>
            </a:p>
          </p:txBody>
        </p:sp>
        <p:sp>
          <p:nvSpPr>
            <p:cNvPr id="1027" name="圓角矩形 1026">
              <a:extLst>
                <a:ext uri="{FF2B5EF4-FFF2-40B4-BE49-F238E27FC236}">
                  <a16:creationId xmlns:a16="http://schemas.microsoft.com/office/drawing/2014/main" id="{927543DF-713B-3037-633F-A15582D91326}"/>
                </a:ext>
              </a:extLst>
            </p:cNvPr>
            <p:cNvSpPr/>
            <p:nvPr/>
          </p:nvSpPr>
          <p:spPr>
            <a:xfrm>
              <a:off x="8763666" y="20375138"/>
              <a:ext cx="2288469" cy="14657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利用</a:t>
              </a:r>
              <a:r>
                <a:rPr kumimoji="1" lang="en-US" altLang="zh-TW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Kalman Filter</a:t>
              </a:r>
              <a:r>
                <a:rPr kumimoji="1" lang="zh-TW" alt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處理資料雜訊</a:t>
              </a:r>
            </a:p>
          </p:txBody>
        </p:sp>
        <p:sp>
          <p:nvSpPr>
            <p:cNvPr id="1035" name="圓角矩形 1034">
              <a:extLst>
                <a:ext uri="{FF2B5EF4-FFF2-40B4-BE49-F238E27FC236}">
                  <a16:creationId xmlns:a16="http://schemas.microsoft.com/office/drawing/2014/main" id="{5E068C44-ED95-0A13-00C4-1EF03F9CC637}"/>
                </a:ext>
              </a:extLst>
            </p:cNvPr>
            <p:cNvSpPr/>
            <p:nvPr/>
          </p:nvSpPr>
          <p:spPr>
            <a:xfrm>
              <a:off x="6957143" y="23078351"/>
              <a:ext cx="2180982" cy="14657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800" dirty="0">
                  <a:solidFill>
                    <a:schemeClr val="tx1"/>
                  </a:solidFill>
                </a:rPr>
                <a:t>指令傳遞至機械手臂</a:t>
              </a:r>
            </a:p>
          </p:txBody>
        </p:sp>
        <p:sp>
          <p:nvSpPr>
            <p:cNvPr id="1036" name="圓角矩形 1035">
              <a:extLst>
                <a:ext uri="{FF2B5EF4-FFF2-40B4-BE49-F238E27FC236}">
                  <a16:creationId xmlns:a16="http://schemas.microsoft.com/office/drawing/2014/main" id="{682B3B26-DB6D-3D81-4EA5-4A194AB3ECA8}"/>
                </a:ext>
              </a:extLst>
            </p:cNvPr>
            <p:cNvSpPr/>
            <p:nvPr/>
          </p:nvSpPr>
          <p:spPr>
            <a:xfrm>
              <a:off x="3268468" y="23078351"/>
              <a:ext cx="2180982" cy="14657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800" dirty="0">
                  <a:solidFill>
                    <a:schemeClr val="tx1"/>
                  </a:solidFill>
                </a:rPr>
                <a:t>機械手臂運動</a:t>
              </a:r>
            </a:p>
          </p:txBody>
        </p:sp>
        <p:sp>
          <p:nvSpPr>
            <p:cNvPr id="1042" name="圓角矩形 1041">
              <a:extLst>
                <a:ext uri="{FF2B5EF4-FFF2-40B4-BE49-F238E27FC236}">
                  <a16:creationId xmlns:a16="http://schemas.microsoft.com/office/drawing/2014/main" id="{6DB561DD-A8FE-E217-D96A-6DA7D657F1FC}"/>
                </a:ext>
              </a:extLst>
            </p:cNvPr>
            <p:cNvSpPr/>
            <p:nvPr/>
          </p:nvSpPr>
          <p:spPr>
            <a:xfrm>
              <a:off x="8737853" y="17919023"/>
              <a:ext cx="2288469" cy="14657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800" dirty="0">
                  <a:solidFill>
                    <a:schemeClr val="tx1"/>
                  </a:solidFill>
                </a:rPr>
                <a:t>PyBullet </a:t>
              </a:r>
              <a:r>
                <a:rPr kumimoji="1" lang="zh-TW" altLang="en-US" sz="2800" dirty="0">
                  <a:solidFill>
                    <a:schemeClr val="tx1"/>
                  </a:solidFill>
                </a:rPr>
                <a:t>模擬運動軌跡</a:t>
              </a:r>
            </a:p>
          </p:txBody>
        </p:sp>
        <p:cxnSp>
          <p:nvCxnSpPr>
            <p:cNvPr id="1044" name="直線箭頭接點 1043">
              <a:extLst>
                <a:ext uri="{FF2B5EF4-FFF2-40B4-BE49-F238E27FC236}">
                  <a16:creationId xmlns:a16="http://schemas.microsoft.com/office/drawing/2014/main" id="{48A78CDF-66AA-534A-53B7-A90D39FB0D27}"/>
                </a:ext>
              </a:extLst>
            </p:cNvPr>
            <p:cNvCxnSpPr>
              <a:stCxn id="73" idx="3"/>
            </p:cNvCxnSpPr>
            <p:nvPr/>
          </p:nvCxnSpPr>
          <p:spPr>
            <a:xfrm>
              <a:off x="3605113" y="21054498"/>
              <a:ext cx="15076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線箭頭接點 1045">
              <a:extLst>
                <a:ext uri="{FF2B5EF4-FFF2-40B4-BE49-F238E27FC236}">
                  <a16:creationId xmlns:a16="http://schemas.microsoft.com/office/drawing/2014/main" id="{95EF6692-DA42-5149-FC40-AE018A791BFC}"/>
                </a:ext>
              </a:extLst>
            </p:cNvPr>
            <p:cNvCxnSpPr/>
            <p:nvPr/>
          </p:nvCxnSpPr>
          <p:spPr>
            <a:xfrm>
              <a:off x="7293788" y="21108019"/>
              <a:ext cx="15076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線箭頭接點 1046">
              <a:extLst>
                <a:ext uri="{FF2B5EF4-FFF2-40B4-BE49-F238E27FC236}">
                  <a16:creationId xmlns:a16="http://schemas.microsoft.com/office/drawing/2014/main" id="{0F3B8D0F-7DA3-E082-B659-740352312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9450" y="23811232"/>
              <a:ext cx="15076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肘形接點 1049">
              <a:extLst>
                <a:ext uri="{FF2B5EF4-FFF2-40B4-BE49-F238E27FC236}">
                  <a16:creationId xmlns:a16="http://schemas.microsoft.com/office/drawing/2014/main" id="{340FD310-04B7-9CD7-C58D-4F9BC631E97C}"/>
                </a:ext>
              </a:extLst>
            </p:cNvPr>
            <p:cNvCxnSpPr>
              <a:cxnSpLocks/>
              <a:stCxn id="1027" idx="2"/>
            </p:cNvCxnSpPr>
            <p:nvPr/>
          </p:nvCxnSpPr>
          <p:spPr>
            <a:xfrm rot="5400000">
              <a:off x="8555714" y="22459046"/>
              <a:ext cx="1970333" cy="734043"/>
            </a:xfrm>
            <a:prstGeom prst="bentConnector3">
              <a:avLst>
                <a:gd name="adj1" fmla="val 102034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箭頭接點 1055">
              <a:extLst>
                <a:ext uri="{FF2B5EF4-FFF2-40B4-BE49-F238E27FC236}">
                  <a16:creationId xmlns:a16="http://schemas.microsoft.com/office/drawing/2014/main" id="{38DFD3D0-4348-9B3B-2895-FF1700861860}"/>
                </a:ext>
              </a:extLst>
            </p:cNvPr>
            <p:cNvCxnSpPr>
              <a:cxnSpLocks/>
              <a:stCxn id="1027" idx="0"/>
              <a:endCxn id="1042" idx="2"/>
            </p:cNvCxnSpPr>
            <p:nvPr/>
          </p:nvCxnSpPr>
          <p:spPr>
            <a:xfrm flipH="1" flipV="1">
              <a:off x="9882088" y="19384786"/>
              <a:ext cx="25813" cy="9903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0" name="Google Shape;92;p1">
            <a:extLst>
              <a:ext uri="{FF2B5EF4-FFF2-40B4-BE49-F238E27FC236}">
                <a16:creationId xmlns:a16="http://schemas.microsoft.com/office/drawing/2014/main" id="{13BB60EA-1CAB-2162-7197-379697B0772F}"/>
              </a:ext>
            </a:extLst>
          </p:cNvPr>
          <p:cNvSpPr/>
          <p:nvPr/>
        </p:nvSpPr>
        <p:spPr>
          <a:xfrm>
            <a:off x="782256" y="16736594"/>
            <a:ext cx="11234671" cy="17625595"/>
          </a:xfrm>
          <a:prstGeom prst="rect">
            <a:avLst/>
          </a:prstGeom>
          <a:solidFill>
            <a:schemeClr val="lt1"/>
          </a:solidFill>
          <a:ln w="152400" cap="flat" cmpd="sng">
            <a:solidFill>
              <a:srgbClr val="88B8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740" tIns="37360" rIns="74740" bIns="37360" anchor="ctr" anchorCtr="0">
            <a:noAutofit/>
          </a:bodyPr>
          <a:lstStyle/>
          <a:p>
            <a:pPr algn="ctr"/>
            <a:endParaRPr sz="147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94;p1">
            <a:extLst>
              <a:ext uri="{FF2B5EF4-FFF2-40B4-BE49-F238E27FC236}">
                <a16:creationId xmlns:a16="http://schemas.microsoft.com/office/drawing/2014/main" id="{E755916A-B71C-C827-F777-84232F0BE934}"/>
              </a:ext>
            </a:extLst>
          </p:cNvPr>
          <p:cNvSpPr txBox="1"/>
          <p:nvPr/>
        </p:nvSpPr>
        <p:spPr>
          <a:xfrm>
            <a:off x="1063678" y="16476302"/>
            <a:ext cx="3587796" cy="7045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4740" tIns="37360" rIns="74740" bIns="37360" anchor="t" anchorCtr="0">
            <a:spAutoFit/>
          </a:bodyPr>
          <a:lstStyle/>
          <a:p>
            <a:r>
              <a:rPr lang="en-US" altLang="zh-TW" sz="4088" b="1" dirty="0">
                <a:solidFill>
                  <a:srgbClr val="524D49"/>
                </a:solidFill>
              </a:rPr>
              <a:t>III. </a:t>
            </a:r>
            <a:r>
              <a:rPr lang="zh-TW" altLang="en-US" sz="4088" b="1" dirty="0">
                <a:solidFill>
                  <a:srgbClr val="524D49"/>
                </a:solidFill>
              </a:rPr>
              <a:t>方法與實作</a:t>
            </a:r>
            <a:endParaRPr sz="974" dirty="0"/>
          </a:p>
        </p:txBody>
      </p:sp>
      <p:sp>
        <p:nvSpPr>
          <p:cNvPr id="1062" name="文字方塊 1061">
            <a:extLst>
              <a:ext uri="{FF2B5EF4-FFF2-40B4-BE49-F238E27FC236}">
                <a16:creationId xmlns:a16="http://schemas.microsoft.com/office/drawing/2014/main" id="{203904B2-1962-B288-9A89-E0B5A0DB672B}"/>
              </a:ext>
            </a:extLst>
          </p:cNvPr>
          <p:cNvSpPr txBox="1"/>
          <p:nvPr/>
        </p:nvSpPr>
        <p:spPr>
          <a:xfrm>
            <a:off x="1161932" y="17392786"/>
            <a:ext cx="10416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1. Intel® RealSense™ </a:t>
            </a:r>
          </a:p>
          <a:p>
            <a:r>
              <a:rPr kumimoji="1" lang="zh-TW" altLang="en-US" sz="3600" dirty="0"/>
              <a:t>利用紅外線</a:t>
            </a:r>
            <a:r>
              <a:rPr kumimoji="1" lang="en-US" altLang="zh-TW" sz="3600" dirty="0"/>
              <a:t> (IR laser camera) </a:t>
            </a:r>
            <a:r>
              <a:rPr kumimoji="1" lang="zh-TW" altLang="en-US" sz="3600" dirty="0"/>
              <a:t>與</a:t>
            </a:r>
            <a:r>
              <a:rPr kumimoji="1" lang="en-US" altLang="zh-TW" sz="3600" dirty="0"/>
              <a:t> RGB </a:t>
            </a:r>
            <a:r>
              <a:rPr kumimoji="1" lang="zh-TW" altLang="en-US" sz="3600" dirty="0"/>
              <a:t>攝影鏡頭成像，可同時獲得平面位置座標與深度座標。</a:t>
            </a:r>
            <a:endParaRPr kumimoji="1" lang="en-US" altLang="zh-TW" sz="3600" dirty="0"/>
          </a:p>
          <a:p>
            <a:r>
              <a:rPr kumimoji="1" lang="zh-TW" altLang="en-US" sz="3600" dirty="0"/>
              <a:t> </a:t>
            </a:r>
          </a:p>
        </p:txBody>
      </p:sp>
      <p:sp>
        <p:nvSpPr>
          <p:cNvPr id="1063" name="文字方塊 1062">
            <a:extLst>
              <a:ext uri="{FF2B5EF4-FFF2-40B4-BE49-F238E27FC236}">
                <a16:creationId xmlns:a16="http://schemas.microsoft.com/office/drawing/2014/main" id="{3DCA8934-F1C5-FDAD-08E8-543674216EB3}"/>
              </a:ext>
            </a:extLst>
          </p:cNvPr>
          <p:cNvSpPr txBox="1"/>
          <p:nvPr/>
        </p:nvSpPr>
        <p:spPr>
          <a:xfrm>
            <a:off x="1235651" y="19509366"/>
            <a:ext cx="10416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2. MediaPipe</a:t>
            </a:r>
          </a:p>
          <a:p>
            <a:r>
              <a:rPr kumimoji="1" lang="zh-TW" altLang="en-US" sz="3600" dirty="0"/>
              <a:t>套入模型的影像幀幅標記出人體標界 </a:t>
            </a:r>
            <a:r>
              <a:rPr kumimoji="1" lang="en-US" altLang="zh-TW" sz="3600" dirty="0"/>
              <a:t>(landmark) </a:t>
            </a:r>
            <a:r>
              <a:rPr kumimoji="1" lang="zh-TW" altLang="en-US" sz="3600" dirty="0"/>
              <a:t>後，輸出按圖像的寬度 </a:t>
            </a:r>
            <a:r>
              <a:rPr kumimoji="1" lang="en-US" altLang="zh-TW" sz="3600" dirty="0"/>
              <a:t>(x) </a:t>
            </a:r>
            <a:r>
              <a:rPr kumimoji="1" lang="zh-TW" altLang="en-US" sz="3600" dirty="0"/>
              <a:t>和高度 </a:t>
            </a:r>
            <a:r>
              <a:rPr kumimoji="1" lang="en-US" altLang="zh-TW" sz="3600" dirty="0"/>
              <a:t>(y)</a:t>
            </a:r>
            <a:r>
              <a:rPr kumimoji="1" lang="zh-TW" altLang="en-US" sz="3600" dirty="0"/>
              <a:t> 的正規化 </a:t>
            </a:r>
            <a:r>
              <a:rPr kumimoji="1" lang="en-US" altLang="zh-TW" sz="3600" dirty="0"/>
              <a:t>(x, y)</a:t>
            </a:r>
            <a:r>
              <a:rPr kumimoji="1" lang="zh-TW" altLang="en-US" sz="3600" dirty="0"/>
              <a:t> 座標，與</a:t>
            </a:r>
            <a:r>
              <a:rPr kumimoji="1" lang="en-US" altLang="zh-TW" sz="3600" dirty="0"/>
              <a:t>RealSense</a:t>
            </a:r>
            <a:r>
              <a:rPr kumimoji="1" lang="zh-TW" altLang="en-US" sz="3600" dirty="0"/>
              <a:t>深度攝影出的深度</a:t>
            </a:r>
            <a:r>
              <a:rPr kumimoji="1" lang="en-US" altLang="zh-TW" sz="3600" dirty="0"/>
              <a:t> z</a:t>
            </a:r>
            <a:r>
              <a:rPr kumimoji="1" lang="zh-TW" altLang="en-US" sz="3600" dirty="0"/>
              <a:t> 數值。</a:t>
            </a:r>
            <a:endParaRPr kumimoji="1" lang="en-US" altLang="zh-TW" sz="3600" dirty="0"/>
          </a:p>
          <a:p>
            <a:endParaRPr kumimoji="1" lang="en-US" altLang="zh-TW" sz="3600" dirty="0"/>
          </a:p>
          <a:p>
            <a:r>
              <a:rPr kumimoji="1" lang="en-US" altLang="zh-TW" sz="3600" dirty="0"/>
              <a:t>    </a:t>
            </a:r>
            <a:endParaRPr kumimoji="1" lang="zh-TW" altLang="en-US" sz="3600" dirty="0"/>
          </a:p>
        </p:txBody>
      </p:sp>
      <p:pic>
        <p:nvPicPr>
          <p:cNvPr id="1065" name="圖片 1064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59A97DFB-1735-3501-12B4-2462F72628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330" t="4993" r="12830" b="5876"/>
          <a:stretch/>
        </p:blipFill>
        <p:spPr>
          <a:xfrm>
            <a:off x="1059443" y="22017689"/>
            <a:ext cx="4454013" cy="6288274"/>
          </a:xfrm>
          <a:prstGeom prst="rect">
            <a:avLst/>
          </a:prstGeom>
        </p:spPr>
      </p:pic>
      <p:sp>
        <p:nvSpPr>
          <p:cNvPr id="1067" name="文字方塊 1066">
            <a:extLst>
              <a:ext uri="{FF2B5EF4-FFF2-40B4-BE49-F238E27FC236}">
                <a16:creationId xmlns:a16="http://schemas.microsoft.com/office/drawing/2014/main" id="{B6DB5BD9-EB97-6B1B-0125-866DCE7DB47A}"/>
              </a:ext>
            </a:extLst>
          </p:cNvPr>
          <p:cNvSpPr txBox="1"/>
          <p:nvPr/>
        </p:nvSpPr>
        <p:spPr>
          <a:xfrm>
            <a:off x="1191373" y="28521296"/>
            <a:ext cx="10416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3. Kalman Filter</a:t>
            </a:r>
          </a:p>
          <a:p>
            <a:r>
              <a:rPr kumimoji="1" lang="zh-TW" altLang="en-US" sz="3600" dirty="0"/>
              <a:t>因人體運動會有多餘的晃動，處理連續運動軌跡點並去除雜訊波動，使軌跡更加平滑：</a:t>
            </a:r>
            <a:endParaRPr kumimoji="1" lang="en-US" altLang="zh-TW" sz="3600" dirty="0"/>
          </a:p>
          <a:p>
            <a:r>
              <a:rPr kumimoji="1" lang="zh-TW" altLang="en-US" sz="3600" dirty="0"/>
              <a:t>現在的估值 </a:t>
            </a:r>
            <a:r>
              <a:rPr kumimoji="1" lang="en-US" altLang="zh-TW" sz="3600" dirty="0"/>
              <a:t>= </a:t>
            </a:r>
            <a:r>
              <a:rPr kumimoji="1" lang="zh-TW" altLang="en-US" sz="3600" dirty="0"/>
              <a:t>現在的量測值 * 增益值</a:t>
            </a:r>
            <a:r>
              <a:rPr kumimoji="1" lang="en-US" altLang="zh-TW" sz="3600" dirty="0"/>
              <a:t> + </a:t>
            </a:r>
            <a:r>
              <a:rPr kumimoji="1" lang="zh-TW" altLang="en-US" sz="3600" dirty="0"/>
              <a:t>前一時刻估值 * </a:t>
            </a:r>
            <a:r>
              <a:rPr kumimoji="1" lang="en-US" altLang="zh-TW" sz="3600" dirty="0"/>
              <a:t>(1 – </a:t>
            </a:r>
            <a:r>
              <a:rPr kumimoji="1" lang="zh-TW" altLang="en-US" sz="3600" dirty="0"/>
              <a:t>增益值</a:t>
            </a:r>
            <a:r>
              <a:rPr kumimoji="1" lang="en-US" altLang="zh-TW" sz="3600" dirty="0"/>
              <a:t>)</a:t>
            </a:r>
          </a:p>
        </p:txBody>
      </p:sp>
      <p:sp>
        <p:nvSpPr>
          <p:cNvPr id="1069" name="文字方塊 1068">
            <a:extLst>
              <a:ext uri="{FF2B5EF4-FFF2-40B4-BE49-F238E27FC236}">
                <a16:creationId xmlns:a16="http://schemas.microsoft.com/office/drawing/2014/main" id="{0D2EC905-A256-92BA-8ABB-90B6AA533335}"/>
              </a:ext>
            </a:extLst>
          </p:cNvPr>
          <p:cNvSpPr txBox="1"/>
          <p:nvPr/>
        </p:nvSpPr>
        <p:spPr>
          <a:xfrm>
            <a:off x="1161932" y="32013710"/>
            <a:ext cx="10416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4. PyBullet </a:t>
            </a:r>
            <a:r>
              <a:rPr kumimoji="1" lang="zh-TW" altLang="en-US" sz="3600" dirty="0"/>
              <a:t>數位孿生</a:t>
            </a:r>
            <a:endParaRPr kumimoji="1" lang="en-US" altLang="zh-TW" sz="3600" dirty="0"/>
          </a:p>
          <a:p>
            <a:r>
              <a:rPr kumimoji="1" lang="zh-TW" altLang="en-US" sz="3600" dirty="0"/>
              <a:t>匯入 </a:t>
            </a:r>
            <a:r>
              <a:rPr kumimoji="1" lang="en-US" altLang="zh-TW" sz="3600" dirty="0"/>
              <a:t>UR5 </a:t>
            </a:r>
            <a:r>
              <a:rPr kumimoji="1" lang="zh-TW" altLang="en-US" sz="3600" dirty="0"/>
              <a:t>六軸機械手臂模型，顯示軌跡結果，驗證人體姿態與機械手臂的互動性。 </a:t>
            </a:r>
            <a:endParaRPr kumimoji="1" lang="en-US" altLang="zh-TW" sz="3600" dirty="0"/>
          </a:p>
        </p:txBody>
      </p:sp>
      <p:grpSp>
        <p:nvGrpSpPr>
          <p:cNvPr id="1092" name="群組 1091">
            <a:extLst>
              <a:ext uri="{FF2B5EF4-FFF2-40B4-BE49-F238E27FC236}">
                <a16:creationId xmlns:a16="http://schemas.microsoft.com/office/drawing/2014/main" id="{1A73B500-EB38-D25C-8E32-27205A749CB7}"/>
              </a:ext>
            </a:extLst>
          </p:cNvPr>
          <p:cNvGrpSpPr/>
          <p:nvPr/>
        </p:nvGrpSpPr>
        <p:grpSpPr>
          <a:xfrm>
            <a:off x="12969238" y="9333956"/>
            <a:ext cx="9582550" cy="8009591"/>
            <a:chOff x="13143929" y="8795894"/>
            <a:chExt cx="10533752" cy="8904430"/>
          </a:xfrm>
        </p:grpSpPr>
        <p:grpSp>
          <p:nvGrpSpPr>
            <p:cNvPr id="241" name="群組 240">
              <a:extLst>
                <a:ext uri="{FF2B5EF4-FFF2-40B4-BE49-F238E27FC236}">
                  <a16:creationId xmlns:a16="http://schemas.microsoft.com/office/drawing/2014/main" id="{3D8802E2-0AF0-1603-B67A-B76CD9567C72}"/>
                </a:ext>
              </a:extLst>
            </p:cNvPr>
            <p:cNvGrpSpPr/>
            <p:nvPr/>
          </p:nvGrpSpPr>
          <p:grpSpPr>
            <a:xfrm>
              <a:off x="13143929" y="8795894"/>
              <a:ext cx="10533752" cy="8904430"/>
              <a:chOff x="13143929" y="8795894"/>
              <a:chExt cx="10533752" cy="8904430"/>
            </a:xfrm>
          </p:grpSpPr>
          <p:pic>
            <p:nvPicPr>
              <p:cNvPr id="1079" name="圖片 1078" descr="一張含有 螢幕擷取畫面, 文字, 軟體, 陳列 的圖片&#10;&#10;自動產生的描述">
                <a:extLst>
                  <a:ext uri="{FF2B5EF4-FFF2-40B4-BE49-F238E27FC236}">
                    <a16:creationId xmlns:a16="http://schemas.microsoft.com/office/drawing/2014/main" id="{8CAA0B96-E1EB-B447-0701-39FEE77F8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43929" y="8795894"/>
                <a:ext cx="10533752" cy="8904430"/>
              </a:xfrm>
              <a:prstGeom prst="rect">
                <a:avLst/>
              </a:prstGeom>
            </p:spPr>
          </p:pic>
          <p:pic>
            <p:nvPicPr>
              <p:cNvPr id="1085" name="圖片 1084" descr="一張含有 螢幕擷取畫面, 滑雪, 單板滑雪 的圖片&#10;&#10;自動產生的描述">
                <a:extLst>
                  <a:ext uri="{FF2B5EF4-FFF2-40B4-BE49-F238E27FC236}">
                    <a16:creationId xmlns:a16="http://schemas.microsoft.com/office/drawing/2014/main" id="{7583DB99-FBBD-B9CF-2BA6-78F891BDE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84157" y="9942877"/>
                <a:ext cx="2111571" cy="3678528"/>
              </a:xfrm>
              <a:prstGeom prst="rect">
                <a:avLst/>
              </a:prstGeom>
            </p:spPr>
          </p:pic>
          <p:pic>
            <p:nvPicPr>
              <p:cNvPr id="1087" name="圖片 1086" descr="一張含有 圖表, 行, 地圖 的圖片&#10;&#10;自動產生的描述">
                <a:extLst>
                  <a:ext uri="{FF2B5EF4-FFF2-40B4-BE49-F238E27FC236}">
                    <a16:creationId xmlns:a16="http://schemas.microsoft.com/office/drawing/2014/main" id="{BD324CA5-22C6-0045-4B3D-A6FA1FBE6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66560" y="10515313"/>
                <a:ext cx="3605663" cy="3605663"/>
              </a:xfrm>
              <a:prstGeom prst="rect">
                <a:avLst/>
              </a:prstGeom>
            </p:spPr>
          </p:pic>
        </p:grpSp>
        <p:grpSp>
          <p:nvGrpSpPr>
            <p:cNvPr id="1091" name="群組 1090">
              <a:extLst>
                <a:ext uri="{FF2B5EF4-FFF2-40B4-BE49-F238E27FC236}">
                  <a16:creationId xmlns:a16="http://schemas.microsoft.com/office/drawing/2014/main" id="{140A9A7A-64FA-1E73-9269-D98C53ABEA9E}"/>
                </a:ext>
              </a:extLst>
            </p:cNvPr>
            <p:cNvGrpSpPr/>
            <p:nvPr/>
          </p:nvGrpSpPr>
          <p:grpSpPr>
            <a:xfrm>
              <a:off x="13716350" y="14724354"/>
              <a:ext cx="6098816" cy="1584446"/>
              <a:chOff x="13716350" y="14724354"/>
              <a:chExt cx="6098816" cy="1584446"/>
            </a:xfrm>
          </p:grpSpPr>
          <p:sp>
            <p:nvSpPr>
              <p:cNvPr id="244" name="橢圓 243">
                <a:extLst>
                  <a:ext uri="{FF2B5EF4-FFF2-40B4-BE49-F238E27FC236}">
                    <a16:creationId xmlns:a16="http://schemas.microsoft.com/office/drawing/2014/main" id="{EC4868E2-C748-7DBB-6065-60315ED8867B}"/>
                  </a:ext>
                </a:extLst>
              </p:cNvPr>
              <p:cNvSpPr/>
              <p:nvPr/>
            </p:nvSpPr>
            <p:spPr>
              <a:xfrm>
                <a:off x="13716350" y="14724354"/>
                <a:ext cx="531708" cy="5317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800" dirty="0"/>
                  <a:t>1</a:t>
                </a:r>
                <a:endParaRPr kumimoji="1" lang="zh-TW" altLang="en-US" sz="2800" dirty="0"/>
              </a:p>
            </p:txBody>
          </p:sp>
          <p:sp>
            <p:nvSpPr>
              <p:cNvPr id="245" name="橢圓 244">
                <a:extLst>
                  <a:ext uri="{FF2B5EF4-FFF2-40B4-BE49-F238E27FC236}">
                    <a16:creationId xmlns:a16="http://schemas.microsoft.com/office/drawing/2014/main" id="{61B8B2CF-88F7-A86C-F4D0-3E53B6C886D5}"/>
                  </a:ext>
                </a:extLst>
              </p:cNvPr>
              <p:cNvSpPr/>
              <p:nvPr/>
            </p:nvSpPr>
            <p:spPr>
              <a:xfrm>
                <a:off x="15628926" y="14783910"/>
                <a:ext cx="531708" cy="5317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800" dirty="0"/>
                  <a:t>2</a:t>
                </a:r>
                <a:endParaRPr kumimoji="1" lang="zh-TW" altLang="en-US" sz="2800" dirty="0"/>
              </a:p>
            </p:txBody>
          </p:sp>
          <p:sp>
            <p:nvSpPr>
              <p:cNvPr id="246" name="橢圓 245">
                <a:extLst>
                  <a:ext uri="{FF2B5EF4-FFF2-40B4-BE49-F238E27FC236}">
                    <a16:creationId xmlns:a16="http://schemas.microsoft.com/office/drawing/2014/main" id="{3F50186C-922B-2EEB-BE99-7AE8F9F3B267}"/>
                  </a:ext>
                </a:extLst>
              </p:cNvPr>
              <p:cNvSpPr/>
              <p:nvPr/>
            </p:nvSpPr>
            <p:spPr>
              <a:xfrm>
                <a:off x="17476529" y="14817344"/>
                <a:ext cx="531708" cy="5317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800" dirty="0"/>
                  <a:t>3</a:t>
                </a:r>
                <a:endParaRPr kumimoji="1" lang="zh-TW" altLang="en-US" sz="2800" dirty="0"/>
              </a:p>
            </p:txBody>
          </p:sp>
          <p:sp>
            <p:nvSpPr>
              <p:cNvPr id="247" name="橢圓 246">
                <a:extLst>
                  <a:ext uri="{FF2B5EF4-FFF2-40B4-BE49-F238E27FC236}">
                    <a16:creationId xmlns:a16="http://schemas.microsoft.com/office/drawing/2014/main" id="{47ED3DB3-011F-9709-C1DE-C2936014D547}"/>
                  </a:ext>
                </a:extLst>
              </p:cNvPr>
              <p:cNvSpPr/>
              <p:nvPr/>
            </p:nvSpPr>
            <p:spPr>
              <a:xfrm>
                <a:off x="19283458" y="14853857"/>
                <a:ext cx="531708" cy="53170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800" dirty="0"/>
                  <a:t>4</a:t>
                </a:r>
                <a:endParaRPr kumimoji="1" lang="zh-TW" altLang="en-US" sz="2800" dirty="0"/>
              </a:p>
            </p:txBody>
          </p:sp>
          <p:sp>
            <p:nvSpPr>
              <p:cNvPr id="248" name="橢圓 247">
                <a:extLst>
                  <a:ext uri="{FF2B5EF4-FFF2-40B4-BE49-F238E27FC236}">
                    <a16:creationId xmlns:a16="http://schemas.microsoft.com/office/drawing/2014/main" id="{2E67A730-2BA2-BCB2-0B52-1AFE1A4D21F2}"/>
                  </a:ext>
                </a:extLst>
              </p:cNvPr>
              <p:cNvSpPr/>
              <p:nvPr/>
            </p:nvSpPr>
            <p:spPr>
              <a:xfrm>
                <a:off x="13717293" y="15771599"/>
                <a:ext cx="531708" cy="5317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800" dirty="0"/>
                  <a:t>4</a:t>
                </a:r>
                <a:endParaRPr kumimoji="1" lang="zh-TW" altLang="en-US" sz="2800" dirty="0"/>
              </a:p>
            </p:txBody>
          </p:sp>
          <p:sp>
            <p:nvSpPr>
              <p:cNvPr id="249" name="橢圓 248">
                <a:extLst>
                  <a:ext uri="{FF2B5EF4-FFF2-40B4-BE49-F238E27FC236}">
                    <a16:creationId xmlns:a16="http://schemas.microsoft.com/office/drawing/2014/main" id="{95C3C41A-E1F5-1F1F-2153-501F98D6F202}"/>
                  </a:ext>
                </a:extLst>
              </p:cNvPr>
              <p:cNvSpPr/>
              <p:nvPr/>
            </p:nvSpPr>
            <p:spPr>
              <a:xfrm>
                <a:off x="15727970" y="15763093"/>
                <a:ext cx="531708" cy="5317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800" dirty="0"/>
                  <a:t>5</a:t>
                </a:r>
                <a:endParaRPr kumimoji="1" lang="zh-TW" altLang="en-US" sz="2800" dirty="0"/>
              </a:p>
            </p:txBody>
          </p:sp>
          <p:sp>
            <p:nvSpPr>
              <p:cNvPr id="250" name="橢圓 249">
                <a:extLst>
                  <a:ext uri="{FF2B5EF4-FFF2-40B4-BE49-F238E27FC236}">
                    <a16:creationId xmlns:a16="http://schemas.microsoft.com/office/drawing/2014/main" id="{739B7499-8511-453C-A0EC-9233ED53B964}"/>
                  </a:ext>
                </a:extLst>
              </p:cNvPr>
              <p:cNvSpPr/>
              <p:nvPr/>
            </p:nvSpPr>
            <p:spPr>
              <a:xfrm>
                <a:off x="17476529" y="15777091"/>
                <a:ext cx="531708" cy="5317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2800" dirty="0"/>
                  <a:t>6</a:t>
                </a:r>
                <a:endParaRPr kumimoji="1" lang="zh-TW" altLang="en-US" sz="2800" dirty="0"/>
              </a:p>
            </p:txBody>
          </p:sp>
          <p:cxnSp>
            <p:nvCxnSpPr>
              <p:cNvPr id="251" name="直線箭頭接點 250">
                <a:extLst>
                  <a:ext uri="{FF2B5EF4-FFF2-40B4-BE49-F238E27FC236}">
                    <a16:creationId xmlns:a16="http://schemas.microsoft.com/office/drawing/2014/main" id="{75D46ED1-75E7-16FF-45F1-E3FB91BA5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87706" y="15057768"/>
                <a:ext cx="102339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線箭頭接點 251">
                <a:extLst>
                  <a:ext uri="{FF2B5EF4-FFF2-40B4-BE49-F238E27FC236}">
                    <a16:creationId xmlns:a16="http://schemas.microsoft.com/office/drawing/2014/main" id="{861C91D5-A4D8-48AA-F8D7-5776B0C72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77186" y="15102876"/>
                <a:ext cx="102339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線箭頭接點 252">
                <a:extLst>
                  <a:ext uri="{FF2B5EF4-FFF2-40B4-BE49-F238E27FC236}">
                    <a16:creationId xmlns:a16="http://schemas.microsoft.com/office/drawing/2014/main" id="{FC37136C-251D-4475-A78C-9C551B068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04559" y="15140663"/>
                <a:ext cx="1023391" cy="0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箭頭接點 253">
                <a:extLst>
                  <a:ext uri="{FF2B5EF4-FFF2-40B4-BE49-F238E27FC236}">
                    <a16:creationId xmlns:a16="http://schemas.microsoft.com/office/drawing/2014/main" id="{659150F1-C026-C2AC-5C5A-E345965B37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365508" y="15349053"/>
                <a:ext cx="3067695" cy="57797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線箭頭接點 254">
                <a:extLst>
                  <a:ext uri="{FF2B5EF4-FFF2-40B4-BE49-F238E27FC236}">
                    <a16:creationId xmlns:a16="http://schemas.microsoft.com/office/drawing/2014/main" id="{CC38A8B8-0A12-17F7-549B-3015B02DA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89172" y="16045472"/>
                <a:ext cx="1023391" cy="0"/>
              </a:xfrm>
              <a:prstGeom prst="straightConnector1">
                <a:avLst/>
              </a:prstGeom>
              <a:ln w="762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6" name="文字方塊 1105">
            <a:extLst>
              <a:ext uri="{FF2B5EF4-FFF2-40B4-BE49-F238E27FC236}">
                <a16:creationId xmlns:a16="http://schemas.microsoft.com/office/drawing/2014/main" id="{35E4A961-D9D7-C3E3-3AD0-713BB1DFCABC}"/>
              </a:ext>
            </a:extLst>
          </p:cNvPr>
          <p:cNvSpPr txBox="1"/>
          <p:nvPr/>
        </p:nvSpPr>
        <p:spPr>
          <a:xfrm>
            <a:off x="13340973" y="8915265"/>
            <a:ext cx="1041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1. </a:t>
            </a:r>
            <a:r>
              <a:rPr kumimoji="1" lang="zh-TW" altLang="en-US" sz="3600" dirty="0"/>
              <a:t>使用者介面</a:t>
            </a:r>
          </a:p>
        </p:txBody>
      </p:sp>
      <p:pic>
        <p:nvPicPr>
          <p:cNvPr id="1109" name="圖片 1108" descr="一張含有 螢幕擷取畫面, 正方形 的圖片&#10;&#10;自動產生的描述">
            <a:extLst>
              <a:ext uri="{FF2B5EF4-FFF2-40B4-BE49-F238E27FC236}">
                <a16:creationId xmlns:a16="http://schemas.microsoft.com/office/drawing/2014/main" id="{F24E9882-8255-9DF7-6B41-8D18924506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7558" y="17907468"/>
            <a:ext cx="4491949" cy="4474804"/>
          </a:xfrm>
          <a:prstGeom prst="rect">
            <a:avLst/>
          </a:prstGeom>
        </p:spPr>
      </p:pic>
      <p:sp>
        <p:nvSpPr>
          <p:cNvPr id="1110" name="文字方塊 1109">
            <a:extLst>
              <a:ext uri="{FF2B5EF4-FFF2-40B4-BE49-F238E27FC236}">
                <a16:creationId xmlns:a16="http://schemas.microsoft.com/office/drawing/2014/main" id="{714B9981-6894-5F60-98B0-490B1C1DBCF6}"/>
              </a:ext>
            </a:extLst>
          </p:cNvPr>
          <p:cNvSpPr txBox="1"/>
          <p:nvPr/>
        </p:nvSpPr>
        <p:spPr>
          <a:xfrm>
            <a:off x="13489969" y="17138828"/>
            <a:ext cx="511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2. PyBullet </a:t>
            </a:r>
            <a:r>
              <a:rPr kumimoji="1" lang="zh-TW" altLang="en-US" sz="3600" dirty="0"/>
              <a:t>數位孿生</a:t>
            </a:r>
          </a:p>
        </p:txBody>
      </p:sp>
      <p:pic>
        <p:nvPicPr>
          <p:cNvPr id="1111" name="圖片 1110" descr="一張含有 文字, 圖表, 行, 字型 的圖片&#10;&#10;自動產生的描述">
            <a:extLst>
              <a:ext uri="{FF2B5EF4-FFF2-40B4-BE49-F238E27FC236}">
                <a16:creationId xmlns:a16="http://schemas.microsoft.com/office/drawing/2014/main" id="{346CEA38-2EF3-6ABA-2DBE-B6630CABA9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6927"/>
          <a:stretch/>
        </p:blipFill>
        <p:spPr>
          <a:xfrm>
            <a:off x="20342988" y="19857701"/>
            <a:ext cx="2628825" cy="2999225"/>
          </a:xfrm>
          <a:prstGeom prst="rect">
            <a:avLst/>
          </a:prstGeom>
        </p:spPr>
      </p:pic>
      <p:pic>
        <p:nvPicPr>
          <p:cNvPr id="1112" name="圖片 1111">
            <a:extLst>
              <a:ext uri="{FF2B5EF4-FFF2-40B4-BE49-F238E27FC236}">
                <a16:creationId xmlns:a16="http://schemas.microsoft.com/office/drawing/2014/main" id="{46B38A01-8C75-2914-44A4-C8A1EDC1C76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304" b="98916" l="3579" r="60737">
                        <a14:foregroundMark x1="54421" y1="17480" x2="48737" y2="25881"/>
                        <a14:foregroundMark x1="48737" y1="25881" x2="48524" y2="26720"/>
                        <a14:foregroundMark x1="42937" y1="58208" x2="42211" y2="92276"/>
                        <a14:foregroundMark x1="42211" y1="92276" x2="23263" y2="99187"/>
                        <a14:foregroundMark x1="23263" y1="99187" x2="12105" y2="97290"/>
                        <a14:foregroundMark x1="12105" y1="97290" x2="4000" y2="34282"/>
                        <a14:foregroundMark x1="4000" y1="34282" x2="8842" y2="12873"/>
                        <a14:foregroundMark x1="8842" y1="12873" x2="16526" y2="6233"/>
                        <a14:foregroundMark x1="16526" y1="6233" x2="45895" y2="1762"/>
                        <a14:foregroundMark x1="45895" y1="1762" x2="60737" y2="2304"/>
                        <a14:foregroundMark x1="60737" y1="2304" x2="52632" y2="20596"/>
                        <a14:foregroundMark x1="44105" y1="93767" x2="22421" y2="96612"/>
                        <a14:foregroundMark x1="22421" y1="96612" x2="11895" y2="95664"/>
                        <a14:foregroundMark x1="11895" y1="95664" x2="6842" y2="82656"/>
                        <a14:foregroundMark x1="6842" y1="82656" x2="7684" y2="35908"/>
                        <a14:foregroundMark x1="7684" y1="35908" x2="10421" y2="20461"/>
                        <a14:foregroundMark x1="10421" y1="20461" x2="17263" y2="15041"/>
                        <a14:foregroundMark x1="17263" y1="15041" x2="28211" y2="26287"/>
                        <a14:foregroundMark x1="28211" y1="26287" x2="39158" y2="84824"/>
                        <a14:foregroundMark x1="39158" y1="84824" x2="44105" y2="94173"/>
                        <a14:foregroundMark x1="44105" y1="94173" x2="43474" y2="94173"/>
                        <a14:foregroundMark x1="38526" y1="82520" x2="33053" y2="93902"/>
                        <a14:foregroundMark x1="33053" y1="93902" x2="24737" y2="92954"/>
                        <a14:foregroundMark x1="24737" y1="92954" x2="19789" y2="80759"/>
                        <a14:foregroundMark x1="19789" y1="80759" x2="21684" y2="57859"/>
                        <a14:foregroundMark x1="21684" y1="57859" x2="26105" y2="47425"/>
                        <a14:foregroundMark x1="26105" y1="47425" x2="34737" y2="54878"/>
                        <a14:foregroundMark x1="34737" y1="54878" x2="34737" y2="62873"/>
                        <a14:foregroundMark x1="40842" y1="87127" x2="31895" y2="93225"/>
                        <a14:foregroundMark x1="31895" y1="93225" x2="19053" y2="94851"/>
                        <a14:foregroundMark x1="19053" y1="94851" x2="10632" y2="79404"/>
                        <a14:foregroundMark x1="10632" y1="79404" x2="10737" y2="67480"/>
                        <a14:foregroundMark x1="10737" y1="67480" x2="17684" y2="51626"/>
                        <a14:foregroundMark x1="17684" y1="51626" x2="26105" y2="44986"/>
                        <a14:foregroundMark x1="26105" y1="44986" x2="34211" y2="56504"/>
                        <a14:foregroundMark x1="34211" y1="56504" x2="33789" y2="61247"/>
                        <a14:foregroundMark x1="47895" y1="88076" x2="41474" y2="97696"/>
                        <a14:foregroundMark x1="41474" y1="97696" x2="21579" y2="98916"/>
                        <a14:foregroundMark x1="21579" y1="98916" x2="14105" y2="89566"/>
                        <a14:foregroundMark x1="14105" y1="89566" x2="7053" y2="60298"/>
                        <a14:foregroundMark x1="7053" y1="60298" x2="8421" y2="24526"/>
                        <a14:foregroundMark x1="8421" y1="24526" x2="13158" y2="12331"/>
                        <a14:foregroundMark x1="13158" y1="12331" x2="21158" y2="8130"/>
                        <a14:foregroundMark x1="21158" y1="8130" x2="27895" y2="14092"/>
                        <a14:foregroundMark x1="27895" y1="14092" x2="36211" y2="41870"/>
                        <a14:foregroundMark x1="36211" y1="41870" x2="44947" y2="82385"/>
                        <a14:foregroundMark x1="44947" y1="82385" x2="47895" y2="86856"/>
                        <a14:foregroundMark x1="56632" y1="13008" x2="51263" y2="4336"/>
                        <a14:foregroundMark x1="51263" y1="4336" x2="42632" y2="2981"/>
                        <a14:foregroundMark x1="42632" y1="2981" x2="16000" y2="20325"/>
                        <a14:foregroundMark x1="16000" y1="20325" x2="8842" y2="27642"/>
                        <a14:foregroundMark x1="8842" y1="27642" x2="5474" y2="55962"/>
                        <a14:foregroundMark x1="5474" y1="55962" x2="25053" y2="93360"/>
                        <a14:foregroundMark x1="25053" y1="93360" x2="33684" y2="94580"/>
                        <a14:foregroundMark x1="33684" y1="94580" x2="38105" y2="81843"/>
                        <a14:foregroundMark x1="38105" y1="81843" x2="41263" y2="52304"/>
                        <a14:foregroundMark x1="52244" y1="24605" x2="56842" y2="13008"/>
                        <a14:foregroundMark x1="35474" y1="62466" x2="36526" y2="97832"/>
                        <a14:foregroundMark x1="36526" y1="97832" x2="23895" y2="97696"/>
                        <a14:foregroundMark x1="23895" y1="97696" x2="14211" y2="86992"/>
                        <a14:foregroundMark x1="14211" y1="86992" x2="16316" y2="75339"/>
                        <a14:foregroundMark x1="16316" y1="75339" x2="25684" y2="56504"/>
                        <a14:foregroundMark x1="25684" y1="56504" x2="32947" y2="49458"/>
                        <a14:foregroundMark x1="32947" y1="49458" x2="35789" y2="59621"/>
                        <a14:foregroundMark x1="35789" y1="59621" x2="35684" y2="62602"/>
                        <a14:foregroundMark x1="36421" y1="84688" x2="29368" y2="95393"/>
                        <a14:foregroundMark x1="29368" y1="95393" x2="21158" y2="92276"/>
                        <a14:foregroundMark x1="21158" y1="92276" x2="21474" y2="78997"/>
                        <a14:foregroundMark x1="21474" y1="78997" x2="24316" y2="68835"/>
                        <a14:foregroundMark x1="24316" y1="68835" x2="30842" y2="62060"/>
                        <a14:foregroundMark x1="30842" y1="62060" x2="38526" y2="67751"/>
                        <a14:foregroundMark x1="38526" y1="67751" x2="36632" y2="85908"/>
                        <a14:foregroundMark x1="37053" y1="90515" x2="29158" y2="94986"/>
                        <a14:foregroundMark x1="29158" y1="94986" x2="20105" y2="91463"/>
                        <a14:foregroundMark x1="20105" y1="91463" x2="15474" y2="78862"/>
                        <a14:foregroundMark x1="15474" y1="78862" x2="20000" y2="63821"/>
                        <a14:foregroundMark x1="20000" y1="63821" x2="29474" y2="57453"/>
                        <a14:foregroundMark x1="29474" y1="57453" x2="37789" y2="63415"/>
                        <a14:foregroundMark x1="37789" y1="63415" x2="38842" y2="80623"/>
                        <a14:foregroundMark x1="38842" y1="80623" x2="34947" y2="90921"/>
                        <a14:foregroundMark x1="34947" y1="90921" x2="35684" y2="92818"/>
                        <a14:foregroundMark x1="26421" y1="72222" x2="26421" y2="72222"/>
                        <a14:foregroundMark x1="27684" y1="83198" x2="27684" y2="83198"/>
                        <a14:foregroundMark x1="28105" y1="81436" x2="30632" y2="91599"/>
                        <a14:foregroundMark x1="30632" y1="91599" x2="30737" y2="91599"/>
                        <a14:foregroundMark x1="31684" y1="91057" x2="23579" y2="91734"/>
                        <a14:foregroundMark x1="23579" y1="91734" x2="34105" y2="84146"/>
                        <a14:foregroundMark x1="34105" y1="84146" x2="28526" y2="77371"/>
                        <a14:foregroundMark x1="30211" y1="88889" x2="27789" y2="71545"/>
                        <a14:foregroundMark x1="27789" y1="71545" x2="32211" y2="62466"/>
                        <a14:foregroundMark x1="32211" y1="62466" x2="30000" y2="77100"/>
                        <a14:foregroundMark x1="30000" y1="77100" x2="31368" y2="68022"/>
                        <a14:foregroundMark x1="12526" y1="31301" x2="17053" y2="34282"/>
                        <a14:foregroundMark x1="11895" y1="39160" x2="14211" y2="43360"/>
                        <a14:foregroundMark x1="4526" y1="26965" x2="3579" y2="29133"/>
                        <a14:foregroundMark x1="4316" y1="27100" x2="3789" y2="28862"/>
                        <a14:foregroundMark x1="23579" y1="89837" x2="27895" y2="89024"/>
                        <a14:foregroundMark x1="23789" y1="89024" x2="30000" y2="89024"/>
                        <a14:foregroundMark x1="28316" y1="88753" x2="28105" y2="80217"/>
                        <a14:foregroundMark x1="41474" y1="59350" x2="40842" y2="55691"/>
                        <a14:backgroundMark x1="45895" y1="60163" x2="44737" y2="49458"/>
                        <a14:backgroundMark x1="44737" y1="49458" x2="47895" y2="38753"/>
                        <a14:backgroundMark x1="47895" y1="38753" x2="52421" y2="32249"/>
                        <a14:backgroundMark x1="47684" y1="63550" x2="49368" y2="63279"/>
                        <a14:backgroundMark x1="60842" y1="24526" x2="51895" y2="26829"/>
                        <a14:backgroundMark x1="51895" y1="26829" x2="44105" y2="32520"/>
                        <a14:backgroundMark x1="44105" y1="32520" x2="42421" y2="44309"/>
                        <a14:backgroundMark x1="42421" y1="44309" x2="43263" y2="55556"/>
                        <a14:backgroundMark x1="43263" y1="55556" x2="49579" y2="62602"/>
                        <a14:backgroundMark x1="49579" y1="62602" x2="56526" y2="56369"/>
                        <a14:backgroundMark x1="56526" y1="56369" x2="61053" y2="34282"/>
                        <a14:backgroundMark x1="61053" y1="34282" x2="60842" y2="25068"/>
                        <a14:backgroundMark x1="51895" y1="50136" x2="45368" y2="42818"/>
                        <a14:backgroundMark x1="45368" y1="42818" x2="52000" y2="34417"/>
                        <a14:backgroundMark x1="52000" y1="34417" x2="47579" y2="48780"/>
                        <a14:backgroundMark x1="47579" y1="48780" x2="47895" y2="51626"/>
                        <a14:backgroundMark x1="48632" y1="32249" x2="46737" y2="44715"/>
                        <a14:backgroundMark x1="48632" y1="30217" x2="46211" y2="46748"/>
                        <a14:backgroundMark x1="44105" y1="44038" x2="44632" y2="41734"/>
                        <a14:backgroundMark x1="44526" y1="44173" x2="44842" y2="42954"/>
                      </a14:backgroundRemoval>
                    </a14:imgEffect>
                  </a14:imgLayer>
                </a14:imgProps>
              </a:ext>
            </a:extLst>
          </a:blip>
          <a:srcRect r="39440"/>
          <a:stretch/>
        </p:blipFill>
        <p:spPr>
          <a:xfrm>
            <a:off x="18602121" y="17636170"/>
            <a:ext cx="2304582" cy="2956221"/>
          </a:xfrm>
          <a:prstGeom prst="rect">
            <a:avLst/>
          </a:prstGeom>
        </p:spPr>
      </p:pic>
      <p:sp>
        <p:nvSpPr>
          <p:cNvPr id="1135" name="文字方塊 1134">
            <a:extLst>
              <a:ext uri="{FF2B5EF4-FFF2-40B4-BE49-F238E27FC236}">
                <a16:creationId xmlns:a16="http://schemas.microsoft.com/office/drawing/2014/main" id="{B01ECB65-4C11-ACAA-559A-066B0C8C6B86}"/>
              </a:ext>
            </a:extLst>
          </p:cNvPr>
          <p:cNvSpPr txBox="1"/>
          <p:nvPr/>
        </p:nvSpPr>
        <p:spPr>
          <a:xfrm>
            <a:off x="13448435" y="22759079"/>
            <a:ext cx="511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3. </a:t>
            </a:r>
            <a:r>
              <a:rPr kumimoji="1" lang="zh-TW" altLang="en-US" sz="3600" dirty="0"/>
              <a:t>人機互動操作</a:t>
            </a:r>
          </a:p>
        </p:txBody>
      </p:sp>
      <p:sp>
        <p:nvSpPr>
          <p:cNvPr id="1136" name="Google Shape;109;p1">
            <a:extLst>
              <a:ext uri="{FF2B5EF4-FFF2-40B4-BE49-F238E27FC236}">
                <a16:creationId xmlns:a16="http://schemas.microsoft.com/office/drawing/2014/main" id="{1B845113-F774-C33B-E0CC-1ABE1118360E}"/>
              </a:ext>
            </a:extLst>
          </p:cNvPr>
          <p:cNvSpPr/>
          <p:nvPr/>
        </p:nvSpPr>
        <p:spPr>
          <a:xfrm>
            <a:off x="12767625" y="33322276"/>
            <a:ext cx="11273604" cy="4788459"/>
          </a:xfrm>
          <a:prstGeom prst="rect">
            <a:avLst/>
          </a:prstGeom>
          <a:solidFill>
            <a:schemeClr val="lt1"/>
          </a:solidFill>
          <a:ln w="152400" cap="flat" cmpd="sng">
            <a:solidFill>
              <a:srgbClr val="88B8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740" tIns="37360" rIns="74740" bIns="37360" anchor="ctr" anchorCtr="0">
            <a:noAutofit/>
          </a:bodyPr>
          <a:lstStyle/>
          <a:p>
            <a:pPr algn="ctr"/>
            <a:endParaRPr sz="1472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文字方塊 1137">
            <a:extLst>
              <a:ext uri="{FF2B5EF4-FFF2-40B4-BE49-F238E27FC236}">
                <a16:creationId xmlns:a16="http://schemas.microsoft.com/office/drawing/2014/main" id="{E7BD4F83-29F6-8818-0F57-B0C6A0161766}"/>
              </a:ext>
            </a:extLst>
          </p:cNvPr>
          <p:cNvSpPr txBox="1"/>
          <p:nvPr/>
        </p:nvSpPr>
        <p:spPr>
          <a:xfrm>
            <a:off x="13406130" y="33719136"/>
            <a:ext cx="10416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600" dirty="0"/>
              <a:t>硬體端與姿態模型的判讀進行系統整合，並且在</a:t>
            </a:r>
            <a:r>
              <a:rPr kumimoji="1" lang="en-US" altLang="zh-TW" sz="3600" dirty="0"/>
              <a:t>TM Robots </a:t>
            </a:r>
            <a:r>
              <a:rPr kumimoji="1" lang="zh-TW" altLang="en-US" sz="3600" dirty="0"/>
              <a:t>的手臂上運行</a:t>
            </a:r>
            <a:r>
              <a:rPr kumimoji="1" lang="en-US" altLang="zh-TW" sz="3600" dirty="0"/>
              <a:t> ROS </a:t>
            </a:r>
            <a:r>
              <a:rPr kumimoji="1" lang="zh-TW" altLang="en-US" sz="3600" dirty="0"/>
              <a:t>系統，以我們得到的資料作為輸入，機械手臂的運作作為輸出結果。</a:t>
            </a:r>
            <a:endParaRPr kumimoji="1" lang="en-US" altLang="zh-TW" sz="3600" dirty="0"/>
          </a:p>
          <a:p>
            <a:r>
              <a:rPr kumimoji="1" lang="zh-TW" altLang="en-US" sz="3600" dirty="0"/>
              <a:t>但在操作上仍須兩人互相配合，利用</a:t>
            </a:r>
            <a:r>
              <a:rPr kumimoji="1" lang="en-US" altLang="zh-TW" sz="3600" dirty="0"/>
              <a:t> UI </a:t>
            </a:r>
            <a:r>
              <a:rPr kumimoji="1" lang="zh-TW" altLang="en-US" sz="3600" dirty="0"/>
              <a:t>介面點選指定任務模式和資料視覺化的呈現，未來發展以純人類手臂姿態對應機械手臂運動，且即時互動方向努力。</a:t>
            </a:r>
            <a:endParaRPr kumimoji="1" lang="en-US" altLang="zh-TW" sz="3600" dirty="0"/>
          </a:p>
        </p:txBody>
      </p:sp>
      <p:pic>
        <p:nvPicPr>
          <p:cNvPr id="1140" name="圖片 1139" descr="一張含有 牆, 室內 的圖片&#10;&#10;自動產生的描述">
            <a:extLst>
              <a:ext uri="{FF2B5EF4-FFF2-40B4-BE49-F238E27FC236}">
                <a16:creationId xmlns:a16="http://schemas.microsoft.com/office/drawing/2014/main" id="{3AA35DE2-44CB-332B-BA76-0BF771CCCC4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01160" y="28005819"/>
            <a:ext cx="5395039" cy="3178382"/>
          </a:xfrm>
          <a:prstGeom prst="rect">
            <a:avLst/>
          </a:prstGeom>
        </p:spPr>
      </p:pic>
      <p:pic>
        <p:nvPicPr>
          <p:cNvPr id="1143" name="圖片 1142" descr="一張含有 圖書, 書櫃, 文字, 傢俱 的圖片&#10;&#10;自動產生的描述">
            <a:extLst>
              <a:ext uri="{FF2B5EF4-FFF2-40B4-BE49-F238E27FC236}">
                <a16:creationId xmlns:a16="http://schemas.microsoft.com/office/drawing/2014/main" id="{AB257A91-B622-1C84-4D49-C634EB5299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38803" y="23872478"/>
            <a:ext cx="3631722" cy="32696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419</Words>
  <Application>Microsoft Macintosh PowerPoint</Application>
  <PresentationFormat>自訂</PresentationFormat>
  <Paragraphs>39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楷體-繁</vt:lpstr>
      <vt:lpstr>標楷體-繁</vt:lpstr>
      <vt:lpstr>Arial</vt:lpstr>
      <vt:lpstr>Calibri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天賜 賴</dc:creator>
  <cp:lastModifiedBy>蘇致宇</cp:lastModifiedBy>
  <cp:revision>3</cp:revision>
  <dcterms:created xsi:type="dcterms:W3CDTF">2019-11-11T05:32:21Z</dcterms:created>
  <dcterms:modified xsi:type="dcterms:W3CDTF">2024-06-01T18:44:51Z</dcterms:modified>
</cp:coreProperties>
</file>