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59" r:id="rId5"/>
    <p:sldMasterId id="2147483661" r:id="rId6"/>
  </p:sldMasterIdLst>
  <p:notesMasterIdLst>
    <p:notesMasterId r:id="rId21"/>
  </p:notesMasterIdLst>
  <p:handoutMasterIdLst>
    <p:handoutMasterId r:id="rId22"/>
  </p:handoutMasterIdLst>
  <p:sldIdLst>
    <p:sldId id="270" r:id="rId7"/>
    <p:sldId id="284" r:id="rId8"/>
    <p:sldId id="280" r:id="rId9"/>
    <p:sldId id="287" r:id="rId10"/>
    <p:sldId id="288" r:id="rId11"/>
    <p:sldId id="285" r:id="rId12"/>
    <p:sldId id="286" r:id="rId13"/>
    <p:sldId id="299" r:id="rId14"/>
    <p:sldId id="301" r:id="rId15"/>
    <p:sldId id="290" r:id="rId16"/>
    <p:sldId id="291" r:id="rId17"/>
    <p:sldId id="296" r:id="rId18"/>
    <p:sldId id="297" r:id="rId19"/>
    <p:sldId id="300" r:id="rId20"/>
  </p:sldIdLst>
  <p:sldSz cx="9144000" cy="6858000" type="screen4x3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008A"/>
    <a:srgbClr val="7800FF"/>
    <a:srgbClr val="8800D1"/>
    <a:srgbClr val="7B00AC"/>
    <a:srgbClr val="6E008E"/>
    <a:srgbClr val="821164"/>
    <a:srgbClr val="070A0F"/>
    <a:srgbClr val="6686A2"/>
    <a:srgbClr val="00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134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20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3006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42517-17DF-4504-9FF8-AC9B4F85D1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9AD0D16-FA22-44E9-8EF5-C0BC62516F5A}">
      <dgm:prSet phldrT="[Texte]"/>
      <dgm:spPr/>
      <dgm:t>
        <a:bodyPr/>
        <a:lstStyle/>
        <a:p>
          <a:r>
            <a:rPr lang="fr-FR" dirty="0" smtClean="0"/>
            <a:t>Phase amont (préparation de la stratégie d’achat)</a:t>
          </a:r>
          <a:endParaRPr lang="fr-FR" dirty="0"/>
        </a:p>
      </dgm:t>
    </dgm:pt>
    <dgm:pt modelId="{C73DF354-DD13-4F24-9E30-1EF04779CEEE}" type="parTrans" cxnId="{E3587183-8309-407E-837E-D012CD343532}">
      <dgm:prSet/>
      <dgm:spPr/>
      <dgm:t>
        <a:bodyPr/>
        <a:lstStyle/>
        <a:p>
          <a:endParaRPr lang="fr-FR"/>
        </a:p>
      </dgm:t>
    </dgm:pt>
    <dgm:pt modelId="{ADB51365-23A2-49AD-9058-497003EACA13}" type="sibTrans" cxnId="{E3587183-8309-407E-837E-D012CD343532}">
      <dgm:prSet/>
      <dgm:spPr/>
      <dgm:t>
        <a:bodyPr/>
        <a:lstStyle/>
        <a:p>
          <a:endParaRPr lang="fr-FR"/>
        </a:p>
      </dgm:t>
    </dgm:pt>
    <dgm:pt modelId="{756B5940-BB95-4A38-996D-CAE6FA33FBD1}">
      <dgm:prSet phldrT="[Texte]"/>
      <dgm:spPr/>
      <dgm:t>
        <a:bodyPr/>
        <a:lstStyle/>
        <a:p>
          <a:r>
            <a:rPr lang="fr-FR" b="1" dirty="0" smtClean="0"/>
            <a:t>Côté acheteur </a:t>
          </a:r>
          <a:r>
            <a:rPr lang="fr-FR" dirty="0" smtClean="0"/>
            <a:t>: analyse du marché fournisseur (veille) et élaboration des stratégies d’achats. Programmation.</a:t>
          </a:r>
          <a:endParaRPr lang="fr-FR" dirty="0"/>
        </a:p>
      </dgm:t>
    </dgm:pt>
    <dgm:pt modelId="{CC7B600E-C232-4DA8-A653-00538DD0BA73}" type="parTrans" cxnId="{B2208E21-711D-4DBA-AB39-9E9DF864288E}">
      <dgm:prSet/>
      <dgm:spPr/>
      <dgm:t>
        <a:bodyPr/>
        <a:lstStyle/>
        <a:p>
          <a:endParaRPr lang="fr-FR"/>
        </a:p>
      </dgm:t>
    </dgm:pt>
    <dgm:pt modelId="{828BCEEB-1D73-42CB-8E29-49E5BF58400C}" type="sibTrans" cxnId="{B2208E21-711D-4DBA-AB39-9E9DF864288E}">
      <dgm:prSet/>
      <dgm:spPr/>
      <dgm:t>
        <a:bodyPr/>
        <a:lstStyle/>
        <a:p>
          <a:endParaRPr lang="fr-FR"/>
        </a:p>
      </dgm:t>
    </dgm:pt>
    <dgm:pt modelId="{4AC1D28D-473E-4E72-AD85-2E8F36A68A9B}">
      <dgm:prSet phldrT="[Texte]"/>
      <dgm:spPr/>
      <dgm:t>
        <a:bodyPr/>
        <a:lstStyle/>
        <a:p>
          <a:r>
            <a:rPr lang="fr-FR" dirty="0" smtClean="0"/>
            <a:t>Construction de chaque marché</a:t>
          </a:r>
          <a:endParaRPr lang="fr-FR" dirty="0"/>
        </a:p>
      </dgm:t>
    </dgm:pt>
    <dgm:pt modelId="{1590768B-F96A-4367-BB9A-9402666A958E}" type="parTrans" cxnId="{1B370C42-BBC4-45B7-B5EB-E8AC40BBEA1F}">
      <dgm:prSet/>
      <dgm:spPr/>
      <dgm:t>
        <a:bodyPr/>
        <a:lstStyle/>
        <a:p>
          <a:endParaRPr lang="fr-FR"/>
        </a:p>
      </dgm:t>
    </dgm:pt>
    <dgm:pt modelId="{599C1ABD-42BD-433B-9DA0-D413B61C16B4}" type="sibTrans" cxnId="{1B370C42-BBC4-45B7-B5EB-E8AC40BBEA1F}">
      <dgm:prSet/>
      <dgm:spPr/>
      <dgm:t>
        <a:bodyPr/>
        <a:lstStyle/>
        <a:p>
          <a:endParaRPr lang="fr-FR"/>
        </a:p>
      </dgm:t>
    </dgm:pt>
    <dgm:pt modelId="{D4BFF5B8-952C-467F-8AF0-A17BCE261C68}">
      <dgm:prSet phldrT="[Texte]"/>
      <dgm:spPr/>
      <dgm:t>
        <a:bodyPr/>
        <a:lstStyle/>
        <a:p>
          <a:r>
            <a:rPr lang="fr-FR" b="1" dirty="0" smtClean="0"/>
            <a:t>Côté acheteur </a:t>
          </a:r>
          <a:r>
            <a:rPr lang="fr-FR" dirty="0" smtClean="0"/>
            <a:t>: pour chaque marché : définition des besoins, rédaction des pièces de consultation et contractuelles, choix de la procédure, choix des critères de jugement des offres.</a:t>
          </a:r>
          <a:endParaRPr lang="fr-FR" dirty="0"/>
        </a:p>
      </dgm:t>
    </dgm:pt>
    <dgm:pt modelId="{8E496267-AAC7-445E-86B3-7958F7F79A38}" type="parTrans" cxnId="{367092AB-5D33-4BF5-8757-441844947A8B}">
      <dgm:prSet/>
      <dgm:spPr/>
      <dgm:t>
        <a:bodyPr/>
        <a:lstStyle/>
        <a:p>
          <a:endParaRPr lang="fr-FR"/>
        </a:p>
      </dgm:t>
    </dgm:pt>
    <dgm:pt modelId="{98B87C14-A07D-4713-A10C-8BDDA0C3DD5D}" type="sibTrans" cxnId="{367092AB-5D33-4BF5-8757-441844947A8B}">
      <dgm:prSet/>
      <dgm:spPr/>
      <dgm:t>
        <a:bodyPr/>
        <a:lstStyle/>
        <a:p>
          <a:endParaRPr lang="fr-FR"/>
        </a:p>
      </dgm:t>
    </dgm:pt>
    <dgm:pt modelId="{7421B082-5986-41F0-B900-A772BFD3CE68}">
      <dgm:prSet phldrT="[Texte]"/>
      <dgm:spPr/>
      <dgm:t>
        <a:bodyPr/>
        <a:lstStyle/>
        <a:p>
          <a:r>
            <a:rPr lang="fr-FR" b="1" dirty="0" smtClean="0">
              <a:solidFill>
                <a:srgbClr val="0000FF"/>
              </a:solidFill>
            </a:rPr>
            <a:t>Rôle de la MLDS</a:t>
          </a:r>
          <a:r>
            <a:rPr lang="fr-FR" dirty="0" smtClean="0">
              <a:solidFill>
                <a:srgbClr val="0000FF"/>
              </a:solidFill>
            </a:rPr>
            <a:t> : si nécessaire, aide à la décision d’insérer ou non la clause sociale de formation, mais surtout </a:t>
          </a:r>
          <a:r>
            <a:rPr lang="fr-FR" u="sng" dirty="0" smtClean="0">
              <a:solidFill>
                <a:srgbClr val="0000FF"/>
              </a:solidFill>
            </a:rPr>
            <a:t>application de ce qui a été décidé en phase amont (cf. partenariat).</a:t>
          </a:r>
          <a:endParaRPr lang="fr-FR" dirty="0">
            <a:solidFill>
              <a:srgbClr val="0000FF"/>
            </a:solidFill>
          </a:endParaRPr>
        </a:p>
      </dgm:t>
    </dgm:pt>
    <dgm:pt modelId="{0C3C4198-E60B-4420-80E3-BDEE529B977E}" type="parTrans" cxnId="{7AD9D689-19A0-4164-8B7D-27863B0FAA91}">
      <dgm:prSet/>
      <dgm:spPr/>
      <dgm:t>
        <a:bodyPr/>
        <a:lstStyle/>
        <a:p>
          <a:endParaRPr lang="fr-FR"/>
        </a:p>
      </dgm:t>
    </dgm:pt>
    <dgm:pt modelId="{20B774B3-0019-4D40-BC35-15E8034C5442}" type="sibTrans" cxnId="{7AD9D689-19A0-4164-8B7D-27863B0FAA91}">
      <dgm:prSet/>
      <dgm:spPr/>
      <dgm:t>
        <a:bodyPr/>
        <a:lstStyle/>
        <a:p>
          <a:endParaRPr lang="fr-FR"/>
        </a:p>
      </dgm:t>
    </dgm:pt>
    <dgm:pt modelId="{51982476-9C09-4F02-A16A-06D5A93F883F}">
      <dgm:prSet phldrT="[Texte]"/>
      <dgm:spPr/>
      <dgm:t>
        <a:bodyPr/>
        <a:lstStyle/>
        <a:p>
          <a:r>
            <a:rPr lang="fr-FR" dirty="0" smtClean="0"/>
            <a:t>Phase de publicité</a:t>
          </a:r>
          <a:endParaRPr lang="fr-FR" dirty="0"/>
        </a:p>
      </dgm:t>
    </dgm:pt>
    <dgm:pt modelId="{6CBE116A-5534-40D7-8D8C-E0F0AE949B51}" type="parTrans" cxnId="{BF79A1CE-9043-4C8E-80D7-DCD9E534F74A}">
      <dgm:prSet/>
      <dgm:spPr/>
      <dgm:t>
        <a:bodyPr/>
        <a:lstStyle/>
        <a:p>
          <a:endParaRPr lang="fr-FR"/>
        </a:p>
      </dgm:t>
    </dgm:pt>
    <dgm:pt modelId="{8C1BCCFD-8521-4C43-B997-2798CC6E0BB8}" type="sibTrans" cxnId="{BF79A1CE-9043-4C8E-80D7-DCD9E534F74A}">
      <dgm:prSet/>
      <dgm:spPr/>
      <dgm:t>
        <a:bodyPr/>
        <a:lstStyle/>
        <a:p>
          <a:endParaRPr lang="fr-FR"/>
        </a:p>
      </dgm:t>
    </dgm:pt>
    <dgm:pt modelId="{E2FA8BAC-1494-411E-AE33-A920ADAFE66B}">
      <dgm:prSet phldrT="[Texte]"/>
      <dgm:spPr/>
      <dgm:t>
        <a:bodyPr/>
        <a:lstStyle/>
        <a:p>
          <a:r>
            <a:rPr lang="fr-FR" b="1" dirty="0" smtClean="0"/>
            <a:t>Côté acheteur </a:t>
          </a:r>
          <a:r>
            <a:rPr lang="fr-FR" dirty="0" smtClean="0"/>
            <a:t>: suivi d’exécution du contrat.</a:t>
          </a:r>
          <a:endParaRPr lang="fr-FR" dirty="0"/>
        </a:p>
      </dgm:t>
    </dgm:pt>
    <dgm:pt modelId="{729B313C-EC9F-4E53-9512-2F6CD2ED6042}" type="parTrans" cxnId="{4DDB7CE3-F768-4CF1-AC56-7465FA4C4F2C}">
      <dgm:prSet/>
      <dgm:spPr/>
      <dgm:t>
        <a:bodyPr/>
        <a:lstStyle/>
        <a:p>
          <a:endParaRPr lang="fr-FR"/>
        </a:p>
      </dgm:t>
    </dgm:pt>
    <dgm:pt modelId="{4D839039-7CB7-470A-94BE-905F1E1E1429}" type="sibTrans" cxnId="{4DDB7CE3-F768-4CF1-AC56-7465FA4C4F2C}">
      <dgm:prSet/>
      <dgm:spPr/>
      <dgm:t>
        <a:bodyPr/>
        <a:lstStyle/>
        <a:p>
          <a:endParaRPr lang="fr-FR"/>
        </a:p>
      </dgm:t>
    </dgm:pt>
    <dgm:pt modelId="{8B09DE71-DE69-4C7D-9C72-B2B06D617B1A}">
      <dgm:prSet phldrT="[Texte]"/>
      <dgm:spPr/>
      <dgm:t>
        <a:bodyPr/>
        <a:lstStyle/>
        <a:p>
          <a:r>
            <a:rPr lang="fr-FR" b="1" dirty="0" smtClean="0">
              <a:solidFill>
                <a:srgbClr val="0000FF"/>
              </a:solidFill>
            </a:rPr>
            <a:t>Rôle de la MLDS </a:t>
          </a:r>
          <a:r>
            <a:rPr lang="fr-FR" dirty="0" smtClean="0">
              <a:solidFill>
                <a:srgbClr val="0000FF"/>
              </a:solidFill>
            </a:rPr>
            <a:t>: rencontrer l’acheteur pour un premier contact (présentation de la MLDS, de son organisation, des stages recherchés (comptabilité, administration, informatique, logistique…) / se faire présenter les objets de marchés récurrents pouvant être éligibles à la clause sociale. </a:t>
          </a:r>
          <a:r>
            <a:rPr lang="fr-FR" u="sng" dirty="0" smtClean="0">
              <a:solidFill>
                <a:srgbClr val="0000FF"/>
              </a:solidFill>
            </a:rPr>
            <a:t>Fixer les termes d’un partenariat</a:t>
          </a:r>
          <a:r>
            <a:rPr lang="fr-FR" dirty="0" smtClean="0">
              <a:solidFill>
                <a:srgbClr val="0000FF"/>
              </a:solidFill>
            </a:rPr>
            <a:t>.</a:t>
          </a:r>
          <a:endParaRPr lang="fr-FR" dirty="0">
            <a:solidFill>
              <a:srgbClr val="0000FF"/>
            </a:solidFill>
          </a:endParaRPr>
        </a:p>
      </dgm:t>
    </dgm:pt>
    <dgm:pt modelId="{E9258403-E83F-42E7-9521-11F33953977E}" type="parTrans" cxnId="{AE511A63-4A6E-4B64-8E4F-15DA10F2CB62}">
      <dgm:prSet/>
      <dgm:spPr/>
      <dgm:t>
        <a:bodyPr/>
        <a:lstStyle/>
        <a:p>
          <a:endParaRPr lang="fr-FR"/>
        </a:p>
      </dgm:t>
    </dgm:pt>
    <dgm:pt modelId="{71DAAA35-3969-4ED3-B4C1-0B99D4636BE5}" type="sibTrans" cxnId="{AE511A63-4A6E-4B64-8E4F-15DA10F2CB62}">
      <dgm:prSet/>
      <dgm:spPr/>
      <dgm:t>
        <a:bodyPr/>
        <a:lstStyle/>
        <a:p>
          <a:endParaRPr lang="fr-FR"/>
        </a:p>
      </dgm:t>
    </dgm:pt>
    <dgm:pt modelId="{B31C62E0-E9E4-4A36-B792-377085109F23}">
      <dgm:prSet phldrT="[Texte]"/>
      <dgm:spPr/>
      <dgm:t>
        <a:bodyPr/>
        <a:lstStyle/>
        <a:p>
          <a:r>
            <a:rPr lang="fr-FR" dirty="0" smtClean="0"/>
            <a:t>Exécution des prestations</a:t>
          </a:r>
          <a:endParaRPr lang="fr-FR" dirty="0"/>
        </a:p>
      </dgm:t>
    </dgm:pt>
    <dgm:pt modelId="{41B257DF-F0C5-44A1-AFDF-D03752F761FC}" type="parTrans" cxnId="{6D5C3010-671F-4DB3-A095-A74306B94C9C}">
      <dgm:prSet/>
      <dgm:spPr/>
      <dgm:t>
        <a:bodyPr/>
        <a:lstStyle/>
        <a:p>
          <a:endParaRPr lang="fr-FR"/>
        </a:p>
      </dgm:t>
    </dgm:pt>
    <dgm:pt modelId="{57022ED4-166E-44D2-9D53-798F7FE80F55}" type="sibTrans" cxnId="{6D5C3010-671F-4DB3-A095-A74306B94C9C}">
      <dgm:prSet/>
      <dgm:spPr/>
      <dgm:t>
        <a:bodyPr/>
        <a:lstStyle/>
        <a:p>
          <a:endParaRPr lang="fr-FR"/>
        </a:p>
      </dgm:t>
    </dgm:pt>
    <dgm:pt modelId="{6D5325D5-2633-4EC7-84DC-61FD28420CF6}">
      <dgm:prSet/>
      <dgm:spPr/>
      <dgm:t>
        <a:bodyPr/>
        <a:lstStyle/>
        <a:p>
          <a:r>
            <a:rPr lang="fr-FR" b="1" dirty="0" smtClean="0"/>
            <a:t>Côté acheteur </a:t>
          </a:r>
          <a:r>
            <a:rPr lang="fr-FR" dirty="0" smtClean="0"/>
            <a:t>: choix du ou des titulaire(s). Après la </a:t>
          </a:r>
          <a:r>
            <a:rPr lang="fr-FR" dirty="0" smtClean="0">
              <a:solidFill>
                <a:schemeClr val="tx1"/>
              </a:solidFill>
            </a:rPr>
            <a:t>notification, l’offre sociale de l’entreprise est transmise à la MLDS via la plateforme de suivi des clauses sociales de formation</a:t>
          </a:r>
          <a:endParaRPr lang="fr-FR" dirty="0">
            <a:solidFill>
              <a:schemeClr val="tx1"/>
            </a:solidFill>
          </a:endParaRPr>
        </a:p>
      </dgm:t>
    </dgm:pt>
    <dgm:pt modelId="{B0E37F33-EBAF-4D0A-A420-0543B7B8A44F}" type="parTrans" cxnId="{FB4CB82F-9BD1-45DD-8554-008E885CAEC8}">
      <dgm:prSet/>
      <dgm:spPr/>
      <dgm:t>
        <a:bodyPr/>
        <a:lstStyle/>
        <a:p>
          <a:endParaRPr lang="fr-FR"/>
        </a:p>
      </dgm:t>
    </dgm:pt>
    <dgm:pt modelId="{1C3C0870-39AB-4693-A603-A8FCB005A9E9}" type="sibTrans" cxnId="{FB4CB82F-9BD1-45DD-8554-008E885CAEC8}">
      <dgm:prSet/>
      <dgm:spPr/>
      <dgm:t>
        <a:bodyPr/>
        <a:lstStyle/>
        <a:p>
          <a:endParaRPr lang="fr-FR"/>
        </a:p>
      </dgm:t>
    </dgm:pt>
    <dgm:pt modelId="{14B8B79B-D3C2-4836-BDD3-29024B88A0F5}">
      <dgm:prSet phldrT="[Texte]"/>
      <dgm:spPr/>
      <dgm:t>
        <a:bodyPr/>
        <a:lstStyle/>
        <a:p>
          <a:r>
            <a:rPr lang="fr-FR" b="1" dirty="0" smtClean="0">
              <a:solidFill>
                <a:srgbClr val="0000FF"/>
              </a:solidFill>
            </a:rPr>
            <a:t>Rôle de la MLDS </a:t>
          </a:r>
          <a:r>
            <a:rPr lang="fr-FR" dirty="0" smtClean="0">
              <a:solidFill>
                <a:srgbClr val="0000FF"/>
              </a:solidFill>
            </a:rPr>
            <a:t>: prise en charge de la clause sociale, proposition d’au moins un profil (</a:t>
          </a:r>
          <a:r>
            <a:rPr lang="fr-FR" u="sng" dirty="0" smtClean="0">
              <a:solidFill>
                <a:srgbClr val="0000FF"/>
              </a:solidFill>
            </a:rPr>
            <a:t>négociation : adaptation de l’offre de formation au profil retenu</a:t>
          </a:r>
          <a:r>
            <a:rPr lang="fr-FR" dirty="0" smtClean="0">
              <a:solidFill>
                <a:srgbClr val="0000FF"/>
              </a:solidFill>
            </a:rPr>
            <a:t>), entrée du jeune en entreprise (réunion de présentation) et suivi du parcours</a:t>
          </a:r>
          <a:br>
            <a:rPr lang="fr-FR" dirty="0" smtClean="0">
              <a:solidFill>
                <a:srgbClr val="0000FF"/>
              </a:solidFill>
            </a:rPr>
          </a:br>
          <a:r>
            <a:rPr lang="fr-FR" b="1" dirty="0" smtClean="0">
              <a:solidFill>
                <a:srgbClr val="0000FF"/>
              </a:solidFill>
            </a:rPr>
            <a:t>=&gt; Réalisation d’un bilan croisé de fin de parcours.</a:t>
          </a:r>
          <a:endParaRPr lang="fr-FR" b="1" dirty="0">
            <a:solidFill>
              <a:srgbClr val="0000FF"/>
            </a:solidFill>
          </a:endParaRPr>
        </a:p>
      </dgm:t>
    </dgm:pt>
    <dgm:pt modelId="{7278DE31-E93C-49EF-BE5B-7162D83F4F58}" type="parTrans" cxnId="{49CBC281-D972-4CD0-A3C2-3366DC9A5758}">
      <dgm:prSet/>
      <dgm:spPr/>
      <dgm:t>
        <a:bodyPr/>
        <a:lstStyle/>
        <a:p>
          <a:endParaRPr lang="fr-FR"/>
        </a:p>
      </dgm:t>
    </dgm:pt>
    <dgm:pt modelId="{9BBB382C-4670-4703-A3AF-1158369452B4}" type="sibTrans" cxnId="{49CBC281-D972-4CD0-A3C2-3366DC9A5758}">
      <dgm:prSet/>
      <dgm:spPr/>
      <dgm:t>
        <a:bodyPr/>
        <a:lstStyle/>
        <a:p>
          <a:endParaRPr lang="fr-FR"/>
        </a:p>
      </dgm:t>
    </dgm:pt>
    <dgm:pt modelId="{D700EFC4-5FDE-49B8-97B1-1981664F5119}">
      <dgm:prSet/>
      <dgm:spPr/>
      <dgm:t>
        <a:bodyPr/>
        <a:lstStyle/>
        <a:p>
          <a:r>
            <a:rPr lang="fr-FR" b="1" dirty="0" smtClean="0">
              <a:solidFill>
                <a:srgbClr val="0000FF"/>
              </a:solidFill>
            </a:rPr>
            <a:t>Rôle de la MLDS </a:t>
          </a:r>
          <a:r>
            <a:rPr lang="fr-FR" dirty="0" smtClean="0">
              <a:solidFill>
                <a:srgbClr val="0000FF"/>
              </a:solidFill>
            </a:rPr>
            <a:t>: une fois le parcours déclaré : </a:t>
          </a:r>
          <a:r>
            <a:rPr lang="fr-FR" u="sng" dirty="0" smtClean="0">
              <a:solidFill>
                <a:srgbClr val="0000FF"/>
              </a:solidFill>
            </a:rPr>
            <a:t>prendre contact avec l’entreprise</a:t>
          </a:r>
          <a:r>
            <a:rPr lang="fr-FR" dirty="0" smtClean="0">
              <a:solidFill>
                <a:srgbClr val="0000FF"/>
              </a:solidFill>
            </a:rPr>
            <a:t>, rechercher le ou les profils adaptés, dans le délai contractuel.</a:t>
          </a:r>
          <a:endParaRPr lang="fr-FR" dirty="0">
            <a:solidFill>
              <a:srgbClr val="0000FF"/>
            </a:solidFill>
          </a:endParaRPr>
        </a:p>
      </dgm:t>
    </dgm:pt>
    <dgm:pt modelId="{CB16DF47-89B3-4FAB-B11C-85C0ABF8C24C}" type="parTrans" cxnId="{1ECE49BF-46AF-4A3C-A51F-94E7A99530D0}">
      <dgm:prSet/>
      <dgm:spPr/>
      <dgm:t>
        <a:bodyPr/>
        <a:lstStyle/>
        <a:p>
          <a:endParaRPr lang="fr-FR"/>
        </a:p>
      </dgm:t>
    </dgm:pt>
    <dgm:pt modelId="{A73C8A30-862B-46D7-8BCB-BD5DC18BCDF9}" type="sibTrans" cxnId="{1ECE49BF-46AF-4A3C-A51F-94E7A99530D0}">
      <dgm:prSet/>
      <dgm:spPr/>
      <dgm:t>
        <a:bodyPr/>
        <a:lstStyle/>
        <a:p>
          <a:endParaRPr lang="fr-FR"/>
        </a:p>
      </dgm:t>
    </dgm:pt>
    <dgm:pt modelId="{6475AD06-90A7-4650-A5FA-70D02A385908}" type="pres">
      <dgm:prSet presAssocID="{A9942517-17DF-4504-9FF8-AC9B4F85D18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8468D2-E7FC-4EB5-A4F4-0B890541CC80}" type="pres">
      <dgm:prSet presAssocID="{69AD0D16-FA22-44E9-8EF5-C0BC62516F5A}" presName="composite" presStyleCnt="0"/>
      <dgm:spPr/>
    </dgm:pt>
    <dgm:pt modelId="{01B433F8-3B4D-4F4D-801B-D688D867AD1A}" type="pres">
      <dgm:prSet presAssocID="{69AD0D16-FA22-44E9-8EF5-C0BC62516F5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64FC45-5B53-4AE8-8BE8-96E0336DEA7D}" type="pres">
      <dgm:prSet presAssocID="{69AD0D16-FA22-44E9-8EF5-C0BC62516F5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9E4AF7-FD45-46E1-8481-76DE632EB588}" type="pres">
      <dgm:prSet presAssocID="{ADB51365-23A2-49AD-9058-497003EACA13}" presName="sp" presStyleCnt="0"/>
      <dgm:spPr/>
    </dgm:pt>
    <dgm:pt modelId="{54287FBA-5D5E-4F90-BD73-BA8BF249694E}" type="pres">
      <dgm:prSet presAssocID="{4AC1D28D-473E-4E72-AD85-2E8F36A68A9B}" presName="composite" presStyleCnt="0"/>
      <dgm:spPr/>
    </dgm:pt>
    <dgm:pt modelId="{0E45EE0B-99F7-4BD9-A45B-ADA3526B6EBA}" type="pres">
      <dgm:prSet presAssocID="{4AC1D28D-473E-4E72-AD85-2E8F36A68A9B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28BB73-CC3F-4175-AD97-1AADB105C873}" type="pres">
      <dgm:prSet presAssocID="{4AC1D28D-473E-4E72-AD85-2E8F36A68A9B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62FA1-9A2B-43BB-A503-33C396879770}" type="pres">
      <dgm:prSet presAssocID="{599C1ABD-42BD-433B-9DA0-D413B61C16B4}" presName="sp" presStyleCnt="0"/>
      <dgm:spPr/>
    </dgm:pt>
    <dgm:pt modelId="{475C7F11-8860-4C44-9448-352441A046CE}" type="pres">
      <dgm:prSet presAssocID="{51982476-9C09-4F02-A16A-06D5A93F883F}" presName="composite" presStyleCnt="0"/>
      <dgm:spPr/>
    </dgm:pt>
    <dgm:pt modelId="{F4968C67-01FA-4A4E-8015-389F01CC02B4}" type="pres">
      <dgm:prSet presAssocID="{51982476-9C09-4F02-A16A-06D5A93F883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D8E82-CE77-4B40-8ACB-467A6DF806BE}" type="pres">
      <dgm:prSet presAssocID="{51982476-9C09-4F02-A16A-06D5A93F883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5AD6C4-3813-40D4-B69C-907E658BF2FC}" type="pres">
      <dgm:prSet presAssocID="{8C1BCCFD-8521-4C43-B997-2798CC6E0BB8}" presName="sp" presStyleCnt="0"/>
      <dgm:spPr/>
    </dgm:pt>
    <dgm:pt modelId="{20B44418-6B3E-4AC7-9AED-7C7B4713C73A}" type="pres">
      <dgm:prSet presAssocID="{B31C62E0-E9E4-4A36-B792-377085109F23}" presName="composite" presStyleCnt="0"/>
      <dgm:spPr/>
    </dgm:pt>
    <dgm:pt modelId="{93A9976D-AF3B-446E-BD5E-E451F67DDFB3}" type="pres">
      <dgm:prSet presAssocID="{B31C62E0-E9E4-4A36-B792-377085109F2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D8515C-1FC2-49FD-825B-7DAC73757958}" type="pres">
      <dgm:prSet presAssocID="{B31C62E0-E9E4-4A36-B792-377085109F2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1D384E6-6416-4451-A5CF-796B345207CB}" type="presOf" srcId="{B31C62E0-E9E4-4A36-B792-377085109F23}" destId="{93A9976D-AF3B-446E-BD5E-E451F67DDFB3}" srcOrd="0" destOrd="0" presId="urn:microsoft.com/office/officeart/2005/8/layout/chevron2"/>
    <dgm:cxn modelId="{B2208E21-711D-4DBA-AB39-9E9DF864288E}" srcId="{69AD0D16-FA22-44E9-8EF5-C0BC62516F5A}" destId="{756B5940-BB95-4A38-996D-CAE6FA33FBD1}" srcOrd="0" destOrd="0" parTransId="{CC7B600E-C232-4DA8-A653-00538DD0BA73}" sibTransId="{828BCEEB-1D73-42CB-8E29-49E5BF58400C}"/>
    <dgm:cxn modelId="{BF79A1CE-9043-4C8E-80D7-DCD9E534F74A}" srcId="{A9942517-17DF-4504-9FF8-AC9B4F85D189}" destId="{51982476-9C09-4F02-A16A-06D5A93F883F}" srcOrd="2" destOrd="0" parTransId="{6CBE116A-5534-40D7-8D8C-E0F0AE949B51}" sibTransId="{8C1BCCFD-8521-4C43-B997-2798CC6E0BB8}"/>
    <dgm:cxn modelId="{1B370C42-BBC4-45B7-B5EB-E8AC40BBEA1F}" srcId="{A9942517-17DF-4504-9FF8-AC9B4F85D189}" destId="{4AC1D28D-473E-4E72-AD85-2E8F36A68A9B}" srcOrd="1" destOrd="0" parTransId="{1590768B-F96A-4367-BB9A-9402666A958E}" sibTransId="{599C1ABD-42BD-433B-9DA0-D413B61C16B4}"/>
    <dgm:cxn modelId="{A61300E1-C5E3-4C7B-BBEA-E06477AED9D5}" type="presOf" srcId="{51982476-9C09-4F02-A16A-06D5A93F883F}" destId="{F4968C67-01FA-4A4E-8015-389F01CC02B4}" srcOrd="0" destOrd="0" presId="urn:microsoft.com/office/officeart/2005/8/layout/chevron2"/>
    <dgm:cxn modelId="{15B9511E-3E48-4BD3-9CA9-6830A4C331DC}" type="presOf" srcId="{756B5940-BB95-4A38-996D-CAE6FA33FBD1}" destId="{C164FC45-5B53-4AE8-8BE8-96E0336DEA7D}" srcOrd="0" destOrd="0" presId="urn:microsoft.com/office/officeart/2005/8/layout/chevron2"/>
    <dgm:cxn modelId="{AE511A63-4A6E-4B64-8E4F-15DA10F2CB62}" srcId="{69AD0D16-FA22-44E9-8EF5-C0BC62516F5A}" destId="{8B09DE71-DE69-4C7D-9C72-B2B06D617B1A}" srcOrd="1" destOrd="0" parTransId="{E9258403-E83F-42E7-9521-11F33953977E}" sibTransId="{71DAAA35-3969-4ED3-B4C1-0B99D4636BE5}"/>
    <dgm:cxn modelId="{49CBC281-D972-4CD0-A3C2-3366DC9A5758}" srcId="{B31C62E0-E9E4-4A36-B792-377085109F23}" destId="{14B8B79B-D3C2-4836-BDD3-29024B88A0F5}" srcOrd="1" destOrd="0" parTransId="{7278DE31-E93C-49EF-BE5B-7162D83F4F58}" sibTransId="{9BBB382C-4670-4703-A3AF-1158369452B4}"/>
    <dgm:cxn modelId="{4FBEFB02-FD31-4FA8-8461-DDCBB207FD33}" type="presOf" srcId="{69AD0D16-FA22-44E9-8EF5-C0BC62516F5A}" destId="{01B433F8-3B4D-4F4D-801B-D688D867AD1A}" srcOrd="0" destOrd="0" presId="urn:microsoft.com/office/officeart/2005/8/layout/chevron2"/>
    <dgm:cxn modelId="{6EE623B0-A3CF-41F9-A388-E62ED97DFD52}" type="presOf" srcId="{A9942517-17DF-4504-9FF8-AC9B4F85D189}" destId="{6475AD06-90A7-4650-A5FA-70D02A385908}" srcOrd="0" destOrd="0" presId="urn:microsoft.com/office/officeart/2005/8/layout/chevron2"/>
    <dgm:cxn modelId="{6D5C3010-671F-4DB3-A095-A74306B94C9C}" srcId="{A9942517-17DF-4504-9FF8-AC9B4F85D189}" destId="{B31C62E0-E9E4-4A36-B792-377085109F23}" srcOrd="3" destOrd="0" parTransId="{41B257DF-F0C5-44A1-AFDF-D03752F761FC}" sibTransId="{57022ED4-166E-44D2-9D53-798F7FE80F55}"/>
    <dgm:cxn modelId="{6D428D32-9026-48BB-A929-7F4C90C7E114}" type="presOf" srcId="{4AC1D28D-473E-4E72-AD85-2E8F36A68A9B}" destId="{0E45EE0B-99F7-4BD9-A45B-ADA3526B6EBA}" srcOrd="0" destOrd="0" presId="urn:microsoft.com/office/officeart/2005/8/layout/chevron2"/>
    <dgm:cxn modelId="{2D9B777F-912F-41CE-999A-68FA6C8BB03D}" type="presOf" srcId="{D700EFC4-5FDE-49B8-97B1-1981664F5119}" destId="{0B5D8E82-CE77-4B40-8ACB-467A6DF806BE}" srcOrd="0" destOrd="1" presId="urn:microsoft.com/office/officeart/2005/8/layout/chevron2"/>
    <dgm:cxn modelId="{45B92CB4-EF43-4849-9F17-73F6F931EE84}" type="presOf" srcId="{D4BFF5B8-952C-467F-8AF0-A17BCE261C68}" destId="{3128BB73-CC3F-4175-AD97-1AADB105C873}" srcOrd="0" destOrd="0" presId="urn:microsoft.com/office/officeart/2005/8/layout/chevron2"/>
    <dgm:cxn modelId="{4DDB7CE3-F768-4CF1-AC56-7465FA4C4F2C}" srcId="{B31C62E0-E9E4-4A36-B792-377085109F23}" destId="{E2FA8BAC-1494-411E-AE33-A920ADAFE66B}" srcOrd="0" destOrd="0" parTransId="{729B313C-EC9F-4E53-9512-2F6CD2ED6042}" sibTransId="{4D839039-7CB7-470A-94BE-905F1E1E1429}"/>
    <dgm:cxn modelId="{367092AB-5D33-4BF5-8757-441844947A8B}" srcId="{4AC1D28D-473E-4E72-AD85-2E8F36A68A9B}" destId="{D4BFF5B8-952C-467F-8AF0-A17BCE261C68}" srcOrd="0" destOrd="0" parTransId="{8E496267-AAC7-445E-86B3-7958F7F79A38}" sibTransId="{98B87C14-A07D-4713-A10C-8BDDA0C3DD5D}"/>
    <dgm:cxn modelId="{1ECE49BF-46AF-4A3C-A51F-94E7A99530D0}" srcId="{51982476-9C09-4F02-A16A-06D5A93F883F}" destId="{D700EFC4-5FDE-49B8-97B1-1981664F5119}" srcOrd="1" destOrd="0" parTransId="{CB16DF47-89B3-4FAB-B11C-85C0ABF8C24C}" sibTransId="{A73C8A30-862B-46D7-8BCB-BD5DC18BCDF9}"/>
    <dgm:cxn modelId="{7AD9D689-19A0-4164-8B7D-27863B0FAA91}" srcId="{4AC1D28D-473E-4E72-AD85-2E8F36A68A9B}" destId="{7421B082-5986-41F0-B900-A772BFD3CE68}" srcOrd="1" destOrd="0" parTransId="{0C3C4198-E60B-4420-80E3-BDEE529B977E}" sibTransId="{20B774B3-0019-4D40-BC35-15E8034C5442}"/>
    <dgm:cxn modelId="{E3587183-8309-407E-837E-D012CD343532}" srcId="{A9942517-17DF-4504-9FF8-AC9B4F85D189}" destId="{69AD0D16-FA22-44E9-8EF5-C0BC62516F5A}" srcOrd="0" destOrd="0" parTransId="{C73DF354-DD13-4F24-9E30-1EF04779CEEE}" sibTransId="{ADB51365-23A2-49AD-9058-497003EACA13}"/>
    <dgm:cxn modelId="{F636F654-3A5C-4C05-9931-74182D9BFA13}" type="presOf" srcId="{E2FA8BAC-1494-411E-AE33-A920ADAFE66B}" destId="{B4D8515C-1FC2-49FD-825B-7DAC73757958}" srcOrd="0" destOrd="0" presId="urn:microsoft.com/office/officeart/2005/8/layout/chevron2"/>
    <dgm:cxn modelId="{EBA72AA9-AFF4-43F2-A2B0-5E8233A325C8}" type="presOf" srcId="{8B09DE71-DE69-4C7D-9C72-B2B06D617B1A}" destId="{C164FC45-5B53-4AE8-8BE8-96E0336DEA7D}" srcOrd="0" destOrd="1" presId="urn:microsoft.com/office/officeart/2005/8/layout/chevron2"/>
    <dgm:cxn modelId="{2986DF12-8054-4C49-B65F-A84AB298F9B1}" type="presOf" srcId="{14B8B79B-D3C2-4836-BDD3-29024B88A0F5}" destId="{B4D8515C-1FC2-49FD-825B-7DAC73757958}" srcOrd="0" destOrd="1" presId="urn:microsoft.com/office/officeart/2005/8/layout/chevron2"/>
    <dgm:cxn modelId="{1B07C946-44DD-4630-9DA4-D5D9A1DAC7D2}" type="presOf" srcId="{7421B082-5986-41F0-B900-A772BFD3CE68}" destId="{3128BB73-CC3F-4175-AD97-1AADB105C873}" srcOrd="0" destOrd="1" presId="urn:microsoft.com/office/officeart/2005/8/layout/chevron2"/>
    <dgm:cxn modelId="{7ABD23F3-A827-4D91-A14A-233F328E3F01}" type="presOf" srcId="{6D5325D5-2633-4EC7-84DC-61FD28420CF6}" destId="{0B5D8E82-CE77-4B40-8ACB-467A6DF806BE}" srcOrd="0" destOrd="0" presId="urn:microsoft.com/office/officeart/2005/8/layout/chevron2"/>
    <dgm:cxn modelId="{FB4CB82F-9BD1-45DD-8554-008E885CAEC8}" srcId="{51982476-9C09-4F02-A16A-06D5A93F883F}" destId="{6D5325D5-2633-4EC7-84DC-61FD28420CF6}" srcOrd="0" destOrd="0" parTransId="{B0E37F33-EBAF-4D0A-A420-0543B7B8A44F}" sibTransId="{1C3C0870-39AB-4693-A603-A8FCB005A9E9}"/>
    <dgm:cxn modelId="{02391056-1CAB-49B3-A7A4-0B7B5CB4917B}" type="presParOf" srcId="{6475AD06-90A7-4650-A5FA-70D02A385908}" destId="{418468D2-E7FC-4EB5-A4F4-0B890541CC80}" srcOrd="0" destOrd="0" presId="urn:microsoft.com/office/officeart/2005/8/layout/chevron2"/>
    <dgm:cxn modelId="{DA9455C9-045B-4288-8BCA-E178867C05B2}" type="presParOf" srcId="{418468D2-E7FC-4EB5-A4F4-0B890541CC80}" destId="{01B433F8-3B4D-4F4D-801B-D688D867AD1A}" srcOrd="0" destOrd="0" presId="urn:microsoft.com/office/officeart/2005/8/layout/chevron2"/>
    <dgm:cxn modelId="{49DD23FD-28CB-4677-9DED-E6117C45A1FD}" type="presParOf" srcId="{418468D2-E7FC-4EB5-A4F4-0B890541CC80}" destId="{C164FC45-5B53-4AE8-8BE8-96E0336DEA7D}" srcOrd="1" destOrd="0" presId="urn:microsoft.com/office/officeart/2005/8/layout/chevron2"/>
    <dgm:cxn modelId="{6DE5BF4A-270E-465B-8B20-6DBA257475B0}" type="presParOf" srcId="{6475AD06-90A7-4650-A5FA-70D02A385908}" destId="{799E4AF7-FD45-46E1-8481-76DE632EB588}" srcOrd="1" destOrd="0" presId="urn:microsoft.com/office/officeart/2005/8/layout/chevron2"/>
    <dgm:cxn modelId="{D3B751E7-8585-433F-A496-1B2D970539CA}" type="presParOf" srcId="{6475AD06-90A7-4650-A5FA-70D02A385908}" destId="{54287FBA-5D5E-4F90-BD73-BA8BF249694E}" srcOrd="2" destOrd="0" presId="urn:microsoft.com/office/officeart/2005/8/layout/chevron2"/>
    <dgm:cxn modelId="{6D1A8605-29AB-41BC-A6D8-DA71F877D06B}" type="presParOf" srcId="{54287FBA-5D5E-4F90-BD73-BA8BF249694E}" destId="{0E45EE0B-99F7-4BD9-A45B-ADA3526B6EBA}" srcOrd="0" destOrd="0" presId="urn:microsoft.com/office/officeart/2005/8/layout/chevron2"/>
    <dgm:cxn modelId="{DC9CCB56-AF88-47F9-B605-B78337F29521}" type="presParOf" srcId="{54287FBA-5D5E-4F90-BD73-BA8BF249694E}" destId="{3128BB73-CC3F-4175-AD97-1AADB105C873}" srcOrd="1" destOrd="0" presId="urn:microsoft.com/office/officeart/2005/8/layout/chevron2"/>
    <dgm:cxn modelId="{9B4EFC27-48E8-4058-9645-5C797C28FF5E}" type="presParOf" srcId="{6475AD06-90A7-4650-A5FA-70D02A385908}" destId="{B6C62FA1-9A2B-43BB-A503-33C396879770}" srcOrd="3" destOrd="0" presId="urn:microsoft.com/office/officeart/2005/8/layout/chevron2"/>
    <dgm:cxn modelId="{5BB2F1B3-0D0F-4C04-9685-73C162BCAA3D}" type="presParOf" srcId="{6475AD06-90A7-4650-A5FA-70D02A385908}" destId="{475C7F11-8860-4C44-9448-352441A046CE}" srcOrd="4" destOrd="0" presId="urn:microsoft.com/office/officeart/2005/8/layout/chevron2"/>
    <dgm:cxn modelId="{EE40C902-9203-4772-B5A6-054DD0D60012}" type="presParOf" srcId="{475C7F11-8860-4C44-9448-352441A046CE}" destId="{F4968C67-01FA-4A4E-8015-389F01CC02B4}" srcOrd="0" destOrd="0" presId="urn:microsoft.com/office/officeart/2005/8/layout/chevron2"/>
    <dgm:cxn modelId="{D16ECDFD-4998-4BD0-A715-BC48715ACDEE}" type="presParOf" srcId="{475C7F11-8860-4C44-9448-352441A046CE}" destId="{0B5D8E82-CE77-4B40-8ACB-467A6DF806BE}" srcOrd="1" destOrd="0" presId="urn:microsoft.com/office/officeart/2005/8/layout/chevron2"/>
    <dgm:cxn modelId="{9A1DF206-B47B-40BC-BCDE-FB1D01E5BA86}" type="presParOf" srcId="{6475AD06-90A7-4650-A5FA-70D02A385908}" destId="{1D5AD6C4-3813-40D4-B69C-907E658BF2FC}" srcOrd="5" destOrd="0" presId="urn:microsoft.com/office/officeart/2005/8/layout/chevron2"/>
    <dgm:cxn modelId="{34AC7CEE-9C34-45F5-9308-F876B14E429B}" type="presParOf" srcId="{6475AD06-90A7-4650-A5FA-70D02A385908}" destId="{20B44418-6B3E-4AC7-9AED-7C7B4713C73A}" srcOrd="6" destOrd="0" presId="urn:microsoft.com/office/officeart/2005/8/layout/chevron2"/>
    <dgm:cxn modelId="{34C2A810-C285-4B8F-8DC1-E2945613E9DE}" type="presParOf" srcId="{20B44418-6B3E-4AC7-9AED-7C7B4713C73A}" destId="{93A9976D-AF3B-446E-BD5E-E451F67DDFB3}" srcOrd="0" destOrd="0" presId="urn:microsoft.com/office/officeart/2005/8/layout/chevron2"/>
    <dgm:cxn modelId="{27C00B7A-4516-4DA3-878F-C7AC50E5D67D}" type="presParOf" srcId="{20B44418-6B3E-4AC7-9AED-7C7B4713C73A}" destId="{B4D8515C-1FC2-49FD-825B-7DAC737579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186E-EAA7-3A42-AFD2-CC349621202A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815B8-4CE2-F247-96EE-D0C173663B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4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EF2D4-44B9-F34D-AC77-36ED78FDDA3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BDEA-8EA0-FE4F-8E67-406CE035A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6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BDEA-8EA0-FE4F-8E67-406CE035A2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6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04863" y="1471083"/>
            <a:ext cx="7881937" cy="4598988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B008A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B008A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 dirty="0" smtClean="0"/>
              <a:t> 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79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de contenu avec texte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05400" y="1476296"/>
            <a:ext cx="7881400" cy="4525963"/>
          </a:xfrm>
        </p:spPr>
        <p:txBody>
          <a:bodyPr/>
          <a:lstStyle>
            <a:lvl1pPr marL="177800" marR="0" indent="-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/>
              <a:buChar char="■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B008A"/>
              </a:buClr>
              <a:buSzTx/>
              <a:buFont typeface="Arial Italic"/>
              <a:buChar char="■"/>
              <a:tabLst/>
              <a:defRPr/>
            </a:lvl2pPr>
            <a:lvl3pPr marL="627063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3pPr>
            <a:lvl4pPr marL="627063" marR="0" indent="177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B008A"/>
              </a:buClr>
              <a:buSzTx/>
              <a:buFont typeface="Arial"/>
              <a:buChar char="–"/>
              <a:tabLst/>
              <a:defRPr/>
            </a:lvl4pPr>
            <a:lvl5pPr marL="80645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5pPr>
          </a:lstStyle>
          <a:p>
            <a:pPr lvl="0"/>
            <a:r>
              <a:rPr lang="fr-FR" dirty="0" smtClean="0"/>
              <a:t> 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53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04863" y="1469378"/>
            <a:ext cx="7881937" cy="4397375"/>
          </a:xfrm>
        </p:spPr>
        <p:txBody>
          <a:bodyPr/>
          <a:lstStyle>
            <a:lvl1pPr>
              <a:buClr>
                <a:srgbClr val="9B008A"/>
              </a:buCl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fr-FR" dirty="0" smtClean="0"/>
              <a:t> Cliquez pour modifier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8773" y="69692"/>
            <a:ext cx="8004162" cy="828574"/>
          </a:xfrm>
        </p:spPr>
        <p:txBody>
          <a:bodyPr anchor="b">
            <a:normAutofit/>
          </a:bodyPr>
          <a:lstStyle>
            <a:lvl1pPr algn="l">
              <a:defRPr sz="3000" b="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7333" y="1494531"/>
            <a:ext cx="7923066" cy="32330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3" y="5367338"/>
            <a:ext cx="792306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9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présentation ou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0609" y="976320"/>
            <a:ext cx="7894637" cy="243389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0609" y="3472208"/>
            <a:ext cx="759619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9B008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907D-B208-DC44-82F5-2940ECA1C9F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67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 -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486" y="3283200"/>
            <a:ext cx="5897726" cy="2108160"/>
          </a:xfrm>
        </p:spPr>
        <p:txBody>
          <a:bodyPr anchor="t" anchorCtr="0">
            <a:normAutofit/>
          </a:bodyPr>
          <a:lstStyle>
            <a:lvl1pPr>
              <a:defRPr sz="1500" baseline="0"/>
            </a:lvl1pPr>
          </a:lstStyle>
          <a:p>
            <a:r>
              <a:rPr lang="fr-FR" dirty="0" smtClean="0"/>
              <a:t>Contacts :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907D-B208-DC44-82F5-2940ECA1C9F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72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249851" y="6390910"/>
            <a:ext cx="351529" cy="365125"/>
          </a:xfrm>
        </p:spPr>
        <p:txBody>
          <a:bodyPr/>
          <a:lstStyle/>
          <a:p>
            <a:fld id="{C6B7B3CB-E3BA-F74C-AB76-86EFC5843CD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095375" y="4121150"/>
            <a:ext cx="7505700" cy="1814513"/>
          </a:xfrm>
        </p:spPr>
        <p:txBody>
          <a:bodyPr>
            <a:normAutofit/>
          </a:bodyPr>
          <a:lstStyle>
            <a:lvl1pPr>
              <a:defRPr sz="1500"/>
            </a:lvl1pPr>
            <a:lvl2pPr marL="457200" indent="-457200">
              <a:buNone/>
              <a:defRPr sz="1500"/>
            </a:lvl2pPr>
            <a:lvl3pPr marL="457200" indent="-457200">
              <a:buNone/>
              <a:defRPr sz="1500"/>
            </a:lvl3pPr>
            <a:lvl4pPr marL="457200" indent="-457200">
              <a:buNone/>
              <a:defRPr sz="1500"/>
            </a:lvl4pPr>
            <a:lvl5pPr marL="457200" indent="-457200">
              <a:buNone/>
              <a:defRPr sz="15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1095375" y="2705101"/>
            <a:ext cx="7505700" cy="1156980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3000"/>
            </a:lvl1pPr>
            <a:lvl2pPr marL="0" indent="0">
              <a:buNone/>
              <a:defRPr sz="3000"/>
            </a:lvl2pPr>
            <a:lvl3pPr marL="0" indent="0">
              <a:buNone/>
              <a:defRPr sz="3000"/>
            </a:lvl3pPr>
            <a:lvl4pPr marL="0" indent="0">
              <a:buNone/>
              <a:defRPr sz="3000"/>
            </a:lvl4pPr>
            <a:lvl5pPr marL="0" indent="0">
              <a:buNone/>
              <a:defRPr sz="30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43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05400" y="0"/>
            <a:ext cx="7881400" cy="1286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05400" y="1476022"/>
            <a:ext cx="78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 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49942" y="6390910"/>
            <a:ext cx="450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404040"/>
                </a:solidFill>
              </a:defRPr>
            </a:lvl1pPr>
          </a:lstStyle>
          <a:p>
            <a:fld id="{A786685B-2977-D546-9E3D-3CA676A47F0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98885" y="1295400"/>
            <a:ext cx="7173849" cy="0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 userDrawn="1"/>
        </p:nvCxnSpPr>
        <p:spPr>
          <a:xfrm flipV="1">
            <a:off x="7872734" y="872640"/>
            <a:ext cx="642246" cy="419889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 flipH="1" flipV="1">
            <a:off x="699180" y="0"/>
            <a:ext cx="1" cy="1286937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/>
          </p:cNvSpPr>
          <p:nvPr userDrawn="1"/>
        </p:nvSpPr>
        <p:spPr>
          <a:xfrm>
            <a:off x="3226282" y="6146185"/>
            <a:ext cx="4620586" cy="676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solidFill>
                <a:srgbClr val="1B8ED9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9B008A"/>
                </a:solidFill>
              </a:rPr>
              <a:t>SG  - SAAM  -  Mission des achats</a:t>
            </a:r>
            <a:r>
              <a:rPr lang="fr-FR" dirty="0" smtClean="0">
                <a:solidFill>
                  <a:srgbClr val="00919D"/>
                </a:solidFill>
              </a:rPr>
              <a:t/>
            </a:r>
            <a:br>
              <a:rPr lang="fr-FR" dirty="0" smtClean="0">
                <a:solidFill>
                  <a:srgbClr val="00919D"/>
                </a:solidFill>
              </a:rPr>
            </a:b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Achats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socialement responsables</a:t>
            </a:r>
          </a:p>
          <a:p>
            <a:pPr marL="0" marR="0" indent="0" algn="l" defTabSz="4572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12" name="Espace réservé du pied de page 4"/>
          <p:cNvSpPr txBox="1">
            <a:spLocks/>
          </p:cNvSpPr>
          <p:nvPr userDrawn="1"/>
        </p:nvSpPr>
        <p:spPr>
          <a:xfrm>
            <a:off x="6989618" y="6390910"/>
            <a:ext cx="1160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20"/>
              </a:lnSpc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29/04/2020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0" y="6203441"/>
            <a:ext cx="2557502" cy="4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80" r:id="rId3"/>
    <p:sldLayoutId id="2147483672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SzPct val="100000"/>
        <a:buFont typeface="Arial"/>
        <a:buChar char="■"/>
        <a:defRPr sz="2000" kern="1200">
          <a:solidFill>
            <a:srgbClr val="9B008A"/>
          </a:solidFill>
          <a:latin typeface="+mn-lt"/>
          <a:ea typeface="+mn-ea"/>
          <a:cs typeface="+mn-cs"/>
        </a:defRPr>
      </a:lvl1pPr>
      <a:lvl2pPr marL="627063" indent="-169863" algn="l" defTabSz="457200" rtl="0" eaLnBrk="1" latinLnBrk="0" hangingPunct="1">
        <a:spcBef>
          <a:spcPct val="20000"/>
        </a:spcBef>
        <a:buClr>
          <a:srgbClr val="9B008A"/>
        </a:buClr>
        <a:buFont typeface="Arial Italic"/>
        <a:buChar char="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177800" algn="l" defTabSz="457200" rtl="0" eaLnBrk="1" latinLnBrk="0" hangingPunct="1">
        <a:spcBef>
          <a:spcPct val="20000"/>
        </a:spcBef>
        <a:buClr>
          <a:srgbClr val="9B008A"/>
        </a:buClr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indent="0" algn="l" defTabSz="457200" rtl="0" eaLnBrk="1" latinLnBrk="0" hangingPunct="1">
        <a:spcBef>
          <a:spcPct val="20000"/>
        </a:spcBef>
        <a:buFont typeface="Arial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485" y="915840"/>
            <a:ext cx="7982797" cy="2548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</a:t>
            </a:r>
            <a:br>
              <a:rPr lang="fr-FR" dirty="0" smtClean="0"/>
            </a:br>
            <a:r>
              <a:rPr lang="fr-FR" dirty="0" smtClean="0"/>
              <a:t>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486" y="3464803"/>
            <a:ext cx="7589313" cy="124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97502" y="6390910"/>
            <a:ext cx="403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404040"/>
                </a:solidFill>
              </a:defRPr>
            </a:lvl1pPr>
          </a:lstStyle>
          <a:p>
            <a:fld id="{1FC8907D-B208-DC44-82F5-2940ECA1C9F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698885" y="5516417"/>
            <a:ext cx="6290733" cy="0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 flipV="1">
            <a:off x="6995213" y="4489080"/>
            <a:ext cx="1519767" cy="1024465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 userDrawn="1"/>
        </p:nvCxnSpPr>
        <p:spPr>
          <a:xfrm flipH="1" flipV="1">
            <a:off x="698885" y="0"/>
            <a:ext cx="295" cy="5507953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/>
          </p:cNvSpPr>
          <p:nvPr userDrawn="1"/>
        </p:nvSpPr>
        <p:spPr>
          <a:xfrm>
            <a:off x="6989618" y="6390910"/>
            <a:ext cx="1160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20"/>
              </a:lnSpc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29/04/2020</a:t>
            </a:r>
            <a:endParaRPr lang="fr-FR" dirty="0"/>
          </a:p>
        </p:txBody>
      </p:sp>
      <p:sp>
        <p:nvSpPr>
          <p:cNvPr id="16" name="Espace réservé du pied de page 4"/>
          <p:cNvSpPr txBox="1">
            <a:spLocks/>
          </p:cNvSpPr>
          <p:nvPr userDrawn="1"/>
        </p:nvSpPr>
        <p:spPr>
          <a:xfrm>
            <a:off x="3226282" y="6146185"/>
            <a:ext cx="4620586" cy="676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solidFill>
                <a:srgbClr val="1B8ED9"/>
              </a:solidFill>
            </a:endParaRPr>
          </a:p>
          <a:p>
            <a:pPr>
              <a:lnSpc>
                <a:spcPts val="1320"/>
              </a:lnSpc>
            </a:pPr>
            <a:r>
              <a:rPr lang="fr-FR" b="1" dirty="0" smtClean="0">
                <a:solidFill>
                  <a:srgbClr val="9B008A"/>
                </a:solidFill>
              </a:rPr>
              <a:t>SG  - SAAM  -  Mission des achats</a:t>
            </a:r>
            <a:r>
              <a:rPr lang="fr-FR" dirty="0" smtClean="0">
                <a:solidFill>
                  <a:srgbClr val="00919D"/>
                </a:solidFill>
              </a:rPr>
              <a:t/>
            </a:r>
            <a:br>
              <a:rPr lang="fr-FR" dirty="0" smtClean="0">
                <a:solidFill>
                  <a:srgbClr val="00919D"/>
                </a:solidFill>
              </a:rPr>
            </a:b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Achats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socialement responsables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5" y="6220413"/>
            <a:ext cx="2503776" cy="4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9B008A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5183" y="697997"/>
            <a:ext cx="7781697" cy="200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5182" y="2704320"/>
            <a:ext cx="7781697" cy="118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</a:t>
            </a:r>
            <a:br>
              <a:rPr lang="fr-FR" dirty="0" smtClean="0"/>
            </a:br>
            <a:r>
              <a:rPr lang="fr-FR" dirty="0" smtClean="0"/>
              <a:t>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49851" y="6390910"/>
            <a:ext cx="351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000000"/>
                </a:solidFill>
              </a:defRPr>
            </a:lvl1pPr>
          </a:lstStyle>
          <a:p>
            <a:fld id="{C6B7B3CB-E3BA-F74C-AB76-86EFC5843CD6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698885" y="3893512"/>
            <a:ext cx="6290733" cy="0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 flipV="1">
            <a:off x="6995213" y="2866175"/>
            <a:ext cx="1519767" cy="1024465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 flipH="1" flipV="1">
            <a:off x="699180" y="0"/>
            <a:ext cx="1" cy="3885049"/>
          </a:xfrm>
          <a:prstGeom prst="line">
            <a:avLst/>
          </a:prstGeom>
          <a:ln w="57150" cap="rnd" cmpd="sng">
            <a:solidFill>
              <a:srgbClr val="9B008A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pied de page 4"/>
          <p:cNvSpPr txBox="1">
            <a:spLocks/>
          </p:cNvSpPr>
          <p:nvPr userDrawn="1"/>
        </p:nvSpPr>
        <p:spPr>
          <a:xfrm>
            <a:off x="6989618" y="6390910"/>
            <a:ext cx="1160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20"/>
              </a:lnSpc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29/04/2020</a:t>
            </a:r>
            <a:endParaRPr lang="fr-FR" dirty="0"/>
          </a:p>
        </p:txBody>
      </p:sp>
      <p:sp>
        <p:nvSpPr>
          <p:cNvPr id="16" name="Espace réservé du pied de page 4"/>
          <p:cNvSpPr txBox="1">
            <a:spLocks/>
          </p:cNvSpPr>
          <p:nvPr userDrawn="1"/>
        </p:nvSpPr>
        <p:spPr>
          <a:xfrm>
            <a:off x="3226282" y="6146185"/>
            <a:ext cx="4620586" cy="676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solidFill>
                <a:srgbClr val="1B8ED9"/>
              </a:solidFill>
            </a:endParaRPr>
          </a:p>
          <a:p>
            <a:pPr>
              <a:lnSpc>
                <a:spcPts val="1320"/>
              </a:lnSpc>
            </a:pPr>
            <a:r>
              <a:rPr lang="fr-FR" b="1" dirty="0" smtClean="0">
                <a:solidFill>
                  <a:srgbClr val="9B008A"/>
                </a:solidFill>
              </a:rPr>
              <a:t>SG  - SAAM  -  Mission des achats</a:t>
            </a:r>
            <a:r>
              <a:rPr lang="fr-FR" dirty="0" smtClean="0">
                <a:solidFill>
                  <a:srgbClr val="00919D"/>
                </a:solidFill>
              </a:rPr>
              <a:t/>
            </a:r>
            <a:br>
              <a:rPr lang="fr-FR" dirty="0" smtClean="0">
                <a:solidFill>
                  <a:srgbClr val="00919D"/>
                </a:solidFill>
              </a:rPr>
            </a:b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Achats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socialement responsables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5" y="6188613"/>
            <a:ext cx="2569153" cy="4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9B008A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lausesocialedeformation@education.gouv.fr" TargetMode="External"/><Relationship Id="rId2" Type="http://schemas.openxmlformats.org/officeDocument/2006/relationships/hyperlink" Target="mailto:jean-xavier.lichtle@education.gouv.f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0609" y="3410215"/>
            <a:ext cx="7000768" cy="1814593"/>
          </a:xfrm>
        </p:spPr>
        <p:txBody>
          <a:bodyPr>
            <a:normAutofit fontScale="47500" lnSpcReduction="20000"/>
          </a:bodyPr>
          <a:lstStyle/>
          <a:p>
            <a:r>
              <a:rPr lang="fr-FR" sz="3800" b="1" i="1" u="sng" dirty="0" smtClean="0"/>
              <a:t>Objectif</a:t>
            </a:r>
            <a:r>
              <a:rPr lang="fr-FR" sz="3800" b="1" i="1" dirty="0" smtClean="0"/>
              <a:t> : </a:t>
            </a:r>
          </a:p>
          <a:p>
            <a:pPr marL="571500" indent="-571500">
              <a:buFontTx/>
              <a:buChar char="-"/>
            </a:pPr>
            <a:r>
              <a:rPr lang="fr-FR" sz="3800" b="1" i="1" dirty="0" smtClean="0"/>
              <a:t>Acquérir les bases théoriques… en quelques pages</a:t>
            </a:r>
          </a:p>
          <a:p>
            <a:pPr marL="571500" indent="-571500">
              <a:buFontTx/>
              <a:buChar char="-"/>
            </a:pPr>
            <a:r>
              <a:rPr lang="fr-FR" sz="3700" b="1" i="1" dirty="0"/>
              <a:t>Préparer la première réunion avec des acheteurs </a:t>
            </a:r>
            <a:r>
              <a:rPr lang="fr-FR" sz="3700" b="1" i="1" dirty="0" smtClean="0"/>
              <a:t>publics</a:t>
            </a:r>
          </a:p>
          <a:p>
            <a:endParaRPr lang="fr-FR" sz="3800" b="1" i="1" dirty="0" smtClean="0"/>
          </a:p>
          <a:p>
            <a:r>
              <a:rPr lang="fr-FR" b="1" i="1" dirty="0" smtClean="0"/>
              <a:t>Document de synthèse de la mission des achats des MENJ et MESRI, à destination de la Mission de Lutte contre le Décrochage Scolaire (MLDS). </a:t>
            </a:r>
            <a:endParaRPr lang="fr-FR" i="1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Achats publics responsables : première approche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249851" y="6390910"/>
            <a:ext cx="351529" cy="365125"/>
          </a:xfrm>
        </p:spPr>
        <p:txBody>
          <a:bodyPr/>
          <a:lstStyle/>
          <a:p>
            <a:fld id="{C6B7B3CB-E3BA-F74C-AB76-86EFC5843CD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jlichtle\Desktop\JX\LOGO\logo acha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726" y="271807"/>
            <a:ext cx="1139199" cy="82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savoir ! Quelques rudiments d’ingénierie des achats…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818178"/>
          </a:xfrm>
        </p:spPr>
        <p:txBody>
          <a:bodyPr>
            <a:normAutofit fontScale="92500"/>
          </a:bodyPr>
          <a:lstStyle/>
          <a:p>
            <a:r>
              <a:rPr lang="fr-FR" b="1" u="sng" dirty="0"/>
              <a:t>Les marchés se définissent par leur forme ET la procédure de mise en </a:t>
            </a:r>
            <a:r>
              <a:rPr lang="fr-FR" b="1" u="sng" dirty="0" smtClean="0"/>
              <a:t>concurrence</a:t>
            </a:r>
          </a:p>
          <a:p>
            <a:endParaRPr lang="fr-FR" b="1" u="sng" dirty="0" smtClean="0"/>
          </a:p>
          <a:p>
            <a:pPr marL="0" indent="0">
              <a:buNone/>
            </a:pPr>
            <a:r>
              <a:rPr lang="fr-FR" b="1" i="1" u="sng" dirty="0" smtClean="0"/>
              <a:t>La forme du marché</a:t>
            </a:r>
            <a:r>
              <a:rPr lang="fr-FR" b="1" i="1" dirty="0" smtClean="0"/>
              <a:t> </a:t>
            </a:r>
            <a:r>
              <a:rPr lang="fr-FR" b="1" dirty="0" smtClean="0"/>
              <a:t>: elle est choisie au début de processus et ne varie plus jusqu’à la fin de l’exécution.</a:t>
            </a:r>
            <a:endParaRPr lang="fr-FR" b="1" dirty="0"/>
          </a:p>
          <a:p>
            <a:pPr lvl="1"/>
            <a:r>
              <a:rPr lang="fr-FR" b="1" dirty="0" smtClean="0"/>
              <a:t>Le principe : l’allotissement / l’exception : le marché unique </a:t>
            </a:r>
          </a:p>
          <a:p>
            <a:pPr lvl="2"/>
            <a:r>
              <a:rPr lang="fr-FR" dirty="0" smtClean="0"/>
              <a:t>Un marché se présente comme un contrat : une série de stipulations/ d’articles.</a:t>
            </a:r>
          </a:p>
          <a:p>
            <a:pPr lvl="2"/>
            <a:r>
              <a:rPr lang="fr-FR" i="1" dirty="0" smtClean="0"/>
              <a:t>L’allotissement</a:t>
            </a:r>
            <a:r>
              <a:rPr lang="fr-FR" dirty="0" smtClean="0"/>
              <a:t> est la division du marché en sous-parties cohérentes. Il y a différentes possibilités d’allotissement : techniques, géographiques, quantitatifs. </a:t>
            </a:r>
            <a:r>
              <a:rPr lang="fr-FR" i="1" dirty="0" smtClean="0"/>
              <a:t>Par exemple : un marché alimentaire peut être séparé en deux lots : viande et légume / le but est de dynamiser la concurrence par l’accès des PME à la consultation</a:t>
            </a:r>
          </a:p>
          <a:p>
            <a:pPr lvl="1"/>
            <a:r>
              <a:rPr lang="fr-FR" b="1" dirty="0" smtClean="0"/>
              <a:t>Il y a des marchés simples, des marchés fractionnés (notamment à </a:t>
            </a:r>
            <a:r>
              <a:rPr lang="fr-FR" b="1" dirty="0"/>
              <a:t>tranches </a:t>
            </a:r>
            <a:r>
              <a:rPr lang="fr-FR" b="1" dirty="0" smtClean="0"/>
              <a:t>conditionnelles)</a:t>
            </a:r>
          </a:p>
          <a:p>
            <a:pPr marL="457200" lvl="1" indent="0">
              <a:buNone/>
            </a:pPr>
            <a:r>
              <a:rPr lang="fr-FR" b="1" i="1" u="sng" dirty="0" smtClean="0">
                <a:solidFill>
                  <a:srgbClr val="0000FF"/>
                </a:solidFill>
              </a:rPr>
              <a:t>Conseil pratique : choisir de préférence les marchés simples, allotis ou non.</a:t>
            </a:r>
          </a:p>
          <a:p>
            <a:endParaRPr lang="fr-FR" b="1" dirty="0" smtClean="0"/>
          </a:p>
          <a:p>
            <a:pPr marL="0" indent="0">
              <a:buNone/>
            </a:pPr>
            <a:r>
              <a:rPr lang="fr-FR" b="1" i="1" u="sng" dirty="0" smtClean="0"/>
              <a:t>La procédure de mise en concurrence </a:t>
            </a:r>
            <a:r>
              <a:rPr lang="fr-FR" b="1" dirty="0" smtClean="0"/>
              <a:t>: elle permet d’identifier l’entreprise retenue au terme de la consultation.  </a:t>
            </a:r>
          </a:p>
          <a:p>
            <a:pPr marL="457200" lvl="1" indent="0">
              <a:buNone/>
            </a:pPr>
            <a:r>
              <a:rPr lang="fr-FR" b="1" i="1" u="sng" dirty="0" smtClean="0">
                <a:solidFill>
                  <a:srgbClr val="0000FF"/>
                </a:solidFill>
              </a:rPr>
              <a:t>Conseil : cf. diapositive suivante…</a:t>
            </a:r>
            <a:endParaRPr lang="fr-FR" b="1" u="sng" dirty="0" smtClean="0">
              <a:solidFill>
                <a:srgbClr val="0000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5399" y="0"/>
            <a:ext cx="8200377" cy="1286937"/>
          </a:xfrm>
        </p:spPr>
        <p:txBody>
          <a:bodyPr>
            <a:normAutofit/>
          </a:bodyPr>
          <a:lstStyle/>
          <a:p>
            <a:r>
              <a:rPr lang="fr-FR" dirty="0" smtClean="0"/>
              <a:t>Conseil pour choisir la bonne procédure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935" y="1476296"/>
            <a:ext cx="8569841" cy="479691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Dès que le montant de l’achat dépasse un seuil, l’acheteur a l’obligation de se conformer à </a:t>
            </a:r>
            <a:r>
              <a:rPr lang="fr-FR" u="sng" dirty="0" smtClean="0"/>
              <a:t>des procédures strictes (dites « formalisées »)</a:t>
            </a:r>
          </a:p>
          <a:p>
            <a:pPr lvl="1"/>
            <a:r>
              <a:rPr lang="fr-FR" dirty="0" smtClean="0"/>
              <a:t>Seuil pour les Fournitures et Services, et pour les Travaux</a:t>
            </a:r>
          </a:p>
          <a:p>
            <a:pPr lvl="1"/>
            <a:r>
              <a:rPr lang="fr-FR" dirty="0" smtClean="0"/>
              <a:t>Ces seuils sont différents pour l’Etat et ses établissements publics, et pour les collectivités et les établissements publics de santé </a:t>
            </a:r>
          </a:p>
          <a:p>
            <a:pPr marL="457200" lvl="1" indent="0">
              <a:buNone/>
            </a:pPr>
            <a:r>
              <a:rPr lang="fr-FR" b="1" i="1" dirty="0" smtClean="0">
                <a:solidFill>
                  <a:srgbClr val="0000FF"/>
                </a:solidFill>
              </a:rPr>
              <a:t>Conseil pratique</a:t>
            </a:r>
            <a:r>
              <a:rPr lang="fr-FR" i="1" dirty="0" smtClean="0">
                <a:solidFill>
                  <a:srgbClr val="0000FF"/>
                </a:solidFill>
              </a:rPr>
              <a:t> :  en cas de procédure formalisée, choisir les procédures formalisées simples : </a:t>
            </a:r>
            <a:r>
              <a:rPr lang="fr-FR" i="1" dirty="0">
                <a:solidFill>
                  <a:srgbClr val="0000FF"/>
                </a:solidFill>
              </a:rPr>
              <a:t>appel d’offres (ouvert ou </a:t>
            </a:r>
            <a:r>
              <a:rPr lang="fr-FR" i="1" dirty="0" smtClean="0">
                <a:solidFill>
                  <a:srgbClr val="0000FF"/>
                </a:solidFill>
              </a:rPr>
              <a:t>restreint), </a:t>
            </a:r>
            <a:r>
              <a:rPr lang="fr-FR" i="1" dirty="0">
                <a:solidFill>
                  <a:srgbClr val="0000FF"/>
                </a:solidFill>
              </a:rPr>
              <a:t>concurrentielle avec négociation, négociée avec mise en concurrence </a:t>
            </a:r>
            <a:r>
              <a:rPr lang="fr-FR" i="1" dirty="0" smtClean="0">
                <a:solidFill>
                  <a:srgbClr val="0000FF"/>
                </a:solidFill>
              </a:rPr>
              <a:t>préalable.</a:t>
            </a:r>
          </a:p>
          <a:p>
            <a:pPr marL="457200" lvl="1" indent="0">
              <a:buNone/>
            </a:pPr>
            <a:endParaRPr lang="fr-FR" sz="900" i="1" dirty="0">
              <a:solidFill>
                <a:srgbClr val="FF0000"/>
              </a:solidFill>
            </a:endParaRPr>
          </a:p>
          <a:p>
            <a:r>
              <a:rPr lang="fr-FR" dirty="0" smtClean="0"/>
              <a:t>En dessous de ces seuils : procédure adaptée</a:t>
            </a:r>
          </a:p>
          <a:p>
            <a:pPr lvl="1"/>
            <a:r>
              <a:rPr lang="fr-FR" b="1" dirty="0" smtClean="0"/>
              <a:t>L’acheteur peut mettre en œuvre une procédure adaptée :</a:t>
            </a:r>
            <a:r>
              <a:rPr lang="fr-FR" dirty="0" smtClean="0"/>
              <a:t> c’est-à-dire d’un niveau de formalisme plus ou moins important selon l’objet et le montant du marché.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Spécifiquement en dessous de 40 000 euros HT : le droit de la commande publique n’impose pas de procédure particulière : </a:t>
            </a:r>
            <a:r>
              <a:rPr lang="fr-FR" i="1" dirty="0" smtClean="0">
                <a:solidFill>
                  <a:schemeClr val="tx1"/>
                </a:solidFill>
              </a:rPr>
              <a:t>mais les principes directeurs de la commande publique s’appliquent toujours…! </a:t>
            </a:r>
            <a:endParaRPr lang="fr-FR" i="1" dirty="0"/>
          </a:p>
          <a:p>
            <a:pPr marL="457200" lvl="1" indent="0">
              <a:buNone/>
            </a:pPr>
            <a:r>
              <a:rPr lang="fr-FR" b="1" i="1" dirty="0" smtClean="0">
                <a:solidFill>
                  <a:srgbClr val="0000FF"/>
                </a:solidFill>
              </a:rPr>
              <a:t>Conseil</a:t>
            </a:r>
            <a:r>
              <a:rPr lang="fr-FR" i="1" dirty="0" smtClean="0">
                <a:solidFill>
                  <a:srgbClr val="0000FF"/>
                </a:solidFill>
              </a:rPr>
              <a:t> </a:t>
            </a:r>
            <a:r>
              <a:rPr lang="fr-FR" b="1" i="1" dirty="0" smtClean="0">
                <a:solidFill>
                  <a:srgbClr val="0000FF"/>
                </a:solidFill>
              </a:rPr>
              <a:t>pratique</a:t>
            </a:r>
            <a:r>
              <a:rPr lang="fr-FR" i="1" dirty="0" smtClean="0">
                <a:solidFill>
                  <a:srgbClr val="0000FF"/>
                </a:solidFill>
              </a:rPr>
              <a:t> : ces procédures peuvent être choisies, </a:t>
            </a:r>
            <a:r>
              <a:rPr lang="fr-FR" i="1" smtClean="0">
                <a:solidFill>
                  <a:srgbClr val="0000FF"/>
                </a:solidFill>
              </a:rPr>
              <a:t>sans </a:t>
            </a:r>
            <a:r>
              <a:rPr lang="fr-FR" i="1" smtClean="0">
                <a:solidFill>
                  <a:srgbClr val="0000FF"/>
                </a:solidFill>
              </a:rPr>
              <a:t>limitation de la part de la MLDS.</a:t>
            </a:r>
            <a:endParaRPr lang="fr-FR" i="1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fr-FR" b="1" i="1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fr-FR" b="1" i="1" dirty="0" smtClean="0">
                <a:solidFill>
                  <a:srgbClr val="0000FF"/>
                </a:solidFill>
              </a:rPr>
              <a:t>Quelle que soit la procédure choisie (formalisée ou simple), il </a:t>
            </a:r>
            <a:r>
              <a:rPr lang="fr-FR" b="1" i="1" dirty="0">
                <a:solidFill>
                  <a:srgbClr val="0000FF"/>
                </a:solidFill>
              </a:rPr>
              <a:t>faut intégrer dans le calendrier le temps nécessaire à la procédure : 4/6 mois pour un marché adapté / 6 mois minimum pour un marché </a:t>
            </a:r>
            <a:r>
              <a:rPr lang="fr-FR" b="1" i="1" dirty="0" smtClean="0">
                <a:solidFill>
                  <a:srgbClr val="0000FF"/>
                </a:solidFill>
              </a:rPr>
              <a:t>formalisé (pas de parcours de formation avant ce délais)</a:t>
            </a:r>
            <a:endParaRPr lang="fr-FR" b="1" i="1" dirty="0">
              <a:solidFill>
                <a:srgbClr val="0000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Formes particulières : les accords-cadres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371611"/>
          </a:xfrm>
        </p:spPr>
        <p:txBody>
          <a:bodyPr>
            <a:normAutofit/>
          </a:bodyPr>
          <a:lstStyle/>
          <a:p>
            <a:r>
              <a:rPr lang="fr-FR" dirty="0" smtClean="0"/>
              <a:t>L’accord-cadre à bons </a:t>
            </a:r>
            <a:r>
              <a:rPr lang="fr-FR" dirty="0"/>
              <a:t>de </a:t>
            </a:r>
            <a:r>
              <a:rPr lang="fr-FR" dirty="0" smtClean="0"/>
              <a:t>commande</a:t>
            </a:r>
          </a:p>
          <a:p>
            <a:pPr lvl="1"/>
            <a:r>
              <a:rPr lang="fr-FR" dirty="0" smtClean="0"/>
              <a:t>L’étendue </a:t>
            </a:r>
            <a:r>
              <a:rPr lang="fr-FR" dirty="0"/>
              <a:t>du besoin de l’administration n’est pas totalement définie, en raison d’une incertitude sur les quantités notamment. </a:t>
            </a:r>
            <a:endParaRPr lang="fr-FR" dirty="0" smtClean="0"/>
          </a:p>
          <a:p>
            <a:pPr lvl="1"/>
            <a:r>
              <a:rPr lang="fr-FR" dirty="0" smtClean="0"/>
              <a:t>L’exécution </a:t>
            </a:r>
            <a:r>
              <a:rPr lang="fr-FR" dirty="0"/>
              <a:t>des prestations s’effectue </a:t>
            </a:r>
            <a:r>
              <a:rPr lang="fr-FR" dirty="0" smtClean="0"/>
              <a:t>sans négociation ni remise en concurrence, à </a:t>
            </a:r>
            <a:r>
              <a:rPr lang="fr-FR" dirty="0"/>
              <a:t>la suite de l’émission de différents bons de </a:t>
            </a:r>
            <a:r>
              <a:rPr lang="fr-FR" dirty="0" smtClean="0"/>
              <a:t>commande.</a:t>
            </a:r>
          </a:p>
          <a:p>
            <a:endParaRPr lang="fr-FR" dirty="0" smtClean="0"/>
          </a:p>
          <a:p>
            <a:r>
              <a:rPr lang="fr-FR" dirty="0" smtClean="0"/>
              <a:t>L’accord-cadre </a:t>
            </a:r>
            <a:r>
              <a:rPr lang="fr-FR" dirty="0"/>
              <a:t>fixant les termes régissant </a:t>
            </a:r>
            <a:r>
              <a:rPr lang="fr-FR" dirty="0" smtClean="0"/>
              <a:t>les </a:t>
            </a:r>
            <a:r>
              <a:rPr lang="fr-FR" dirty="0"/>
              <a:t>marchés </a:t>
            </a:r>
            <a:r>
              <a:rPr lang="fr-FR" dirty="0" smtClean="0"/>
              <a:t>« subséquents »</a:t>
            </a:r>
          </a:p>
          <a:p>
            <a:pPr lvl="1"/>
            <a:r>
              <a:rPr lang="fr-FR" dirty="0"/>
              <a:t>L’accord-cadre initial ne fixe pas toutes les stipulations contractuelles : il donne lieu à la conclusion de marchés </a:t>
            </a:r>
            <a:r>
              <a:rPr lang="fr-FR" dirty="0" smtClean="0"/>
              <a:t>subséquents : il y </a:t>
            </a:r>
            <a:r>
              <a:rPr lang="fr-FR" dirty="0"/>
              <a:t>a une remise en </a:t>
            </a:r>
            <a:r>
              <a:rPr lang="fr-FR" dirty="0" smtClean="0"/>
              <a:t>concurrence </a:t>
            </a:r>
            <a:r>
              <a:rPr lang="fr-FR" dirty="0"/>
              <a:t>des titulaires. </a:t>
            </a:r>
          </a:p>
          <a:p>
            <a:pPr lvl="1"/>
            <a:r>
              <a:rPr lang="fr-FR" dirty="0" smtClean="0"/>
              <a:t>Les marchés subséquents sont à </a:t>
            </a:r>
            <a:r>
              <a:rPr lang="fr-FR" dirty="0"/>
              <a:t>passer au cours d’une période donnée, notamment en ce qui concerne les prix et, le cas échéant, les quantités envisagées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b="1" i="1" dirty="0">
                <a:solidFill>
                  <a:srgbClr val="0000FF"/>
                </a:solidFill>
              </a:rPr>
              <a:t>Conseil pratique</a:t>
            </a:r>
            <a:r>
              <a:rPr lang="fr-FR" i="1" dirty="0">
                <a:solidFill>
                  <a:srgbClr val="0000FF"/>
                </a:solidFill>
              </a:rPr>
              <a:t> : bien que particulier, ces types d’accord-cadre peuvent également être choisis pour la clause sociale de formation.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Articles et informations à connaître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Article L</a:t>
            </a:r>
            <a:r>
              <a:rPr lang="fr-FR" b="1" dirty="0"/>
              <a:t>. 1111-1 du Code de la commande publique </a:t>
            </a:r>
            <a:r>
              <a:rPr lang="fr-FR" b="1" dirty="0" smtClean="0"/>
              <a:t>(définition) 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tx1"/>
                </a:solidFill>
              </a:rPr>
              <a:t>« </a:t>
            </a:r>
            <a:r>
              <a:rPr lang="fr-FR" i="1" dirty="0" smtClean="0">
                <a:solidFill>
                  <a:schemeClr val="tx1"/>
                </a:solidFill>
              </a:rPr>
              <a:t>Un </a:t>
            </a:r>
            <a:r>
              <a:rPr lang="fr-FR" i="1" dirty="0">
                <a:solidFill>
                  <a:schemeClr val="tx1"/>
                </a:solidFill>
              </a:rPr>
              <a:t>marché est un contrat conclu par un ou plusieurs acheteurs soumis au présent code avec un ou plusieurs opérateurs économiques, pour répondre à leurs besoins en matière de travaux, de fournitures ou de services, en contrepartie d’un prix ou de tout </a:t>
            </a:r>
            <a:r>
              <a:rPr lang="fr-FR" i="1" dirty="0" smtClean="0">
                <a:solidFill>
                  <a:schemeClr val="tx1"/>
                </a:solidFill>
              </a:rPr>
              <a:t>équivalent</a:t>
            </a:r>
            <a:r>
              <a:rPr lang="fr-FR" dirty="0" smtClean="0">
                <a:solidFill>
                  <a:schemeClr val="tx1"/>
                </a:solidFill>
              </a:rPr>
              <a:t>. »</a:t>
            </a:r>
          </a:p>
          <a:p>
            <a:r>
              <a:rPr lang="fr-FR" b="1" dirty="0" smtClean="0"/>
              <a:t>Article L. 2112-2 du CCP (clause sociale) 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tx1"/>
                </a:solidFill>
              </a:rPr>
              <a:t>« </a:t>
            </a:r>
            <a:r>
              <a:rPr lang="fr-FR" i="1" dirty="0" smtClean="0">
                <a:solidFill>
                  <a:schemeClr val="tx1"/>
                </a:solidFill>
              </a:rPr>
              <a:t>Les </a:t>
            </a:r>
            <a:r>
              <a:rPr lang="fr-FR" i="1" dirty="0">
                <a:solidFill>
                  <a:schemeClr val="tx1"/>
                </a:solidFill>
              </a:rPr>
              <a:t>conditions d’exécution peuvent prendre en compte des considérations relatives à l’économie, à l’innovation, à l’environnement, au domaine social, à l’emploi ou à la lutte contre les discriminations</a:t>
            </a:r>
            <a:r>
              <a:rPr lang="fr-FR" dirty="0" smtClean="0">
                <a:solidFill>
                  <a:schemeClr val="tx1"/>
                </a:solidFill>
              </a:rPr>
              <a:t>. »</a:t>
            </a:r>
          </a:p>
          <a:p>
            <a:r>
              <a:rPr lang="fr-FR" b="1" dirty="0"/>
              <a:t>Objectifs du </a:t>
            </a:r>
            <a:r>
              <a:rPr lang="fr-FR" b="1" dirty="0" smtClean="0"/>
              <a:t>Plan National d’Actions pour des Achats Publics Durables – PNAAPD (rappel des objectifs à remplir par les acheteurs publics) </a:t>
            </a:r>
            <a:r>
              <a:rPr lang="fr-FR" dirty="0"/>
              <a:t>: </a:t>
            </a:r>
            <a:r>
              <a:rPr lang="fr-FR" dirty="0" smtClean="0">
                <a:solidFill>
                  <a:schemeClr val="tx1"/>
                </a:solidFill>
              </a:rPr>
              <a:t>le </a:t>
            </a:r>
            <a:r>
              <a:rPr lang="fr-FR" dirty="0">
                <a:solidFill>
                  <a:schemeClr val="tx1"/>
                </a:solidFill>
              </a:rPr>
              <a:t>PNAAPD fixe comme objectif </a:t>
            </a:r>
            <a:r>
              <a:rPr lang="fr-FR" dirty="0" smtClean="0">
                <a:solidFill>
                  <a:schemeClr val="tx1"/>
                </a:solidFill>
              </a:rPr>
              <a:t>en 2020 </a:t>
            </a:r>
            <a:r>
              <a:rPr lang="fr-FR" dirty="0">
                <a:solidFill>
                  <a:schemeClr val="tx1"/>
                </a:solidFill>
              </a:rPr>
              <a:t>qu’au moins 25 % des marchés passés au cours de l’année comprennent au moins une disposition sociale.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3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3057" y="1826540"/>
            <a:ext cx="7716906" cy="2108160"/>
          </a:xfrm>
        </p:spPr>
        <p:txBody>
          <a:bodyPr>
            <a:normAutofit/>
          </a:bodyPr>
          <a:lstStyle/>
          <a:p>
            <a:r>
              <a:rPr lang="fr-FR" sz="1800" b="1" u="sng" dirty="0" smtClean="0"/>
              <a:t>Contact</a:t>
            </a:r>
            <a:r>
              <a:rPr lang="fr-FR" sz="1800" b="1" dirty="0" smtClean="0"/>
              <a:t> :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Jean-Xavier</a:t>
            </a:r>
            <a:r>
              <a:rPr lang="fr-FR" dirty="0" smtClean="0"/>
              <a:t> </a:t>
            </a:r>
            <a:r>
              <a:rPr lang="fr-FR" dirty="0" err="1" smtClean="0"/>
              <a:t>Lichtlé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Référent ministériel pour les achats responsables</a:t>
            </a:r>
            <a:br>
              <a:rPr lang="fr-FR" dirty="0" smtClean="0"/>
            </a:br>
            <a:r>
              <a:rPr lang="fr-FR" dirty="0" smtClean="0">
                <a:hlinkClick r:id="rId2"/>
              </a:rPr>
              <a:t>jean-xavier.lichtle@education.gouv.fr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>
                <a:hlinkClick r:id="rId3"/>
              </a:rPr>
              <a:t>clausesocialedeformation@education.gouv.fr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8907D-B208-DC44-82F5-2940ECA1C9FA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4" name="Picture 2" descr="C:\Users\jlichtle\Desktop\JX\LOGO\logo acha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726" y="271807"/>
            <a:ext cx="1139199" cy="82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5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QU’EST-CE QU’UN « Achat public » </a:t>
            </a:r>
            <a:r>
              <a:rPr lang="fr-FR" sz="1800" b="1" i="1" dirty="0" smtClean="0"/>
              <a:t>(ou marchés publics)</a:t>
            </a:r>
            <a:r>
              <a:rPr lang="fr-FR" b="1" i="1" dirty="0" smtClean="0"/>
              <a:t> </a:t>
            </a:r>
            <a:r>
              <a:rPr lang="fr-FR" b="1" dirty="0" smtClean="0"/>
              <a:t>?</a:t>
            </a:r>
            <a:br>
              <a:rPr lang="fr-FR" b="1" dirty="0" smtClean="0"/>
            </a:br>
            <a:r>
              <a:rPr lang="fr-FR" b="1" dirty="0" smtClean="0"/>
              <a:t>La Définition : 5 critères !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804863" y="1605516"/>
            <a:ext cx="7584225" cy="4550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Les achats publics sont :</a:t>
            </a:r>
          </a:p>
          <a:p>
            <a:pPr marL="0" indent="0">
              <a:buNone/>
            </a:pPr>
            <a:endParaRPr lang="fr-FR" sz="8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des contrats…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conclus à titre onéreux…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passés par une ou plusieurs personnes publiques (</a:t>
            </a:r>
            <a:r>
              <a:rPr lang="fr-FR" i="1" dirty="0" smtClean="0">
                <a:solidFill>
                  <a:schemeClr val="tx1"/>
                </a:solidFill>
              </a:rPr>
              <a:t>avec plusieurs dénominations possibles : « acheteur », « pouvoir adjudicateur », « donneur d’ordres »</a:t>
            </a:r>
            <a:r>
              <a:rPr lang="fr-FR" dirty="0" smtClean="0">
                <a:solidFill>
                  <a:schemeClr val="tx1"/>
                </a:solidFill>
              </a:rPr>
              <a:t>)…</a:t>
            </a:r>
            <a:endParaRPr lang="fr-F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avec des opérateurs économiques (</a:t>
            </a:r>
            <a:r>
              <a:rPr lang="fr-FR" i="1" dirty="0" smtClean="0">
                <a:solidFill>
                  <a:schemeClr val="tx1"/>
                </a:solidFill>
              </a:rPr>
              <a:t>des personnes privées la plupart du temps, mais parfois également des personnes publiques</a:t>
            </a:r>
            <a:r>
              <a:rPr lang="fr-FR" dirty="0" smtClean="0">
                <a:solidFill>
                  <a:schemeClr val="tx1"/>
                </a:solidFill>
              </a:rPr>
              <a:t>)…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chemeClr val="tx1"/>
                </a:solidFill>
              </a:rPr>
              <a:t>pour répondre à leurs </a:t>
            </a:r>
            <a:r>
              <a:rPr lang="fr-FR" b="1" u="sng" dirty="0" smtClean="0">
                <a:solidFill>
                  <a:schemeClr val="tx1"/>
                </a:solidFill>
              </a:rPr>
              <a:t>besoins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Un code de référence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tx1"/>
                </a:solidFill>
              </a:rPr>
              <a:t>Le code de la commande publique (cf. articles L </a:t>
            </a:r>
            <a:r>
              <a:rPr lang="fr-FR" dirty="0">
                <a:solidFill>
                  <a:schemeClr val="tx1"/>
                </a:solidFill>
              </a:rPr>
              <a:t>2111-1 </a:t>
            </a:r>
            <a:r>
              <a:rPr lang="fr-FR" dirty="0" smtClean="0">
                <a:solidFill>
                  <a:schemeClr val="tx1"/>
                </a:solidFill>
              </a:rPr>
              <a:t>et L 2112-2).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0000FF"/>
                </a:solidFill>
              </a:rPr>
              <a:t>Les « achats publics responsables » peuvent permettre à des jeunes en situation de décrochage scolaire d’être en lien direct avec le monde de l’entreprise.</a:t>
            </a:r>
            <a:endParaRPr lang="fr-F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ACHETEURS PUBLICS : sens de LEUR ACTION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804863" y="1471083"/>
            <a:ext cx="7881937" cy="472769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Répondre au besoin exprimé </a:t>
            </a:r>
            <a:r>
              <a:rPr lang="fr-FR" i="1" dirty="0" smtClean="0"/>
              <a:t>(par un service interne appelé « service prescripteur »)</a:t>
            </a:r>
            <a:r>
              <a:rPr lang="fr-FR" dirty="0" smtClean="0"/>
              <a:t>: </a:t>
            </a:r>
          </a:p>
          <a:p>
            <a:pPr lvl="1"/>
            <a:r>
              <a:rPr lang="fr-FR" b="1" dirty="0" smtClean="0"/>
              <a:t>L’acheteur public prépare l’achat et vérifie son déroulement : 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En rédigeant les marchés publics ,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En notifiant les marchés à l’entreprise </a:t>
            </a:r>
            <a:r>
              <a:rPr lang="fr-FR" i="1" dirty="0" smtClean="0"/>
              <a:t>(aux entreprises) </a:t>
            </a:r>
            <a:r>
              <a:rPr lang="fr-FR" dirty="0" smtClean="0"/>
              <a:t>retenue : le « titulaire du marché »,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En suivant les marchés en phase d’exécution (</a:t>
            </a:r>
            <a:r>
              <a:rPr lang="fr-FR" i="1" dirty="0" smtClean="0"/>
              <a:t>c’est-à-dire après la notification, pendant la durée du marché</a:t>
            </a:r>
            <a:r>
              <a:rPr lang="fr-FR" dirty="0" smtClean="0"/>
              <a:t>).</a:t>
            </a:r>
            <a:endParaRPr lang="fr-FR" dirty="0"/>
          </a:p>
          <a:p>
            <a:pPr lvl="1"/>
            <a:r>
              <a:rPr lang="fr-FR" b="1" dirty="0" smtClean="0"/>
              <a:t>Pendant la procédure de sélection des offres, il choisit l’offre économiquement la plus avantageuse et la mieux adaptée au besoin: </a:t>
            </a:r>
            <a:r>
              <a:rPr lang="fr-FR" dirty="0" smtClean="0"/>
              <a:t>le </a:t>
            </a:r>
            <a:r>
              <a:rPr lang="fr-FR" dirty="0"/>
              <a:t>choix de </a:t>
            </a:r>
            <a:r>
              <a:rPr lang="fr-FR" dirty="0" smtClean="0"/>
              <a:t>« l'offre </a:t>
            </a:r>
            <a:r>
              <a:rPr lang="fr-FR" dirty="0"/>
              <a:t>économiquement la plus </a:t>
            </a:r>
            <a:r>
              <a:rPr lang="fr-FR" dirty="0" smtClean="0"/>
              <a:t>avantageuse » </a:t>
            </a:r>
            <a:r>
              <a:rPr lang="fr-FR" dirty="0"/>
              <a:t>s'oppose au choix du « moins disant », fondé sur le seul critère financier</a:t>
            </a:r>
            <a:r>
              <a:rPr lang="fr-FR" dirty="0" smtClean="0"/>
              <a:t>.</a:t>
            </a:r>
          </a:p>
          <a:p>
            <a:pPr lvl="2">
              <a:buClr>
                <a:srgbClr val="1B8ED9"/>
              </a:buClr>
            </a:pPr>
            <a:endParaRPr lang="fr-FR" sz="1300" dirty="0"/>
          </a:p>
          <a:p>
            <a:r>
              <a:rPr lang="fr-FR" dirty="0" smtClean="0"/>
              <a:t>Assurer </a:t>
            </a:r>
            <a:r>
              <a:rPr lang="fr-FR" dirty="0"/>
              <a:t>la performance de </a:t>
            </a:r>
            <a:r>
              <a:rPr lang="fr-FR" dirty="0" smtClean="0"/>
              <a:t>l’achat en prenant en compte les axes de performance de l’achat :</a:t>
            </a:r>
            <a:endParaRPr lang="fr-FR" dirty="0"/>
          </a:p>
          <a:p>
            <a:pPr marL="804863" lvl="2" indent="-177800">
              <a:buClr>
                <a:srgbClr val="9B008A"/>
              </a:buClr>
              <a:buFont typeface="Lucida Grande"/>
              <a:buChar char="-"/>
            </a:pPr>
            <a:r>
              <a:rPr lang="fr-FR" dirty="0"/>
              <a:t>Performance économique </a:t>
            </a:r>
            <a:r>
              <a:rPr lang="fr-FR" dirty="0" smtClean="0"/>
              <a:t>(gains) </a:t>
            </a:r>
          </a:p>
          <a:p>
            <a:pPr marL="804863" lvl="2" indent="-177800">
              <a:buClr>
                <a:srgbClr val="9B008A"/>
              </a:buClr>
              <a:buFont typeface="Lucida Grande"/>
              <a:buChar char="-"/>
            </a:pPr>
            <a:r>
              <a:rPr lang="fr-FR" dirty="0" smtClean="0"/>
              <a:t>Performance environnementale </a:t>
            </a:r>
            <a:endParaRPr lang="fr-FR" dirty="0"/>
          </a:p>
          <a:p>
            <a:pPr marL="804863" lvl="2" indent="-177800">
              <a:buClr>
                <a:srgbClr val="9B008A"/>
              </a:buClr>
              <a:buFont typeface="Lucida Grande"/>
              <a:buChar char="-"/>
            </a:pPr>
            <a:r>
              <a:rPr lang="fr-FR" b="1" dirty="0">
                <a:solidFill>
                  <a:srgbClr val="0000FF"/>
                </a:solidFill>
              </a:rPr>
              <a:t>Performance </a:t>
            </a:r>
            <a:r>
              <a:rPr lang="fr-FR" b="1" dirty="0" smtClean="0">
                <a:solidFill>
                  <a:srgbClr val="0000FF"/>
                </a:solidFill>
              </a:rPr>
              <a:t>sociale </a:t>
            </a:r>
            <a:r>
              <a:rPr lang="fr-FR" b="1" i="1" dirty="0" smtClean="0">
                <a:solidFill>
                  <a:srgbClr val="0000FF"/>
                </a:solidFill>
              </a:rPr>
              <a:t>(=&gt; pour des achats publics socialement responsables)</a:t>
            </a:r>
            <a:endParaRPr lang="fr-FR" b="1" i="1" dirty="0">
              <a:solidFill>
                <a:srgbClr val="0000FF"/>
              </a:solidFill>
            </a:endParaRPr>
          </a:p>
          <a:p>
            <a:pPr marL="804863" lvl="2" indent="-177800">
              <a:buClr>
                <a:srgbClr val="9B008A"/>
              </a:buClr>
              <a:buFont typeface="Lucida Grande"/>
              <a:buChar char="-"/>
            </a:pPr>
            <a:r>
              <a:rPr lang="fr-FR" dirty="0"/>
              <a:t>Accès des TPE-PME à la commande </a:t>
            </a:r>
            <a:r>
              <a:rPr lang="fr-FR" dirty="0" smtClean="0"/>
              <a:t>publique (en vue de préserver les tissus économiques locaux)</a:t>
            </a:r>
            <a:endParaRPr lang="fr-FR" dirty="0"/>
          </a:p>
          <a:p>
            <a:pPr marL="804863" lvl="2" indent="-177800">
              <a:buClr>
                <a:srgbClr val="9B008A"/>
              </a:buClr>
              <a:buFont typeface="Lucida Grande"/>
              <a:buChar char="-"/>
            </a:pPr>
            <a:r>
              <a:rPr lang="fr-FR" dirty="0" smtClean="0"/>
              <a:t>Innovation (notamment TPE/PME innovantes)</a:t>
            </a:r>
          </a:p>
          <a:p>
            <a:pPr lvl="2">
              <a:buClr>
                <a:srgbClr val="9B008A"/>
              </a:buClr>
            </a:pPr>
            <a:endParaRPr lang="fr-FR" sz="1300" dirty="0"/>
          </a:p>
          <a:p>
            <a:r>
              <a:rPr lang="fr-FR" dirty="0" smtClean="0"/>
              <a:t>Participer à la modernisation de l’action publique </a:t>
            </a:r>
          </a:p>
          <a:p>
            <a:pPr lvl="1"/>
            <a:r>
              <a:rPr lang="fr-FR" dirty="0" smtClean="0"/>
              <a:t>Par exemple : la dématérialisation des procédures, la signature électronique…</a:t>
            </a:r>
          </a:p>
          <a:p>
            <a:pPr marL="457200" lvl="1" indent="0">
              <a:buNone/>
            </a:pPr>
            <a:endParaRPr lang="fr-FR" sz="1300" dirty="0" smtClean="0"/>
          </a:p>
          <a:p>
            <a:r>
              <a:rPr lang="fr-FR" dirty="0" smtClean="0"/>
              <a:t>Agir comme levier de mise en œuvre des politiques publiques</a:t>
            </a:r>
          </a:p>
          <a:p>
            <a:pPr lvl="1"/>
            <a:r>
              <a:rPr lang="fr-FR" dirty="0" smtClean="0"/>
              <a:t>Par exemple : l’insertion de personnes éloignées de l’emploi, le travail de personnes en situation de handicap, la lutte contre le décrochage scolaire…</a:t>
            </a:r>
          </a:p>
          <a:p>
            <a:pPr marL="0" indent="0">
              <a:buNone/>
            </a:pPr>
            <a:endParaRPr lang="fr-FR" sz="1300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Pour assurer cette action, l’acheteur met en œuvre des techniques d’achat</a:t>
            </a:r>
            <a:r>
              <a:rPr lang="fr-FR" dirty="0" smtClean="0">
                <a:solidFill>
                  <a:schemeClr val="tx1"/>
                </a:solidFill>
              </a:rPr>
              <a:t> : programmation et mutualisation des achats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smtClean="0">
                <a:solidFill>
                  <a:schemeClr val="tx1"/>
                </a:solidFill>
              </a:rPr>
              <a:t>rencontre des opérateurs économiques (« </a:t>
            </a:r>
            <a:r>
              <a:rPr lang="fr-FR" dirty="0" err="1" smtClean="0">
                <a:solidFill>
                  <a:schemeClr val="tx1"/>
                </a:solidFill>
              </a:rPr>
              <a:t>sourcing</a:t>
            </a:r>
            <a:r>
              <a:rPr lang="fr-FR" dirty="0" smtClean="0">
                <a:solidFill>
                  <a:schemeClr val="tx1"/>
                </a:solidFill>
              </a:rPr>
              <a:t> »), choix </a:t>
            </a:r>
            <a:r>
              <a:rPr lang="fr-FR" dirty="0">
                <a:solidFill>
                  <a:schemeClr val="tx1"/>
                </a:solidFill>
              </a:rPr>
              <a:t>de la forme du </a:t>
            </a:r>
            <a:r>
              <a:rPr lang="fr-FR" dirty="0" smtClean="0">
                <a:solidFill>
                  <a:schemeClr val="tx1"/>
                </a:solidFill>
              </a:rPr>
              <a:t>marché, négociation lorsque la procédure le permet, raisonnement en coût global, </a:t>
            </a:r>
            <a:r>
              <a:rPr lang="fr-FR" b="1" dirty="0" smtClean="0">
                <a:solidFill>
                  <a:srgbClr val="0000FF"/>
                </a:solidFill>
              </a:rPr>
              <a:t>choix d’insérer une clause sociale…</a:t>
            </a:r>
          </a:p>
        </p:txBody>
      </p:sp>
    </p:spTree>
    <p:extLst>
      <p:ext uri="{BB962C8B-B14F-4D97-AF65-F5344CB8AC3E}">
        <p14:creationId xmlns:p14="http://schemas.microsoft.com/office/powerpoint/2010/main" val="23286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Gouvernance de l’achat : des acheteurs publics dans toutes les structures publiques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76296"/>
            <a:ext cx="7881400" cy="481817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Mise en place d’une </a:t>
            </a:r>
            <a:r>
              <a:rPr lang="fr-FR" dirty="0"/>
              <a:t>gouvernance des </a:t>
            </a:r>
            <a:r>
              <a:rPr lang="fr-FR" dirty="0" smtClean="0"/>
              <a:t>achats dans les collectivités publiques:</a:t>
            </a:r>
            <a:endParaRPr lang="fr-FR" dirty="0"/>
          </a:p>
          <a:p>
            <a:pPr lvl="1"/>
            <a:r>
              <a:rPr lang="fr-FR" dirty="0"/>
              <a:t>Une gouvernance en </a:t>
            </a:r>
            <a:r>
              <a:rPr lang="fr-FR" dirty="0" smtClean="0"/>
              <a:t>plein essor</a:t>
            </a:r>
            <a:endParaRPr lang="fr-FR" dirty="0"/>
          </a:p>
          <a:p>
            <a:pPr lvl="1"/>
            <a:r>
              <a:rPr lang="fr-FR" dirty="0" smtClean="0"/>
              <a:t>Reconnaissance d’une « fonction achat »</a:t>
            </a:r>
          </a:p>
          <a:p>
            <a:pPr marL="457200" lvl="1" indent="0">
              <a:buNone/>
            </a:pPr>
            <a:endParaRPr lang="fr-FR" sz="900" dirty="0"/>
          </a:p>
          <a:p>
            <a:r>
              <a:rPr lang="fr-FR" dirty="0" smtClean="0"/>
              <a:t>Exemple de l’Etat:</a:t>
            </a:r>
          </a:p>
          <a:p>
            <a:pPr lvl="1"/>
            <a:r>
              <a:rPr lang="fr-FR" dirty="0" smtClean="0"/>
              <a:t>Organisation interministérielle : 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Au niveau central (Paris) : la Direction des achats de l’Etat (DAE)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Au niveau des régions (Préfectures de région) : la Plateforme Régionale des Achats (PFRA)</a:t>
            </a:r>
          </a:p>
          <a:p>
            <a:pPr lvl="1"/>
            <a:r>
              <a:rPr lang="fr-FR" dirty="0" smtClean="0"/>
              <a:t>Exemple d’organisation ministérielle : l’Education nationale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Au niveau central (Ministère) : une mission </a:t>
            </a:r>
            <a:r>
              <a:rPr lang="fr-FR" dirty="0"/>
              <a:t>achat </a:t>
            </a:r>
            <a:r>
              <a:rPr lang="fr-FR" dirty="0" smtClean="0"/>
              <a:t>ministérielle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Au niveau des académies (Rectorats) : un direction des achats de région académique</a:t>
            </a:r>
            <a:endParaRPr lang="fr-FR" dirty="0"/>
          </a:p>
          <a:p>
            <a:pPr marL="912813" lvl="2" indent="-285750">
              <a:buFontTx/>
              <a:buChar char="-"/>
            </a:pPr>
            <a:endParaRPr lang="fr-FR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b="1" i="1" dirty="0" smtClean="0">
                <a:solidFill>
                  <a:srgbClr val="0000FF"/>
                </a:solidFill>
              </a:rPr>
              <a:t>A </a:t>
            </a:r>
            <a:r>
              <a:rPr lang="fr-FR" b="1" i="1" dirty="0">
                <a:solidFill>
                  <a:srgbClr val="0000FF"/>
                </a:solidFill>
              </a:rPr>
              <a:t>savoir : </a:t>
            </a:r>
            <a:endParaRPr lang="fr-FR" b="1" i="1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fr-FR" b="1" i="1" dirty="0" smtClean="0">
                <a:solidFill>
                  <a:srgbClr val="0000FF"/>
                </a:solidFill>
              </a:rPr>
              <a:t>- Il </a:t>
            </a:r>
            <a:r>
              <a:rPr lang="fr-FR" b="1" i="1" dirty="0">
                <a:solidFill>
                  <a:srgbClr val="0000FF"/>
                </a:solidFill>
              </a:rPr>
              <a:t>existe des acheteurs </a:t>
            </a:r>
            <a:r>
              <a:rPr lang="fr-FR" b="1" i="1" dirty="0" smtClean="0">
                <a:solidFill>
                  <a:srgbClr val="0000FF"/>
                </a:solidFill>
              </a:rPr>
              <a:t>publics dans </a:t>
            </a:r>
            <a:r>
              <a:rPr lang="fr-FR" b="1" i="1" dirty="0">
                <a:solidFill>
                  <a:srgbClr val="0000FF"/>
                </a:solidFill>
              </a:rPr>
              <a:t>toutes les structures </a:t>
            </a:r>
            <a:r>
              <a:rPr lang="fr-FR" b="1" i="1" dirty="0" smtClean="0">
                <a:solidFill>
                  <a:srgbClr val="0000FF"/>
                </a:solidFill>
              </a:rPr>
              <a:t>publiques. Exemple : </a:t>
            </a:r>
            <a:r>
              <a:rPr lang="fr-FR" i="1" dirty="0" smtClean="0">
                <a:solidFill>
                  <a:srgbClr val="0000FF"/>
                </a:solidFill>
              </a:rPr>
              <a:t>dans les préfectures de région, les rectorats, les établissements scolaires, les collectivités territoriales, les établissements publics (comme les Universités et les Instituts de recherche), les hôpitaux… </a:t>
            </a:r>
          </a:p>
          <a:p>
            <a:pPr marL="457200" lvl="1" indent="0">
              <a:buNone/>
            </a:pPr>
            <a:r>
              <a:rPr lang="fr-FR" b="1" i="1" dirty="0" smtClean="0">
                <a:solidFill>
                  <a:srgbClr val="0000FF"/>
                </a:solidFill>
              </a:rPr>
              <a:t>- Attention ! Les référents achats ne sont pas toujours appelés « acheteurs publics » dans les structures publiques : </a:t>
            </a:r>
            <a:r>
              <a:rPr lang="fr-FR" i="1" dirty="0" smtClean="0">
                <a:solidFill>
                  <a:srgbClr val="0000FF"/>
                </a:solidFill>
              </a:rPr>
              <a:t>il peut s’agir d’acheteurs, de gestionnaires des marchés, de juristes marchés publics (ancienne dénomination), de contrôleurs </a:t>
            </a:r>
            <a:r>
              <a:rPr lang="fr-FR" i="1" dirty="0">
                <a:solidFill>
                  <a:srgbClr val="0000FF"/>
                </a:solidFill>
              </a:rPr>
              <a:t>de gestion achats, </a:t>
            </a:r>
            <a:r>
              <a:rPr lang="fr-FR" i="1" dirty="0" smtClean="0">
                <a:solidFill>
                  <a:srgbClr val="0000FF"/>
                </a:solidFill>
              </a:rPr>
              <a:t>d’experts </a:t>
            </a:r>
            <a:r>
              <a:rPr lang="fr-FR" i="1" dirty="0">
                <a:solidFill>
                  <a:srgbClr val="0000FF"/>
                </a:solidFill>
              </a:rPr>
              <a:t>en ingénierie d’achat… </a:t>
            </a:r>
            <a:r>
              <a:rPr lang="fr-FR" i="1" dirty="0" smtClean="0">
                <a:solidFill>
                  <a:srgbClr val="0000FF"/>
                </a:solidFill>
              </a:rPr>
              <a:t> On parlera aussi parfois de pouvoir adjudicateur ou de représentant du pouvoir adjudicateur. </a:t>
            </a:r>
            <a:endParaRPr lang="fr-FR" i="1" dirty="0">
              <a:solidFill>
                <a:srgbClr val="0000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5400" y="0"/>
            <a:ext cx="8072786" cy="1286937"/>
          </a:xfrm>
        </p:spPr>
        <p:txBody>
          <a:bodyPr>
            <a:normAutofit/>
          </a:bodyPr>
          <a:lstStyle/>
          <a:p>
            <a:r>
              <a:rPr lang="fr-FR" dirty="0" smtClean="0"/>
              <a:t>Déontologie de l’acha</a:t>
            </a:r>
            <a:r>
              <a:rPr lang="fr-FR" dirty="0"/>
              <a:t>t public</a:t>
            </a:r>
            <a:br>
              <a:rPr lang="fr-FR" dirty="0"/>
            </a:br>
            <a:r>
              <a:rPr lang="fr-FR" sz="2000" dirty="0"/>
              <a:t>Tout achat </a:t>
            </a:r>
            <a:r>
              <a:rPr lang="fr-FR" sz="2000" dirty="0" smtClean="0"/>
              <a:t>respecte un </a:t>
            </a:r>
            <a:r>
              <a:rPr lang="fr-FR" sz="2000" dirty="0"/>
              <a:t>cadre </a:t>
            </a:r>
            <a:r>
              <a:rPr lang="fr-FR" sz="2000" dirty="0" smtClean="0"/>
              <a:t>déontologique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Deux objectifs de la commande publique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La protection des deniers publics</a:t>
            </a:r>
          </a:p>
          <a:p>
            <a:pPr lvl="1"/>
            <a:r>
              <a:rPr lang="fr-FR" dirty="0" smtClean="0"/>
              <a:t>L’efficacité de la commande publique</a:t>
            </a:r>
          </a:p>
          <a:p>
            <a:r>
              <a:rPr lang="fr-FR" b="1" dirty="0" smtClean="0"/>
              <a:t>Trois principes directeurs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La liberté d’accès à la commande publique des candidats</a:t>
            </a:r>
          </a:p>
          <a:p>
            <a:pPr lvl="1"/>
            <a:r>
              <a:rPr lang="fr-FR" dirty="0" smtClean="0"/>
              <a:t>L’égalité de traitement des candidats</a:t>
            </a:r>
          </a:p>
          <a:p>
            <a:pPr lvl="1"/>
            <a:r>
              <a:rPr lang="fr-FR" dirty="0" smtClean="0"/>
              <a:t>La transparence de la procédure</a:t>
            </a:r>
          </a:p>
          <a:p>
            <a:r>
              <a:rPr lang="fr-FR" dirty="0" smtClean="0"/>
              <a:t>Ces principes s’appliquent… </a:t>
            </a:r>
          </a:p>
          <a:p>
            <a:pPr lvl="1"/>
            <a:r>
              <a:rPr lang="fr-FR" dirty="0" smtClean="0"/>
              <a:t>Pour tout achat public dès le 1</a:t>
            </a:r>
            <a:r>
              <a:rPr lang="fr-FR" baseline="30000" dirty="0" smtClean="0"/>
              <a:t>er</a:t>
            </a:r>
            <a:r>
              <a:rPr lang="fr-FR" dirty="0" smtClean="0"/>
              <a:t> euro dépensé </a:t>
            </a:r>
          </a:p>
          <a:p>
            <a:pPr lvl="1"/>
            <a:r>
              <a:rPr lang="fr-FR" dirty="0" smtClean="0"/>
              <a:t>Tout au long du processus achat : de la préparation (amont) au bilan d’exécution (aval)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Ainsi, l’acheteur </a:t>
            </a:r>
            <a:r>
              <a:rPr lang="fr-FR" b="1" dirty="0">
                <a:solidFill>
                  <a:schemeClr val="tx1"/>
                </a:solidFill>
              </a:rPr>
              <a:t>a l’obligation de faire respecter le </a:t>
            </a:r>
            <a:r>
              <a:rPr lang="fr-FR" b="1" dirty="0" smtClean="0">
                <a:solidFill>
                  <a:schemeClr val="tx1"/>
                </a:solidFill>
              </a:rPr>
              <a:t>contrat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Par exemple, des pénalités sont appliquées en cas de non respect des obligations contractuelles : </a:t>
            </a:r>
            <a:r>
              <a:rPr lang="fr-FR" b="1" dirty="0" smtClean="0">
                <a:solidFill>
                  <a:srgbClr val="0000FF"/>
                </a:solidFill>
              </a:rPr>
              <a:t>c’est le cas des « clauses sociales », en tant que </a:t>
            </a:r>
            <a:r>
              <a:rPr lang="fr-FR" b="1" u="sng" dirty="0" smtClean="0">
                <a:solidFill>
                  <a:srgbClr val="0000FF"/>
                </a:solidFill>
              </a:rPr>
              <a:t>stipulation obligatoire</a:t>
            </a:r>
            <a:r>
              <a:rPr lang="fr-FR" b="1" dirty="0" smtClean="0">
                <a:solidFill>
                  <a:srgbClr val="0000FF"/>
                </a:solidFill>
              </a:rPr>
              <a:t> insérée au contrat.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clause sociale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692322"/>
            <a:ext cx="7881400" cy="4217159"/>
          </a:xfrm>
        </p:spPr>
        <p:txBody>
          <a:bodyPr>
            <a:normAutofit/>
          </a:bodyPr>
          <a:lstStyle/>
          <a:p>
            <a:r>
              <a:rPr lang="fr-FR" dirty="0" smtClean="0"/>
              <a:t>Le code de la commande publique permet </a:t>
            </a:r>
            <a:r>
              <a:rPr lang="fr-FR" dirty="0"/>
              <a:t>une meilleure prise en compte des préoccupations sociales et environnementales dans la commande publique.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acheteurs peuvent ainsi insérer des clauses sociales dans les marchés publics, notamment la clause sociale de formation sous statut scolaire, permettant à un jeune en situation de décrochage scolaire de réaliser un parcours de formation en entreprise</a:t>
            </a:r>
            <a:r>
              <a:rPr lang="fr-FR" dirty="0" smtClean="0"/>
              <a:t>.</a:t>
            </a:r>
            <a:r>
              <a:rPr lang="fr-FR" dirty="0"/>
              <a:t> 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notion de DEVELOPPEMENT DURABLE </a:t>
            </a:r>
            <a:r>
              <a:rPr lang="fr-FR" dirty="0" smtClean="0"/>
              <a:t>est prise en compte lors de la définition </a:t>
            </a:r>
            <a:r>
              <a:rPr lang="fr-FR" dirty="0"/>
              <a:t>des besoins d’un marché public.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développement durable inclut aussi un VOLET SOCIAL</a:t>
            </a:r>
          </a:p>
          <a:p>
            <a:pPr lvl="1"/>
            <a:r>
              <a:rPr lang="fr-FR" dirty="0" smtClean="0"/>
              <a:t>L’introduction </a:t>
            </a:r>
            <a:r>
              <a:rPr lang="fr-FR" dirty="0"/>
              <a:t>d’une CLAUSE SOCIALE répond à cette exigence.</a:t>
            </a:r>
          </a:p>
          <a:p>
            <a:pPr lvl="1"/>
            <a:r>
              <a:rPr lang="fr-FR" dirty="0" smtClean="0"/>
              <a:t>La clause sociale permet </a:t>
            </a:r>
            <a:r>
              <a:rPr lang="fr-FR" dirty="0"/>
              <a:t>de conditionner l’exécution et l’attribution d’un marché en fonction de </a:t>
            </a:r>
            <a:r>
              <a:rPr lang="fr-FR" dirty="0" smtClean="0"/>
              <a:t>critères  ou de conditions d’exécution </a:t>
            </a:r>
            <a:r>
              <a:rPr lang="fr-FR" dirty="0"/>
              <a:t>liés à </a:t>
            </a:r>
            <a:r>
              <a:rPr lang="fr-FR" dirty="0" smtClean="0"/>
              <a:t>la </a:t>
            </a:r>
            <a:r>
              <a:rPr lang="fr-FR" dirty="0"/>
              <a:t>lutte contre </a:t>
            </a:r>
            <a:r>
              <a:rPr lang="fr-FR" dirty="0" smtClean="0"/>
              <a:t>l’exclusion : </a:t>
            </a:r>
            <a:r>
              <a:rPr lang="fr-FR" b="1" dirty="0" smtClean="0">
                <a:solidFill>
                  <a:srgbClr val="0000FF"/>
                </a:solidFill>
              </a:rPr>
              <a:t>il s’agit d’un achat « socialement responsable ».</a:t>
            </a:r>
            <a:endParaRPr lang="fr-FR" b="1" dirty="0">
              <a:solidFill>
                <a:srgbClr val="0000FF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8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catégories d’achat : </a:t>
            </a:r>
            <a:br>
              <a:rPr lang="fr-FR" dirty="0" smtClean="0"/>
            </a:br>
            <a:r>
              <a:rPr lang="fr-FR" dirty="0" smtClean="0"/>
              <a:t>il existe 3 catégories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Marché public de travaux : </a:t>
            </a:r>
            <a:r>
              <a:rPr lang="fr-FR" dirty="0">
                <a:solidFill>
                  <a:schemeClr val="tx1"/>
                </a:solidFill>
              </a:rPr>
              <a:t>exécution, conception et exécution de travaux, ou réalisation, conception et réalisation d’un </a:t>
            </a:r>
            <a:r>
              <a:rPr lang="fr-FR" dirty="0" smtClean="0">
                <a:solidFill>
                  <a:schemeClr val="tx1"/>
                </a:solidFill>
              </a:rPr>
              <a:t>ouvrage…</a:t>
            </a:r>
            <a:endParaRPr lang="fr-FR" dirty="0">
              <a:solidFill>
                <a:schemeClr val="tx1"/>
              </a:solidFill>
            </a:endParaRPr>
          </a:p>
          <a:p>
            <a:endParaRPr lang="fr-FR" b="1" dirty="0"/>
          </a:p>
          <a:p>
            <a:r>
              <a:rPr lang="fr-FR" b="1" dirty="0"/>
              <a:t>Marché public de fournitures : </a:t>
            </a:r>
            <a:r>
              <a:rPr lang="fr-FR" dirty="0">
                <a:solidFill>
                  <a:schemeClr val="tx1"/>
                </a:solidFill>
              </a:rPr>
              <a:t>achat, prise en crédit-bail, location ou location-vente de </a:t>
            </a:r>
            <a:r>
              <a:rPr lang="fr-FR" dirty="0" smtClean="0">
                <a:solidFill>
                  <a:schemeClr val="tx1"/>
                </a:solidFill>
              </a:rPr>
              <a:t>produits…</a:t>
            </a:r>
            <a:endParaRPr lang="fr-FR" dirty="0">
              <a:solidFill>
                <a:schemeClr val="tx1"/>
              </a:solidFill>
            </a:endParaRPr>
          </a:p>
          <a:p>
            <a:endParaRPr lang="fr-FR" b="1" dirty="0"/>
          </a:p>
          <a:p>
            <a:r>
              <a:rPr lang="fr-FR" b="1" dirty="0"/>
              <a:t>Marché public de services : </a:t>
            </a:r>
            <a:r>
              <a:rPr lang="fr-FR" dirty="0">
                <a:solidFill>
                  <a:schemeClr val="tx1"/>
                </a:solidFill>
              </a:rPr>
              <a:t>réalisation de prestation de services (nettoyage, entretien, réparation, </a:t>
            </a:r>
            <a:r>
              <a:rPr lang="fr-FR" dirty="0" smtClean="0">
                <a:solidFill>
                  <a:schemeClr val="tx1"/>
                </a:solidFill>
              </a:rPr>
              <a:t>…)…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0000FF"/>
                </a:solidFill>
              </a:rPr>
              <a:t>La clause sociale de formation peut être insérée dans ces trois catégories de marchés/ d’achats publics.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0000FF"/>
                </a:solidFill>
              </a:rPr>
              <a:t>Elle peut concerner les missions directement liées à l’objet du marché comme les fonctions support.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1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Déroulement du processus achat </a:t>
            </a:r>
            <a:br>
              <a:rPr lang="fr-FR" dirty="0" smtClean="0"/>
            </a:br>
            <a:r>
              <a:rPr lang="fr-FR" sz="2000" i="1" dirty="0" smtClean="0"/>
              <a:t>(</a:t>
            </a:r>
            <a:r>
              <a:rPr lang="fr-FR" sz="2000" b="1" i="1" dirty="0" smtClean="0"/>
              <a:t>intégrant les contacts avec la MLDS dans le cadre des Clauses sociales de formation</a:t>
            </a:r>
            <a:r>
              <a:rPr lang="fr-FR" sz="2000" i="1" dirty="0" smtClean="0"/>
              <a:t>)</a:t>
            </a:r>
            <a:endParaRPr lang="fr-FR" sz="2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23684"/>
              </p:ext>
            </p:extLst>
          </p:nvPr>
        </p:nvGraphicFramePr>
        <p:xfrm>
          <a:off x="404037" y="1392865"/>
          <a:ext cx="8654903" cy="536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Les partenariats </a:t>
            </a:r>
            <a:r>
              <a:rPr lang="fr-FR" dirty="0" smtClean="0"/>
              <a:t>: Animation et responsabilité pour la mise en œuvre aux niveaux national et régional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5400" y="1489944"/>
            <a:ext cx="7881400" cy="452596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</a:t>
            </a:r>
            <a:r>
              <a:rPr lang="fr-FR" dirty="0"/>
              <a:t>dispositif CSF prend appui sur les réseaux d’acheteurs : </a:t>
            </a:r>
            <a:r>
              <a:rPr lang="fr-FR" dirty="0" smtClean="0"/>
              <a:t>des </a:t>
            </a:r>
            <a:r>
              <a:rPr lang="fr-FR" dirty="0"/>
              <a:t>partenariats entre la MLDS et les acheteurs sont </a:t>
            </a:r>
            <a:r>
              <a:rPr lang="fr-FR" dirty="0" smtClean="0"/>
              <a:t>nécessaires (</a:t>
            </a:r>
            <a:r>
              <a:rPr lang="fr-FR" i="1" dirty="0" smtClean="0"/>
              <a:t>conventions disponibles</a:t>
            </a:r>
            <a:r>
              <a:rPr lang="fr-FR" dirty="0" smtClean="0"/>
              <a:t>) :</a:t>
            </a:r>
            <a:endParaRPr lang="fr-FR" dirty="0"/>
          </a:p>
          <a:p>
            <a:pPr lvl="1"/>
            <a:r>
              <a:rPr lang="fr-FR" b="1" dirty="0" smtClean="0"/>
              <a:t>à </a:t>
            </a:r>
            <a:r>
              <a:rPr lang="fr-FR" b="1" dirty="0"/>
              <a:t>vocation nationale </a:t>
            </a:r>
            <a:r>
              <a:rPr lang="fr-FR" dirty="0"/>
              <a:t>: le ministère de l’éducation nationale et de la jeunesse avec un acheteur, le plus souvent représentant un réseau d’acheteurs présent sur l’ensemble du territoire (ex : un ministère) ; </a:t>
            </a:r>
          </a:p>
          <a:p>
            <a:pPr lvl="1"/>
            <a:r>
              <a:rPr lang="fr-FR" b="1" dirty="0" smtClean="0"/>
              <a:t>à </a:t>
            </a:r>
            <a:r>
              <a:rPr lang="fr-FR" b="1" dirty="0"/>
              <a:t>vocation régionale </a:t>
            </a:r>
            <a:r>
              <a:rPr lang="fr-FR" dirty="0"/>
              <a:t>: chaque région académique avec des acheteurs à dimension régionale ou infra régionale (ex : une collectivité territoriale</a:t>
            </a:r>
            <a:r>
              <a:rPr lang="fr-FR"/>
              <a:t>). </a:t>
            </a:r>
            <a:endParaRPr lang="fr-FR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Animation des partenariats : </a:t>
            </a:r>
          </a:p>
          <a:p>
            <a:pPr lvl="1"/>
            <a:r>
              <a:rPr lang="fr-FR" b="1" u="sng" dirty="0" smtClean="0"/>
              <a:t>Cadre général </a:t>
            </a:r>
            <a:r>
              <a:rPr lang="fr-FR" b="1" dirty="0" smtClean="0"/>
              <a:t> et partenariats à vocation nationale </a:t>
            </a:r>
            <a:r>
              <a:rPr lang="fr-FR" dirty="0" smtClean="0"/>
              <a:t>: dispositif national (COPIL [DGESCO / Mission des achats / MLDS], gestion des partenariats nationaux avec les acheteurs [acheteurs ministériels, établissements publics à réseau national…])</a:t>
            </a:r>
          </a:p>
          <a:p>
            <a:pPr lvl="1"/>
            <a:r>
              <a:rPr lang="fr-FR" b="1" dirty="0" smtClean="0"/>
              <a:t>Partenariats à vocation régionale </a:t>
            </a:r>
            <a:r>
              <a:rPr lang="fr-FR" dirty="0" smtClean="0"/>
              <a:t>: </a:t>
            </a:r>
          </a:p>
          <a:p>
            <a:pPr marL="912813" lvl="2" indent="-285750">
              <a:buFontTx/>
              <a:buChar char="-"/>
            </a:pPr>
            <a:r>
              <a:rPr lang="fr-FR" dirty="0" smtClean="0"/>
              <a:t>La plupart des parcours sont réalisés dans la région d’origine du partenariat (entre 80 et 95%, en moyenne)</a:t>
            </a:r>
            <a:endParaRPr lang="fr-FR" dirty="0"/>
          </a:p>
          <a:p>
            <a:pPr marL="912813" lvl="2" indent="-285750">
              <a:buFontTx/>
              <a:buChar char="-"/>
            </a:pPr>
            <a:r>
              <a:rPr lang="fr-FR" dirty="0" smtClean="0"/>
              <a:t>Il existe une responsabilité inter-régionale pour les parcours réalisés à l’extérieur de la région du partenariat initial.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685B-2977-D546-9E3D-3CA676A47F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s de contenus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age de presentation et de parti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ge de sous-parti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711CBDF24E87429AD9C0273156F54A" ma:contentTypeVersion="1" ma:contentTypeDescription="Crée un document." ma:contentTypeScope="" ma:versionID="119f9b1cd9f589f93a03fb976800c80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3c27bd0fcb797d0a61d91e17cfc962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9C922-D51B-4A75-8E18-DBE842E74D1B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71A405A-9ADB-4B8C-8A61-B5A1FD67C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47C81-0757-4198-86B8-5FBB99E9FF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1240</Words>
  <Application>Microsoft Office PowerPoint</Application>
  <PresentationFormat>Affichage à l'écran (4:3)</PresentationFormat>
  <Paragraphs>165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pages de contenus</vt:lpstr>
      <vt:lpstr>page de presentation et de partie</vt:lpstr>
      <vt:lpstr>page de sous-partie</vt:lpstr>
      <vt:lpstr>Achats publics responsables : première approche</vt:lpstr>
      <vt:lpstr>QU’EST-CE QU’UN « Achat public » (ou marchés publics) ? La Définition : 5 critères !</vt:lpstr>
      <vt:lpstr>Les ACHETEURS PUBLICS : sens de LEUR ACTION</vt:lpstr>
      <vt:lpstr>Gouvernance de l’achat : des acheteurs publics dans toutes les structures publiques</vt:lpstr>
      <vt:lpstr>Déontologie de l’achat public Tout achat respecte un cadre déontologique</vt:lpstr>
      <vt:lpstr>Qu’est-ce qu’une clause sociale ?</vt:lpstr>
      <vt:lpstr>Les différentes catégories d’achat :  il existe 3 catégories</vt:lpstr>
      <vt:lpstr>Déroulement du processus achat  (intégrant les contacts avec la MLDS dans le cadre des Clauses sociales de formation)</vt:lpstr>
      <vt:lpstr>Les partenariats : Animation et responsabilité pour la mise en œuvre aux niveaux national et régional</vt:lpstr>
      <vt:lpstr>A savoir ! Quelques rudiments d’ingénierie des achats…</vt:lpstr>
      <vt:lpstr>Conseil pour choisir la bonne procédure</vt:lpstr>
      <vt:lpstr>Formes particulières : les accords-cadres</vt:lpstr>
      <vt:lpstr>Articles et informations à connaître</vt:lpstr>
      <vt:lpstr>Contact :   Jean-Xavier Lichtlé Référent ministériel pour les achats responsables jean-xavier.lichtle@education.gouv.fr  clausesocialedeformation@education.gouv.fr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 MEN</dc:creator>
  <cp:lastModifiedBy>Administration centrale</cp:lastModifiedBy>
  <cp:revision>254</cp:revision>
  <cp:lastPrinted>2018-11-19T15:39:09Z</cp:lastPrinted>
  <dcterms:created xsi:type="dcterms:W3CDTF">2015-02-04T10:43:31Z</dcterms:created>
  <dcterms:modified xsi:type="dcterms:W3CDTF">2020-06-02T08:43:05Z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0x010100AA711CBDF24E87429AD9C0273156F54A</vt:lpwstr>
  </property>
</Properties>
</file>