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72" r:id="rId3"/>
    <p:sldId id="297" r:id="rId4"/>
    <p:sldId id="273" r:id="rId5"/>
    <p:sldId id="274" r:id="rId6"/>
    <p:sldId id="275" r:id="rId7"/>
    <p:sldId id="278" r:id="rId8"/>
    <p:sldId id="277" r:id="rId9"/>
    <p:sldId id="276" r:id="rId10"/>
    <p:sldId id="279" r:id="rId11"/>
    <p:sldId id="298" r:id="rId12"/>
    <p:sldId id="280" r:id="rId13"/>
    <p:sldId id="281" r:id="rId14"/>
    <p:sldId id="282" r:id="rId15"/>
    <p:sldId id="284" r:id="rId16"/>
    <p:sldId id="286" r:id="rId17"/>
    <p:sldId id="287" r:id="rId18"/>
    <p:sldId id="285" r:id="rId19"/>
    <p:sldId id="291" r:id="rId20"/>
    <p:sldId id="288" r:id="rId21"/>
    <p:sldId id="289" r:id="rId22"/>
    <p:sldId id="290" r:id="rId23"/>
    <p:sldId id="295" r:id="rId24"/>
    <p:sldId id="296" r:id="rId25"/>
    <p:sldId id="292" r:id="rId26"/>
    <p:sldId id="293" r:id="rId27"/>
    <p:sldId id="271" r:id="rId28"/>
  </p:sldIdLst>
  <p:sldSz cx="9144000" cy="6858000" type="screen4x3"/>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pos="47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18" d="100"/>
          <a:sy n="118" d="100"/>
        </p:scale>
        <p:origin x="-1434" y="-72"/>
      </p:cViewPr>
      <p:guideLst>
        <p:guide orient="horz" pos="2160"/>
        <p:guide pos="2880"/>
        <p:guide pos="478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942517-17DF-4504-9FF8-AC9B4F85D18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69AD0D16-FA22-44E9-8EF5-C0BC62516F5A}">
      <dgm:prSet phldrT="[Texte]"/>
      <dgm:spPr/>
      <dgm:t>
        <a:bodyPr/>
        <a:lstStyle/>
        <a:p>
          <a:r>
            <a:rPr lang="fr-FR" dirty="0" smtClean="0"/>
            <a:t>Phase amont (préparation de la stratégie d’achat)</a:t>
          </a:r>
          <a:endParaRPr lang="fr-FR" dirty="0"/>
        </a:p>
      </dgm:t>
    </dgm:pt>
    <dgm:pt modelId="{C73DF354-DD13-4F24-9E30-1EF04779CEEE}" type="parTrans" cxnId="{E3587183-8309-407E-837E-D012CD343532}">
      <dgm:prSet/>
      <dgm:spPr/>
      <dgm:t>
        <a:bodyPr/>
        <a:lstStyle/>
        <a:p>
          <a:endParaRPr lang="fr-FR"/>
        </a:p>
      </dgm:t>
    </dgm:pt>
    <dgm:pt modelId="{ADB51365-23A2-49AD-9058-497003EACA13}" type="sibTrans" cxnId="{E3587183-8309-407E-837E-D012CD343532}">
      <dgm:prSet/>
      <dgm:spPr/>
      <dgm:t>
        <a:bodyPr/>
        <a:lstStyle/>
        <a:p>
          <a:endParaRPr lang="fr-FR"/>
        </a:p>
      </dgm:t>
    </dgm:pt>
    <dgm:pt modelId="{756B5940-BB95-4A38-996D-CAE6FA33FBD1}">
      <dgm:prSet phldrT="[Texte]"/>
      <dgm:spPr/>
      <dgm:t>
        <a:bodyPr/>
        <a:lstStyle/>
        <a:p>
          <a:r>
            <a:rPr lang="fr-FR" b="1" dirty="0" smtClean="0"/>
            <a:t>Côté acheteur </a:t>
          </a:r>
          <a:r>
            <a:rPr lang="fr-FR" dirty="0" smtClean="0"/>
            <a:t>: analyse du marché fournisseur (veille) et élaboration des stratégies d’achats. Programmation.</a:t>
          </a:r>
          <a:endParaRPr lang="fr-FR" dirty="0"/>
        </a:p>
      </dgm:t>
    </dgm:pt>
    <dgm:pt modelId="{CC7B600E-C232-4DA8-A653-00538DD0BA73}" type="parTrans" cxnId="{B2208E21-711D-4DBA-AB39-9E9DF864288E}">
      <dgm:prSet/>
      <dgm:spPr/>
      <dgm:t>
        <a:bodyPr/>
        <a:lstStyle/>
        <a:p>
          <a:endParaRPr lang="fr-FR"/>
        </a:p>
      </dgm:t>
    </dgm:pt>
    <dgm:pt modelId="{828BCEEB-1D73-42CB-8E29-49E5BF58400C}" type="sibTrans" cxnId="{B2208E21-711D-4DBA-AB39-9E9DF864288E}">
      <dgm:prSet/>
      <dgm:spPr/>
      <dgm:t>
        <a:bodyPr/>
        <a:lstStyle/>
        <a:p>
          <a:endParaRPr lang="fr-FR"/>
        </a:p>
      </dgm:t>
    </dgm:pt>
    <dgm:pt modelId="{4AC1D28D-473E-4E72-AD85-2E8F36A68A9B}">
      <dgm:prSet phldrT="[Texte]"/>
      <dgm:spPr/>
      <dgm:t>
        <a:bodyPr/>
        <a:lstStyle/>
        <a:p>
          <a:r>
            <a:rPr lang="fr-FR" dirty="0" smtClean="0"/>
            <a:t>Construction de chaque marché</a:t>
          </a:r>
          <a:endParaRPr lang="fr-FR" dirty="0"/>
        </a:p>
      </dgm:t>
    </dgm:pt>
    <dgm:pt modelId="{1590768B-F96A-4367-BB9A-9402666A958E}" type="parTrans" cxnId="{1B370C42-BBC4-45B7-B5EB-E8AC40BBEA1F}">
      <dgm:prSet/>
      <dgm:spPr/>
      <dgm:t>
        <a:bodyPr/>
        <a:lstStyle/>
        <a:p>
          <a:endParaRPr lang="fr-FR"/>
        </a:p>
      </dgm:t>
    </dgm:pt>
    <dgm:pt modelId="{599C1ABD-42BD-433B-9DA0-D413B61C16B4}" type="sibTrans" cxnId="{1B370C42-BBC4-45B7-B5EB-E8AC40BBEA1F}">
      <dgm:prSet/>
      <dgm:spPr/>
      <dgm:t>
        <a:bodyPr/>
        <a:lstStyle/>
        <a:p>
          <a:endParaRPr lang="fr-FR"/>
        </a:p>
      </dgm:t>
    </dgm:pt>
    <dgm:pt modelId="{D4BFF5B8-952C-467F-8AF0-A17BCE261C68}">
      <dgm:prSet phldrT="[Texte]"/>
      <dgm:spPr/>
      <dgm:t>
        <a:bodyPr/>
        <a:lstStyle/>
        <a:p>
          <a:r>
            <a:rPr lang="fr-FR" b="1" dirty="0" smtClean="0"/>
            <a:t>Côté acheteur </a:t>
          </a:r>
          <a:r>
            <a:rPr lang="fr-FR" dirty="0" smtClean="0"/>
            <a:t>: pour chaque marché : définition des besoins, rédaction des pièces de consultation et contractuelles, choix de la procédure, choix des critères de jugement des offres.</a:t>
          </a:r>
          <a:endParaRPr lang="fr-FR" dirty="0"/>
        </a:p>
      </dgm:t>
    </dgm:pt>
    <dgm:pt modelId="{8E496267-AAC7-445E-86B3-7958F7F79A38}" type="parTrans" cxnId="{367092AB-5D33-4BF5-8757-441844947A8B}">
      <dgm:prSet/>
      <dgm:spPr/>
      <dgm:t>
        <a:bodyPr/>
        <a:lstStyle/>
        <a:p>
          <a:endParaRPr lang="fr-FR"/>
        </a:p>
      </dgm:t>
    </dgm:pt>
    <dgm:pt modelId="{98B87C14-A07D-4713-A10C-8BDDA0C3DD5D}" type="sibTrans" cxnId="{367092AB-5D33-4BF5-8757-441844947A8B}">
      <dgm:prSet/>
      <dgm:spPr/>
      <dgm:t>
        <a:bodyPr/>
        <a:lstStyle/>
        <a:p>
          <a:endParaRPr lang="fr-FR"/>
        </a:p>
      </dgm:t>
    </dgm:pt>
    <dgm:pt modelId="{7421B082-5986-41F0-B900-A772BFD3CE68}">
      <dgm:prSet phldrT="[Texte]"/>
      <dgm:spPr/>
      <dgm:t>
        <a:bodyPr/>
        <a:lstStyle/>
        <a:p>
          <a:r>
            <a:rPr lang="fr-FR" b="1" dirty="0" smtClean="0">
              <a:solidFill>
                <a:srgbClr val="0000FF"/>
              </a:solidFill>
            </a:rPr>
            <a:t>Rôle de la MLDS</a:t>
          </a:r>
          <a:r>
            <a:rPr lang="fr-FR" dirty="0" smtClean="0">
              <a:solidFill>
                <a:srgbClr val="0000FF"/>
              </a:solidFill>
            </a:rPr>
            <a:t> : si nécessaire, aide à la décision d’insérer ou non la clause sociale de formation, mais surtout </a:t>
          </a:r>
          <a:r>
            <a:rPr lang="fr-FR" u="sng" dirty="0" smtClean="0">
              <a:solidFill>
                <a:srgbClr val="0000FF"/>
              </a:solidFill>
            </a:rPr>
            <a:t>application de ce qui a été décidé en phase amont (cf. partenariat).</a:t>
          </a:r>
          <a:endParaRPr lang="fr-FR" dirty="0">
            <a:solidFill>
              <a:srgbClr val="0000FF"/>
            </a:solidFill>
          </a:endParaRPr>
        </a:p>
      </dgm:t>
    </dgm:pt>
    <dgm:pt modelId="{0C3C4198-E60B-4420-80E3-BDEE529B977E}" type="parTrans" cxnId="{7AD9D689-19A0-4164-8B7D-27863B0FAA91}">
      <dgm:prSet/>
      <dgm:spPr/>
      <dgm:t>
        <a:bodyPr/>
        <a:lstStyle/>
        <a:p>
          <a:endParaRPr lang="fr-FR"/>
        </a:p>
      </dgm:t>
    </dgm:pt>
    <dgm:pt modelId="{20B774B3-0019-4D40-BC35-15E8034C5442}" type="sibTrans" cxnId="{7AD9D689-19A0-4164-8B7D-27863B0FAA91}">
      <dgm:prSet/>
      <dgm:spPr/>
      <dgm:t>
        <a:bodyPr/>
        <a:lstStyle/>
        <a:p>
          <a:endParaRPr lang="fr-FR"/>
        </a:p>
      </dgm:t>
    </dgm:pt>
    <dgm:pt modelId="{51982476-9C09-4F02-A16A-06D5A93F883F}">
      <dgm:prSet phldrT="[Texte]"/>
      <dgm:spPr/>
      <dgm:t>
        <a:bodyPr/>
        <a:lstStyle/>
        <a:p>
          <a:r>
            <a:rPr lang="fr-FR" dirty="0" smtClean="0"/>
            <a:t>Phase de publicité</a:t>
          </a:r>
          <a:endParaRPr lang="fr-FR" dirty="0"/>
        </a:p>
      </dgm:t>
    </dgm:pt>
    <dgm:pt modelId="{6CBE116A-5534-40D7-8D8C-E0F0AE949B51}" type="parTrans" cxnId="{BF79A1CE-9043-4C8E-80D7-DCD9E534F74A}">
      <dgm:prSet/>
      <dgm:spPr/>
      <dgm:t>
        <a:bodyPr/>
        <a:lstStyle/>
        <a:p>
          <a:endParaRPr lang="fr-FR"/>
        </a:p>
      </dgm:t>
    </dgm:pt>
    <dgm:pt modelId="{8C1BCCFD-8521-4C43-B997-2798CC6E0BB8}" type="sibTrans" cxnId="{BF79A1CE-9043-4C8E-80D7-DCD9E534F74A}">
      <dgm:prSet/>
      <dgm:spPr/>
      <dgm:t>
        <a:bodyPr/>
        <a:lstStyle/>
        <a:p>
          <a:endParaRPr lang="fr-FR"/>
        </a:p>
      </dgm:t>
    </dgm:pt>
    <dgm:pt modelId="{E2FA8BAC-1494-411E-AE33-A920ADAFE66B}">
      <dgm:prSet phldrT="[Texte]"/>
      <dgm:spPr/>
      <dgm:t>
        <a:bodyPr/>
        <a:lstStyle/>
        <a:p>
          <a:r>
            <a:rPr lang="fr-FR" b="1" dirty="0" smtClean="0"/>
            <a:t>Côté acheteur </a:t>
          </a:r>
          <a:r>
            <a:rPr lang="fr-FR" dirty="0" smtClean="0"/>
            <a:t>: suivi d’exécution du contrat.</a:t>
          </a:r>
          <a:endParaRPr lang="fr-FR" dirty="0"/>
        </a:p>
      </dgm:t>
    </dgm:pt>
    <dgm:pt modelId="{729B313C-EC9F-4E53-9512-2F6CD2ED6042}" type="parTrans" cxnId="{4DDB7CE3-F768-4CF1-AC56-7465FA4C4F2C}">
      <dgm:prSet/>
      <dgm:spPr/>
      <dgm:t>
        <a:bodyPr/>
        <a:lstStyle/>
        <a:p>
          <a:endParaRPr lang="fr-FR"/>
        </a:p>
      </dgm:t>
    </dgm:pt>
    <dgm:pt modelId="{4D839039-7CB7-470A-94BE-905F1E1E1429}" type="sibTrans" cxnId="{4DDB7CE3-F768-4CF1-AC56-7465FA4C4F2C}">
      <dgm:prSet/>
      <dgm:spPr/>
      <dgm:t>
        <a:bodyPr/>
        <a:lstStyle/>
        <a:p>
          <a:endParaRPr lang="fr-FR"/>
        </a:p>
      </dgm:t>
    </dgm:pt>
    <dgm:pt modelId="{8B09DE71-DE69-4C7D-9C72-B2B06D617B1A}">
      <dgm:prSet phldrT="[Texte]"/>
      <dgm:spPr/>
      <dgm:t>
        <a:bodyPr/>
        <a:lstStyle/>
        <a:p>
          <a:r>
            <a:rPr lang="fr-FR" b="1" dirty="0" smtClean="0">
              <a:solidFill>
                <a:srgbClr val="0000FF"/>
              </a:solidFill>
            </a:rPr>
            <a:t>Rôle de la MLDS </a:t>
          </a:r>
          <a:r>
            <a:rPr lang="fr-FR" dirty="0" smtClean="0">
              <a:solidFill>
                <a:srgbClr val="0000FF"/>
              </a:solidFill>
            </a:rPr>
            <a:t>: rencontrer l’acheteur pour un premier contact (présentation de la MLDS, de son organisation, des stages recherchés (comptabilité, administration, informatique, logistique…) / se faire présenter les objets de marchés récurrents pouvant être éligibles à la clause sociale. </a:t>
          </a:r>
          <a:r>
            <a:rPr lang="fr-FR" u="sng" dirty="0" smtClean="0">
              <a:solidFill>
                <a:srgbClr val="0000FF"/>
              </a:solidFill>
            </a:rPr>
            <a:t>Fixer les termes d’un partenariat</a:t>
          </a:r>
          <a:r>
            <a:rPr lang="fr-FR" dirty="0" smtClean="0">
              <a:solidFill>
                <a:srgbClr val="0000FF"/>
              </a:solidFill>
            </a:rPr>
            <a:t>.</a:t>
          </a:r>
          <a:endParaRPr lang="fr-FR" dirty="0">
            <a:solidFill>
              <a:srgbClr val="0000FF"/>
            </a:solidFill>
          </a:endParaRPr>
        </a:p>
      </dgm:t>
    </dgm:pt>
    <dgm:pt modelId="{E9258403-E83F-42E7-9521-11F33953977E}" type="parTrans" cxnId="{AE511A63-4A6E-4B64-8E4F-15DA10F2CB62}">
      <dgm:prSet/>
      <dgm:spPr/>
      <dgm:t>
        <a:bodyPr/>
        <a:lstStyle/>
        <a:p>
          <a:endParaRPr lang="fr-FR"/>
        </a:p>
      </dgm:t>
    </dgm:pt>
    <dgm:pt modelId="{71DAAA35-3969-4ED3-B4C1-0B99D4636BE5}" type="sibTrans" cxnId="{AE511A63-4A6E-4B64-8E4F-15DA10F2CB62}">
      <dgm:prSet/>
      <dgm:spPr/>
      <dgm:t>
        <a:bodyPr/>
        <a:lstStyle/>
        <a:p>
          <a:endParaRPr lang="fr-FR"/>
        </a:p>
      </dgm:t>
    </dgm:pt>
    <dgm:pt modelId="{B31C62E0-E9E4-4A36-B792-377085109F23}">
      <dgm:prSet phldrT="[Texte]"/>
      <dgm:spPr/>
      <dgm:t>
        <a:bodyPr/>
        <a:lstStyle/>
        <a:p>
          <a:r>
            <a:rPr lang="fr-FR" dirty="0" smtClean="0"/>
            <a:t>Exécution des prestations</a:t>
          </a:r>
          <a:endParaRPr lang="fr-FR" dirty="0"/>
        </a:p>
      </dgm:t>
    </dgm:pt>
    <dgm:pt modelId="{41B257DF-F0C5-44A1-AFDF-D03752F761FC}" type="parTrans" cxnId="{6D5C3010-671F-4DB3-A095-A74306B94C9C}">
      <dgm:prSet/>
      <dgm:spPr/>
      <dgm:t>
        <a:bodyPr/>
        <a:lstStyle/>
        <a:p>
          <a:endParaRPr lang="fr-FR"/>
        </a:p>
      </dgm:t>
    </dgm:pt>
    <dgm:pt modelId="{57022ED4-166E-44D2-9D53-798F7FE80F55}" type="sibTrans" cxnId="{6D5C3010-671F-4DB3-A095-A74306B94C9C}">
      <dgm:prSet/>
      <dgm:spPr/>
      <dgm:t>
        <a:bodyPr/>
        <a:lstStyle/>
        <a:p>
          <a:endParaRPr lang="fr-FR"/>
        </a:p>
      </dgm:t>
    </dgm:pt>
    <dgm:pt modelId="{6D5325D5-2633-4EC7-84DC-61FD28420CF6}">
      <dgm:prSet/>
      <dgm:spPr/>
      <dgm:t>
        <a:bodyPr/>
        <a:lstStyle/>
        <a:p>
          <a:r>
            <a:rPr lang="fr-FR" b="1" dirty="0" smtClean="0"/>
            <a:t>Côté acheteur </a:t>
          </a:r>
          <a:r>
            <a:rPr lang="fr-FR" dirty="0" smtClean="0"/>
            <a:t>: choix du ou des titulaire(s). Après la </a:t>
          </a:r>
          <a:r>
            <a:rPr lang="fr-FR" dirty="0" smtClean="0">
              <a:solidFill>
                <a:schemeClr val="tx1"/>
              </a:solidFill>
            </a:rPr>
            <a:t>notification, l’offre sociale de l’entreprise est transmise à la MLDS via la plateforme de suivi des clauses sociales de formation</a:t>
          </a:r>
          <a:endParaRPr lang="fr-FR" dirty="0">
            <a:solidFill>
              <a:schemeClr val="tx1"/>
            </a:solidFill>
          </a:endParaRPr>
        </a:p>
      </dgm:t>
    </dgm:pt>
    <dgm:pt modelId="{B0E37F33-EBAF-4D0A-A420-0543B7B8A44F}" type="parTrans" cxnId="{FB4CB82F-9BD1-45DD-8554-008E885CAEC8}">
      <dgm:prSet/>
      <dgm:spPr/>
      <dgm:t>
        <a:bodyPr/>
        <a:lstStyle/>
        <a:p>
          <a:endParaRPr lang="fr-FR"/>
        </a:p>
      </dgm:t>
    </dgm:pt>
    <dgm:pt modelId="{1C3C0870-39AB-4693-A603-A8FCB005A9E9}" type="sibTrans" cxnId="{FB4CB82F-9BD1-45DD-8554-008E885CAEC8}">
      <dgm:prSet/>
      <dgm:spPr/>
      <dgm:t>
        <a:bodyPr/>
        <a:lstStyle/>
        <a:p>
          <a:endParaRPr lang="fr-FR"/>
        </a:p>
      </dgm:t>
    </dgm:pt>
    <dgm:pt modelId="{14B8B79B-D3C2-4836-BDD3-29024B88A0F5}">
      <dgm:prSet phldrT="[Texte]"/>
      <dgm:spPr/>
      <dgm:t>
        <a:bodyPr/>
        <a:lstStyle/>
        <a:p>
          <a:r>
            <a:rPr lang="fr-FR" b="1" dirty="0" smtClean="0">
              <a:solidFill>
                <a:srgbClr val="0000FF"/>
              </a:solidFill>
            </a:rPr>
            <a:t>Rôle de la MLDS : </a:t>
          </a:r>
          <a:r>
            <a:rPr lang="fr-FR" b="0" dirty="0" smtClean="0">
              <a:solidFill>
                <a:srgbClr val="0000FF"/>
              </a:solidFill>
            </a:rPr>
            <a:t>prise en charge de la clause sociale, proposition d’au moins un profil (négociation : adaptation de l’offre de formation au profil retenu), entrée du jeune en entreprise (réunion de présentation) et suivi du parcours</a:t>
          </a:r>
          <a:br>
            <a:rPr lang="fr-FR" b="0" dirty="0" smtClean="0">
              <a:solidFill>
                <a:srgbClr val="0000FF"/>
              </a:solidFill>
            </a:rPr>
          </a:br>
          <a:r>
            <a:rPr lang="fr-FR" b="1" dirty="0" smtClean="0">
              <a:solidFill>
                <a:srgbClr val="0000FF"/>
              </a:solidFill>
            </a:rPr>
            <a:t>=&gt; Réalisation d’un bilan croisé de fin de parcours.</a:t>
          </a:r>
          <a:endParaRPr lang="fr-FR" b="1" dirty="0">
            <a:solidFill>
              <a:srgbClr val="0000FF"/>
            </a:solidFill>
          </a:endParaRPr>
        </a:p>
      </dgm:t>
    </dgm:pt>
    <dgm:pt modelId="{7278DE31-E93C-49EF-BE5B-7162D83F4F58}" type="parTrans" cxnId="{49CBC281-D972-4CD0-A3C2-3366DC9A5758}">
      <dgm:prSet/>
      <dgm:spPr/>
      <dgm:t>
        <a:bodyPr/>
        <a:lstStyle/>
        <a:p>
          <a:endParaRPr lang="fr-FR"/>
        </a:p>
      </dgm:t>
    </dgm:pt>
    <dgm:pt modelId="{9BBB382C-4670-4703-A3AF-1158369452B4}" type="sibTrans" cxnId="{49CBC281-D972-4CD0-A3C2-3366DC9A5758}">
      <dgm:prSet/>
      <dgm:spPr/>
      <dgm:t>
        <a:bodyPr/>
        <a:lstStyle/>
        <a:p>
          <a:endParaRPr lang="fr-FR"/>
        </a:p>
      </dgm:t>
    </dgm:pt>
    <dgm:pt modelId="{D700EFC4-5FDE-49B8-97B1-1981664F5119}">
      <dgm:prSet/>
      <dgm:spPr/>
      <dgm:t>
        <a:bodyPr/>
        <a:lstStyle/>
        <a:p>
          <a:r>
            <a:rPr lang="fr-FR" b="1" dirty="0" smtClean="0">
              <a:solidFill>
                <a:srgbClr val="0000FF"/>
              </a:solidFill>
            </a:rPr>
            <a:t>Rôle de la MLDS </a:t>
          </a:r>
          <a:r>
            <a:rPr lang="fr-FR" dirty="0" smtClean="0">
              <a:solidFill>
                <a:srgbClr val="0000FF"/>
              </a:solidFill>
            </a:rPr>
            <a:t>: une fois le parcours déclaré : prendre contact avec l’entreprise, rechercher le ou les profils adaptés, dans un délai raisonnable (en tout état de cause, dans les délais contractuels).</a:t>
          </a:r>
          <a:endParaRPr lang="fr-FR" dirty="0">
            <a:solidFill>
              <a:srgbClr val="0000FF"/>
            </a:solidFill>
          </a:endParaRPr>
        </a:p>
      </dgm:t>
    </dgm:pt>
    <dgm:pt modelId="{CB16DF47-89B3-4FAB-B11C-85C0ABF8C24C}" type="parTrans" cxnId="{1ECE49BF-46AF-4A3C-A51F-94E7A99530D0}">
      <dgm:prSet/>
      <dgm:spPr/>
      <dgm:t>
        <a:bodyPr/>
        <a:lstStyle/>
        <a:p>
          <a:endParaRPr lang="fr-FR"/>
        </a:p>
      </dgm:t>
    </dgm:pt>
    <dgm:pt modelId="{A73C8A30-862B-46D7-8BCB-BD5DC18BCDF9}" type="sibTrans" cxnId="{1ECE49BF-46AF-4A3C-A51F-94E7A99530D0}">
      <dgm:prSet/>
      <dgm:spPr/>
      <dgm:t>
        <a:bodyPr/>
        <a:lstStyle/>
        <a:p>
          <a:endParaRPr lang="fr-FR"/>
        </a:p>
      </dgm:t>
    </dgm:pt>
    <dgm:pt modelId="{6475AD06-90A7-4650-A5FA-70D02A385908}" type="pres">
      <dgm:prSet presAssocID="{A9942517-17DF-4504-9FF8-AC9B4F85D189}" presName="linearFlow" presStyleCnt="0">
        <dgm:presLayoutVars>
          <dgm:dir/>
          <dgm:animLvl val="lvl"/>
          <dgm:resizeHandles val="exact"/>
        </dgm:presLayoutVars>
      </dgm:prSet>
      <dgm:spPr/>
      <dgm:t>
        <a:bodyPr/>
        <a:lstStyle/>
        <a:p>
          <a:endParaRPr lang="fr-FR"/>
        </a:p>
      </dgm:t>
    </dgm:pt>
    <dgm:pt modelId="{418468D2-E7FC-4EB5-A4F4-0B890541CC80}" type="pres">
      <dgm:prSet presAssocID="{69AD0D16-FA22-44E9-8EF5-C0BC62516F5A}" presName="composite" presStyleCnt="0"/>
      <dgm:spPr/>
    </dgm:pt>
    <dgm:pt modelId="{01B433F8-3B4D-4F4D-801B-D688D867AD1A}" type="pres">
      <dgm:prSet presAssocID="{69AD0D16-FA22-44E9-8EF5-C0BC62516F5A}" presName="parentText" presStyleLbl="alignNode1" presStyleIdx="0" presStyleCnt="4">
        <dgm:presLayoutVars>
          <dgm:chMax val="1"/>
          <dgm:bulletEnabled val="1"/>
        </dgm:presLayoutVars>
      </dgm:prSet>
      <dgm:spPr/>
      <dgm:t>
        <a:bodyPr/>
        <a:lstStyle/>
        <a:p>
          <a:endParaRPr lang="fr-FR"/>
        </a:p>
      </dgm:t>
    </dgm:pt>
    <dgm:pt modelId="{C164FC45-5B53-4AE8-8BE8-96E0336DEA7D}" type="pres">
      <dgm:prSet presAssocID="{69AD0D16-FA22-44E9-8EF5-C0BC62516F5A}" presName="descendantText" presStyleLbl="alignAcc1" presStyleIdx="0" presStyleCnt="4">
        <dgm:presLayoutVars>
          <dgm:bulletEnabled val="1"/>
        </dgm:presLayoutVars>
      </dgm:prSet>
      <dgm:spPr/>
      <dgm:t>
        <a:bodyPr/>
        <a:lstStyle/>
        <a:p>
          <a:endParaRPr lang="fr-FR"/>
        </a:p>
      </dgm:t>
    </dgm:pt>
    <dgm:pt modelId="{799E4AF7-FD45-46E1-8481-76DE632EB588}" type="pres">
      <dgm:prSet presAssocID="{ADB51365-23A2-49AD-9058-497003EACA13}" presName="sp" presStyleCnt="0"/>
      <dgm:spPr/>
    </dgm:pt>
    <dgm:pt modelId="{54287FBA-5D5E-4F90-BD73-BA8BF249694E}" type="pres">
      <dgm:prSet presAssocID="{4AC1D28D-473E-4E72-AD85-2E8F36A68A9B}" presName="composite" presStyleCnt="0"/>
      <dgm:spPr/>
    </dgm:pt>
    <dgm:pt modelId="{0E45EE0B-99F7-4BD9-A45B-ADA3526B6EBA}" type="pres">
      <dgm:prSet presAssocID="{4AC1D28D-473E-4E72-AD85-2E8F36A68A9B}" presName="parentText" presStyleLbl="alignNode1" presStyleIdx="1" presStyleCnt="4">
        <dgm:presLayoutVars>
          <dgm:chMax val="1"/>
          <dgm:bulletEnabled val="1"/>
        </dgm:presLayoutVars>
      </dgm:prSet>
      <dgm:spPr/>
      <dgm:t>
        <a:bodyPr/>
        <a:lstStyle/>
        <a:p>
          <a:endParaRPr lang="fr-FR"/>
        </a:p>
      </dgm:t>
    </dgm:pt>
    <dgm:pt modelId="{3128BB73-CC3F-4175-AD97-1AADB105C873}" type="pres">
      <dgm:prSet presAssocID="{4AC1D28D-473E-4E72-AD85-2E8F36A68A9B}" presName="descendantText" presStyleLbl="alignAcc1" presStyleIdx="1" presStyleCnt="4">
        <dgm:presLayoutVars>
          <dgm:bulletEnabled val="1"/>
        </dgm:presLayoutVars>
      </dgm:prSet>
      <dgm:spPr/>
      <dgm:t>
        <a:bodyPr/>
        <a:lstStyle/>
        <a:p>
          <a:endParaRPr lang="fr-FR"/>
        </a:p>
      </dgm:t>
    </dgm:pt>
    <dgm:pt modelId="{B6C62FA1-9A2B-43BB-A503-33C396879770}" type="pres">
      <dgm:prSet presAssocID="{599C1ABD-42BD-433B-9DA0-D413B61C16B4}" presName="sp" presStyleCnt="0"/>
      <dgm:spPr/>
    </dgm:pt>
    <dgm:pt modelId="{475C7F11-8860-4C44-9448-352441A046CE}" type="pres">
      <dgm:prSet presAssocID="{51982476-9C09-4F02-A16A-06D5A93F883F}" presName="composite" presStyleCnt="0"/>
      <dgm:spPr/>
    </dgm:pt>
    <dgm:pt modelId="{F4968C67-01FA-4A4E-8015-389F01CC02B4}" type="pres">
      <dgm:prSet presAssocID="{51982476-9C09-4F02-A16A-06D5A93F883F}" presName="parentText" presStyleLbl="alignNode1" presStyleIdx="2" presStyleCnt="4">
        <dgm:presLayoutVars>
          <dgm:chMax val="1"/>
          <dgm:bulletEnabled val="1"/>
        </dgm:presLayoutVars>
      </dgm:prSet>
      <dgm:spPr/>
      <dgm:t>
        <a:bodyPr/>
        <a:lstStyle/>
        <a:p>
          <a:endParaRPr lang="fr-FR"/>
        </a:p>
      </dgm:t>
    </dgm:pt>
    <dgm:pt modelId="{0B5D8E82-CE77-4B40-8ACB-467A6DF806BE}" type="pres">
      <dgm:prSet presAssocID="{51982476-9C09-4F02-A16A-06D5A93F883F}" presName="descendantText" presStyleLbl="alignAcc1" presStyleIdx="2" presStyleCnt="4">
        <dgm:presLayoutVars>
          <dgm:bulletEnabled val="1"/>
        </dgm:presLayoutVars>
      </dgm:prSet>
      <dgm:spPr/>
      <dgm:t>
        <a:bodyPr/>
        <a:lstStyle/>
        <a:p>
          <a:endParaRPr lang="fr-FR"/>
        </a:p>
      </dgm:t>
    </dgm:pt>
    <dgm:pt modelId="{1D5AD6C4-3813-40D4-B69C-907E658BF2FC}" type="pres">
      <dgm:prSet presAssocID="{8C1BCCFD-8521-4C43-B997-2798CC6E0BB8}" presName="sp" presStyleCnt="0"/>
      <dgm:spPr/>
    </dgm:pt>
    <dgm:pt modelId="{20B44418-6B3E-4AC7-9AED-7C7B4713C73A}" type="pres">
      <dgm:prSet presAssocID="{B31C62E0-E9E4-4A36-B792-377085109F23}" presName="composite" presStyleCnt="0"/>
      <dgm:spPr/>
    </dgm:pt>
    <dgm:pt modelId="{93A9976D-AF3B-446E-BD5E-E451F67DDFB3}" type="pres">
      <dgm:prSet presAssocID="{B31C62E0-E9E4-4A36-B792-377085109F23}" presName="parentText" presStyleLbl="alignNode1" presStyleIdx="3" presStyleCnt="4">
        <dgm:presLayoutVars>
          <dgm:chMax val="1"/>
          <dgm:bulletEnabled val="1"/>
        </dgm:presLayoutVars>
      </dgm:prSet>
      <dgm:spPr/>
      <dgm:t>
        <a:bodyPr/>
        <a:lstStyle/>
        <a:p>
          <a:endParaRPr lang="fr-FR"/>
        </a:p>
      </dgm:t>
    </dgm:pt>
    <dgm:pt modelId="{B4D8515C-1FC2-49FD-825B-7DAC73757958}" type="pres">
      <dgm:prSet presAssocID="{B31C62E0-E9E4-4A36-B792-377085109F23}" presName="descendantText" presStyleLbl="alignAcc1" presStyleIdx="3" presStyleCnt="4">
        <dgm:presLayoutVars>
          <dgm:bulletEnabled val="1"/>
        </dgm:presLayoutVars>
      </dgm:prSet>
      <dgm:spPr/>
      <dgm:t>
        <a:bodyPr/>
        <a:lstStyle/>
        <a:p>
          <a:endParaRPr lang="fr-FR"/>
        </a:p>
      </dgm:t>
    </dgm:pt>
  </dgm:ptLst>
  <dgm:cxnLst>
    <dgm:cxn modelId="{8EB3C757-84D0-4104-9044-17694C9C8F0C}" type="presOf" srcId="{51982476-9C09-4F02-A16A-06D5A93F883F}" destId="{F4968C67-01FA-4A4E-8015-389F01CC02B4}" srcOrd="0" destOrd="0" presId="urn:microsoft.com/office/officeart/2005/8/layout/chevron2"/>
    <dgm:cxn modelId="{B2208E21-711D-4DBA-AB39-9E9DF864288E}" srcId="{69AD0D16-FA22-44E9-8EF5-C0BC62516F5A}" destId="{756B5940-BB95-4A38-996D-CAE6FA33FBD1}" srcOrd="0" destOrd="0" parTransId="{CC7B600E-C232-4DA8-A653-00538DD0BA73}" sibTransId="{828BCEEB-1D73-42CB-8E29-49E5BF58400C}"/>
    <dgm:cxn modelId="{BF79A1CE-9043-4C8E-80D7-DCD9E534F74A}" srcId="{A9942517-17DF-4504-9FF8-AC9B4F85D189}" destId="{51982476-9C09-4F02-A16A-06D5A93F883F}" srcOrd="2" destOrd="0" parTransId="{6CBE116A-5534-40D7-8D8C-E0F0AE949B51}" sibTransId="{8C1BCCFD-8521-4C43-B997-2798CC6E0BB8}"/>
    <dgm:cxn modelId="{9E07CCB7-7FCC-43DB-9F24-94FA23952EA6}" type="presOf" srcId="{756B5940-BB95-4A38-996D-CAE6FA33FBD1}" destId="{C164FC45-5B53-4AE8-8BE8-96E0336DEA7D}" srcOrd="0" destOrd="0" presId="urn:microsoft.com/office/officeart/2005/8/layout/chevron2"/>
    <dgm:cxn modelId="{1B370C42-BBC4-45B7-B5EB-E8AC40BBEA1F}" srcId="{A9942517-17DF-4504-9FF8-AC9B4F85D189}" destId="{4AC1D28D-473E-4E72-AD85-2E8F36A68A9B}" srcOrd="1" destOrd="0" parTransId="{1590768B-F96A-4367-BB9A-9402666A958E}" sibTransId="{599C1ABD-42BD-433B-9DA0-D413B61C16B4}"/>
    <dgm:cxn modelId="{90FC2331-F74F-4B9D-B172-C6E14AC4DE07}" type="presOf" srcId="{69AD0D16-FA22-44E9-8EF5-C0BC62516F5A}" destId="{01B433F8-3B4D-4F4D-801B-D688D867AD1A}" srcOrd="0" destOrd="0" presId="urn:microsoft.com/office/officeart/2005/8/layout/chevron2"/>
    <dgm:cxn modelId="{AE511A63-4A6E-4B64-8E4F-15DA10F2CB62}" srcId="{69AD0D16-FA22-44E9-8EF5-C0BC62516F5A}" destId="{8B09DE71-DE69-4C7D-9C72-B2B06D617B1A}" srcOrd="1" destOrd="0" parTransId="{E9258403-E83F-42E7-9521-11F33953977E}" sibTransId="{71DAAA35-3969-4ED3-B4C1-0B99D4636BE5}"/>
    <dgm:cxn modelId="{49CBC281-D972-4CD0-A3C2-3366DC9A5758}" srcId="{B31C62E0-E9E4-4A36-B792-377085109F23}" destId="{14B8B79B-D3C2-4836-BDD3-29024B88A0F5}" srcOrd="1" destOrd="0" parTransId="{7278DE31-E93C-49EF-BE5B-7162D83F4F58}" sibTransId="{9BBB382C-4670-4703-A3AF-1158369452B4}"/>
    <dgm:cxn modelId="{0E09B00C-74B1-47DD-B147-ECC5BBB9C3BC}" type="presOf" srcId="{6D5325D5-2633-4EC7-84DC-61FD28420CF6}" destId="{0B5D8E82-CE77-4B40-8ACB-467A6DF806BE}" srcOrd="0" destOrd="0" presId="urn:microsoft.com/office/officeart/2005/8/layout/chevron2"/>
    <dgm:cxn modelId="{0389FC29-DAAA-448A-A32C-DB1F2FD0FB4F}" type="presOf" srcId="{4AC1D28D-473E-4E72-AD85-2E8F36A68A9B}" destId="{0E45EE0B-99F7-4BD9-A45B-ADA3526B6EBA}" srcOrd="0" destOrd="0" presId="urn:microsoft.com/office/officeart/2005/8/layout/chevron2"/>
    <dgm:cxn modelId="{6D5C3010-671F-4DB3-A095-A74306B94C9C}" srcId="{A9942517-17DF-4504-9FF8-AC9B4F85D189}" destId="{B31C62E0-E9E4-4A36-B792-377085109F23}" srcOrd="3" destOrd="0" parTransId="{41B257DF-F0C5-44A1-AFDF-D03752F761FC}" sibTransId="{57022ED4-166E-44D2-9D53-798F7FE80F55}"/>
    <dgm:cxn modelId="{290D7C47-9C63-4402-8968-665C234DA0FE}" type="presOf" srcId="{7421B082-5986-41F0-B900-A772BFD3CE68}" destId="{3128BB73-CC3F-4175-AD97-1AADB105C873}" srcOrd="0" destOrd="1" presId="urn:microsoft.com/office/officeart/2005/8/layout/chevron2"/>
    <dgm:cxn modelId="{5D6D1EAD-2C3F-4FBB-976D-82F65FA1C203}" type="presOf" srcId="{D4BFF5B8-952C-467F-8AF0-A17BCE261C68}" destId="{3128BB73-CC3F-4175-AD97-1AADB105C873}" srcOrd="0" destOrd="0" presId="urn:microsoft.com/office/officeart/2005/8/layout/chevron2"/>
    <dgm:cxn modelId="{31A507C5-489F-4EEB-8F41-AD82BB223161}" type="presOf" srcId="{14B8B79B-D3C2-4836-BDD3-29024B88A0F5}" destId="{B4D8515C-1FC2-49FD-825B-7DAC73757958}" srcOrd="0" destOrd="1" presId="urn:microsoft.com/office/officeart/2005/8/layout/chevron2"/>
    <dgm:cxn modelId="{4DDB7CE3-F768-4CF1-AC56-7465FA4C4F2C}" srcId="{B31C62E0-E9E4-4A36-B792-377085109F23}" destId="{E2FA8BAC-1494-411E-AE33-A920ADAFE66B}" srcOrd="0" destOrd="0" parTransId="{729B313C-EC9F-4E53-9512-2F6CD2ED6042}" sibTransId="{4D839039-7CB7-470A-94BE-905F1E1E1429}"/>
    <dgm:cxn modelId="{4AE1DC46-2CC8-40C2-A10D-3572BF6327C6}" type="presOf" srcId="{B31C62E0-E9E4-4A36-B792-377085109F23}" destId="{93A9976D-AF3B-446E-BD5E-E451F67DDFB3}" srcOrd="0" destOrd="0" presId="urn:microsoft.com/office/officeart/2005/8/layout/chevron2"/>
    <dgm:cxn modelId="{367092AB-5D33-4BF5-8757-441844947A8B}" srcId="{4AC1D28D-473E-4E72-AD85-2E8F36A68A9B}" destId="{D4BFF5B8-952C-467F-8AF0-A17BCE261C68}" srcOrd="0" destOrd="0" parTransId="{8E496267-AAC7-445E-86B3-7958F7F79A38}" sibTransId="{98B87C14-A07D-4713-A10C-8BDDA0C3DD5D}"/>
    <dgm:cxn modelId="{93B5DF6B-44F6-4ED0-A641-3E0AC1C49E63}" type="presOf" srcId="{8B09DE71-DE69-4C7D-9C72-B2B06D617B1A}" destId="{C164FC45-5B53-4AE8-8BE8-96E0336DEA7D}" srcOrd="0" destOrd="1" presId="urn:microsoft.com/office/officeart/2005/8/layout/chevron2"/>
    <dgm:cxn modelId="{1ECE49BF-46AF-4A3C-A51F-94E7A99530D0}" srcId="{51982476-9C09-4F02-A16A-06D5A93F883F}" destId="{D700EFC4-5FDE-49B8-97B1-1981664F5119}" srcOrd="1" destOrd="0" parTransId="{CB16DF47-89B3-4FAB-B11C-85C0ABF8C24C}" sibTransId="{A73C8A30-862B-46D7-8BCB-BD5DC18BCDF9}"/>
    <dgm:cxn modelId="{7AD9D689-19A0-4164-8B7D-27863B0FAA91}" srcId="{4AC1D28D-473E-4E72-AD85-2E8F36A68A9B}" destId="{7421B082-5986-41F0-B900-A772BFD3CE68}" srcOrd="1" destOrd="0" parTransId="{0C3C4198-E60B-4420-80E3-BDEE529B977E}" sibTransId="{20B774B3-0019-4D40-BC35-15E8034C5442}"/>
    <dgm:cxn modelId="{E3587183-8309-407E-837E-D012CD343532}" srcId="{A9942517-17DF-4504-9FF8-AC9B4F85D189}" destId="{69AD0D16-FA22-44E9-8EF5-C0BC62516F5A}" srcOrd="0" destOrd="0" parTransId="{C73DF354-DD13-4F24-9E30-1EF04779CEEE}" sibTransId="{ADB51365-23A2-49AD-9058-497003EACA13}"/>
    <dgm:cxn modelId="{EAB2C8B0-FB39-4791-ACDF-2ED14CF75A1E}" type="presOf" srcId="{E2FA8BAC-1494-411E-AE33-A920ADAFE66B}" destId="{B4D8515C-1FC2-49FD-825B-7DAC73757958}" srcOrd="0" destOrd="0" presId="urn:microsoft.com/office/officeart/2005/8/layout/chevron2"/>
    <dgm:cxn modelId="{2A6D5D4E-38F2-474F-BC6F-60665F0FE769}" type="presOf" srcId="{A9942517-17DF-4504-9FF8-AC9B4F85D189}" destId="{6475AD06-90A7-4650-A5FA-70D02A385908}" srcOrd="0" destOrd="0" presId="urn:microsoft.com/office/officeart/2005/8/layout/chevron2"/>
    <dgm:cxn modelId="{0B6A2622-CF41-4D12-A1AF-5B80C8664375}" type="presOf" srcId="{D700EFC4-5FDE-49B8-97B1-1981664F5119}" destId="{0B5D8E82-CE77-4B40-8ACB-467A6DF806BE}" srcOrd="0" destOrd="1" presId="urn:microsoft.com/office/officeart/2005/8/layout/chevron2"/>
    <dgm:cxn modelId="{FB4CB82F-9BD1-45DD-8554-008E885CAEC8}" srcId="{51982476-9C09-4F02-A16A-06D5A93F883F}" destId="{6D5325D5-2633-4EC7-84DC-61FD28420CF6}" srcOrd="0" destOrd="0" parTransId="{B0E37F33-EBAF-4D0A-A420-0543B7B8A44F}" sibTransId="{1C3C0870-39AB-4693-A603-A8FCB005A9E9}"/>
    <dgm:cxn modelId="{09755EFA-EE8C-488A-9BF7-95C55B92FD0A}" type="presParOf" srcId="{6475AD06-90A7-4650-A5FA-70D02A385908}" destId="{418468D2-E7FC-4EB5-A4F4-0B890541CC80}" srcOrd="0" destOrd="0" presId="urn:microsoft.com/office/officeart/2005/8/layout/chevron2"/>
    <dgm:cxn modelId="{CE2673E7-20D4-4069-BE5C-85D8ED0275F5}" type="presParOf" srcId="{418468D2-E7FC-4EB5-A4F4-0B890541CC80}" destId="{01B433F8-3B4D-4F4D-801B-D688D867AD1A}" srcOrd="0" destOrd="0" presId="urn:microsoft.com/office/officeart/2005/8/layout/chevron2"/>
    <dgm:cxn modelId="{AA35255D-11E0-4AAF-972E-C29A984CA053}" type="presParOf" srcId="{418468D2-E7FC-4EB5-A4F4-0B890541CC80}" destId="{C164FC45-5B53-4AE8-8BE8-96E0336DEA7D}" srcOrd="1" destOrd="0" presId="urn:microsoft.com/office/officeart/2005/8/layout/chevron2"/>
    <dgm:cxn modelId="{BE4033E6-A4A7-420C-9183-7E893728A7B8}" type="presParOf" srcId="{6475AD06-90A7-4650-A5FA-70D02A385908}" destId="{799E4AF7-FD45-46E1-8481-76DE632EB588}" srcOrd="1" destOrd="0" presId="urn:microsoft.com/office/officeart/2005/8/layout/chevron2"/>
    <dgm:cxn modelId="{9C10BB57-EC2D-417D-8D4C-49524D362C96}" type="presParOf" srcId="{6475AD06-90A7-4650-A5FA-70D02A385908}" destId="{54287FBA-5D5E-4F90-BD73-BA8BF249694E}" srcOrd="2" destOrd="0" presId="urn:microsoft.com/office/officeart/2005/8/layout/chevron2"/>
    <dgm:cxn modelId="{92614112-BD2D-4E22-8991-5B2EFBB8C97A}" type="presParOf" srcId="{54287FBA-5D5E-4F90-BD73-BA8BF249694E}" destId="{0E45EE0B-99F7-4BD9-A45B-ADA3526B6EBA}" srcOrd="0" destOrd="0" presId="urn:microsoft.com/office/officeart/2005/8/layout/chevron2"/>
    <dgm:cxn modelId="{C544E5C3-14E6-42AA-851B-58401B4E72CA}" type="presParOf" srcId="{54287FBA-5D5E-4F90-BD73-BA8BF249694E}" destId="{3128BB73-CC3F-4175-AD97-1AADB105C873}" srcOrd="1" destOrd="0" presId="urn:microsoft.com/office/officeart/2005/8/layout/chevron2"/>
    <dgm:cxn modelId="{2324ABD4-B5EA-4005-B9E6-175944CE4478}" type="presParOf" srcId="{6475AD06-90A7-4650-A5FA-70D02A385908}" destId="{B6C62FA1-9A2B-43BB-A503-33C396879770}" srcOrd="3" destOrd="0" presId="urn:microsoft.com/office/officeart/2005/8/layout/chevron2"/>
    <dgm:cxn modelId="{718F2114-3B3E-44F8-975D-730269D169E4}" type="presParOf" srcId="{6475AD06-90A7-4650-A5FA-70D02A385908}" destId="{475C7F11-8860-4C44-9448-352441A046CE}" srcOrd="4" destOrd="0" presId="urn:microsoft.com/office/officeart/2005/8/layout/chevron2"/>
    <dgm:cxn modelId="{80C59A4F-8138-4E35-B9A9-5A84798F9EAE}" type="presParOf" srcId="{475C7F11-8860-4C44-9448-352441A046CE}" destId="{F4968C67-01FA-4A4E-8015-389F01CC02B4}" srcOrd="0" destOrd="0" presId="urn:microsoft.com/office/officeart/2005/8/layout/chevron2"/>
    <dgm:cxn modelId="{1636C89A-144A-48DB-9E03-2997142D8D67}" type="presParOf" srcId="{475C7F11-8860-4C44-9448-352441A046CE}" destId="{0B5D8E82-CE77-4B40-8ACB-467A6DF806BE}" srcOrd="1" destOrd="0" presId="urn:microsoft.com/office/officeart/2005/8/layout/chevron2"/>
    <dgm:cxn modelId="{EF3FB953-F40A-48C0-B332-B88DE7E355BC}" type="presParOf" srcId="{6475AD06-90A7-4650-A5FA-70D02A385908}" destId="{1D5AD6C4-3813-40D4-B69C-907E658BF2FC}" srcOrd="5" destOrd="0" presId="urn:microsoft.com/office/officeart/2005/8/layout/chevron2"/>
    <dgm:cxn modelId="{CBC9B61D-08F4-4FA6-9187-BFAB2A440F6B}" type="presParOf" srcId="{6475AD06-90A7-4650-A5FA-70D02A385908}" destId="{20B44418-6B3E-4AC7-9AED-7C7B4713C73A}" srcOrd="6" destOrd="0" presId="urn:microsoft.com/office/officeart/2005/8/layout/chevron2"/>
    <dgm:cxn modelId="{44AE579E-1D45-4925-9C8A-B9A6E3AD5808}" type="presParOf" srcId="{20B44418-6B3E-4AC7-9AED-7C7B4713C73A}" destId="{93A9976D-AF3B-446E-BD5E-E451F67DDFB3}" srcOrd="0" destOrd="0" presId="urn:microsoft.com/office/officeart/2005/8/layout/chevron2"/>
    <dgm:cxn modelId="{504C368B-7C82-4A97-A7E4-E013F3FF7285}" type="presParOf" srcId="{20B44418-6B3E-4AC7-9AED-7C7B4713C73A}" destId="{B4D8515C-1FC2-49FD-825B-7DAC7375795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B433F8-3B4D-4F4D-801B-D688D867AD1A}">
      <dsp:nvSpPr>
        <dsp:cNvPr id="0" name=""/>
        <dsp:cNvSpPr/>
      </dsp:nvSpPr>
      <dsp:spPr>
        <a:xfrm rot="5400000">
          <a:off x="-217224" y="219453"/>
          <a:ext cx="1448160" cy="101371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Phase amont (préparation de la stratégie d’achat)</a:t>
          </a:r>
          <a:endParaRPr lang="fr-FR" sz="1000" kern="1200" dirty="0"/>
        </a:p>
      </dsp:txBody>
      <dsp:txXfrm rot="-5400000">
        <a:off x="0" y="509085"/>
        <a:ext cx="1013712" cy="434448"/>
      </dsp:txXfrm>
    </dsp:sp>
    <dsp:sp modelId="{C164FC45-5B53-4AE8-8BE8-96E0336DEA7D}">
      <dsp:nvSpPr>
        <dsp:cNvPr id="0" name=""/>
        <dsp:cNvSpPr/>
      </dsp:nvSpPr>
      <dsp:spPr>
        <a:xfrm rot="5400000">
          <a:off x="4363655" y="-3347713"/>
          <a:ext cx="941304" cy="764119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b="1" kern="1200" dirty="0" smtClean="0"/>
            <a:t>Côté acheteur </a:t>
          </a:r>
          <a:r>
            <a:rPr lang="fr-FR" sz="1200" kern="1200" dirty="0" smtClean="0"/>
            <a:t>: analyse du marché fournisseur (veille) et élaboration des stratégies d’achats. Programmation.</a:t>
          </a:r>
          <a:endParaRPr lang="fr-FR" sz="1200" kern="1200" dirty="0"/>
        </a:p>
        <a:p>
          <a:pPr marL="114300" lvl="1" indent="-114300" algn="l" defTabSz="533400">
            <a:lnSpc>
              <a:spcPct val="90000"/>
            </a:lnSpc>
            <a:spcBef>
              <a:spcPct val="0"/>
            </a:spcBef>
            <a:spcAft>
              <a:spcPct val="15000"/>
            </a:spcAft>
            <a:buChar char="••"/>
          </a:pPr>
          <a:r>
            <a:rPr lang="fr-FR" sz="1200" b="1" kern="1200" dirty="0" smtClean="0">
              <a:solidFill>
                <a:srgbClr val="0000FF"/>
              </a:solidFill>
            </a:rPr>
            <a:t>Rôle de la MLDS </a:t>
          </a:r>
          <a:r>
            <a:rPr lang="fr-FR" sz="1200" kern="1200" dirty="0" smtClean="0">
              <a:solidFill>
                <a:srgbClr val="0000FF"/>
              </a:solidFill>
            </a:rPr>
            <a:t>: rencontrer l’acheteur pour un premier contact (présentation de la MLDS, de son organisation, des stages recherchés (comptabilité, administration, informatique, logistique…) / se faire présenter les objets de marchés récurrents pouvant être éligibles à la clause sociale. </a:t>
          </a:r>
          <a:r>
            <a:rPr lang="fr-FR" sz="1200" u="sng" kern="1200" dirty="0" smtClean="0">
              <a:solidFill>
                <a:srgbClr val="0000FF"/>
              </a:solidFill>
            </a:rPr>
            <a:t>Fixer les termes d’un partenariat</a:t>
          </a:r>
          <a:r>
            <a:rPr lang="fr-FR" sz="1200" kern="1200" dirty="0" smtClean="0">
              <a:solidFill>
                <a:srgbClr val="0000FF"/>
              </a:solidFill>
            </a:rPr>
            <a:t>.</a:t>
          </a:r>
          <a:endParaRPr lang="fr-FR" sz="1200" kern="1200" dirty="0">
            <a:solidFill>
              <a:srgbClr val="0000FF"/>
            </a:solidFill>
          </a:endParaRPr>
        </a:p>
      </dsp:txBody>
      <dsp:txXfrm rot="-5400000">
        <a:off x="1013713" y="48180"/>
        <a:ext cx="7595239" cy="849402"/>
      </dsp:txXfrm>
    </dsp:sp>
    <dsp:sp modelId="{0E45EE0B-99F7-4BD9-A45B-ADA3526B6EBA}">
      <dsp:nvSpPr>
        <dsp:cNvPr id="0" name=""/>
        <dsp:cNvSpPr/>
      </dsp:nvSpPr>
      <dsp:spPr>
        <a:xfrm rot="5400000">
          <a:off x="-217224" y="1522970"/>
          <a:ext cx="1448160" cy="101371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Construction de chaque marché</a:t>
          </a:r>
          <a:endParaRPr lang="fr-FR" sz="1000" kern="1200" dirty="0"/>
        </a:p>
      </dsp:txBody>
      <dsp:txXfrm rot="-5400000">
        <a:off x="0" y="1812602"/>
        <a:ext cx="1013712" cy="434448"/>
      </dsp:txXfrm>
    </dsp:sp>
    <dsp:sp modelId="{3128BB73-CC3F-4175-AD97-1AADB105C873}">
      <dsp:nvSpPr>
        <dsp:cNvPr id="0" name=""/>
        <dsp:cNvSpPr/>
      </dsp:nvSpPr>
      <dsp:spPr>
        <a:xfrm rot="5400000">
          <a:off x="4363655" y="-2044196"/>
          <a:ext cx="941304" cy="764119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b="1" kern="1200" dirty="0" smtClean="0"/>
            <a:t>Côté acheteur </a:t>
          </a:r>
          <a:r>
            <a:rPr lang="fr-FR" sz="1200" kern="1200" dirty="0" smtClean="0"/>
            <a:t>: pour chaque marché : définition des besoins, rédaction des pièces de consultation et contractuelles, choix de la procédure, choix des critères de jugement des offres.</a:t>
          </a:r>
          <a:endParaRPr lang="fr-FR" sz="1200" kern="1200" dirty="0"/>
        </a:p>
        <a:p>
          <a:pPr marL="114300" lvl="1" indent="-114300" algn="l" defTabSz="533400">
            <a:lnSpc>
              <a:spcPct val="90000"/>
            </a:lnSpc>
            <a:spcBef>
              <a:spcPct val="0"/>
            </a:spcBef>
            <a:spcAft>
              <a:spcPct val="15000"/>
            </a:spcAft>
            <a:buChar char="••"/>
          </a:pPr>
          <a:r>
            <a:rPr lang="fr-FR" sz="1200" b="1" kern="1200" dirty="0" smtClean="0">
              <a:solidFill>
                <a:srgbClr val="0000FF"/>
              </a:solidFill>
            </a:rPr>
            <a:t>Rôle de la MLDS</a:t>
          </a:r>
          <a:r>
            <a:rPr lang="fr-FR" sz="1200" kern="1200" dirty="0" smtClean="0">
              <a:solidFill>
                <a:srgbClr val="0000FF"/>
              </a:solidFill>
            </a:rPr>
            <a:t> : si nécessaire, aide à la décision d’insérer ou non la clause sociale de formation, mais surtout </a:t>
          </a:r>
          <a:r>
            <a:rPr lang="fr-FR" sz="1200" u="sng" kern="1200" dirty="0" smtClean="0">
              <a:solidFill>
                <a:srgbClr val="0000FF"/>
              </a:solidFill>
            </a:rPr>
            <a:t>application de ce qui a été décidé en phase amont (cf. partenariat).</a:t>
          </a:r>
          <a:endParaRPr lang="fr-FR" sz="1200" kern="1200" dirty="0">
            <a:solidFill>
              <a:srgbClr val="0000FF"/>
            </a:solidFill>
          </a:endParaRPr>
        </a:p>
      </dsp:txBody>
      <dsp:txXfrm rot="-5400000">
        <a:off x="1013713" y="1351697"/>
        <a:ext cx="7595239" cy="849402"/>
      </dsp:txXfrm>
    </dsp:sp>
    <dsp:sp modelId="{F4968C67-01FA-4A4E-8015-389F01CC02B4}">
      <dsp:nvSpPr>
        <dsp:cNvPr id="0" name=""/>
        <dsp:cNvSpPr/>
      </dsp:nvSpPr>
      <dsp:spPr>
        <a:xfrm rot="5400000">
          <a:off x="-217224" y="2826487"/>
          <a:ext cx="1448160" cy="101371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Phase de publicité</a:t>
          </a:r>
          <a:endParaRPr lang="fr-FR" sz="1000" kern="1200" dirty="0"/>
        </a:p>
      </dsp:txBody>
      <dsp:txXfrm rot="-5400000">
        <a:off x="0" y="3116119"/>
        <a:ext cx="1013712" cy="434448"/>
      </dsp:txXfrm>
    </dsp:sp>
    <dsp:sp modelId="{0B5D8E82-CE77-4B40-8ACB-467A6DF806BE}">
      <dsp:nvSpPr>
        <dsp:cNvPr id="0" name=""/>
        <dsp:cNvSpPr/>
      </dsp:nvSpPr>
      <dsp:spPr>
        <a:xfrm rot="5400000">
          <a:off x="4363655" y="-740680"/>
          <a:ext cx="941304" cy="764119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b="1" kern="1200" dirty="0" smtClean="0"/>
            <a:t>Côté acheteur </a:t>
          </a:r>
          <a:r>
            <a:rPr lang="fr-FR" sz="1200" kern="1200" dirty="0" smtClean="0"/>
            <a:t>: choix du ou des titulaire(s). Après la </a:t>
          </a:r>
          <a:r>
            <a:rPr lang="fr-FR" sz="1200" kern="1200" dirty="0" smtClean="0">
              <a:solidFill>
                <a:schemeClr val="tx1"/>
              </a:solidFill>
            </a:rPr>
            <a:t>notification, l’offre sociale de l’entreprise est transmise à la MLDS via la plateforme de suivi des clauses sociales de formation</a:t>
          </a:r>
          <a:endParaRPr lang="fr-FR" sz="1200" kern="1200" dirty="0">
            <a:solidFill>
              <a:schemeClr val="tx1"/>
            </a:solidFill>
          </a:endParaRPr>
        </a:p>
        <a:p>
          <a:pPr marL="114300" lvl="1" indent="-114300" algn="l" defTabSz="533400">
            <a:lnSpc>
              <a:spcPct val="90000"/>
            </a:lnSpc>
            <a:spcBef>
              <a:spcPct val="0"/>
            </a:spcBef>
            <a:spcAft>
              <a:spcPct val="15000"/>
            </a:spcAft>
            <a:buChar char="••"/>
          </a:pPr>
          <a:r>
            <a:rPr lang="fr-FR" sz="1200" b="1" kern="1200" dirty="0" smtClean="0">
              <a:solidFill>
                <a:srgbClr val="0000FF"/>
              </a:solidFill>
            </a:rPr>
            <a:t>Rôle de la MLDS </a:t>
          </a:r>
          <a:r>
            <a:rPr lang="fr-FR" sz="1200" kern="1200" dirty="0" smtClean="0">
              <a:solidFill>
                <a:srgbClr val="0000FF"/>
              </a:solidFill>
            </a:rPr>
            <a:t>: une fois le parcours déclaré : prendre contact avec l’entreprise, rechercher le ou les profils adaptés, dans un délai raisonnable (en tout état de cause, dans les délais contractuels).</a:t>
          </a:r>
          <a:endParaRPr lang="fr-FR" sz="1200" kern="1200" dirty="0">
            <a:solidFill>
              <a:srgbClr val="0000FF"/>
            </a:solidFill>
          </a:endParaRPr>
        </a:p>
      </dsp:txBody>
      <dsp:txXfrm rot="-5400000">
        <a:off x="1013713" y="2655213"/>
        <a:ext cx="7595239" cy="849402"/>
      </dsp:txXfrm>
    </dsp:sp>
    <dsp:sp modelId="{93A9976D-AF3B-446E-BD5E-E451F67DDFB3}">
      <dsp:nvSpPr>
        <dsp:cNvPr id="0" name=""/>
        <dsp:cNvSpPr/>
      </dsp:nvSpPr>
      <dsp:spPr>
        <a:xfrm rot="5400000">
          <a:off x="-217224" y="4130003"/>
          <a:ext cx="1448160" cy="101371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Exécution des prestations</a:t>
          </a:r>
          <a:endParaRPr lang="fr-FR" sz="1000" kern="1200" dirty="0"/>
        </a:p>
      </dsp:txBody>
      <dsp:txXfrm rot="-5400000">
        <a:off x="0" y="4419635"/>
        <a:ext cx="1013712" cy="434448"/>
      </dsp:txXfrm>
    </dsp:sp>
    <dsp:sp modelId="{B4D8515C-1FC2-49FD-825B-7DAC73757958}">
      <dsp:nvSpPr>
        <dsp:cNvPr id="0" name=""/>
        <dsp:cNvSpPr/>
      </dsp:nvSpPr>
      <dsp:spPr>
        <a:xfrm rot="5400000">
          <a:off x="4363655" y="562836"/>
          <a:ext cx="941304" cy="764119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b="1" kern="1200" dirty="0" smtClean="0"/>
            <a:t>Côté acheteur </a:t>
          </a:r>
          <a:r>
            <a:rPr lang="fr-FR" sz="1200" kern="1200" dirty="0" smtClean="0"/>
            <a:t>: suivi d’exécution du contrat.</a:t>
          </a:r>
          <a:endParaRPr lang="fr-FR" sz="1200" kern="1200" dirty="0"/>
        </a:p>
        <a:p>
          <a:pPr marL="114300" lvl="1" indent="-114300" algn="l" defTabSz="533400">
            <a:lnSpc>
              <a:spcPct val="90000"/>
            </a:lnSpc>
            <a:spcBef>
              <a:spcPct val="0"/>
            </a:spcBef>
            <a:spcAft>
              <a:spcPct val="15000"/>
            </a:spcAft>
            <a:buChar char="••"/>
          </a:pPr>
          <a:r>
            <a:rPr lang="fr-FR" sz="1200" b="1" kern="1200" dirty="0" smtClean="0">
              <a:solidFill>
                <a:srgbClr val="0000FF"/>
              </a:solidFill>
            </a:rPr>
            <a:t>Rôle de la MLDS : </a:t>
          </a:r>
          <a:r>
            <a:rPr lang="fr-FR" sz="1200" b="0" kern="1200" dirty="0" smtClean="0">
              <a:solidFill>
                <a:srgbClr val="0000FF"/>
              </a:solidFill>
            </a:rPr>
            <a:t>prise en charge de la clause sociale, proposition d’au moins un profil (négociation : adaptation de l’offre de formation au profil retenu), entrée du jeune en entreprise (réunion de présentation) et suivi du parcours</a:t>
          </a:r>
          <a:br>
            <a:rPr lang="fr-FR" sz="1200" b="0" kern="1200" dirty="0" smtClean="0">
              <a:solidFill>
                <a:srgbClr val="0000FF"/>
              </a:solidFill>
            </a:rPr>
          </a:br>
          <a:r>
            <a:rPr lang="fr-FR" sz="1200" b="1" kern="1200" dirty="0" smtClean="0">
              <a:solidFill>
                <a:srgbClr val="0000FF"/>
              </a:solidFill>
            </a:rPr>
            <a:t>=&gt; Réalisation d’un bilan croisé de fin de parcours.</a:t>
          </a:r>
          <a:endParaRPr lang="fr-FR" sz="1200" b="1" kern="1200" dirty="0">
            <a:solidFill>
              <a:srgbClr val="0000FF"/>
            </a:solidFill>
          </a:endParaRPr>
        </a:p>
      </dsp:txBody>
      <dsp:txXfrm rot="-5400000">
        <a:off x="1013713" y="3958730"/>
        <a:ext cx="7595239" cy="84940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C173C04-97FD-4D9A-9B25-E6EE65B0B57B}" type="datetimeFigureOut">
              <a:rPr lang="fr-FR" smtClean="0"/>
              <a:t>02/06/2020</a:t>
            </a:fld>
            <a:endParaRPr lang="fr-FR"/>
          </a:p>
        </p:txBody>
      </p:sp>
      <p:sp>
        <p:nvSpPr>
          <p:cNvPr id="4" name="Espace réservé du pied de page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62D654C2-B0FD-44CE-B5D5-98239A388046}" type="slidenum">
              <a:rPr lang="fr-FR" smtClean="0"/>
              <a:t>‹N°›</a:t>
            </a:fld>
            <a:endParaRPr lang="fr-FR"/>
          </a:p>
        </p:txBody>
      </p:sp>
    </p:spTree>
    <p:extLst>
      <p:ext uri="{BB962C8B-B14F-4D97-AF65-F5344CB8AC3E}">
        <p14:creationId xmlns:p14="http://schemas.microsoft.com/office/powerpoint/2010/main" val="2102328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25EB01D-5A96-49ED-A90E-387D0CF5D877}" type="datetimeFigureOut">
              <a:rPr lang="fr-FR" smtClean="0"/>
              <a:t>02/06/2020</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4510EE91-8120-490A-BE1A-BFD81F1FE03C}" type="slidenum">
              <a:rPr lang="fr-FR" smtClean="0"/>
              <a:t>‹N°›</a:t>
            </a:fld>
            <a:endParaRPr lang="fr-FR"/>
          </a:p>
        </p:txBody>
      </p:sp>
    </p:spTree>
    <p:extLst>
      <p:ext uri="{BB962C8B-B14F-4D97-AF65-F5344CB8AC3E}">
        <p14:creationId xmlns:p14="http://schemas.microsoft.com/office/powerpoint/2010/main" val="1694233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1</a:t>
            </a:fld>
            <a:endParaRPr lang="fr-FR"/>
          </a:p>
        </p:txBody>
      </p:sp>
    </p:spTree>
    <p:extLst>
      <p:ext uri="{BB962C8B-B14F-4D97-AF65-F5344CB8AC3E}">
        <p14:creationId xmlns:p14="http://schemas.microsoft.com/office/powerpoint/2010/main" val="422564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10</a:t>
            </a:fld>
            <a:endParaRPr lang="fr-FR"/>
          </a:p>
        </p:txBody>
      </p:sp>
    </p:spTree>
    <p:extLst>
      <p:ext uri="{BB962C8B-B14F-4D97-AF65-F5344CB8AC3E}">
        <p14:creationId xmlns:p14="http://schemas.microsoft.com/office/powerpoint/2010/main" val="3587961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11</a:t>
            </a:fld>
            <a:endParaRPr lang="fr-FR"/>
          </a:p>
        </p:txBody>
      </p:sp>
    </p:spTree>
    <p:extLst>
      <p:ext uri="{BB962C8B-B14F-4D97-AF65-F5344CB8AC3E}">
        <p14:creationId xmlns:p14="http://schemas.microsoft.com/office/powerpoint/2010/main" val="3587961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12</a:t>
            </a:fld>
            <a:endParaRPr lang="fr-FR"/>
          </a:p>
        </p:txBody>
      </p:sp>
    </p:spTree>
    <p:extLst>
      <p:ext uri="{BB962C8B-B14F-4D97-AF65-F5344CB8AC3E}">
        <p14:creationId xmlns:p14="http://schemas.microsoft.com/office/powerpoint/2010/main" val="1596414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13</a:t>
            </a:fld>
            <a:endParaRPr lang="fr-FR"/>
          </a:p>
        </p:txBody>
      </p:sp>
    </p:spTree>
    <p:extLst>
      <p:ext uri="{BB962C8B-B14F-4D97-AF65-F5344CB8AC3E}">
        <p14:creationId xmlns:p14="http://schemas.microsoft.com/office/powerpoint/2010/main" val="3763542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14</a:t>
            </a:fld>
            <a:endParaRPr lang="fr-FR"/>
          </a:p>
        </p:txBody>
      </p:sp>
    </p:spTree>
    <p:extLst>
      <p:ext uri="{BB962C8B-B14F-4D97-AF65-F5344CB8AC3E}">
        <p14:creationId xmlns:p14="http://schemas.microsoft.com/office/powerpoint/2010/main" val="1546852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15</a:t>
            </a:fld>
            <a:endParaRPr lang="fr-FR"/>
          </a:p>
        </p:txBody>
      </p:sp>
    </p:spTree>
    <p:extLst>
      <p:ext uri="{BB962C8B-B14F-4D97-AF65-F5344CB8AC3E}">
        <p14:creationId xmlns:p14="http://schemas.microsoft.com/office/powerpoint/2010/main" val="2082998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16</a:t>
            </a:fld>
            <a:endParaRPr lang="fr-FR"/>
          </a:p>
        </p:txBody>
      </p:sp>
    </p:spTree>
    <p:extLst>
      <p:ext uri="{BB962C8B-B14F-4D97-AF65-F5344CB8AC3E}">
        <p14:creationId xmlns:p14="http://schemas.microsoft.com/office/powerpoint/2010/main" val="2278235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17</a:t>
            </a:fld>
            <a:endParaRPr lang="fr-FR"/>
          </a:p>
        </p:txBody>
      </p:sp>
    </p:spTree>
    <p:extLst>
      <p:ext uri="{BB962C8B-B14F-4D97-AF65-F5344CB8AC3E}">
        <p14:creationId xmlns:p14="http://schemas.microsoft.com/office/powerpoint/2010/main" val="4234369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18</a:t>
            </a:fld>
            <a:endParaRPr lang="fr-FR"/>
          </a:p>
        </p:txBody>
      </p:sp>
    </p:spTree>
    <p:extLst>
      <p:ext uri="{BB962C8B-B14F-4D97-AF65-F5344CB8AC3E}">
        <p14:creationId xmlns:p14="http://schemas.microsoft.com/office/powerpoint/2010/main" val="282497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19</a:t>
            </a:fld>
            <a:endParaRPr lang="fr-FR"/>
          </a:p>
        </p:txBody>
      </p:sp>
    </p:spTree>
    <p:extLst>
      <p:ext uri="{BB962C8B-B14F-4D97-AF65-F5344CB8AC3E}">
        <p14:creationId xmlns:p14="http://schemas.microsoft.com/office/powerpoint/2010/main" val="40591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2</a:t>
            </a:fld>
            <a:endParaRPr lang="fr-FR"/>
          </a:p>
        </p:txBody>
      </p:sp>
    </p:spTree>
    <p:extLst>
      <p:ext uri="{BB962C8B-B14F-4D97-AF65-F5344CB8AC3E}">
        <p14:creationId xmlns:p14="http://schemas.microsoft.com/office/powerpoint/2010/main" val="3387070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20</a:t>
            </a:fld>
            <a:endParaRPr lang="fr-FR"/>
          </a:p>
        </p:txBody>
      </p:sp>
    </p:spTree>
    <p:extLst>
      <p:ext uri="{BB962C8B-B14F-4D97-AF65-F5344CB8AC3E}">
        <p14:creationId xmlns:p14="http://schemas.microsoft.com/office/powerpoint/2010/main" val="1781023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21</a:t>
            </a:fld>
            <a:endParaRPr lang="fr-FR"/>
          </a:p>
        </p:txBody>
      </p:sp>
    </p:spTree>
    <p:extLst>
      <p:ext uri="{BB962C8B-B14F-4D97-AF65-F5344CB8AC3E}">
        <p14:creationId xmlns:p14="http://schemas.microsoft.com/office/powerpoint/2010/main" val="3400557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22</a:t>
            </a:fld>
            <a:endParaRPr lang="fr-FR"/>
          </a:p>
        </p:txBody>
      </p:sp>
    </p:spTree>
    <p:extLst>
      <p:ext uri="{BB962C8B-B14F-4D97-AF65-F5344CB8AC3E}">
        <p14:creationId xmlns:p14="http://schemas.microsoft.com/office/powerpoint/2010/main" val="3993130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23</a:t>
            </a:fld>
            <a:endParaRPr lang="fr-FR"/>
          </a:p>
        </p:txBody>
      </p:sp>
    </p:spTree>
    <p:extLst>
      <p:ext uri="{BB962C8B-B14F-4D97-AF65-F5344CB8AC3E}">
        <p14:creationId xmlns:p14="http://schemas.microsoft.com/office/powerpoint/2010/main" val="692170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25</a:t>
            </a:fld>
            <a:endParaRPr lang="fr-FR"/>
          </a:p>
        </p:txBody>
      </p:sp>
    </p:spTree>
    <p:extLst>
      <p:ext uri="{BB962C8B-B14F-4D97-AF65-F5344CB8AC3E}">
        <p14:creationId xmlns:p14="http://schemas.microsoft.com/office/powerpoint/2010/main" val="3695713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26</a:t>
            </a:fld>
            <a:endParaRPr lang="fr-FR"/>
          </a:p>
        </p:txBody>
      </p:sp>
    </p:spTree>
    <p:extLst>
      <p:ext uri="{BB962C8B-B14F-4D97-AF65-F5344CB8AC3E}">
        <p14:creationId xmlns:p14="http://schemas.microsoft.com/office/powerpoint/2010/main" val="3489623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smtClean="0"/>
          </a:p>
        </p:txBody>
      </p:sp>
      <p:sp>
        <p:nvSpPr>
          <p:cNvPr id="3277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D0A4EA-561D-407B-8C18-228466DBD828}" type="slidenum">
              <a:rPr lang="fr-FR" altLang="fr-FR" smtClean="0"/>
              <a:pPr>
                <a:spcBef>
                  <a:spcPct val="0"/>
                </a:spcBef>
              </a:pPr>
              <a:t>27</a:t>
            </a:fld>
            <a:endParaRPr lang="fr-FR" altLang="fr-FR" smtClean="0"/>
          </a:p>
        </p:txBody>
      </p:sp>
    </p:spTree>
    <p:extLst>
      <p:ext uri="{BB962C8B-B14F-4D97-AF65-F5344CB8AC3E}">
        <p14:creationId xmlns:p14="http://schemas.microsoft.com/office/powerpoint/2010/main" val="55101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3</a:t>
            </a:fld>
            <a:endParaRPr lang="fr-FR"/>
          </a:p>
        </p:txBody>
      </p:sp>
    </p:spTree>
    <p:extLst>
      <p:ext uri="{BB962C8B-B14F-4D97-AF65-F5344CB8AC3E}">
        <p14:creationId xmlns:p14="http://schemas.microsoft.com/office/powerpoint/2010/main" val="338707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4</a:t>
            </a:fld>
            <a:endParaRPr lang="fr-FR"/>
          </a:p>
        </p:txBody>
      </p:sp>
    </p:spTree>
    <p:extLst>
      <p:ext uri="{BB962C8B-B14F-4D97-AF65-F5344CB8AC3E}">
        <p14:creationId xmlns:p14="http://schemas.microsoft.com/office/powerpoint/2010/main" val="1119806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5</a:t>
            </a:fld>
            <a:endParaRPr lang="fr-FR"/>
          </a:p>
        </p:txBody>
      </p:sp>
    </p:spTree>
    <p:extLst>
      <p:ext uri="{BB962C8B-B14F-4D97-AF65-F5344CB8AC3E}">
        <p14:creationId xmlns:p14="http://schemas.microsoft.com/office/powerpoint/2010/main" val="3268809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6</a:t>
            </a:fld>
            <a:endParaRPr lang="fr-FR"/>
          </a:p>
        </p:txBody>
      </p:sp>
    </p:spTree>
    <p:extLst>
      <p:ext uri="{BB962C8B-B14F-4D97-AF65-F5344CB8AC3E}">
        <p14:creationId xmlns:p14="http://schemas.microsoft.com/office/powerpoint/2010/main" val="1783026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7</a:t>
            </a:fld>
            <a:endParaRPr lang="fr-FR"/>
          </a:p>
        </p:txBody>
      </p:sp>
    </p:spTree>
    <p:extLst>
      <p:ext uri="{BB962C8B-B14F-4D97-AF65-F5344CB8AC3E}">
        <p14:creationId xmlns:p14="http://schemas.microsoft.com/office/powerpoint/2010/main" val="2562163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8</a:t>
            </a:fld>
            <a:endParaRPr lang="fr-FR"/>
          </a:p>
        </p:txBody>
      </p:sp>
    </p:spTree>
    <p:extLst>
      <p:ext uri="{BB962C8B-B14F-4D97-AF65-F5344CB8AC3E}">
        <p14:creationId xmlns:p14="http://schemas.microsoft.com/office/powerpoint/2010/main" val="453065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510EE91-8120-490A-BE1A-BFD81F1FE03C}" type="slidenum">
              <a:rPr lang="fr-FR" smtClean="0"/>
              <a:t>9</a:t>
            </a:fld>
            <a:endParaRPr lang="fr-FR"/>
          </a:p>
        </p:txBody>
      </p:sp>
    </p:spTree>
    <p:extLst>
      <p:ext uri="{BB962C8B-B14F-4D97-AF65-F5344CB8AC3E}">
        <p14:creationId xmlns:p14="http://schemas.microsoft.com/office/powerpoint/2010/main" val="703474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199BE05-9B3A-417C-BAB9-E01BBFF713F3}" type="datetimeFigureOut">
              <a:rPr lang="fr-FR" smtClean="0"/>
              <a:t>02/06/2020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EDB35AC-DE04-48D6-9961-E9D7D80EE17C}" type="slidenum">
              <a:rPr lang="fr-FR" smtClean="0"/>
              <a:t>‹N°›</a:t>
            </a:fld>
            <a:endParaRPr lang="fr-FR"/>
          </a:p>
        </p:txBody>
      </p:sp>
    </p:spTree>
    <p:extLst>
      <p:ext uri="{BB962C8B-B14F-4D97-AF65-F5344CB8AC3E}">
        <p14:creationId xmlns:p14="http://schemas.microsoft.com/office/powerpoint/2010/main" val="55172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199BE05-9B3A-417C-BAB9-E01BBFF713F3}" type="datetimeFigureOut">
              <a:rPr lang="fr-FR" smtClean="0"/>
              <a:t>02/06/2020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EDB35AC-DE04-48D6-9961-E9D7D80EE17C}" type="slidenum">
              <a:rPr lang="fr-FR" smtClean="0"/>
              <a:t>‹N°›</a:t>
            </a:fld>
            <a:endParaRPr lang="fr-FR"/>
          </a:p>
        </p:txBody>
      </p:sp>
    </p:spTree>
    <p:extLst>
      <p:ext uri="{BB962C8B-B14F-4D97-AF65-F5344CB8AC3E}">
        <p14:creationId xmlns:p14="http://schemas.microsoft.com/office/powerpoint/2010/main" val="257576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199BE05-9B3A-417C-BAB9-E01BBFF713F3}" type="datetimeFigureOut">
              <a:rPr lang="fr-FR" smtClean="0"/>
              <a:t>02/06/2020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EDB35AC-DE04-48D6-9961-E9D7D80EE17C}" type="slidenum">
              <a:rPr lang="fr-FR" smtClean="0"/>
              <a:t>‹N°›</a:t>
            </a:fld>
            <a:endParaRPr lang="fr-FR"/>
          </a:p>
        </p:txBody>
      </p:sp>
    </p:spTree>
    <p:extLst>
      <p:ext uri="{BB962C8B-B14F-4D97-AF65-F5344CB8AC3E}">
        <p14:creationId xmlns:p14="http://schemas.microsoft.com/office/powerpoint/2010/main" val="264455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199BE05-9B3A-417C-BAB9-E01BBFF713F3}" type="datetimeFigureOut">
              <a:rPr lang="fr-FR" smtClean="0"/>
              <a:t>02/06/2020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EDB35AC-DE04-48D6-9961-E9D7D80EE17C}" type="slidenum">
              <a:rPr lang="fr-FR" smtClean="0"/>
              <a:t>‹N°›</a:t>
            </a:fld>
            <a:endParaRPr lang="fr-FR"/>
          </a:p>
        </p:txBody>
      </p:sp>
    </p:spTree>
    <p:extLst>
      <p:ext uri="{BB962C8B-B14F-4D97-AF65-F5344CB8AC3E}">
        <p14:creationId xmlns:p14="http://schemas.microsoft.com/office/powerpoint/2010/main" val="364741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199BE05-9B3A-417C-BAB9-E01BBFF713F3}" type="datetimeFigureOut">
              <a:rPr lang="fr-FR" smtClean="0"/>
              <a:t>02/06/2020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EDB35AC-DE04-48D6-9961-E9D7D80EE17C}" type="slidenum">
              <a:rPr lang="fr-FR" smtClean="0"/>
              <a:t>‹N°›</a:t>
            </a:fld>
            <a:endParaRPr lang="fr-FR"/>
          </a:p>
        </p:txBody>
      </p:sp>
    </p:spTree>
    <p:extLst>
      <p:ext uri="{BB962C8B-B14F-4D97-AF65-F5344CB8AC3E}">
        <p14:creationId xmlns:p14="http://schemas.microsoft.com/office/powerpoint/2010/main" val="403592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199BE05-9B3A-417C-BAB9-E01BBFF713F3}" type="datetimeFigureOut">
              <a:rPr lang="fr-FR" smtClean="0"/>
              <a:t>02/06/2020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EDB35AC-DE04-48D6-9961-E9D7D80EE17C}" type="slidenum">
              <a:rPr lang="fr-FR" smtClean="0"/>
              <a:t>‹N°›</a:t>
            </a:fld>
            <a:endParaRPr lang="fr-FR"/>
          </a:p>
        </p:txBody>
      </p:sp>
    </p:spTree>
    <p:extLst>
      <p:ext uri="{BB962C8B-B14F-4D97-AF65-F5344CB8AC3E}">
        <p14:creationId xmlns:p14="http://schemas.microsoft.com/office/powerpoint/2010/main" val="217524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199BE05-9B3A-417C-BAB9-E01BBFF713F3}" type="datetimeFigureOut">
              <a:rPr lang="fr-FR" smtClean="0"/>
              <a:t>02/06/2020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EDB35AC-DE04-48D6-9961-E9D7D80EE17C}" type="slidenum">
              <a:rPr lang="fr-FR" smtClean="0"/>
              <a:t>‹N°›</a:t>
            </a:fld>
            <a:endParaRPr lang="fr-FR"/>
          </a:p>
        </p:txBody>
      </p:sp>
    </p:spTree>
    <p:extLst>
      <p:ext uri="{BB962C8B-B14F-4D97-AF65-F5344CB8AC3E}">
        <p14:creationId xmlns:p14="http://schemas.microsoft.com/office/powerpoint/2010/main" val="428913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199BE05-9B3A-417C-BAB9-E01BBFF713F3}" type="datetimeFigureOut">
              <a:rPr lang="fr-FR" smtClean="0"/>
              <a:t>02/06/2020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EDB35AC-DE04-48D6-9961-E9D7D80EE17C}" type="slidenum">
              <a:rPr lang="fr-FR" smtClean="0"/>
              <a:t>‹N°›</a:t>
            </a:fld>
            <a:endParaRPr lang="fr-FR"/>
          </a:p>
        </p:txBody>
      </p:sp>
    </p:spTree>
    <p:extLst>
      <p:ext uri="{BB962C8B-B14F-4D97-AF65-F5344CB8AC3E}">
        <p14:creationId xmlns:p14="http://schemas.microsoft.com/office/powerpoint/2010/main" val="217267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199BE05-9B3A-417C-BAB9-E01BBFF713F3}" type="datetimeFigureOut">
              <a:rPr lang="fr-FR" smtClean="0"/>
              <a:t>02/06/2020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EDB35AC-DE04-48D6-9961-E9D7D80EE17C}" type="slidenum">
              <a:rPr lang="fr-FR" smtClean="0"/>
              <a:t>‹N°›</a:t>
            </a:fld>
            <a:endParaRPr lang="fr-FR"/>
          </a:p>
        </p:txBody>
      </p:sp>
    </p:spTree>
    <p:extLst>
      <p:ext uri="{BB962C8B-B14F-4D97-AF65-F5344CB8AC3E}">
        <p14:creationId xmlns:p14="http://schemas.microsoft.com/office/powerpoint/2010/main" val="72889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199BE05-9B3A-417C-BAB9-E01BBFF713F3}" type="datetimeFigureOut">
              <a:rPr lang="fr-FR" smtClean="0"/>
              <a:t>02/06/2020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EDB35AC-DE04-48D6-9961-E9D7D80EE17C}" type="slidenum">
              <a:rPr lang="fr-FR" smtClean="0"/>
              <a:t>‹N°›</a:t>
            </a:fld>
            <a:endParaRPr lang="fr-FR"/>
          </a:p>
        </p:txBody>
      </p:sp>
    </p:spTree>
    <p:extLst>
      <p:ext uri="{BB962C8B-B14F-4D97-AF65-F5344CB8AC3E}">
        <p14:creationId xmlns:p14="http://schemas.microsoft.com/office/powerpoint/2010/main" val="329461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199BE05-9B3A-417C-BAB9-E01BBFF713F3}" type="datetimeFigureOut">
              <a:rPr lang="fr-FR" smtClean="0"/>
              <a:t>02/06/2020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EDB35AC-DE04-48D6-9961-E9D7D80EE17C}" type="slidenum">
              <a:rPr lang="fr-FR" smtClean="0"/>
              <a:t>‹N°›</a:t>
            </a:fld>
            <a:endParaRPr lang="fr-FR"/>
          </a:p>
        </p:txBody>
      </p:sp>
    </p:spTree>
    <p:extLst>
      <p:ext uri="{BB962C8B-B14F-4D97-AF65-F5344CB8AC3E}">
        <p14:creationId xmlns:p14="http://schemas.microsoft.com/office/powerpoint/2010/main" val="305627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9BE05-9B3A-417C-BAB9-E01BBFF713F3}" type="datetimeFigureOut">
              <a:rPr lang="fr-FR" smtClean="0"/>
              <a:t>02/06/2020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B35AC-DE04-48D6-9961-E9D7D80EE17C}" type="slidenum">
              <a:rPr lang="fr-FR" smtClean="0"/>
              <a:t>‹N°›</a:t>
            </a:fld>
            <a:endParaRPr lang="fr-FR"/>
          </a:p>
        </p:txBody>
      </p:sp>
    </p:spTree>
    <p:extLst>
      <p:ext uri="{BB962C8B-B14F-4D97-AF65-F5344CB8AC3E}">
        <p14:creationId xmlns:p14="http://schemas.microsoft.com/office/powerpoint/2010/main" val="2366674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hyperlink" Target="https://www.education.gouv.fr/la-clause-sociale-de-formation-sous-statut-scolaire-dans-les-marches-publics-41543"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mailto:ce.mlds@ac-bordeaux.fr"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mailto:catherine.dambrine@ac-poitiers.fr" TargetMode="External"/><Relationship Id="rId4" Type="http://schemas.openxmlformats.org/officeDocument/2006/relationships/hyperlink" Target="mailto:corinne.londeix@ac-limoges.f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re 1"/>
          <p:cNvSpPr>
            <a:spLocks noGrp="1"/>
          </p:cNvSpPr>
          <p:nvPr>
            <p:ph type="ctrTitle"/>
          </p:nvPr>
        </p:nvSpPr>
        <p:spPr>
          <a:xfrm>
            <a:off x="2411760" y="1556792"/>
            <a:ext cx="6118448" cy="4032448"/>
          </a:xfrm>
          <a:solidFill>
            <a:srgbClr val="AFD7FF"/>
          </a:solidFill>
          <a:ln>
            <a:solidFill>
              <a:schemeClr val="bg1">
                <a:lumMod val="50000"/>
              </a:schemeClr>
            </a:solidFill>
          </a:ln>
        </p:spPr>
        <p:txBody>
          <a:bodyPr>
            <a:normAutofit fontScale="90000"/>
          </a:bodyPr>
          <a:lstStyle/>
          <a:p>
            <a:pPr>
              <a:defRPr/>
            </a:pPr>
            <a:r>
              <a:rPr lang="fr-FR" sz="3600" b="1" dirty="0">
                <a:effectLst>
                  <a:outerShdw blurRad="38100" dist="38100" dir="2700000" algn="tl">
                    <a:srgbClr val="000000">
                      <a:alpha val="43137"/>
                    </a:srgbClr>
                  </a:outerShdw>
                </a:effectLst>
              </a:rPr>
              <a:t> </a:t>
            </a:r>
            <a:r>
              <a:rPr lang="fr-FR" sz="3600" b="1" dirty="0">
                <a:solidFill>
                  <a:srgbClr val="0000FF"/>
                </a:solidFill>
                <a:effectLst>
                  <a:outerShdw blurRad="38100" dist="38100" dir="2700000" algn="tl">
                    <a:srgbClr val="000000">
                      <a:alpha val="43137"/>
                    </a:srgbClr>
                  </a:outerShdw>
                </a:effectLst>
              </a:rPr>
              <a:t>Les clauses sociales de formation sous statut scolaire </a:t>
            </a:r>
            <a:br>
              <a:rPr lang="fr-FR" sz="3600" b="1" dirty="0">
                <a:solidFill>
                  <a:srgbClr val="0000FF"/>
                </a:solidFill>
                <a:effectLst>
                  <a:outerShdw blurRad="38100" dist="38100" dir="2700000" algn="tl">
                    <a:srgbClr val="000000">
                      <a:alpha val="43137"/>
                    </a:srgbClr>
                  </a:outerShdw>
                </a:effectLst>
              </a:rPr>
            </a:br>
            <a:r>
              <a:rPr lang="fr-FR" sz="3600" b="1" dirty="0">
                <a:solidFill>
                  <a:srgbClr val="0000FF"/>
                </a:solidFill>
                <a:effectLst>
                  <a:outerShdw blurRad="38100" dist="38100" dir="2700000" algn="tl">
                    <a:srgbClr val="000000">
                      <a:alpha val="43137"/>
                    </a:srgbClr>
                  </a:outerShdw>
                </a:effectLst>
              </a:rPr>
              <a:t>sur la région académique </a:t>
            </a:r>
            <a:r>
              <a:rPr lang="fr-FR" sz="3600" b="1" dirty="0" smtClean="0">
                <a:solidFill>
                  <a:srgbClr val="0000FF"/>
                </a:solidFill>
                <a:effectLst>
                  <a:outerShdw blurRad="38100" dist="38100" dir="2700000" algn="tl">
                    <a:srgbClr val="000000">
                      <a:alpha val="43137"/>
                    </a:srgbClr>
                  </a:outerShdw>
                </a:effectLst>
              </a:rPr>
              <a:t>Nouvelle-Aquitaine</a:t>
            </a:r>
            <a:br>
              <a:rPr lang="fr-FR" sz="3600" b="1" dirty="0" smtClean="0">
                <a:solidFill>
                  <a:srgbClr val="0000FF"/>
                </a:solidFill>
                <a:effectLst>
                  <a:outerShdw blurRad="38100" dist="38100" dir="2700000" algn="tl">
                    <a:srgbClr val="000000">
                      <a:alpha val="43137"/>
                    </a:srgbClr>
                  </a:outerShdw>
                </a:effectLst>
              </a:rPr>
            </a:br>
            <a:r>
              <a:rPr lang="fr-FR" sz="3600" b="1" dirty="0">
                <a:solidFill>
                  <a:srgbClr val="0000FF"/>
                </a:solidFill>
                <a:effectLst>
                  <a:outerShdw blurRad="38100" dist="38100" dir="2700000" algn="tl">
                    <a:srgbClr val="000000">
                      <a:alpha val="43137"/>
                    </a:srgbClr>
                  </a:outerShdw>
                </a:effectLst>
              </a:rPr>
              <a:t/>
            </a:r>
            <a:br>
              <a:rPr lang="fr-FR" sz="3600" b="1" dirty="0">
                <a:solidFill>
                  <a:srgbClr val="0000FF"/>
                </a:solidFill>
                <a:effectLst>
                  <a:outerShdw blurRad="38100" dist="38100" dir="2700000" algn="tl">
                    <a:srgbClr val="000000">
                      <a:alpha val="43137"/>
                    </a:srgbClr>
                  </a:outerShdw>
                </a:effectLst>
              </a:rPr>
            </a:br>
            <a:r>
              <a:rPr lang="fr-FR" sz="3600" b="1" i="1" dirty="0" smtClean="0">
                <a:solidFill>
                  <a:srgbClr val="FF0000"/>
                </a:solidFill>
                <a:effectLst>
                  <a:outerShdw blurRad="38100" dist="38100" dir="2700000" algn="tl">
                    <a:srgbClr val="000000">
                      <a:alpha val="43137"/>
                    </a:srgbClr>
                  </a:outerShdw>
                </a:effectLst>
              </a:rPr>
              <a:t>Exemple de support de présentation de la MLDS, </a:t>
            </a:r>
            <a:br>
              <a:rPr lang="fr-FR" sz="3600" b="1" i="1" dirty="0" smtClean="0">
                <a:solidFill>
                  <a:srgbClr val="FF0000"/>
                </a:solidFill>
                <a:effectLst>
                  <a:outerShdw blurRad="38100" dist="38100" dir="2700000" algn="tl">
                    <a:srgbClr val="000000">
                      <a:alpha val="43137"/>
                    </a:srgbClr>
                  </a:outerShdw>
                </a:effectLst>
              </a:rPr>
            </a:br>
            <a:r>
              <a:rPr lang="fr-FR" sz="3600" b="1" i="1" dirty="0" smtClean="0">
                <a:solidFill>
                  <a:srgbClr val="FF0000"/>
                </a:solidFill>
                <a:effectLst>
                  <a:outerShdw blurRad="38100" dist="38100" dir="2700000" algn="tl">
                    <a:srgbClr val="000000">
                      <a:alpha val="43137"/>
                    </a:srgbClr>
                  </a:outerShdw>
                </a:effectLst>
              </a:rPr>
              <a:t>à adapter…</a:t>
            </a:r>
            <a:br>
              <a:rPr lang="fr-FR" sz="3600" b="1" i="1" dirty="0" smtClean="0">
                <a:solidFill>
                  <a:srgbClr val="FF0000"/>
                </a:solidFill>
                <a:effectLst>
                  <a:outerShdw blurRad="38100" dist="38100" dir="2700000" algn="tl">
                    <a:srgbClr val="000000">
                      <a:alpha val="43137"/>
                    </a:srgbClr>
                  </a:outerShdw>
                </a:effectLst>
              </a:rPr>
            </a:br>
            <a:r>
              <a:rPr lang="fr-FR" sz="3600" i="1" dirty="0" smtClean="0">
                <a:solidFill>
                  <a:srgbClr val="FF0000"/>
                </a:solidFill>
                <a:effectLst>
                  <a:outerShdw blurRad="38100" dist="38100" dir="2700000" algn="tl">
                    <a:srgbClr val="000000">
                      <a:alpha val="43137"/>
                    </a:srgbClr>
                  </a:outerShdw>
                </a:effectLst>
              </a:rPr>
              <a:t>(juin </a:t>
            </a:r>
            <a:r>
              <a:rPr lang="fr-FR" sz="3600" i="1" dirty="0" smtClean="0">
                <a:solidFill>
                  <a:srgbClr val="FF0000"/>
                </a:solidFill>
                <a:effectLst>
                  <a:outerShdw blurRad="38100" dist="38100" dir="2700000" algn="tl">
                    <a:srgbClr val="000000">
                      <a:alpha val="43137"/>
                    </a:srgbClr>
                  </a:outerShdw>
                </a:effectLst>
              </a:rPr>
              <a:t>2020)</a:t>
            </a:r>
            <a:endParaRPr lang="fr-FR" sz="3600"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7801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94825" y="1628800"/>
            <a:ext cx="6840760" cy="4708981"/>
          </a:xfrm>
          <a:prstGeom prst="rect">
            <a:avLst/>
          </a:prstGeom>
        </p:spPr>
        <p:txBody>
          <a:bodyPr wrap="square">
            <a:spAutoFit/>
          </a:bodyPr>
          <a:lstStyle/>
          <a:p>
            <a:pPr>
              <a:spcBef>
                <a:spcPct val="0"/>
              </a:spcBef>
              <a:spcAft>
                <a:spcPts val="3600"/>
              </a:spcAft>
              <a:buSzPct val="80000"/>
              <a:buFont typeface="Calibri" panose="020F0502020204030204" pitchFamily="34" charset="0"/>
              <a:buAutoNum type="arabicPeriod"/>
            </a:pPr>
            <a:r>
              <a:rPr lang="fr-FR" altLang="fr-FR" sz="2000" b="1" dirty="0" smtClean="0">
                <a:solidFill>
                  <a:srgbClr val="0070C0"/>
                </a:solidFill>
              </a:rPr>
              <a:t> L’acheteur</a:t>
            </a:r>
            <a:r>
              <a:rPr lang="fr-FR" altLang="fr-FR" sz="2000" dirty="0" smtClean="0"/>
              <a:t> </a:t>
            </a:r>
            <a:r>
              <a:rPr lang="fr-FR" altLang="fr-FR" sz="2000" dirty="0"/>
              <a:t>prend contact avec </a:t>
            </a:r>
            <a:r>
              <a:rPr lang="fr-FR" altLang="fr-FR" sz="2000" b="1" dirty="0">
                <a:solidFill>
                  <a:srgbClr val="0070C0"/>
                </a:solidFill>
              </a:rPr>
              <a:t>la </a:t>
            </a:r>
            <a:r>
              <a:rPr lang="fr-FR" altLang="fr-FR" sz="2000" b="1" dirty="0" smtClean="0">
                <a:solidFill>
                  <a:srgbClr val="0070C0"/>
                </a:solidFill>
              </a:rPr>
              <a:t>MLDS (Partenariat)</a:t>
            </a:r>
          </a:p>
          <a:p>
            <a:pPr>
              <a:spcBef>
                <a:spcPct val="0"/>
              </a:spcBef>
              <a:spcAft>
                <a:spcPts val="3600"/>
              </a:spcAft>
              <a:buSzPct val="80000"/>
              <a:buFont typeface="Calibri" panose="020F0502020204030204" pitchFamily="34" charset="0"/>
              <a:buAutoNum type="arabicPeriod"/>
            </a:pPr>
            <a:r>
              <a:rPr lang="fr-FR" altLang="fr-FR" sz="2000" b="1" dirty="0" smtClean="0">
                <a:solidFill>
                  <a:srgbClr val="0070C0"/>
                </a:solidFill>
              </a:rPr>
              <a:t>L’acheteur </a:t>
            </a:r>
            <a:r>
              <a:rPr lang="fr-FR" altLang="fr-FR" sz="2000" dirty="0" smtClean="0"/>
              <a:t>insère la clause dans ses marchés.</a:t>
            </a:r>
            <a:endParaRPr lang="fr-FR" altLang="fr-FR" sz="2000" dirty="0"/>
          </a:p>
          <a:p>
            <a:pPr>
              <a:spcBef>
                <a:spcPct val="0"/>
              </a:spcBef>
              <a:spcAft>
                <a:spcPts val="3600"/>
              </a:spcAft>
              <a:buSzPct val="80000"/>
              <a:buFont typeface="Calibri" panose="020F0502020204030204" pitchFamily="34" charset="0"/>
              <a:buAutoNum type="arabicPeriod"/>
            </a:pPr>
            <a:r>
              <a:rPr lang="fr-FR" altLang="fr-FR" sz="2000" b="1" dirty="0" smtClean="0">
                <a:solidFill>
                  <a:srgbClr val="0070C0"/>
                </a:solidFill>
              </a:rPr>
              <a:t> Les entreprises candidates remplissent une « fiche entreprise », </a:t>
            </a:r>
            <a:r>
              <a:rPr lang="fr-FR" altLang="fr-FR" sz="2000" dirty="0" smtClean="0"/>
              <a:t>où </a:t>
            </a:r>
            <a:r>
              <a:rPr lang="fr-FR" altLang="fr-FR" sz="2000" dirty="0"/>
              <a:t>sont listées les missions pouvant être confiées au jeune</a:t>
            </a:r>
            <a:r>
              <a:rPr lang="fr-FR" altLang="fr-FR" sz="2000" dirty="0" smtClean="0"/>
              <a:t>.</a:t>
            </a:r>
          </a:p>
          <a:p>
            <a:pPr>
              <a:spcBef>
                <a:spcPct val="0"/>
              </a:spcBef>
              <a:spcAft>
                <a:spcPts val="3600"/>
              </a:spcAft>
              <a:buSzPct val="80000"/>
              <a:buFont typeface="Calibri" panose="020F0502020204030204" pitchFamily="34" charset="0"/>
              <a:buAutoNum type="arabicPeriod"/>
            </a:pPr>
            <a:r>
              <a:rPr lang="fr-FR" altLang="fr-FR" sz="2000" b="1" dirty="0" smtClean="0">
                <a:solidFill>
                  <a:srgbClr val="0070C0"/>
                </a:solidFill>
              </a:rPr>
              <a:t>Pour chaque marché concerné : l’acheteur </a:t>
            </a:r>
            <a:r>
              <a:rPr lang="fr-FR" altLang="fr-FR" sz="2000" dirty="0" smtClean="0"/>
              <a:t>déclare sur la plateforme de suivi du ministère de l’éducation nationale </a:t>
            </a:r>
            <a:r>
              <a:rPr lang="fr-FR" altLang="fr-FR" sz="2000" b="1" dirty="0" smtClean="0">
                <a:solidFill>
                  <a:srgbClr val="0070C0"/>
                </a:solidFill>
              </a:rPr>
              <a:t>l’offre </a:t>
            </a:r>
            <a:r>
              <a:rPr lang="fr-FR" altLang="fr-FR" sz="2000" b="1" dirty="0">
                <a:solidFill>
                  <a:srgbClr val="0070C0"/>
                </a:solidFill>
              </a:rPr>
              <a:t>de parcours </a:t>
            </a:r>
            <a:r>
              <a:rPr lang="fr-FR" altLang="fr-FR" sz="2000" b="1" dirty="0" smtClean="0">
                <a:solidFill>
                  <a:srgbClr val="0070C0"/>
                </a:solidFill>
              </a:rPr>
              <a:t>de l’entreprise titulaire.</a:t>
            </a:r>
          </a:p>
          <a:p>
            <a:pPr>
              <a:spcBef>
                <a:spcPct val="0"/>
              </a:spcBef>
              <a:spcAft>
                <a:spcPts val="3600"/>
              </a:spcAft>
              <a:buSzPct val="80000"/>
            </a:pPr>
            <a:r>
              <a:rPr lang="fr-FR" altLang="fr-FR" sz="2000" b="1" i="1" u="sng" dirty="0" smtClean="0">
                <a:solidFill>
                  <a:srgbClr val="0070C0"/>
                </a:solidFill>
              </a:rPr>
              <a:t>=&gt; Réception de l’offre de parcours par la MLDS.</a:t>
            </a:r>
            <a:endParaRPr lang="fr-FR" altLang="fr-FR" sz="2000" b="1" i="1" u="sng" dirty="0">
              <a:solidFill>
                <a:srgbClr val="0070C0"/>
              </a:solidFill>
            </a:endParaRPr>
          </a:p>
        </p:txBody>
      </p:sp>
      <p:sp>
        <p:nvSpPr>
          <p:cNvPr id="3" name="Rectangle 2"/>
          <p:cNvSpPr/>
          <p:nvPr/>
        </p:nvSpPr>
        <p:spPr>
          <a:xfrm>
            <a:off x="2411760" y="346479"/>
            <a:ext cx="5976664" cy="1077218"/>
          </a:xfrm>
          <a:prstGeom prst="rect">
            <a:avLst/>
          </a:prstGeom>
        </p:spPr>
        <p:txBody>
          <a:bodyPr wrap="square">
            <a:spAutoFit/>
          </a:bodyPr>
          <a:lstStyle/>
          <a:p>
            <a:pPr>
              <a:defRPr/>
            </a:pPr>
            <a:r>
              <a:rPr lang="fr-FR" altLang="fr-FR" sz="3200" b="1" dirty="0">
                <a:effectLst>
                  <a:outerShdw blurRad="38100" dist="38100" dir="2700000" algn="tl">
                    <a:srgbClr val="000000">
                      <a:alpha val="43137"/>
                    </a:srgbClr>
                  </a:outerShdw>
                </a:effectLst>
                <a:cs typeface="Arial" charset="0"/>
              </a:rPr>
              <a:t>Les </a:t>
            </a:r>
            <a:r>
              <a:rPr lang="fr-FR" altLang="fr-FR" sz="3200" b="1" dirty="0" smtClean="0">
                <a:effectLst>
                  <a:outerShdw blurRad="38100" dist="38100" dir="2700000" algn="tl">
                    <a:srgbClr val="000000">
                      <a:alpha val="43137"/>
                    </a:srgbClr>
                  </a:outerShdw>
                </a:effectLst>
                <a:cs typeface="Arial" charset="0"/>
              </a:rPr>
              <a:t>étapes : préparation du parcours…</a:t>
            </a:r>
            <a:endParaRPr lang="fr-FR" altLang="fr-FR" sz="3200" b="1" dirty="0">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2608148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07284" y="1124744"/>
            <a:ext cx="6840760" cy="4601260"/>
          </a:xfrm>
          <a:prstGeom prst="rect">
            <a:avLst/>
          </a:prstGeom>
        </p:spPr>
        <p:txBody>
          <a:bodyPr wrap="square">
            <a:spAutoFit/>
          </a:bodyPr>
          <a:lstStyle/>
          <a:p>
            <a:pPr>
              <a:spcBef>
                <a:spcPct val="0"/>
              </a:spcBef>
              <a:spcAft>
                <a:spcPts val="3600"/>
              </a:spcAft>
              <a:buSzPct val="80000"/>
            </a:pPr>
            <a:endParaRPr lang="fr-FR" altLang="fr-FR" sz="2000" b="1" dirty="0" smtClean="0">
              <a:solidFill>
                <a:srgbClr val="0070C0"/>
              </a:solidFill>
            </a:endParaRPr>
          </a:p>
          <a:p>
            <a:pPr>
              <a:spcBef>
                <a:spcPct val="0"/>
              </a:spcBef>
              <a:spcAft>
                <a:spcPts val="600"/>
              </a:spcAft>
              <a:buSzPct val="80000"/>
            </a:pPr>
            <a:r>
              <a:rPr lang="fr-FR" altLang="fr-FR" b="1" dirty="0" smtClean="0">
                <a:solidFill>
                  <a:srgbClr val="0070C0"/>
                </a:solidFill>
              </a:rPr>
              <a:t>Une fois l’offre de parcours réceptionnée, la MLDS :</a:t>
            </a:r>
            <a:endParaRPr lang="fr-FR" altLang="fr-FR" b="1" dirty="0">
              <a:solidFill>
                <a:srgbClr val="0070C0"/>
              </a:solidFill>
            </a:endParaRPr>
          </a:p>
          <a:p>
            <a:pPr>
              <a:spcBef>
                <a:spcPct val="0"/>
              </a:spcBef>
              <a:spcAft>
                <a:spcPts val="600"/>
              </a:spcAft>
              <a:buSzPct val="80000"/>
              <a:buFont typeface="Calibri" panose="020F0502020204030204" pitchFamily="34" charset="0"/>
              <a:buAutoNum type="arabicPeriod"/>
            </a:pPr>
            <a:r>
              <a:rPr lang="fr-FR" altLang="fr-FR" b="1" dirty="0" smtClean="0">
                <a:solidFill>
                  <a:srgbClr val="0070C0"/>
                </a:solidFill>
              </a:rPr>
              <a:t> </a:t>
            </a:r>
            <a:r>
              <a:rPr lang="fr-FR" altLang="fr-FR" dirty="0" smtClean="0"/>
              <a:t>entre </a:t>
            </a:r>
            <a:r>
              <a:rPr lang="fr-FR" altLang="fr-FR" b="1" dirty="0">
                <a:solidFill>
                  <a:srgbClr val="0070C0"/>
                </a:solidFill>
              </a:rPr>
              <a:t>en contact avec l’entreprise</a:t>
            </a:r>
          </a:p>
          <a:p>
            <a:pPr>
              <a:spcBef>
                <a:spcPct val="0"/>
              </a:spcBef>
              <a:spcAft>
                <a:spcPts val="600"/>
              </a:spcAft>
              <a:buSzPct val="80000"/>
              <a:buFont typeface="Calibri" panose="020F0502020204030204" pitchFamily="34" charset="0"/>
              <a:buAutoNum type="arabicPeriod"/>
            </a:pPr>
            <a:r>
              <a:rPr lang="fr-FR" altLang="fr-FR" dirty="0"/>
              <a:t> </a:t>
            </a:r>
            <a:r>
              <a:rPr lang="fr-FR" altLang="fr-FR" b="1" dirty="0">
                <a:solidFill>
                  <a:srgbClr val="0070C0"/>
                </a:solidFill>
              </a:rPr>
              <a:t>identifie un jeune</a:t>
            </a:r>
          </a:p>
          <a:p>
            <a:pPr>
              <a:spcBef>
                <a:spcPct val="0"/>
              </a:spcBef>
              <a:spcAft>
                <a:spcPts val="600"/>
              </a:spcAft>
              <a:buSzPct val="80000"/>
              <a:buFont typeface="Calibri" panose="020F0502020204030204" pitchFamily="34" charset="0"/>
              <a:buAutoNum type="arabicPeriod"/>
            </a:pPr>
            <a:r>
              <a:rPr lang="fr-FR" altLang="fr-FR" dirty="0" smtClean="0"/>
              <a:t> désigne </a:t>
            </a:r>
            <a:r>
              <a:rPr lang="fr-FR" altLang="fr-FR" b="1" dirty="0">
                <a:solidFill>
                  <a:srgbClr val="0070C0"/>
                </a:solidFill>
              </a:rPr>
              <a:t>un tuteur </a:t>
            </a:r>
            <a:r>
              <a:rPr lang="fr-FR" altLang="fr-FR" b="1" dirty="0" smtClean="0">
                <a:solidFill>
                  <a:srgbClr val="0070C0"/>
                </a:solidFill>
              </a:rPr>
              <a:t>MLDS :</a:t>
            </a:r>
          </a:p>
          <a:p>
            <a:pPr marL="342900" indent="-342900">
              <a:spcBef>
                <a:spcPct val="0"/>
              </a:spcBef>
              <a:spcAft>
                <a:spcPts val="600"/>
              </a:spcAft>
              <a:buSzPct val="80000"/>
              <a:buFontTx/>
              <a:buChar char="-"/>
            </a:pPr>
            <a:r>
              <a:rPr lang="fr-FR" altLang="fr-FR" dirty="0" smtClean="0"/>
              <a:t>Préparation du jeune </a:t>
            </a:r>
            <a:r>
              <a:rPr lang="fr-FR" altLang="fr-FR" dirty="0"/>
              <a:t>(entretien de situation, préparation de la réunion de présentation, CV et LM…). </a:t>
            </a:r>
            <a:endParaRPr lang="fr-FR" altLang="fr-FR" dirty="0" smtClean="0"/>
          </a:p>
          <a:p>
            <a:pPr marL="342900" indent="-342900">
              <a:spcBef>
                <a:spcPct val="0"/>
              </a:spcBef>
              <a:spcAft>
                <a:spcPts val="600"/>
              </a:spcAft>
              <a:buSzPct val="80000"/>
              <a:buFontTx/>
              <a:buChar char="-"/>
            </a:pPr>
            <a:r>
              <a:rPr lang="fr-FR" altLang="fr-FR" dirty="0" smtClean="0"/>
              <a:t>Réunion de présentation en entreprise (adaptation des missions, modalités pratiques, rencontre du tuteur entreprise…).</a:t>
            </a:r>
          </a:p>
          <a:p>
            <a:pPr marL="342900" indent="-342900">
              <a:spcBef>
                <a:spcPct val="0"/>
              </a:spcBef>
              <a:spcAft>
                <a:spcPts val="600"/>
              </a:spcAft>
              <a:buSzPct val="80000"/>
              <a:buFontTx/>
              <a:buChar char="-"/>
            </a:pPr>
            <a:r>
              <a:rPr lang="fr-FR" altLang="fr-FR" dirty="0" smtClean="0"/>
              <a:t>Suivi durant toute la durée </a:t>
            </a:r>
            <a:r>
              <a:rPr lang="fr-FR" altLang="fr-FR" dirty="0"/>
              <a:t>du parcours en entreprise</a:t>
            </a:r>
            <a:r>
              <a:rPr lang="fr-FR" altLang="fr-FR" dirty="0" smtClean="0"/>
              <a:t>.</a:t>
            </a:r>
          </a:p>
          <a:p>
            <a:pPr marL="342900" indent="-342900">
              <a:spcBef>
                <a:spcPct val="0"/>
              </a:spcBef>
              <a:spcAft>
                <a:spcPts val="600"/>
              </a:spcAft>
              <a:buSzPct val="80000"/>
              <a:buFontTx/>
              <a:buChar char="-"/>
            </a:pPr>
            <a:r>
              <a:rPr lang="fr-FR" altLang="fr-FR" dirty="0" smtClean="0"/>
              <a:t>Réalisation d’un bilan croisé de fin de parcours et étude des suites possibles avec le tuteur entreprise.</a:t>
            </a:r>
          </a:p>
        </p:txBody>
      </p:sp>
      <p:sp>
        <p:nvSpPr>
          <p:cNvPr id="3" name="Rectangle 2"/>
          <p:cNvSpPr/>
          <p:nvPr/>
        </p:nvSpPr>
        <p:spPr>
          <a:xfrm>
            <a:off x="2411760" y="346479"/>
            <a:ext cx="5976664" cy="1077218"/>
          </a:xfrm>
          <a:prstGeom prst="rect">
            <a:avLst/>
          </a:prstGeom>
        </p:spPr>
        <p:txBody>
          <a:bodyPr wrap="square">
            <a:spAutoFit/>
          </a:bodyPr>
          <a:lstStyle/>
          <a:p>
            <a:pPr>
              <a:defRPr/>
            </a:pPr>
            <a:r>
              <a:rPr lang="fr-FR" altLang="fr-FR" sz="3200" b="1" dirty="0">
                <a:effectLst>
                  <a:outerShdw blurRad="38100" dist="38100" dir="2700000" algn="tl">
                    <a:srgbClr val="000000">
                      <a:alpha val="43137"/>
                    </a:srgbClr>
                  </a:outerShdw>
                </a:effectLst>
                <a:cs typeface="Arial" charset="0"/>
              </a:rPr>
              <a:t>Les </a:t>
            </a:r>
            <a:r>
              <a:rPr lang="fr-FR" altLang="fr-FR" sz="3200" b="1" dirty="0" smtClean="0">
                <a:effectLst>
                  <a:outerShdw blurRad="38100" dist="38100" dir="2700000" algn="tl">
                    <a:srgbClr val="000000">
                      <a:alpha val="43137"/>
                    </a:srgbClr>
                  </a:outerShdw>
                </a:effectLst>
                <a:cs typeface="Arial" charset="0"/>
              </a:rPr>
              <a:t>étapes : réalisation du parcours…</a:t>
            </a:r>
            <a:endParaRPr lang="fr-FR" altLang="fr-FR" sz="3200" b="1" dirty="0">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3239414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13614" y="1268760"/>
            <a:ext cx="6911564" cy="4985980"/>
          </a:xfrm>
          <a:prstGeom prst="rect">
            <a:avLst/>
          </a:prstGeom>
        </p:spPr>
        <p:txBody>
          <a:bodyPr wrap="square">
            <a:spAutoFit/>
          </a:bodyPr>
          <a:lstStyle/>
          <a:p>
            <a:pPr>
              <a:spcBef>
                <a:spcPct val="0"/>
              </a:spcBef>
              <a:spcAft>
                <a:spcPts val="1200"/>
              </a:spcAft>
              <a:buSzPct val="80000"/>
              <a:defRPr/>
            </a:pPr>
            <a:r>
              <a:rPr lang="fr-FR" altLang="fr-FR" sz="2400" b="1" dirty="0" smtClean="0">
                <a:solidFill>
                  <a:srgbClr val="0070C0"/>
                </a:solidFill>
              </a:rPr>
              <a:t>- Une </a:t>
            </a:r>
            <a:r>
              <a:rPr lang="fr-FR" altLang="fr-FR" sz="2400" b="1" dirty="0">
                <a:solidFill>
                  <a:srgbClr val="0070C0"/>
                </a:solidFill>
              </a:rPr>
              <a:t>convention de stage tripartite doit être obligatoirement </a:t>
            </a:r>
            <a:r>
              <a:rPr lang="fr-FR" altLang="fr-FR" sz="2400" b="1" dirty="0" smtClean="0">
                <a:solidFill>
                  <a:srgbClr val="0070C0"/>
                </a:solidFill>
              </a:rPr>
              <a:t>signée.</a:t>
            </a:r>
          </a:p>
          <a:p>
            <a:pPr>
              <a:spcBef>
                <a:spcPct val="0"/>
              </a:spcBef>
              <a:spcAft>
                <a:spcPts val="1200"/>
              </a:spcAft>
              <a:buSzPct val="80000"/>
              <a:defRPr/>
            </a:pPr>
            <a:r>
              <a:rPr lang="fr-FR" altLang="fr-FR" sz="2400" b="1" dirty="0" smtClean="0">
                <a:solidFill>
                  <a:srgbClr val="0070C0"/>
                </a:solidFill>
              </a:rPr>
              <a:t>- Le </a:t>
            </a:r>
            <a:r>
              <a:rPr lang="fr-FR" altLang="fr-FR" sz="2400" b="1" dirty="0">
                <a:solidFill>
                  <a:srgbClr val="0070C0"/>
                </a:solidFill>
              </a:rPr>
              <a:t>tuteur </a:t>
            </a:r>
            <a:r>
              <a:rPr lang="fr-FR" altLang="fr-FR" sz="2400" b="1" dirty="0" smtClean="0">
                <a:solidFill>
                  <a:srgbClr val="0070C0"/>
                </a:solidFill>
              </a:rPr>
              <a:t>MLDS et le tuteur entreprise </a:t>
            </a:r>
            <a:r>
              <a:rPr lang="fr-FR" altLang="fr-FR" sz="2400" dirty="0" smtClean="0"/>
              <a:t>gardent </a:t>
            </a:r>
            <a:r>
              <a:rPr lang="fr-FR" altLang="fr-FR" sz="2400" dirty="0"/>
              <a:t>un contact </a:t>
            </a:r>
            <a:r>
              <a:rPr lang="fr-FR" altLang="fr-FR" sz="2400" dirty="0" smtClean="0"/>
              <a:t>régulier.</a:t>
            </a:r>
          </a:p>
          <a:p>
            <a:pPr>
              <a:spcBef>
                <a:spcPct val="0"/>
              </a:spcBef>
              <a:spcAft>
                <a:spcPts val="1200"/>
              </a:spcAft>
              <a:buSzPct val="80000"/>
              <a:defRPr/>
            </a:pPr>
            <a:r>
              <a:rPr lang="fr-FR" altLang="fr-FR" sz="2400" dirty="0" smtClean="0"/>
              <a:t>- Ils rédigent </a:t>
            </a:r>
            <a:r>
              <a:rPr lang="fr-FR" altLang="fr-FR" sz="2400" b="1" dirty="0">
                <a:solidFill>
                  <a:srgbClr val="0070C0"/>
                </a:solidFill>
              </a:rPr>
              <a:t>un bilan </a:t>
            </a:r>
            <a:r>
              <a:rPr lang="fr-FR" altLang="fr-FR" sz="2400" b="1" dirty="0" smtClean="0">
                <a:solidFill>
                  <a:srgbClr val="0070C0"/>
                </a:solidFill>
              </a:rPr>
              <a:t>croisé de fin de parcours</a:t>
            </a:r>
            <a:r>
              <a:rPr lang="fr-FR" altLang="fr-FR" sz="2400" dirty="0" smtClean="0"/>
              <a:t>. </a:t>
            </a:r>
            <a:r>
              <a:rPr lang="fr-FR" altLang="fr-FR" sz="2400" dirty="0"/>
              <a:t>Ce bilan est remis à l’acheteur, ce qui lui permet de s’assurer que la clause sociale a bien été </a:t>
            </a:r>
            <a:r>
              <a:rPr lang="fr-FR" altLang="fr-FR" sz="2400" dirty="0" smtClean="0"/>
              <a:t>réalisée : </a:t>
            </a:r>
            <a:r>
              <a:rPr lang="fr-FR" altLang="fr-FR" sz="2400" b="1" dirty="0">
                <a:solidFill>
                  <a:srgbClr val="0070C0"/>
                </a:solidFill>
              </a:rPr>
              <a:t>ce document a une valeur </a:t>
            </a:r>
            <a:r>
              <a:rPr lang="fr-FR" altLang="fr-FR" sz="2400" b="1" dirty="0" smtClean="0">
                <a:solidFill>
                  <a:srgbClr val="0070C0"/>
                </a:solidFill>
              </a:rPr>
              <a:t>juridique.</a:t>
            </a:r>
          </a:p>
          <a:p>
            <a:pPr>
              <a:spcBef>
                <a:spcPct val="0"/>
              </a:spcBef>
              <a:spcAft>
                <a:spcPts val="1200"/>
              </a:spcAft>
              <a:buSzPct val="80000"/>
              <a:defRPr/>
            </a:pPr>
            <a:r>
              <a:rPr lang="fr-FR" altLang="fr-FR" sz="2400" dirty="0" smtClean="0"/>
              <a:t>- Une </a:t>
            </a:r>
            <a:r>
              <a:rPr lang="fr-FR" altLang="fr-FR" sz="2400" dirty="0"/>
              <a:t>fois le bilan réalisé, le tuteur pédagogique fait le point avec le jeune et explore avec l’entreprise </a:t>
            </a:r>
            <a:r>
              <a:rPr lang="fr-FR" altLang="fr-FR" sz="2400" b="1" dirty="0">
                <a:solidFill>
                  <a:srgbClr val="0070C0"/>
                </a:solidFill>
              </a:rPr>
              <a:t>toutes les possibilités de retour en formation ou d’accès à l’emploi</a:t>
            </a:r>
            <a:r>
              <a:rPr lang="fr-FR" altLang="fr-FR" sz="2400" dirty="0">
                <a:solidFill>
                  <a:srgbClr val="0070C0"/>
                </a:solidFill>
              </a:rPr>
              <a:t>.</a:t>
            </a:r>
          </a:p>
        </p:txBody>
      </p:sp>
      <p:sp>
        <p:nvSpPr>
          <p:cNvPr id="3" name="Rectangle 2"/>
          <p:cNvSpPr/>
          <p:nvPr/>
        </p:nvSpPr>
        <p:spPr>
          <a:xfrm>
            <a:off x="2411760" y="346479"/>
            <a:ext cx="5976664" cy="584775"/>
          </a:xfrm>
          <a:prstGeom prst="rect">
            <a:avLst/>
          </a:prstGeom>
        </p:spPr>
        <p:txBody>
          <a:bodyPr wrap="square">
            <a:spAutoFit/>
          </a:bodyPr>
          <a:lstStyle/>
          <a:p>
            <a:pPr>
              <a:defRPr/>
            </a:pPr>
            <a:r>
              <a:rPr lang="fr-FR" altLang="fr-FR" sz="3200" b="1" dirty="0" smtClean="0">
                <a:effectLst>
                  <a:outerShdw blurRad="38100" dist="38100" dir="2700000" algn="tl">
                    <a:srgbClr val="000000">
                      <a:alpha val="43137"/>
                    </a:srgbClr>
                  </a:outerShdw>
                </a:effectLst>
                <a:cs typeface="Arial" charset="0"/>
              </a:rPr>
              <a:t>Compléments pratiques…</a:t>
            </a:r>
            <a:endParaRPr lang="fr-FR" altLang="fr-FR" sz="3200" b="1" dirty="0">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438852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40140" y="1700808"/>
            <a:ext cx="7020272" cy="4893647"/>
          </a:xfrm>
          <a:prstGeom prst="rect">
            <a:avLst/>
          </a:prstGeom>
        </p:spPr>
        <p:txBody>
          <a:bodyPr wrap="square">
            <a:spAutoFit/>
          </a:bodyPr>
          <a:lstStyle/>
          <a:p>
            <a:pPr marL="342900" indent="-342900">
              <a:spcAft>
                <a:spcPts val="3600"/>
              </a:spcAft>
              <a:buSzPct val="60000"/>
              <a:buFontTx/>
              <a:buChar char="-"/>
              <a:defRPr/>
            </a:pPr>
            <a:r>
              <a:rPr lang="fr-FR" sz="2400" b="1" dirty="0" smtClean="0">
                <a:solidFill>
                  <a:srgbClr val="0070C0"/>
                </a:solidFill>
              </a:rPr>
              <a:t>Le </a:t>
            </a:r>
            <a:r>
              <a:rPr lang="fr-FR" sz="2400" b="1" dirty="0">
                <a:solidFill>
                  <a:srgbClr val="0070C0"/>
                </a:solidFill>
              </a:rPr>
              <a:t>jeune bénéficiaire de la clause et son responsable légal</a:t>
            </a:r>
          </a:p>
          <a:p>
            <a:pPr marL="342900" indent="-342900">
              <a:spcAft>
                <a:spcPts val="3600"/>
              </a:spcAft>
              <a:buSzPct val="60000"/>
              <a:buFontTx/>
              <a:buChar char="-"/>
              <a:defRPr/>
            </a:pPr>
            <a:r>
              <a:rPr lang="fr-FR" sz="2400" b="1" dirty="0">
                <a:solidFill>
                  <a:srgbClr val="0070C0"/>
                </a:solidFill>
              </a:rPr>
              <a:t>L’équipe pédagogique (le coordonnateur MLDS, le tuteur </a:t>
            </a:r>
            <a:r>
              <a:rPr lang="fr-FR" sz="2400" b="1" dirty="0" smtClean="0">
                <a:solidFill>
                  <a:srgbClr val="0070C0"/>
                </a:solidFill>
              </a:rPr>
              <a:t>MLDS)</a:t>
            </a:r>
            <a:endParaRPr lang="fr-FR" sz="2400" b="1" dirty="0">
              <a:solidFill>
                <a:srgbClr val="0070C0"/>
              </a:solidFill>
            </a:endParaRPr>
          </a:p>
          <a:p>
            <a:pPr marL="342900" indent="-342900">
              <a:spcAft>
                <a:spcPts val="3600"/>
              </a:spcAft>
              <a:buSzPct val="60000"/>
              <a:buFontTx/>
              <a:buChar char="-"/>
              <a:defRPr/>
            </a:pPr>
            <a:r>
              <a:rPr lang="fr-FR" sz="2400" b="1" dirty="0">
                <a:solidFill>
                  <a:srgbClr val="0070C0"/>
                </a:solidFill>
              </a:rPr>
              <a:t>L’entreprise titulaire du marché (un </a:t>
            </a:r>
            <a:r>
              <a:rPr lang="fr-FR" sz="2400" b="1" dirty="0" smtClean="0">
                <a:solidFill>
                  <a:srgbClr val="0070C0"/>
                </a:solidFill>
              </a:rPr>
              <a:t>tuteur entreprise</a:t>
            </a:r>
            <a:r>
              <a:rPr lang="fr-FR" sz="2400" b="1" dirty="0">
                <a:solidFill>
                  <a:srgbClr val="0070C0"/>
                </a:solidFill>
              </a:rPr>
              <a:t>)</a:t>
            </a:r>
          </a:p>
          <a:p>
            <a:pPr marL="285750" indent="-285750">
              <a:spcAft>
                <a:spcPts val="3600"/>
              </a:spcAft>
              <a:buSzPct val="60000"/>
              <a:buFontTx/>
              <a:buChar char="-"/>
              <a:defRPr/>
            </a:pPr>
            <a:r>
              <a:rPr lang="fr-FR" sz="2400" b="1" dirty="0">
                <a:solidFill>
                  <a:srgbClr val="0070C0"/>
                </a:solidFill>
              </a:rPr>
              <a:t>L’équipe d’achat (acheteur/prescripteur)</a:t>
            </a:r>
          </a:p>
          <a:p>
            <a:pPr marL="285750" indent="-285750">
              <a:spcAft>
                <a:spcPts val="3600"/>
              </a:spcAft>
              <a:buSzPct val="60000"/>
              <a:buFontTx/>
              <a:buChar char="-"/>
              <a:defRPr/>
            </a:pPr>
            <a:r>
              <a:rPr lang="fr-FR" sz="2400" b="1" dirty="0">
                <a:solidFill>
                  <a:srgbClr val="0070C0"/>
                </a:solidFill>
              </a:rPr>
              <a:t>La coordination </a:t>
            </a:r>
            <a:r>
              <a:rPr lang="fr-FR" sz="2400" b="1" dirty="0" smtClean="0">
                <a:solidFill>
                  <a:srgbClr val="0070C0"/>
                </a:solidFill>
              </a:rPr>
              <a:t>de région académique </a:t>
            </a:r>
            <a:r>
              <a:rPr lang="fr-FR" sz="2400" b="1" dirty="0">
                <a:solidFill>
                  <a:srgbClr val="0070C0"/>
                </a:solidFill>
              </a:rPr>
              <a:t>MLDS</a:t>
            </a:r>
          </a:p>
        </p:txBody>
      </p:sp>
      <p:sp>
        <p:nvSpPr>
          <p:cNvPr id="3" name="Rectangle 2"/>
          <p:cNvSpPr/>
          <p:nvPr/>
        </p:nvSpPr>
        <p:spPr>
          <a:xfrm>
            <a:off x="2411760" y="148471"/>
            <a:ext cx="5976664" cy="1077218"/>
          </a:xfrm>
          <a:prstGeom prst="rect">
            <a:avLst/>
          </a:prstGeom>
        </p:spPr>
        <p:txBody>
          <a:bodyPr wrap="square">
            <a:spAutoFit/>
          </a:bodyPr>
          <a:lstStyle/>
          <a:p>
            <a:r>
              <a:rPr lang="fr-FR" altLang="fr-FR" sz="3200" b="1" dirty="0" smtClean="0">
                <a:effectLst>
                  <a:outerShdw blurRad="38100" dist="38100" dir="2700000" algn="tl">
                    <a:srgbClr val="000000">
                      <a:alpha val="43137"/>
                    </a:srgbClr>
                  </a:outerShdw>
                </a:effectLst>
                <a:cs typeface="Arial" charset="0"/>
              </a:rPr>
              <a:t>Les</a:t>
            </a:r>
            <a:r>
              <a:rPr lang="fr-FR" altLang="fr-FR" sz="3200" b="1" dirty="0" smtClean="0"/>
              <a:t> </a:t>
            </a:r>
            <a:r>
              <a:rPr lang="fr-FR" altLang="fr-FR" sz="3200" b="1" dirty="0"/>
              <a:t>personnes constituant le dispositif de clause sociale sont : </a:t>
            </a:r>
            <a:endParaRPr lang="fr-FR" altLang="fr-FR" sz="3200" dirty="0"/>
          </a:p>
        </p:txBody>
      </p:sp>
    </p:spTree>
    <p:extLst>
      <p:ext uri="{BB962C8B-B14F-4D97-AF65-F5344CB8AC3E}">
        <p14:creationId xmlns:p14="http://schemas.microsoft.com/office/powerpoint/2010/main" val="2760948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32436" y="764704"/>
            <a:ext cx="6911564" cy="6032421"/>
          </a:xfrm>
          <a:prstGeom prst="rect">
            <a:avLst/>
          </a:prstGeom>
        </p:spPr>
        <p:txBody>
          <a:bodyPr wrap="square">
            <a:spAutoFit/>
          </a:bodyPr>
          <a:lstStyle/>
          <a:p>
            <a:pPr>
              <a:spcBef>
                <a:spcPct val="0"/>
              </a:spcBef>
              <a:spcAft>
                <a:spcPts val="3600"/>
              </a:spcAft>
              <a:buSzPct val="60000"/>
              <a:buFontTx/>
              <a:buChar char="-"/>
            </a:pPr>
            <a:r>
              <a:rPr lang="fr-FR" altLang="fr-FR" sz="2400" dirty="0" smtClean="0"/>
              <a:t> </a:t>
            </a:r>
            <a:r>
              <a:rPr lang="fr-FR" altLang="fr-FR" sz="2200" dirty="0" smtClean="0"/>
              <a:t>Il peut </a:t>
            </a:r>
            <a:r>
              <a:rPr lang="fr-FR" altLang="fr-FR" sz="2200" dirty="0"/>
              <a:t>durer de </a:t>
            </a:r>
            <a:r>
              <a:rPr lang="fr-FR" altLang="fr-FR" sz="2200" b="1" dirty="0">
                <a:solidFill>
                  <a:srgbClr val="0070C0"/>
                </a:solidFill>
              </a:rPr>
              <a:t>1 mois - 150h </a:t>
            </a:r>
            <a:r>
              <a:rPr lang="fr-FR" altLang="fr-FR" sz="2200" dirty="0"/>
              <a:t>(découverte du monde de l’entreprise), </a:t>
            </a:r>
            <a:r>
              <a:rPr lang="fr-FR" altLang="fr-FR" sz="2200" b="1" dirty="0">
                <a:solidFill>
                  <a:srgbClr val="0070C0"/>
                </a:solidFill>
              </a:rPr>
              <a:t>2 ou 3 mois - </a:t>
            </a:r>
            <a:r>
              <a:rPr lang="fr-FR" altLang="fr-FR" sz="2200" b="1" dirty="0" smtClean="0">
                <a:solidFill>
                  <a:srgbClr val="0070C0"/>
                </a:solidFill>
              </a:rPr>
              <a:t>300h à 450h</a:t>
            </a:r>
            <a:r>
              <a:rPr lang="fr-FR" altLang="fr-FR" sz="2200" dirty="0" smtClean="0">
                <a:solidFill>
                  <a:srgbClr val="0070C0"/>
                </a:solidFill>
              </a:rPr>
              <a:t> </a:t>
            </a:r>
            <a:r>
              <a:rPr lang="fr-FR" altLang="fr-FR" sz="2200" dirty="0" smtClean="0"/>
              <a:t>(travail </a:t>
            </a:r>
            <a:r>
              <a:rPr lang="fr-FR" altLang="fr-FR" sz="2200" dirty="0"/>
              <a:t>sur le projet professionnel</a:t>
            </a:r>
            <a:r>
              <a:rPr lang="fr-FR" altLang="fr-FR" sz="2200" dirty="0" smtClean="0"/>
              <a:t>),  les parcours les plus longs peuvent </a:t>
            </a:r>
            <a:r>
              <a:rPr lang="fr-FR" altLang="fr-FR" sz="2200" dirty="0"/>
              <a:t>aller jusqu’à </a:t>
            </a:r>
            <a:r>
              <a:rPr lang="fr-FR" altLang="fr-FR" sz="2200" b="1" dirty="0">
                <a:solidFill>
                  <a:srgbClr val="0070C0"/>
                </a:solidFill>
              </a:rPr>
              <a:t>6 mois </a:t>
            </a:r>
            <a:r>
              <a:rPr lang="fr-FR" altLang="fr-FR" sz="2200" b="1" dirty="0" smtClean="0">
                <a:solidFill>
                  <a:srgbClr val="0070C0"/>
                </a:solidFill>
              </a:rPr>
              <a:t>soit 900h</a:t>
            </a:r>
            <a:r>
              <a:rPr lang="fr-FR" altLang="fr-FR" sz="2200" dirty="0" smtClean="0"/>
              <a:t>. </a:t>
            </a:r>
          </a:p>
          <a:p>
            <a:pPr>
              <a:spcBef>
                <a:spcPct val="0"/>
              </a:spcBef>
              <a:spcAft>
                <a:spcPts val="3600"/>
              </a:spcAft>
              <a:buSzPct val="60000"/>
              <a:buFontTx/>
              <a:buChar char="-"/>
            </a:pPr>
            <a:r>
              <a:rPr lang="fr-FR" altLang="fr-FR" sz="2200" dirty="0"/>
              <a:t> </a:t>
            </a:r>
            <a:r>
              <a:rPr lang="fr-FR" altLang="fr-FR" sz="2200" dirty="0" smtClean="0"/>
              <a:t>Chacune des étapes peut se dérouler dans une entreprise différente. </a:t>
            </a:r>
          </a:p>
          <a:p>
            <a:pPr>
              <a:spcBef>
                <a:spcPct val="0"/>
              </a:spcBef>
              <a:spcAft>
                <a:spcPts val="3600"/>
              </a:spcAft>
              <a:buSzPct val="60000"/>
              <a:buFontTx/>
              <a:buChar char="-"/>
            </a:pPr>
            <a:r>
              <a:rPr lang="fr-FR" altLang="fr-FR" sz="2200" dirty="0" smtClean="0"/>
              <a:t> </a:t>
            </a:r>
            <a:r>
              <a:rPr lang="fr-FR" altLang="fr-FR" sz="2200" b="1" dirty="0" smtClean="0">
                <a:solidFill>
                  <a:srgbClr val="0070C0"/>
                </a:solidFill>
              </a:rPr>
              <a:t>La </a:t>
            </a:r>
            <a:r>
              <a:rPr lang="fr-FR" altLang="fr-FR" sz="2200" b="1" dirty="0">
                <a:solidFill>
                  <a:srgbClr val="0070C0"/>
                </a:solidFill>
              </a:rPr>
              <a:t>durée du parcours </a:t>
            </a:r>
            <a:r>
              <a:rPr lang="fr-FR" altLang="fr-FR" sz="2200" dirty="0"/>
              <a:t>dépend du montant prévisionnel du marché.</a:t>
            </a:r>
          </a:p>
          <a:p>
            <a:pPr>
              <a:spcBef>
                <a:spcPct val="0"/>
              </a:spcBef>
              <a:spcAft>
                <a:spcPts val="3600"/>
              </a:spcAft>
              <a:buSzPct val="60000"/>
              <a:buFontTx/>
              <a:buChar char="-"/>
            </a:pPr>
            <a:r>
              <a:rPr lang="fr-FR" altLang="fr-FR" sz="2200" dirty="0" smtClean="0"/>
              <a:t> La </a:t>
            </a:r>
            <a:r>
              <a:rPr lang="fr-FR" altLang="fr-FR" sz="2200" dirty="0"/>
              <a:t>clause sociale est </a:t>
            </a:r>
            <a:r>
              <a:rPr lang="fr-FR" altLang="fr-FR" sz="2200" b="1" dirty="0">
                <a:solidFill>
                  <a:srgbClr val="0070C0"/>
                </a:solidFill>
              </a:rPr>
              <a:t>une condition d’exécution du contrat.</a:t>
            </a:r>
          </a:p>
          <a:p>
            <a:pPr>
              <a:spcBef>
                <a:spcPct val="0"/>
              </a:spcBef>
              <a:spcAft>
                <a:spcPts val="3600"/>
              </a:spcAft>
              <a:buSzPct val="60000"/>
              <a:buFontTx/>
              <a:buChar char="-"/>
            </a:pPr>
            <a:r>
              <a:rPr lang="fr-FR" altLang="fr-FR" sz="2200" dirty="0" smtClean="0"/>
              <a:t> </a:t>
            </a:r>
            <a:r>
              <a:rPr lang="fr-FR" altLang="fr-FR" sz="2200" b="1" dirty="0" smtClean="0">
                <a:solidFill>
                  <a:srgbClr val="0070C0"/>
                </a:solidFill>
              </a:rPr>
              <a:t>L’accompagnement </a:t>
            </a:r>
            <a:r>
              <a:rPr lang="fr-FR" altLang="fr-FR" sz="2200" b="1" dirty="0">
                <a:solidFill>
                  <a:srgbClr val="0070C0"/>
                </a:solidFill>
              </a:rPr>
              <a:t>proposé par la MLDS </a:t>
            </a:r>
            <a:r>
              <a:rPr lang="fr-FR" altLang="fr-FR" sz="2200" dirty="0"/>
              <a:t>permet de créer du lien avec l’entreprise.</a:t>
            </a:r>
          </a:p>
        </p:txBody>
      </p:sp>
      <p:sp>
        <p:nvSpPr>
          <p:cNvPr id="3" name="Rectangle 2"/>
          <p:cNvSpPr/>
          <p:nvPr/>
        </p:nvSpPr>
        <p:spPr>
          <a:xfrm>
            <a:off x="2411760" y="148471"/>
            <a:ext cx="5976664" cy="584775"/>
          </a:xfrm>
          <a:prstGeom prst="rect">
            <a:avLst/>
          </a:prstGeom>
        </p:spPr>
        <p:txBody>
          <a:bodyPr wrap="square">
            <a:spAutoFit/>
          </a:bodyPr>
          <a:lstStyle/>
          <a:p>
            <a:r>
              <a:rPr lang="fr-FR" altLang="fr-FR" sz="3200" b="1" dirty="0" smtClean="0">
                <a:effectLst>
                  <a:outerShdw blurRad="38100" dist="38100" dir="2700000" algn="tl">
                    <a:srgbClr val="000000">
                      <a:alpha val="43137"/>
                    </a:srgbClr>
                  </a:outerShdw>
                </a:effectLst>
                <a:cs typeface="Arial" charset="0"/>
              </a:rPr>
              <a:t>Le parcours </a:t>
            </a:r>
            <a:r>
              <a:rPr lang="fr-FR" altLang="fr-FR" sz="3200" b="1" dirty="0" smtClean="0"/>
              <a:t> </a:t>
            </a:r>
            <a:endParaRPr lang="fr-FR" altLang="fr-FR" sz="3200" dirty="0"/>
          </a:p>
        </p:txBody>
      </p:sp>
    </p:spTree>
    <p:extLst>
      <p:ext uri="{BB962C8B-B14F-4D97-AF65-F5344CB8AC3E}">
        <p14:creationId xmlns:p14="http://schemas.microsoft.com/office/powerpoint/2010/main" val="2655219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re 1"/>
          <p:cNvSpPr>
            <a:spLocks noGrp="1"/>
          </p:cNvSpPr>
          <p:nvPr>
            <p:ph type="ctrTitle"/>
          </p:nvPr>
        </p:nvSpPr>
        <p:spPr>
          <a:xfrm>
            <a:off x="2411760" y="1556792"/>
            <a:ext cx="6118448" cy="3744416"/>
          </a:xfrm>
          <a:solidFill>
            <a:srgbClr val="AFD7FF"/>
          </a:solidFill>
          <a:ln>
            <a:solidFill>
              <a:schemeClr val="bg1">
                <a:lumMod val="50000"/>
              </a:schemeClr>
            </a:solidFill>
          </a:ln>
        </p:spPr>
        <p:txBody>
          <a:bodyPr>
            <a:normAutofit/>
          </a:bodyPr>
          <a:lstStyle/>
          <a:p>
            <a:pPr>
              <a:defRPr/>
            </a:pPr>
            <a:r>
              <a:rPr lang="fr-FR" sz="3600" b="1" dirty="0">
                <a:effectLst>
                  <a:outerShdw blurRad="38100" dist="38100" dir="2700000" algn="tl">
                    <a:srgbClr val="000000">
                      <a:alpha val="43137"/>
                    </a:srgbClr>
                  </a:outerShdw>
                </a:effectLst>
              </a:rPr>
              <a:t> </a:t>
            </a:r>
            <a:r>
              <a:rPr lang="fr-FR" sz="3600" b="1" dirty="0" smtClean="0">
                <a:effectLst>
                  <a:outerShdw blurRad="38100" dist="38100" dir="2700000" algn="tl">
                    <a:srgbClr val="000000">
                      <a:alpha val="43137"/>
                    </a:srgbClr>
                  </a:outerShdw>
                </a:effectLst>
              </a:rPr>
              <a:t>Un e</a:t>
            </a:r>
            <a:r>
              <a:rPr lang="fr-FR" altLang="fr-FR" sz="3600" b="1" dirty="0" smtClean="0"/>
              <a:t>xemple </a:t>
            </a:r>
            <a:r>
              <a:rPr lang="fr-FR" altLang="fr-FR" sz="3600" b="1" dirty="0"/>
              <a:t>de clause </a:t>
            </a:r>
            <a:r>
              <a:rPr lang="fr-FR" altLang="fr-FR" sz="3600" b="1" dirty="0" smtClean="0"/>
              <a:t>sociale de formation </a:t>
            </a:r>
            <a:br>
              <a:rPr lang="fr-FR" altLang="fr-FR" sz="3600" b="1" dirty="0" smtClean="0"/>
            </a:br>
            <a:r>
              <a:rPr lang="fr-FR" altLang="fr-FR" sz="3600" b="1" dirty="0" smtClean="0"/>
              <a:t>sous statut scolaire </a:t>
            </a:r>
            <a:br>
              <a:rPr lang="fr-FR" altLang="fr-FR" sz="3600" b="1" dirty="0" smtClean="0"/>
            </a:br>
            <a:r>
              <a:rPr lang="fr-FR" altLang="fr-FR" sz="3600" b="1" dirty="0" smtClean="0"/>
              <a:t>sur </a:t>
            </a:r>
            <a:r>
              <a:rPr lang="fr-FR" altLang="fr-FR" sz="3600" b="1" dirty="0"/>
              <a:t>l’académie de </a:t>
            </a:r>
            <a:r>
              <a:rPr lang="fr-FR" altLang="fr-FR" sz="3600" b="1" dirty="0" smtClean="0"/>
              <a:t>Bordeaux</a:t>
            </a:r>
            <a:br>
              <a:rPr lang="fr-FR" altLang="fr-FR" sz="3600" b="1" dirty="0" smtClean="0"/>
            </a:br>
            <a:r>
              <a:rPr lang="fr-FR" altLang="fr-FR" sz="3600" b="1" dirty="0" smtClean="0"/>
              <a:t>Année 2018</a:t>
            </a:r>
            <a:r>
              <a:rPr lang="fr-FR" altLang="fr-FR" sz="3600" b="1" dirty="0"/>
              <a:t/>
            </a:r>
            <a:br>
              <a:rPr lang="fr-FR" altLang="fr-FR" sz="3600" b="1" dirty="0"/>
            </a:br>
            <a:endParaRPr lang="fr-FR"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01142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051720" y="1340768"/>
            <a:ext cx="7092280" cy="5262979"/>
          </a:xfrm>
          <a:prstGeom prst="rect">
            <a:avLst/>
          </a:prstGeom>
        </p:spPr>
        <p:txBody>
          <a:bodyPr wrap="square">
            <a:spAutoFit/>
          </a:bodyPr>
          <a:lstStyle/>
          <a:p>
            <a:pPr>
              <a:buFont typeface="Wingdings" panose="05000000000000000000" pitchFamily="2" charset="2"/>
              <a:buChar char="§"/>
              <a:defRPr/>
            </a:pPr>
            <a:r>
              <a:rPr lang="fr-FR" sz="2800" dirty="0" smtClean="0"/>
              <a:t> Dans </a:t>
            </a:r>
            <a:r>
              <a:rPr lang="fr-FR" sz="2800" dirty="0"/>
              <a:t>le cadre de l’appel d’offres « Sécurité Incendie Assistance aux Personnes », une clause sociale a été intégrée.</a:t>
            </a:r>
          </a:p>
          <a:p>
            <a:pPr>
              <a:buFont typeface="Wingdings" panose="05000000000000000000" pitchFamily="2" charset="2"/>
              <a:buChar char="§"/>
              <a:defRPr/>
            </a:pPr>
            <a:endParaRPr lang="fr-FR" sz="2800" dirty="0"/>
          </a:p>
          <a:p>
            <a:pPr>
              <a:buFont typeface="Wingdings" panose="05000000000000000000" pitchFamily="2" charset="2"/>
              <a:buChar char="§"/>
              <a:defRPr/>
            </a:pPr>
            <a:r>
              <a:rPr lang="fr-FR" sz="2800" dirty="0" smtClean="0"/>
              <a:t> Elle </a:t>
            </a:r>
            <a:r>
              <a:rPr lang="fr-FR" sz="2800" dirty="0"/>
              <a:t>a pu bénéficier à un jeune inscrit au PAPS d’un lycée Bordelais. Ainsi, Louis a réalisé 2 périodes de stage au niveau de la sécurité </a:t>
            </a:r>
            <a:r>
              <a:rPr lang="fr-FR" sz="2800" dirty="0" smtClean="0"/>
              <a:t>du Rectorat de Bordeaux </a:t>
            </a:r>
            <a:r>
              <a:rPr lang="fr-FR" sz="2800" dirty="0"/>
              <a:t>entre février et juin 2018. </a:t>
            </a:r>
          </a:p>
          <a:p>
            <a:pPr>
              <a:defRPr/>
            </a:pPr>
            <a:endParaRPr lang="fr-FR" sz="2800" dirty="0"/>
          </a:p>
          <a:p>
            <a:pPr>
              <a:buFont typeface="Wingdings" panose="05000000000000000000" pitchFamily="2" charset="2"/>
              <a:buChar char="§"/>
              <a:defRPr/>
            </a:pPr>
            <a:r>
              <a:rPr lang="fr-FR" sz="2800" dirty="0" smtClean="0"/>
              <a:t> Ce </a:t>
            </a:r>
            <a:r>
              <a:rPr lang="fr-FR" sz="2800" dirty="0"/>
              <a:t>jeune a confirmé son projet professionnel, s’est </a:t>
            </a:r>
            <a:r>
              <a:rPr lang="fr-FR" sz="2800" dirty="0" smtClean="0"/>
              <a:t>créé </a:t>
            </a:r>
            <a:r>
              <a:rPr lang="fr-FR" sz="2800" dirty="0"/>
              <a:t>un réseau et a validé le CAP Agent de Sécurité en candidat individuel.</a:t>
            </a:r>
          </a:p>
        </p:txBody>
      </p:sp>
      <p:sp>
        <p:nvSpPr>
          <p:cNvPr id="3" name="Rectangle 2"/>
          <p:cNvSpPr/>
          <p:nvPr/>
        </p:nvSpPr>
        <p:spPr>
          <a:xfrm>
            <a:off x="2232436" y="324241"/>
            <a:ext cx="5976664" cy="584775"/>
          </a:xfrm>
          <a:prstGeom prst="rect">
            <a:avLst/>
          </a:prstGeom>
        </p:spPr>
        <p:txBody>
          <a:bodyPr wrap="square">
            <a:spAutoFit/>
          </a:bodyPr>
          <a:lstStyle/>
          <a:p>
            <a:pPr>
              <a:defRPr/>
            </a:pPr>
            <a:r>
              <a:rPr lang="fr-FR" altLang="fr-FR" sz="3200" b="1" dirty="0" smtClean="0">
                <a:effectLst>
                  <a:outerShdw blurRad="38100" dist="38100" dir="2700000" algn="tl">
                    <a:srgbClr val="000000">
                      <a:alpha val="43137"/>
                    </a:srgbClr>
                  </a:outerShdw>
                </a:effectLst>
                <a:cs typeface="Arial" charset="0"/>
              </a:rPr>
              <a:t>Rectorat de Bordeaux </a:t>
            </a:r>
            <a:endParaRPr lang="fr-FR" altLang="fr-FR" sz="3200" b="1" dirty="0">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4066435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32436" y="280067"/>
            <a:ext cx="6804060" cy="1569660"/>
          </a:xfrm>
          <a:prstGeom prst="rect">
            <a:avLst/>
          </a:prstGeom>
        </p:spPr>
        <p:txBody>
          <a:bodyPr wrap="square">
            <a:spAutoFit/>
          </a:bodyPr>
          <a:lstStyle/>
          <a:p>
            <a:pPr>
              <a:defRPr/>
            </a:pPr>
            <a:r>
              <a:rPr lang="fr-FR" altLang="fr-FR" sz="2400" b="1" dirty="0"/>
              <a:t>Fiche Entreprise relative à la clause sociale de formation sous statut scolaire - </a:t>
            </a:r>
            <a:r>
              <a:rPr lang="fr-FR" altLang="fr-FR" sz="2400" dirty="0"/>
              <a:t> </a:t>
            </a:r>
            <a:endParaRPr lang="fr-FR" altLang="fr-FR" sz="2400" dirty="0" smtClean="0"/>
          </a:p>
          <a:p>
            <a:pPr>
              <a:defRPr/>
            </a:pPr>
            <a:r>
              <a:rPr lang="fr-FR" altLang="fr-FR" sz="2400" b="1" dirty="0" smtClean="0"/>
              <a:t>Mission </a:t>
            </a:r>
            <a:r>
              <a:rPr lang="fr-FR" altLang="fr-FR" sz="2400" b="1" dirty="0"/>
              <a:t>de Sécurité incendie et d’assistance à personnes </a:t>
            </a:r>
            <a:r>
              <a:rPr lang="fr-FR" altLang="fr-FR" sz="2400" b="1" dirty="0" smtClean="0"/>
              <a:t>– Rectorat de Bordeaux</a:t>
            </a:r>
            <a:endParaRPr lang="fr-FR" altLang="fr-FR" sz="2400" b="1" dirty="0">
              <a:effectLst>
                <a:outerShdw blurRad="38100" dist="38100" dir="2700000" algn="tl">
                  <a:srgbClr val="000000">
                    <a:alpha val="43137"/>
                  </a:srgbClr>
                </a:outerShdw>
              </a:effectLst>
              <a:cs typeface="Arial"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2756713025"/>
              </p:ext>
            </p:extLst>
          </p:nvPr>
        </p:nvGraphicFramePr>
        <p:xfrm>
          <a:off x="2411760" y="1835727"/>
          <a:ext cx="6120680" cy="5022272"/>
        </p:xfrm>
        <a:graphic>
          <a:graphicData uri="http://schemas.openxmlformats.org/drawingml/2006/table">
            <a:tbl>
              <a:tblPr firstRow="1" firstCol="1" bandRow="1">
                <a:tableStyleId>{5C22544A-7EE6-4342-B048-85BDC9FD1C3A}</a:tableStyleId>
              </a:tblPr>
              <a:tblGrid>
                <a:gridCol w="2103267">
                  <a:extLst>
                    <a:ext uri="{9D8B030D-6E8A-4147-A177-3AD203B41FA5}">
                      <a16:colId xmlns:a16="http://schemas.microsoft.com/office/drawing/2014/main" xmlns="" val="2099970033"/>
                    </a:ext>
                  </a:extLst>
                </a:gridCol>
                <a:gridCol w="4017413">
                  <a:extLst>
                    <a:ext uri="{9D8B030D-6E8A-4147-A177-3AD203B41FA5}">
                      <a16:colId xmlns:a16="http://schemas.microsoft.com/office/drawing/2014/main" xmlns="" val="409987217"/>
                    </a:ext>
                  </a:extLst>
                </a:gridCol>
              </a:tblGrid>
              <a:tr h="958040">
                <a:tc>
                  <a:txBody>
                    <a:bodyPr/>
                    <a:lstStyle/>
                    <a:p>
                      <a:pPr>
                        <a:spcAft>
                          <a:spcPts val="0"/>
                        </a:spcAft>
                      </a:pPr>
                      <a:r>
                        <a:rPr lang="fr-FR" sz="1000" dirty="0">
                          <a:effectLst/>
                        </a:rPr>
                        <a:t> </a:t>
                      </a:r>
                    </a:p>
                    <a:p>
                      <a:pPr>
                        <a:spcAft>
                          <a:spcPts val="0"/>
                        </a:spcAft>
                      </a:pPr>
                      <a:r>
                        <a:rPr lang="fr-FR" sz="1000" dirty="0">
                          <a:effectLst/>
                        </a:rPr>
                        <a:t>Conditions d’accueil ? (livret d’accueil, poste de travail, tickets restaurants, transports…) </a:t>
                      </a:r>
                    </a:p>
                    <a:p>
                      <a:pPr>
                        <a:lnSpc>
                          <a:spcPct val="107000"/>
                        </a:lnSpc>
                        <a:spcAft>
                          <a:spcPts val="0"/>
                        </a:spcAft>
                      </a:pPr>
                      <a:r>
                        <a:rPr lang="fr-FR" sz="1000" dirty="0">
                          <a:effectLst/>
                        </a:rPr>
                        <a: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730" marR="59730" marT="0" marB="0"/>
                </a:tc>
                <a:tc>
                  <a:txBody>
                    <a:bodyPr/>
                    <a:lstStyle/>
                    <a:p>
                      <a:pPr>
                        <a:spcAft>
                          <a:spcPts val="0"/>
                        </a:spcAft>
                      </a:pPr>
                      <a:r>
                        <a:rPr lang="fr-FR" sz="1000" dirty="0">
                          <a:effectLst/>
                        </a:rPr>
                        <a:t> </a:t>
                      </a:r>
                    </a:p>
                    <a:p>
                      <a:pPr>
                        <a:spcAft>
                          <a:spcPts val="0"/>
                        </a:spcAft>
                      </a:pPr>
                      <a:r>
                        <a:rPr lang="fr-FR" sz="1000" b="0" dirty="0">
                          <a:solidFill>
                            <a:schemeClr val="tx1"/>
                          </a:solidFill>
                          <a:effectLst/>
                        </a:rPr>
                        <a:t>La personne disposera du livret d’accueil de l’entreprise, les explications liées au poste de travail, il aura droit aux tickets restaurants ainsi qu’à la prise en charge à 50% des frais de transport en commun. </a:t>
                      </a:r>
                    </a:p>
                    <a:p>
                      <a:pPr>
                        <a:lnSpc>
                          <a:spcPct val="107000"/>
                        </a:lnSpc>
                        <a:spcAft>
                          <a:spcPts val="0"/>
                        </a:spcAft>
                      </a:pPr>
                      <a:r>
                        <a:rPr lang="fr-FR" sz="1000" dirty="0">
                          <a:effectLst/>
                        </a:rPr>
                        <a: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730" marR="59730" marT="0" marB="0">
                    <a:solidFill>
                      <a:schemeClr val="accent1">
                        <a:lumMod val="20000"/>
                        <a:lumOff val="80000"/>
                      </a:schemeClr>
                    </a:solidFill>
                  </a:tcPr>
                </a:tc>
                <a:extLst>
                  <a:ext uri="{0D108BD9-81ED-4DB2-BD59-A6C34878D82A}">
                    <a16:rowId xmlns:a16="http://schemas.microsoft.com/office/drawing/2014/main" xmlns="" val="600781327"/>
                  </a:ext>
                </a:extLst>
              </a:tr>
              <a:tr h="653455">
                <a:tc>
                  <a:txBody>
                    <a:bodyPr/>
                    <a:lstStyle/>
                    <a:p>
                      <a:pPr>
                        <a:lnSpc>
                          <a:spcPct val="107000"/>
                        </a:lnSpc>
                        <a:spcAft>
                          <a:spcPts val="0"/>
                        </a:spcAft>
                      </a:pPr>
                      <a:r>
                        <a:rPr lang="fr-FR" sz="1000" dirty="0">
                          <a:effectLst/>
                        </a:rPr>
                        <a:t> </a:t>
                      </a:r>
                    </a:p>
                    <a:p>
                      <a:pPr>
                        <a:spcAft>
                          <a:spcPts val="0"/>
                        </a:spcAft>
                      </a:pPr>
                      <a:r>
                        <a:rPr lang="fr-FR" sz="1000" dirty="0">
                          <a:effectLst/>
                        </a:rPr>
                        <a:t>Tenue fournie ? (si les activités le nécessitent) </a:t>
                      </a:r>
                    </a:p>
                    <a:p>
                      <a:pPr>
                        <a:lnSpc>
                          <a:spcPct val="107000"/>
                        </a:lnSpc>
                        <a:spcAft>
                          <a:spcPts val="0"/>
                        </a:spcAft>
                      </a:pPr>
                      <a:r>
                        <a:rPr lang="fr-FR" sz="1000" dirty="0">
                          <a:effectLst/>
                        </a:rPr>
                        <a: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730" marR="59730" marT="0" marB="0"/>
                </a:tc>
                <a:tc>
                  <a:txBody>
                    <a:bodyPr/>
                    <a:lstStyle/>
                    <a:p>
                      <a:pPr>
                        <a:lnSpc>
                          <a:spcPct val="107000"/>
                        </a:lnSpc>
                        <a:spcAft>
                          <a:spcPts val="0"/>
                        </a:spcAft>
                      </a:pPr>
                      <a:r>
                        <a:rPr lang="fr-FR" sz="1000" dirty="0">
                          <a:effectLst/>
                        </a:rPr>
                        <a:t> </a:t>
                      </a:r>
                    </a:p>
                    <a:p>
                      <a:pPr>
                        <a:spcAft>
                          <a:spcPts val="0"/>
                        </a:spcAft>
                      </a:pPr>
                      <a:r>
                        <a:rPr lang="fr-FR" sz="1000" dirty="0">
                          <a:effectLst/>
                        </a:rPr>
                        <a:t>Une tenue complète d’agent de sécurité incendie et d’assistance à personne.</a:t>
                      </a:r>
                    </a:p>
                    <a:p>
                      <a:pPr>
                        <a:lnSpc>
                          <a:spcPct val="107000"/>
                        </a:lnSpc>
                        <a:spcAft>
                          <a:spcPts val="0"/>
                        </a:spcAft>
                      </a:pPr>
                      <a:r>
                        <a:rPr lang="fr-FR" sz="1000" dirty="0">
                          <a:effectLst/>
                        </a:rPr>
                        <a: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730" marR="59730" marT="0" marB="0"/>
                </a:tc>
                <a:extLst>
                  <a:ext uri="{0D108BD9-81ED-4DB2-BD59-A6C34878D82A}">
                    <a16:rowId xmlns:a16="http://schemas.microsoft.com/office/drawing/2014/main" xmlns="" val="3035789697"/>
                  </a:ext>
                </a:extLst>
              </a:tr>
              <a:tr h="2599495">
                <a:tc>
                  <a:txBody>
                    <a:bodyPr/>
                    <a:lstStyle/>
                    <a:p>
                      <a:pPr>
                        <a:lnSpc>
                          <a:spcPct val="107000"/>
                        </a:lnSpc>
                        <a:spcAft>
                          <a:spcPts val="0"/>
                        </a:spcAft>
                      </a:pPr>
                      <a:r>
                        <a:rPr lang="fr-FR" sz="1000" dirty="0">
                          <a:effectLst/>
                        </a:rPr>
                        <a:t> </a:t>
                      </a:r>
                    </a:p>
                    <a:p>
                      <a:pPr>
                        <a:spcAft>
                          <a:spcPts val="0"/>
                        </a:spcAft>
                      </a:pPr>
                      <a:r>
                        <a:rPr lang="fr-FR" sz="1000" dirty="0">
                          <a:effectLst/>
                        </a:rPr>
                        <a:t>Tâches/activités* pressenties pour le jeune bénéficiaire de la clause sociale ? </a:t>
                      </a:r>
                    </a:p>
                    <a:p>
                      <a:pPr>
                        <a:lnSpc>
                          <a:spcPct val="107000"/>
                        </a:lnSpc>
                        <a:spcAft>
                          <a:spcPts val="0"/>
                        </a:spcAft>
                      </a:pPr>
                      <a:r>
                        <a:rPr lang="fr-FR" sz="1000" dirty="0">
                          <a:effectLst/>
                        </a:rPr>
                        <a: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730" marR="59730" marT="0" marB="0"/>
                </a:tc>
                <a:tc>
                  <a:txBody>
                    <a:bodyPr/>
                    <a:lstStyle/>
                    <a:p>
                      <a:pPr>
                        <a:lnSpc>
                          <a:spcPct val="107000"/>
                        </a:lnSpc>
                        <a:spcAft>
                          <a:spcPts val="0"/>
                        </a:spcAft>
                      </a:pPr>
                      <a:r>
                        <a:rPr lang="fr-FR" sz="1000" dirty="0">
                          <a:effectLst/>
                        </a:rPr>
                        <a:t> </a:t>
                      </a:r>
                    </a:p>
                    <a:p>
                      <a:pPr>
                        <a:spcAft>
                          <a:spcPts val="0"/>
                        </a:spcAft>
                      </a:pPr>
                      <a:r>
                        <a:rPr lang="fr-FR" sz="1000" dirty="0">
                          <a:effectLst/>
                        </a:rPr>
                        <a:t>- Appliquer les consignes de sécurité </a:t>
                      </a:r>
                    </a:p>
                    <a:p>
                      <a:pPr>
                        <a:spcAft>
                          <a:spcPts val="0"/>
                        </a:spcAft>
                      </a:pPr>
                      <a:r>
                        <a:rPr lang="fr-FR" sz="1000" dirty="0">
                          <a:effectLst/>
                        </a:rPr>
                        <a:t>- Appliquer et faire appliquer les consignes en cas d’alarmes </a:t>
                      </a:r>
                    </a:p>
                    <a:p>
                      <a:pPr>
                        <a:spcAft>
                          <a:spcPts val="0"/>
                        </a:spcAft>
                      </a:pPr>
                      <a:r>
                        <a:rPr lang="fr-FR" sz="1000" dirty="0">
                          <a:effectLst/>
                        </a:rPr>
                        <a:t>- Lire et manipuler les systèmes de sécurité incendie </a:t>
                      </a:r>
                    </a:p>
                    <a:p>
                      <a:pPr>
                        <a:spcAft>
                          <a:spcPts val="0"/>
                        </a:spcAft>
                      </a:pPr>
                      <a:r>
                        <a:rPr lang="fr-FR" sz="1000" dirty="0">
                          <a:effectLst/>
                        </a:rPr>
                        <a:t>- Procéder à la mise en œuvre des moyens de secours et à la mise en sécurité des personnes, des matériels et de l’infrastructure </a:t>
                      </a:r>
                    </a:p>
                    <a:p>
                      <a:pPr>
                        <a:spcAft>
                          <a:spcPts val="0"/>
                        </a:spcAft>
                      </a:pPr>
                      <a:r>
                        <a:rPr lang="fr-FR" sz="1000" dirty="0">
                          <a:effectLst/>
                        </a:rPr>
                        <a:t>- En cas de besoin : contacter, accueillir, guider et renseigner les services de secours </a:t>
                      </a:r>
                    </a:p>
                    <a:p>
                      <a:pPr>
                        <a:spcAft>
                          <a:spcPts val="0"/>
                        </a:spcAft>
                      </a:pPr>
                      <a:r>
                        <a:rPr lang="fr-FR" sz="1000" dirty="0">
                          <a:effectLst/>
                        </a:rPr>
                        <a:t>- Renseigner à jour la main courante informatique </a:t>
                      </a:r>
                    </a:p>
                    <a:p>
                      <a:pPr>
                        <a:spcAft>
                          <a:spcPts val="0"/>
                        </a:spcAft>
                      </a:pPr>
                      <a:r>
                        <a:rPr lang="fr-FR" sz="1000" dirty="0">
                          <a:effectLst/>
                        </a:rPr>
                        <a:t>- Procéder aux vérifications réglementaires liées à la sécurité incendie </a:t>
                      </a:r>
                    </a:p>
                    <a:p>
                      <a:pPr>
                        <a:spcAft>
                          <a:spcPts val="0"/>
                        </a:spcAft>
                      </a:pPr>
                      <a:r>
                        <a:rPr lang="fr-FR" sz="1000" dirty="0">
                          <a:effectLst/>
                        </a:rPr>
                        <a:t>- Effectuer des rondes de sécurité incendie </a:t>
                      </a:r>
                    </a:p>
                    <a:p>
                      <a:pPr>
                        <a:spcAft>
                          <a:spcPts val="0"/>
                        </a:spcAft>
                      </a:pPr>
                      <a:r>
                        <a:rPr lang="fr-FR" sz="1000" dirty="0">
                          <a:effectLst/>
                        </a:rPr>
                        <a:t>- Effectuer des rondes de surveillance </a:t>
                      </a:r>
                    </a:p>
                    <a:p>
                      <a:pPr>
                        <a:spcAft>
                          <a:spcPts val="0"/>
                        </a:spcAft>
                      </a:pPr>
                      <a:r>
                        <a:rPr lang="fr-FR" sz="1000" dirty="0">
                          <a:effectLst/>
                        </a:rPr>
                        <a:t> </a:t>
                      </a:r>
                    </a:p>
                    <a:p>
                      <a:pPr>
                        <a:lnSpc>
                          <a:spcPct val="107000"/>
                        </a:lnSpc>
                        <a:spcAft>
                          <a:spcPts val="0"/>
                        </a:spcAft>
                      </a:pPr>
                      <a:r>
                        <a:rPr lang="fr-FR" sz="1000" dirty="0">
                          <a:effectLst/>
                        </a:rPr>
                        <a:t>Toutes ces missions seront en doublon avec l’agent titulaire du poste*.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730" marR="59730" marT="0" marB="0"/>
                </a:tc>
                <a:extLst>
                  <a:ext uri="{0D108BD9-81ED-4DB2-BD59-A6C34878D82A}">
                    <a16:rowId xmlns:a16="http://schemas.microsoft.com/office/drawing/2014/main" xmlns="" val="1683995022"/>
                  </a:ext>
                </a:extLst>
              </a:tr>
              <a:tr h="811282">
                <a:tc>
                  <a:txBody>
                    <a:bodyPr/>
                    <a:lstStyle/>
                    <a:p>
                      <a:pPr>
                        <a:lnSpc>
                          <a:spcPct val="107000"/>
                        </a:lnSpc>
                        <a:spcAft>
                          <a:spcPts val="0"/>
                        </a:spcAft>
                      </a:pPr>
                      <a:r>
                        <a:rPr lang="fr-FR" sz="1000" dirty="0">
                          <a:effectLst/>
                        </a:rPr>
                        <a:t> </a:t>
                      </a:r>
                    </a:p>
                    <a:p>
                      <a:pPr>
                        <a:spcAft>
                          <a:spcPts val="0"/>
                        </a:spcAft>
                      </a:pPr>
                      <a:r>
                        <a:rPr lang="fr-FR" sz="1000" dirty="0">
                          <a:effectLst/>
                        </a:rPr>
                        <a:t>Tâches/activités* pressenties nécessitant des déplacements ? </a:t>
                      </a:r>
                    </a:p>
                    <a:p>
                      <a:pPr>
                        <a:lnSpc>
                          <a:spcPct val="107000"/>
                        </a:lnSpc>
                        <a:spcAft>
                          <a:spcPts val="0"/>
                        </a:spcAft>
                      </a:pPr>
                      <a:r>
                        <a:rPr lang="fr-FR" sz="1000" dirty="0">
                          <a:effectLst/>
                        </a:rPr>
                        <a: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730" marR="59730" marT="0" marB="0"/>
                </a:tc>
                <a:tc>
                  <a:txBody>
                    <a:bodyPr/>
                    <a:lstStyle/>
                    <a:p>
                      <a:pPr>
                        <a:lnSpc>
                          <a:spcPct val="107000"/>
                        </a:lnSpc>
                        <a:spcAft>
                          <a:spcPts val="0"/>
                        </a:spcAft>
                      </a:pPr>
                      <a:r>
                        <a:rPr lang="fr-FR" sz="1000" dirty="0">
                          <a:effectLst/>
                        </a:rPr>
                        <a:t> </a:t>
                      </a:r>
                    </a:p>
                    <a:p>
                      <a:pPr>
                        <a:spcAft>
                          <a:spcPts val="0"/>
                        </a:spcAft>
                      </a:pPr>
                      <a:r>
                        <a:rPr lang="fr-FR" sz="1000" dirty="0">
                          <a:effectLst/>
                        </a:rPr>
                        <a:t>Aucune tâche ne nécessitera des déplacements </a:t>
                      </a:r>
                    </a:p>
                    <a:p>
                      <a:pPr>
                        <a:lnSpc>
                          <a:spcPct val="107000"/>
                        </a:lnSpc>
                        <a:spcAft>
                          <a:spcPts val="0"/>
                        </a:spcAft>
                      </a:pPr>
                      <a:r>
                        <a:rPr lang="fr-FR" sz="1000" dirty="0">
                          <a:effectLst/>
                        </a:rPr>
                        <a: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730" marR="59730" marT="0" marB="0"/>
                </a:tc>
                <a:extLst>
                  <a:ext uri="{0D108BD9-81ED-4DB2-BD59-A6C34878D82A}">
                    <a16:rowId xmlns:a16="http://schemas.microsoft.com/office/drawing/2014/main" xmlns="" val="1313232452"/>
                  </a:ext>
                </a:extLst>
              </a:tr>
            </a:tbl>
          </a:graphicData>
        </a:graphic>
      </p:graphicFrame>
    </p:spTree>
    <p:extLst>
      <p:ext uri="{BB962C8B-B14F-4D97-AF65-F5344CB8AC3E}">
        <p14:creationId xmlns:p14="http://schemas.microsoft.com/office/powerpoint/2010/main" val="4047437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re 1"/>
          <p:cNvSpPr>
            <a:spLocks noGrp="1"/>
          </p:cNvSpPr>
          <p:nvPr>
            <p:ph type="ctrTitle"/>
          </p:nvPr>
        </p:nvSpPr>
        <p:spPr>
          <a:xfrm>
            <a:off x="2411760" y="1556792"/>
            <a:ext cx="6118448" cy="3744416"/>
          </a:xfrm>
          <a:solidFill>
            <a:srgbClr val="AFD7FF"/>
          </a:solidFill>
          <a:ln>
            <a:solidFill>
              <a:schemeClr val="bg1">
                <a:lumMod val="50000"/>
              </a:schemeClr>
            </a:solidFill>
          </a:ln>
        </p:spPr>
        <p:txBody>
          <a:bodyPr>
            <a:normAutofit/>
          </a:bodyPr>
          <a:lstStyle/>
          <a:p>
            <a:pPr>
              <a:defRPr/>
            </a:pPr>
            <a:r>
              <a:rPr lang="fr-FR" sz="3600" b="1" dirty="0">
                <a:effectLst>
                  <a:outerShdw blurRad="38100" dist="38100" dir="2700000" algn="tl">
                    <a:srgbClr val="000000">
                      <a:alpha val="43137"/>
                    </a:srgbClr>
                  </a:outerShdw>
                </a:effectLst>
              </a:rPr>
              <a:t> </a:t>
            </a:r>
            <a:r>
              <a:rPr lang="fr-FR" sz="3600" b="1" dirty="0" smtClean="0">
                <a:effectLst>
                  <a:outerShdw blurRad="38100" dist="38100" dir="2700000" algn="tl">
                    <a:srgbClr val="000000">
                      <a:alpha val="43137"/>
                    </a:srgbClr>
                  </a:outerShdw>
                </a:effectLst>
              </a:rPr>
              <a:t>Un e</a:t>
            </a:r>
            <a:r>
              <a:rPr lang="fr-FR" altLang="fr-FR" sz="3600" b="1" dirty="0" smtClean="0"/>
              <a:t>xemple </a:t>
            </a:r>
            <a:r>
              <a:rPr lang="fr-FR" altLang="fr-FR" sz="3600" b="1" dirty="0"/>
              <a:t>de clause sociale </a:t>
            </a:r>
            <a:r>
              <a:rPr lang="fr-FR" altLang="fr-FR" sz="3600" b="1" dirty="0" smtClean="0"/>
              <a:t>de formation </a:t>
            </a:r>
            <a:br>
              <a:rPr lang="fr-FR" altLang="fr-FR" sz="3600" b="1" dirty="0" smtClean="0"/>
            </a:br>
            <a:r>
              <a:rPr lang="fr-FR" altLang="fr-FR" sz="3600" b="1" dirty="0" smtClean="0"/>
              <a:t>sous statut scolaire</a:t>
            </a:r>
            <a:br>
              <a:rPr lang="fr-FR" altLang="fr-FR" sz="3600" b="1" dirty="0" smtClean="0"/>
            </a:br>
            <a:r>
              <a:rPr lang="fr-FR" altLang="fr-FR" sz="3600" b="1" dirty="0" smtClean="0"/>
              <a:t>sur </a:t>
            </a:r>
            <a:r>
              <a:rPr lang="fr-FR" altLang="fr-FR" sz="3600" b="1" dirty="0"/>
              <a:t>l’académie de </a:t>
            </a:r>
            <a:r>
              <a:rPr lang="fr-FR" altLang="fr-FR" sz="3600" b="1" dirty="0" smtClean="0"/>
              <a:t>Poitiers</a:t>
            </a:r>
            <a:br>
              <a:rPr lang="fr-FR" altLang="fr-FR" sz="3600" b="1" dirty="0" smtClean="0"/>
            </a:br>
            <a:r>
              <a:rPr lang="fr-FR" altLang="fr-FR" sz="3600" b="1" dirty="0" smtClean="0"/>
              <a:t>Année 2017</a:t>
            </a:r>
            <a:r>
              <a:rPr lang="fr-FR" altLang="fr-FR" sz="3600" b="1" dirty="0"/>
              <a:t/>
            </a:r>
            <a:br>
              <a:rPr lang="fr-FR" altLang="fr-FR" sz="3600" b="1" dirty="0"/>
            </a:br>
            <a:endParaRPr lang="fr-FR"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9906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051720" y="917431"/>
            <a:ext cx="7092280" cy="6155531"/>
          </a:xfrm>
          <a:prstGeom prst="rect">
            <a:avLst/>
          </a:prstGeom>
        </p:spPr>
        <p:txBody>
          <a:bodyPr wrap="square">
            <a:spAutoFit/>
          </a:bodyPr>
          <a:lstStyle/>
          <a:p>
            <a:r>
              <a:rPr lang="fr-FR" b="1" dirty="0" smtClean="0"/>
              <a:t>Lieu </a:t>
            </a:r>
            <a:r>
              <a:rPr lang="fr-FR" b="1" dirty="0"/>
              <a:t>du stage : entreprise ASSELIN, THOUARS (Deux-Sèvres</a:t>
            </a:r>
            <a:r>
              <a:rPr lang="fr-FR" b="1" dirty="0" smtClean="0"/>
              <a:t>) - Menuiserie</a:t>
            </a:r>
            <a:endParaRPr lang="fr-FR" dirty="0"/>
          </a:p>
          <a:p>
            <a:r>
              <a:rPr lang="fr-FR" b="1" dirty="0"/>
              <a:t> </a:t>
            </a:r>
            <a:endParaRPr lang="fr-FR" dirty="0"/>
          </a:p>
          <a:p>
            <a:r>
              <a:rPr lang="fr-FR" b="1" dirty="0" smtClean="0">
                <a:solidFill>
                  <a:srgbClr val="0070C0"/>
                </a:solidFill>
              </a:rPr>
              <a:t>Un parcours de 2 mois (soit 300h) a été proposé au jeune Jérémy, </a:t>
            </a:r>
            <a:r>
              <a:rPr lang="fr-FR" dirty="0" smtClean="0"/>
              <a:t>scolarisé dans un collège. Après sa troisième Jérémy ne parvenait pas à trouver sa voie, après un essai en CAP ATMFC (Assistant technique en milieux familial et collectif). Il a finalement intégré le Pôle de la MLDS et effectué plusieurs stages dans des domaines très différents afin d’affiner son projet professionnel.</a:t>
            </a:r>
          </a:p>
          <a:p>
            <a:r>
              <a:rPr lang="fr-FR" dirty="0" smtClean="0"/>
              <a:t> </a:t>
            </a:r>
          </a:p>
          <a:p>
            <a:r>
              <a:rPr lang="fr-FR" b="1" dirty="0" smtClean="0">
                <a:solidFill>
                  <a:srgbClr val="0070C0"/>
                </a:solidFill>
              </a:rPr>
              <a:t>Le parcours de clause sociale sous statut scolaire, en menuiserie, réalisé dans l'entreprise ASSELIN de Thouars, a été pour lui une réelle opportunité</a:t>
            </a:r>
            <a:r>
              <a:rPr lang="fr-FR" dirty="0" smtClean="0"/>
              <a:t>. </a:t>
            </a:r>
          </a:p>
          <a:p>
            <a:r>
              <a:rPr lang="fr-FR" dirty="0" smtClean="0"/>
              <a:t> </a:t>
            </a:r>
          </a:p>
          <a:p>
            <a:r>
              <a:rPr lang="fr-FR" dirty="0" smtClean="0"/>
              <a:t>La formation proposée s’est déroulée en alternant des temps de cours au sein du pôle de la MLDS, deux jours par semaine, </a:t>
            </a:r>
            <a:r>
              <a:rPr lang="fr-FR" dirty="0" smtClean="0">
                <a:solidFill>
                  <a:srgbClr val="FF0000"/>
                </a:solidFill>
              </a:rPr>
              <a:t> </a:t>
            </a:r>
            <a:r>
              <a:rPr lang="fr-FR" dirty="0" smtClean="0"/>
              <a:t>accompagnés par  la coordonnatrice de la mission de lutte contre le décrochage scolaire,  et des temps en entreprise, les trois autres jours. </a:t>
            </a:r>
          </a:p>
          <a:p>
            <a:r>
              <a:rPr lang="fr-FR" dirty="0" smtClean="0"/>
              <a:t> </a:t>
            </a:r>
          </a:p>
          <a:p>
            <a:r>
              <a:rPr lang="fr-FR" b="1" dirty="0" smtClean="0">
                <a:solidFill>
                  <a:srgbClr val="0070C0"/>
                </a:solidFill>
              </a:rPr>
              <a:t>Le jeune a pu reprendre confiance et confirmer son projet professionnel ; il a finalement été accepté en apprentissage dans une entreprise de menuiserie.</a:t>
            </a:r>
          </a:p>
          <a:p>
            <a:r>
              <a:rPr lang="fr-FR" sz="1600" dirty="0"/>
              <a:t> </a:t>
            </a:r>
          </a:p>
        </p:txBody>
      </p:sp>
      <p:sp>
        <p:nvSpPr>
          <p:cNvPr id="3" name="Rectangle 2"/>
          <p:cNvSpPr/>
          <p:nvPr/>
        </p:nvSpPr>
        <p:spPr>
          <a:xfrm>
            <a:off x="2232436" y="324241"/>
            <a:ext cx="5976664" cy="584775"/>
          </a:xfrm>
          <a:prstGeom prst="rect">
            <a:avLst/>
          </a:prstGeom>
        </p:spPr>
        <p:txBody>
          <a:bodyPr wrap="square">
            <a:spAutoFit/>
          </a:bodyPr>
          <a:lstStyle/>
          <a:p>
            <a:pPr>
              <a:defRPr/>
            </a:pPr>
            <a:r>
              <a:rPr lang="fr-FR" altLang="fr-FR" sz="3200" b="1" dirty="0" smtClean="0">
                <a:effectLst>
                  <a:outerShdw blurRad="38100" dist="38100" dir="2700000" algn="tl">
                    <a:srgbClr val="000000">
                      <a:alpha val="43137"/>
                    </a:srgbClr>
                  </a:outerShdw>
                </a:effectLst>
                <a:cs typeface="Arial" charset="0"/>
              </a:rPr>
              <a:t> </a:t>
            </a:r>
            <a:endParaRPr lang="fr-FR" altLang="fr-FR" sz="3200" b="1" dirty="0">
              <a:effectLst>
                <a:outerShdw blurRad="38100" dist="38100" dir="2700000" algn="tl">
                  <a:srgbClr val="000000">
                    <a:alpha val="43137"/>
                  </a:srgbClr>
                </a:outerShdw>
              </a:effectLst>
              <a:cs typeface="Arial" charset="0"/>
            </a:endParaRPr>
          </a:p>
        </p:txBody>
      </p:sp>
      <p:sp>
        <p:nvSpPr>
          <p:cNvPr id="4" name="Rectangle 3"/>
          <p:cNvSpPr/>
          <p:nvPr/>
        </p:nvSpPr>
        <p:spPr>
          <a:xfrm>
            <a:off x="2238440" y="223957"/>
            <a:ext cx="6726048" cy="685059"/>
          </a:xfrm>
          <a:prstGeom prst="rect">
            <a:avLst/>
          </a:prstGeom>
        </p:spPr>
        <p:txBody>
          <a:bodyPr wrap="square">
            <a:spAutoFit/>
          </a:bodyPr>
          <a:lstStyle/>
          <a:p>
            <a:pPr>
              <a:lnSpc>
                <a:spcPct val="107000"/>
              </a:lnSpc>
              <a:spcAft>
                <a:spcPts val="0"/>
              </a:spcAft>
            </a:pPr>
            <a:r>
              <a:rPr lang="fr-FR" b="1" dirty="0" smtClean="0">
                <a:latin typeface="Arial" panose="020B0604020202020204" pitchFamily="34" charset="0"/>
                <a:ea typeface="Times New Roman" panose="02020603050405020304" pitchFamily="18" charset="0"/>
                <a:cs typeface="Times New Roman" panose="02020603050405020304" pitchFamily="18" charset="0"/>
              </a:rPr>
              <a:t>Marché </a:t>
            </a:r>
            <a:r>
              <a:rPr lang="fr-FR" b="1" dirty="0">
                <a:latin typeface="Arial" panose="020B0604020202020204" pitchFamily="34" charset="0"/>
                <a:ea typeface="Times New Roman" panose="02020603050405020304" pitchFamily="18" charset="0"/>
                <a:cs typeface="Times New Roman" panose="02020603050405020304" pitchFamily="18" charset="0"/>
              </a:rPr>
              <a:t>de la restauration des façades des cours intérieures du MENESR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698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32436" y="1484784"/>
            <a:ext cx="6425764" cy="4401205"/>
          </a:xfrm>
          <a:prstGeom prst="rect">
            <a:avLst/>
          </a:prstGeom>
        </p:spPr>
        <p:txBody>
          <a:bodyPr wrap="square">
            <a:spAutoFit/>
          </a:bodyPr>
          <a:lstStyle/>
          <a:p>
            <a:pPr>
              <a:spcAft>
                <a:spcPts val="2400"/>
              </a:spcAft>
              <a:buSzPct val="60000"/>
              <a:defRPr/>
            </a:pPr>
            <a:r>
              <a:rPr lang="fr-FR" sz="2000" b="1" dirty="0" smtClean="0">
                <a:solidFill>
                  <a:srgbClr val="0070C0"/>
                </a:solidFill>
              </a:rPr>
              <a:t>La </a:t>
            </a:r>
            <a:r>
              <a:rPr lang="fr-FR" sz="2000" b="1" dirty="0">
                <a:solidFill>
                  <a:srgbClr val="0070C0"/>
                </a:solidFill>
              </a:rPr>
              <a:t>clause </a:t>
            </a:r>
            <a:r>
              <a:rPr lang="fr-FR" sz="2000" b="1" dirty="0" smtClean="0">
                <a:solidFill>
                  <a:srgbClr val="0070C0"/>
                </a:solidFill>
              </a:rPr>
              <a:t>sociale de formation sous statut scolaire :</a:t>
            </a:r>
            <a:endParaRPr lang="fr-FR" sz="2000" b="1" dirty="0">
              <a:solidFill>
                <a:srgbClr val="0070C0"/>
              </a:solidFill>
            </a:endParaRPr>
          </a:p>
          <a:p>
            <a:pPr marL="285750" indent="-285750">
              <a:buSzPct val="60000"/>
              <a:buFontTx/>
              <a:buChar char="-"/>
              <a:defRPr/>
            </a:pPr>
            <a:r>
              <a:rPr lang="fr-FR" sz="2000" dirty="0" smtClean="0"/>
              <a:t>Est un dispositif spécifique permettant de lutter contre le décrochage scolaire</a:t>
            </a:r>
          </a:p>
          <a:p>
            <a:pPr marL="285750" indent="-285750">
              <a:buSzPct val="60000"/>
              <a:buFontTx/>
              <a:buChar char="-"/>
              <a:defRPr/>
            </a:pPr>
            <a:r>
              <a:rPr lang="fr-FR" sz="2000" dirty="0" smtClean="0"/>
              <a:t>Permet la réalisation pour un jeune en situation de décrochage scolaire d’une période en immersion en entreprise, sécurisée par un double tutorat</a:t>
            </a:r>
          </a:p>
          <a:p>
            <a:pPr>
              <a:buSzPct val="60000"/>
              <a:defRPr/>
            </a:pPr>
            <a:endParaRPr lang="fr-FR" sz="2000" dirty="0" smtClean="0"/>
          </a:p>
          <a:p>
            <a:pPr>
              <a:buSzPct val="60000"/>
              <a:defRPr/>
            </a:pPr>
            <a:r>
              <a:rPr lang="fr-FR" sz="2000" dirty="0" smtClean="0"/>
              <a:t>Le parcours est conçu sur mesure, à partir d’une offre de parcours rédigée lors d’une réponse à un marché public.</a:t>
            </a:r>
          </a:p>
          <a:p>
            <a:pPr>
              <a:buSzPct val="60000"/>
              <a:defRPr/>
            </a:pPr>
            <a:endParaRPr lang="fr-FR" sz="2000" dirty="0" smtClean="0"/>
          </a:p>
          <a:p>
            <a:pPr>
              <a:buSzPct val="60000"/>
              <a:defRPr/>
            </a:pPr>
            <a:r>
              <a:rPr lang="fr-FR" sz="2000" dirty="0" smtClean="0"/>
              <a:t>Il nécessite une </a:t>
            </a:r>
            <a:r>
              <a:rPr lang="fr-FR" sz="2000" dirty="0"/>
              <a:t>convention de stage dans un parcours de formation sécurisé et accompagné par la </a:t>
            </a:r>
            <a:r>
              <a:rPr lang="fr-FR" sz="2000" b="1" dirty="0" smtClean="0">
                <a:solidFill>
                  <a:srgbClr val="0070C0"/>
                </a:solidFill>
              </a:rPr>
              <a:t>M</a:t>
            </a:r>
            <a:r>
              <a:rPr lang="fr-FR" sz="2000" dirty="0" smtClean="0"/>
              <a:t>ission </a:t>
            </a:r>
            <a:r>
              <a:rPr lang="fr-FR" sz="2000" dirty="0"/>
              <a:t>de </a:t>
            </a:r>
            <a:r>
              <a:rPr lang="fr-FR" sz="2000" b="1" dirty="0">
                <a:solidFill>
                  <a:srgbClr val="0070C0"/>
                </a:solidFill>
              </a:rPr>
              <a:t>L</a:t>
            </a:r>
            <a:r>
              <a:rPr lang="fr-FR" sz="2000" dirty="0"/>
              <a:t>utte contre le </a:t>
            </a:r>
            <a:r>
              <a:rPr lang="fr-FR" sz="2000" b="1" dirty="0">
                <a:solidFill>
                  <a:srgbClr val="0070C0"/>
                </a:solidFill>
              </a:rPr>
              <a:t>D</a:t>
            </a:r>
            <a:r>
              <a:rPr lang="fr-FR" sz="2000" dirty="0"/>
              <a:t>écrochage </a:t>
            </a:r>
            <a:r>
              <a:rPr lang="fr-FR" sz="2000" b="1" dirty="0">
                <a:solidFill>
                  <a:srgbClr val="0070C0"/>
                </a:solidFill>
              </a:rPr>
              <a:t>S</a:t>
            </a:r>
            <a:r>
              <a:rPr lang="fr-FR" sz="2000" dirty="0"/>
              <a:t>colaire (</a:t>
            </a:r>
            <a:r>
              <a:rPr lang="fr-FR" sz="2000" b="1" dirty="0">
                <a:solidFill>
                  <a:srgbClr val="0070C0"/>
                </a:solidFill>
              </a:rPr>
              <a:t>MLDS</a:t>
            </a:r>
            <a:r>
              <a:rPr lang="fr-FR" sz="2000" dirty="0" smtClean="0"/>
              <a:t>).</a:t>
            </a:r>
            <a:endParaRPr lang="fr-FR" altLang="fr-FR" dirty="0"/>
          </a:p>
        </p:txBody>
      </p:sp>
      <p:sp>
        <p:nvSpPr>
          <p:cNvPr id="3" name="Rectangle 2"/>
          <p:cNvSpPr/>
          <p:nvPr/>
        </p:nvSpPr>
        <p:spPr>
          <a:xfrm>
            <a:off x="2411760" y="692696"/>
            <a:ext cx="3528392" cy="523220"/>
          </a:xfrm>
          <a:prstGeom prst="rect">
            <a:avLst/>
          </a:prstGeom>
        </p:spPr>
        <p:txBody>
          <a:bodyPr wrap="square">
            <a:spAutoFit/>
          </a:bodyPr>
          <a:lstStyle/>
          <a:p>
            <a:pPr>
              <a:spcBef>
                <a:spcPct val="0"/>
              </a:spcBef>
              <a:defRPr/>
            </a:pPr>
            <a:r>
              <a:rPr lang="fr-FR" altLang="fr-FR" sz="2800" b="1" dirty="0">
                <a:effectLst>
                  <a:outerShdw blurRad="38100" dist="38100" dir="2700000" algn="tl">
                    <a:srgbClr val="000000">
                      <a:alpha val="43137"/>
                    </a:srgbClr>
                  </a:outerShdw>
                </a:effectLst>
                <a:cs typeface="Arial" charset="0"/>
              </a:rPr>
              <a:t>Définition</a:t>
            </a:r>
          </a:p>
        </p:txBody>
      </p:sp>
    </p:spTree>
    <p:extLst>
      <p:ext uri="{BB962C8B-B14F-4D97-AF65-F5344CB8AC3E}">
        <p14:creationId xmlns:p14="http://schemas.microsoft.com/office/powerpoint/2010/main" val="35005920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23728" y="1340768"/>
            <a:ext cx="7020272" cy="4893647"/>
          </a:xfrm>
          <a:prstGeom prst="rect">
            <a:avLst/>
          </a:prstGeom>
        </p:spPr>
        <p:txBody>
          <a:bodyPr wrap="square">
            <a:spAutoFit/>
          </a:bodyPr>
          <a:lstStyle/>
          <a:p>
            <a:pPr marL="457200" indent="-457200">
              <a:buFont typeface="Wingdings" panose="05000000000000000000" pitchFamily="2" charset="2"/>
              <a:buChar char="§"/>
              <a:defRPr/>
            </a:pPr>
            <a:r>
              <a:rPr lang="fr-FR" sz="2600" b="1" dirty="0">
                <a:solidFill>
                  <a:srgbClr val="0070C0"/>
                </a:solidFill>
              </a:rPr>
              <a:t>La plateforme régionale des achats de l’État (PFRA), </a:t>
            </a:r>
            <a:r>
              <a:rPr lang="fr-FR" sz="2600" dirty="0"/>
              <a:t>est chargée du pilotage régional des achats et de la mise en œuvre de la politique achat décidée, au niveau national, par le service des achats de l’État (SAE).</a:t>
            </a:r>
          </a:p>
          <a:p>
            <a:pPr>
              <a:defRPr/>
            </a:pPr>
            <a:endParaRPr lang="fr-FR" sz="2600" dirty="0"/>
          </a:p>
          <a:p>
            <a:pPr marL="457200" indent="-457200">
              <a:buFont typeface="Wingdings" panose="05000000000000000000" pitchFamily="2" charset="2"/>
              <a:buChar char="§"/>
              <a:defRPr/>
            </a:pPr>
            <a:r>
              <a:rPr lang="fr-FR" sz="2600" dirty="0"/>
              <a:t>Elle a pour rôle d’assurer le relais entre </a:t>
            </a:r>
            <a:r>
              <a:rPr lang="fr-FR" sz="2600" dirty="0" smtClean="0"/>
              <a:t>la DAE et </a:t>
            </a:r>
            <a:r>
              <a:rPr lang="fr-FR" sz="2600" dirty="0"/>
              <a:t>les services territoriaux de l’État ; à ce titre, </a:t>
            </a:r>
            <a:r>
              <a:rPr lang="fr-FR" sz="2600" b="1" dirty="0">
                <a:solidFill>
                  <a:srgbClr val="0070C0"/>
                </a:solidFill>
              </a:rPr>
              <a:t>elle anime un réseau régional de correspondants achat dans tous les domaines des achats de l’État </a:t>
            </a:r>
            <a:r>
              <a:rPr lang="fr-FR" sz="2600" dirty="0"/>
              <a:t>(hors achats de défense et sécurité).</a:t>
            </a:r>
          </a:p>
        </p:txBody>
      </p:sp>
      <p:sp>
        <p:nvSpPr>
          <p:cNvPr id="3" name="Rectangle 2"/>
          <p:cNvSpPr/>
          <p:nvPr/>
        </p:nvSpPr>
        <p:spPr>
          <a:xfrm>
            <a:off x="2123728" y="114018"/>
            <a:ext cx="7020272" cy="1446550"/>
          </a:xfrm>
          <a:prstGeom prst="rect">
            <a:avLst/>
          </a:prstGeom>
        </p:spPr>
        <p:txBody>
          <a:bodyPr wrap="square">
            <a:spAutoFit/>
          </a:bodyPr>
          <a:lstStyle/>
          <a:p>
            <a:pPr>
              <a:defRPr/>
            </a:pPr>
            <a:r>
              <a:rPr lang="fr-FR" sz="2800" b="1" dirty="0" smtClean="0">
                <a:effectLst>
                  <a:outerShdw blurRad="38100" dist="38100" dir="2700000" algn="tl">
                    <a:srgbClr val="000000">
                      <a:alpha val="43137"/>
                    </a:srgbClr>
                  </a:outerShdw>
                </a:effectLst>
              </a:rPr>
              <a:t>MLDS </a:t>
            </a:r>
            <a:r>
              <a:rPr lang="fr-FR" sz="2800" b="1" dirty="0">
                <a:effectLst>
                  <a:outerShdw blurRad="38100" dist="38100" dir="2700000" algn="tl">
                    <a:srgbClr val="000000">
                      <a:alpha val="43137"/>
                    </a:srgbClr>
                  </a:outerShdw>
                </a:effectLst>
              </a:rPr>
              <a:t>- Partenariat avec la Plateforme régionale des achats </a:t>
            </a:r>
            <a:r>
              <a:rPr lang="fr-FR" sz="2600" b="1" dirty="0">
                <a:effectLst>
                  <a:outerShdw blurRad="38100" dist="38100" dir="2700000" algn="tl">
                    <a:srgbClr val="000000">
                      <a:alpha val="43137"/>
                    </a:srgbClr>
                  </a:outerShdw>
                </a:effectLst>
              </a:rPr>
              <a:t>(PFRA) </a:t>
            </a:r>
            <a:r>
              <a:rPr lang="fr-FR" sz="2600" b="1" dirty="0" smtClean="0">
                <a:effectLst>
                  <a:outerShdw blurRad="38100" dist="38100" dir="2700000" algn="tl">
                    <a:srgbClr val="000000">
                      <a:alpha val="43137"/>
                    </a:srgbClr>
                  </a:outerShdw>
                </a:effectLst>
              </a:rPr>
              <a:t>Nouvelle-Aquitaine</a:t>
            </a:r>
            <a:r>
              <a:rPr lang="fr-FR" sz="3200" dirty="0">
                <a:effectLst>
                  <a:outerShdw blurRad="38100" dist="38100" dir="2700000" algn="tl">
                    <a:srgbClr val="000000">
                      <a:alpha val="43137"/>
                    </a:srgbClr>
                  </a:outerShdw>
                </a:effectLst>
              </a:rPr>
              <a:t/>
            </a:r>
            <a:br>
              <a:rPr lang="fr-FR" sz="3200" dirty="0">
                <a:effectLst>
                  <a:outerShdw blurRad="38100" dist="38100" dir="2700000" algn="tl">
                    <a:srgbClr val="000000">
                      <a:alpha val="43137"/>
                    </a:srgbClr>
                  </a:outerShdw>
                </a:effectLst>
              </a:rPr>
            </a:br>
            <a:r>
              <a:rPr lang="fr-FR" altLang="fr-FR" sz="3200" b="1" dirty="0" smtClean="0">
                <a:effectLst>
                  <a:outerShdw blurRad="38100" dist="38100" dir="2700000" algn="tl">
                    <a:srgbClr val="000000">
                      <a:alpha val="43137"/>
                    </a:srgbClr>
                  </a:outerShdw>
                </a:effectLst>
                <a:cs typeface="Arial" charset="0"/>
              </a:rPr>
              <a:t> </a:t>
            </a:r>
            <a:endParaRPr lang="fr-FR" altLang="fr-FR" sz="3200" b="1" dirty="0">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245257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23728" y="1595021"/>
            <a:ext cx="7020272" cy="4154984"/>
          </a:xfrm>
          <a:prstGeom prst="rect">
            <a:avLst/>
          </a:prstGeom>
        </p:spPr>
        <p:txBody>
          <a:bodyPr wrap="square">
            <a:spAutoFit/>
          </a:bodyPr>
          <a:lstStyle/>
          <a:p>
            <a:pPr>
              <a:buFontTx/>
              <a:buChar char="-"/>
              <a:defRPr/>
            </a:pPr>
            <a:r>
              <a:rPr lang="fr-FR" sz="2400" dirty="0"/>
              <a:t>1</a:t>
            </a:r>
            <a:r>
              <a:rPr lang="fr-FR" sz="2400" baseline="30000" dirty="0"/>
              <a:t>ère</a:t>
            </a:r>
            <a:r>
              <a:rPr lang="fr-FR" sz="2400" dirty="0"/>
              <a:t> rencontre avec les acheteurs de la PFRA en novembre 2018 pour présenter la démarche, le rôle de la MLDS, le public </a:t>
            </a:r>
            <a:r>
              <a:rPr lang="fr-FR" sz="2400" dirty="0" smtClean="0"/>
              <a:t>accompagné. </a:t>
            </a:r>
            <a:endParaRPr lang="fr-FR" sz="2400" dirty="0"/>
          </a:p>
          <a:p>
            <a:pPr>
              <a:defRPr/>
            </a:pPr>
            <a:endParaRPr lang="fr-FR" sz="2400" dirty="0"/>
          </a:p>
          <a:p>
            <a:pPr>
              <a:buFontTx/>
              <a:buChar char="-"/>
              <a:defRPr/>
            </a:pPr>
            <a:r>
              <a:rPr lang="fr-FR" sz="2400" dirty="0"/>
              <a:t>2</a:t>
            </a:r>
            <a:r>
              <a:rPr lang="fr-FR" sz="2400" baseline="30000" dirty="0"/>
              <a:t>ème</a:t>
            </a:r>
            <a:r>
              <a:rPr lang="fr-FR" sz="2400" dirty="0"/>
              <a:t> rencontre en audio conférence avec le Ministère en janvier 2019 pour affiner les réponses et étudier l’intégration de clauses sociales dans </a:t>
            </a:r>
            <a:r>
              <a:rPr lang="fr-FR" sz="2400"/>
              <a:t>les </a:t>
            </a:r>
            <a:r>
              <a:rPr lang="fr-FR" sz="2400" smtClean="0"/>
              <a:t>marchés.</a:t>
            </a:r>
            <a:endParaRPr lang="fr-FR" sz="2400" dirty="0"/>
          </a:p>
          <a:p>
            <a:pPr>
              <a:buFontTx/>
              <a:buChar char="-"/>
              <a:defRPr/>
            </a:pPr>
            <a:endParaRPr lang="fr-FR" sz="2400" dirty="0"/>
          </a:p>
          <a:p>
            <a:pPr>
              <a:buFontTx/>
              <a:buChar char="-"/>
              <a:defRPr/>
            </a:pPr>
            <a:r>
              <a:rPr lang="fr-FR" sz="2400" dirty="0"/>
              <a:t>3</a:t>
            </a:r>
            <a:r>
              <a:rPr lang="fr-FR" sz="2400" baseline="30000" dirty="0"/>
              <a:t>ème</a:t>
            </a:r>
            <a:r>
              <a:rPr lang="fr-FR" sz="2400" dirty="0"/>
              <a:t> étape : en mars 2019, sollicitation de la coordination académique MLDS </a:t>
            </a:r>
            <a:r>
              <a:rPr lang="fr-FR" sz="2400" b="1" dirty="0"/>
              <a:t>pour avis sur la clause sociale de formation intégrée sur </a:t>
            </a:r>
            <a:r>
              <a:rPr lang="fr-FR" sz="2400" b="1" dirty="0" smtClean="0"/>
              <a:t>plusieurs marchés. </a:t>
            </a:r>
            <a:endParaRPr lang="fr-FR" sz="2400" b="1" dirty="0"/>
          </a:p>
        </p:txBody>
      </p:sp>
      <p:sp>
        <p:nvSpPr>
          <p:cNvPr id="3" name="Rectangle 2"/>
          <p:cNvSpPr/>
          <p:nvPr/>
        </p:nvSpPr>
        <p:spPr>
          <a:xfrm>
            <a:off x="2123728" y="114018"/>
            <a:ext cx="7020272" cy="1446550"/>
          </a:xfrm>
          <a:prstGeom prst="rect">
            <a:avLst/>
          </a:prstGeom>
        </p:spPr>
        <p:txBody>
          <a:bodyPr wrap="square">
            <a:spAutoFit/>
          </a:bodyPr>
          <a:lstStyle/>
          <a:p>
            <a:pPr>
              <a:defRPr/>
            </a:pPr>
            <a:r>
              <a:rPr lang="fr-FR" sz="2800" b="1" dirty="0" smtClean="0">
                <a:effectLst>
                  <a:outerShdw blurRad="38100" dist="38100" dir="2700000" algn="tl">
                    <a:srgbClr val="000000">
                      <a:alpha val="43137"/>
                    </a:srgbClr>
                  </a:outerShdw>
                </a:effectLst>
              </a:rPr>
              <a:t>MLDS </a:t>
            </a:r>
            <a:r>
              <a:rPr lang="fr-FR" sz="2800" b="1" dirty="0">
                <a:effectLst>
                  <a:outerShdw blurRad="38100" dist="38100" dir="2700000" algn="tl">
                    <a:srgbClr val="000000">
                      <a:alpha val="43137"/>
                    </a:srgbClr>
                  </a:outerShdw>
                </a:effectLst>
              </a:rPr>
              <a:t>- Partenariat avec la Plateforme régionale des achats </a:t>
            </a:r>
            <a:r>
              <a:rPr lang="fr-FR" sz="2600" b="1" dirty="0">
                <a:effectLst>
                  <a:outerShdw blurRad="38100" dist="38100" dir="2700000" algn="tl">
                    <a:srgbClr val="000000">
                      <a:alpha val="43137"/>
                    </a:srgbClr>
                  </a:outerShdw>
                </a:effectLst>
              </a:rPr>
              <a:t>(PFRA) Nouvelle-Aquitaine</a:t>
            </a:r>
            <a:r>
              <a:rPr lang="fr-FR" sz="3200" dirty="0">
                <a:effectLst>
                  <a:outerShdw blurRad="38100" dist="38100" dir="2700000" algn="tl">
                    <a:srgbClr val="000000">
                      <a:alpha val="43137"/>
                    </a:srgbClr>
                  </a:outerShdw>
                </a:effectLst>
              </a:rPr>
              <a:t/>
            </a:r>
            <a:br>
              <a:rPr lang="fr-FR" sz="3200" dirty="0">
                <a:effectLst>
                  <a:outerShdw blurRad="38100" dist="38100" dir="2700000" algn="tl">
                    <a:srgbClr val="000000">
                      <a:alpha val="43137"/>
                    </a:srgbClr>
                  </a:outerShdw>
                </a:effectLst>
              </a:rPr>
            </a:br>
            <a:r>
              <a:rPr lang="fr-FR" altLang="fr-FR" sz="3200" b="1" dirty="0" smtClean="0">
                <a:effectLst>
                  <a:outerShdw blurRad="38100" dist="38100" dir="2700000" algn="tl">
                    <a:srgbClr val="000000">
                      <a:alpha val="43137"/>
                    </a:srgbClr>
                  </a:outerShdw>
                </a:effectLst>
                <a:cs typeface="Arial" charset="0"/>
              </a:rPr>
              <a:t> </a:t>
            </a:r>
            <a:endParaRPr lang="fr-FR" altLang="fr-FR" sz="3200" b="1" dirty="0">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698806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0" y="116632"/>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59224" y="2513288"/>
            <a:ext cx="6984776" cy="2246769"/>
          </a:xfrm>
          <a:prstGeom prst="rect">
            <a:avLst/>
          </a:prstGeom>
        </p:spPr>
        <p:txBody>
          <a:bodyPr wrap="square">
            <a:spAutoFit/>
          </a:bodyPr>
          <a:lstStyle/>
          <a:p>
            <a:pPr>
              <a:defRPr/>
            </a:pPr>
            <a:r>
              <a:rPr lang="fr-FR" sz="2800" dirty="0" smtClean="0"/>
              <a:t>Les marchés concernés pour 2020 :</a:t>
            </a:r>
          </a:p>
          <a:p>
            <a:pPr>
              <a:defRPr/>
            </a:pPr>
            <a:endParaRPr lang="fr-FR" sz="2800" dirty="0" smtClean="0"/>
          </a:p>
          <a:p>
            <a:pPr>
              <a:buFontTx/>
              <a:buChar char="-"/>
              <a:defRPr/>
            </a:pPr>
            <a:r>
              <a:rPr lang="fr-FR" sz="2800" b="1" dirty="0" smtClean="0"/>
              <a:t> Marché de réservations </a:t>
            </a:r>
            <a:r>
              <a:rPr lang="fr-FR" sz="2800" b="1" dirty="0"/>
              <a:t>de places en </a:t>
            </a:r>
            <a:r>
              <a:rPr lang="fr-FR" sz="2800" b="1" dirty="0" smtClean="0"/>
              <a:t>crèches</a:t>
            </a:r>
          </a:p>
          <a:p>
            <a:pPr>
              <a:buFontTx/>
              <a:buChar char="-"/>
              <a:defRPr/>
            </a:pPr>
            <a:r>
              <a:rPr lang="fr-FR" sz="2800" b="1" dirty="0" smtClean="0"/>
              <a:t> </a:t>
            </a:r>
            <a:r>
              <a:rPr lang="fr-FR" sz="2800" b="1" dirty="0"/>
              <a:t>M</a:t>
            </a:r>
            <a:r>
              <a:rPr lang="fr-FR" sz="2800" b="1" dirty="0" smtClean="0"/>
              <a:t>arché </a:t>
            </a:r>
            <a:r>
              <a:rPr lang="fr-FR" sz="2800" b="1" dirty="0"/>
              <a:t>pour l’entretien des espaces verts </a:t>
            </a:r>
          </a:p>
          <a:p>
            <a:pPr>
              <a:buFontTx/>
              <a:buChar char="-"/>
              <a:defRPr/>
            </a:pPr>
            <a:r>
              <a:rPr lang="fr-FR" sz="2800" b="1" dirty="0" smtClean="0"/>
              <a:t> Marché de blanchisserie</a:t>
            </a:r>
            <a:endParaRPr lang="fr-FR" sz="2800" b="1" dirty="0"/>
          </a:p>
        </p:txBody>
      </p:sp>
      <p:sp>
        <p:nvSpPr>
          <p:cNvPr id="3" name="Rectangle 2"/>
          <p:cNvSpPr/>
          <p:nvPr/>
        </p:nvSpPr>
        <p:spPr>
          <a:xfrm>
            <a:off x="2248669" y="692696"/>
            <a:ext cx="7020272" cy="1446550"/>
          </a:xfrm>
          <a:prstGeom prst="rect">
            <a:avLst/>
          </a:prstGeom>
        </p:spPr>
        <p:txBody>
          <a:bodyPr wrap="square">
            <a:spAutoFit/>
          </a:bodyPr>
          <a:lstStyle/>
          <a:p>
            <a:pPr>
              <a:defRPr/>
            </a:pPr>
            <a:r>
              <a:rPr lang="fr-FR" sz="2800" b="1" dirty="0" smtClean="0">
                <a:effectLst>
                  <a:outerShdw blurRad="38100" dist="38100" dir="2700000" algn="tl">
                    <a:srgbClr val="000000">
                      <a:alpha val="43137"/>
                    </a:srgbClr>
                  </a:outerShdw>
                </a:effectLst>
              </a:rPr>
              <a:t>MLDS </a:t>
            </a:r>
            <a:r>
              <a:rPr lang="fr-FR" sz="2800" b="1" dirty="0">
                <a:effectLst>
                  <a:outerShdw blurRad="38100" dist="38100" dir="2700000" algn="tl">
                    <a:srgbClr val="000000">
                      <a:alpha val="43137"/>
                    </a:srgbClr>
                  </a:outerShdw>
                </a:effectLst>
              </a:rPr>
              <a:t>- Partenariat avec la Plateforme régionale des achats </a:t>
            </a:r>
            <a:r>
              <a:rPr lang="fr-FR" sz="2600" b="1" dirty="0">
                <a:effectLst>
                  <a:outerShdw blurRad="38100" dist="38100" dir="2700000" algn="tl">
                    <a:srgbClr val="000000">
                      <a:alpha val="43137"/>
                    </a:srgbClr>
                  </a:outerShdw>
                </a:effectLst>
              </a:rPr>
              <a:t>(PFRA) Nouvelle-Aquitaine</a:t>
            </a:r>
            <a:r>
              <a:rPr lang="fr-FR" sz="3200" dirty="0">
                <a:effectLst>
                  <a:outerShdw blurRad="38100" dist="38100" dir="2700000" algn="tl">
                    <a:srgbClr val="000000">
                      <a:alpha val="43137"/>
                    </a:srgbClr>
                  </a:outerShdw>
                </a:effectLst>
              </a:rPr>
              <a:t/>
            </a:r>
            <a:br>
              <a:rPr lang="fr-FR" sz="3200" dirty="0">
                <a:effectLst>
                  <a:outerShdw blurRad="38100" dist="38100" dir="2700000" algn="tl">
                    <a:srgbClr val="000000">
                      <a:alpha val="43137"/>
                    </a:srgbClr>
                  </a:outerShdw>
                </a:effectLst>
              </a:rPr>
            </a:br>
            <a:r>
              <a:rPr lang="fr-FR" altLang="fr-FR" sz="3200" b="1" dirty="0" smtClean="0">
                <a:effectLst>
                  <a:outerShdw blurRad="38100" dist="38100" dir="2700000" algn="tl">
                    <a:srgbClr val="000000">
                      <a:alpha val="43137"/>
                    </a:srgbClr>
                  </a:outerShdw>
                </a:effectLst>
                <a:cs typeface="Arial" charset="0"/>
              </a:rPr>
              <a:t> </a:t>
            </a:r>
            <a:endParaRPr lang="fr-FR" altLang="fr-FR" sz="3200" b="1" dirty="0">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18510935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0" y="116632"/>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59224" y="2513288"/>
            <a:ext cx="6984776" cy="1815882"/>
          </a:xfrm>
          <a:prstGeom prst="rect">
            <a:avLst/>
          </a:prstGeom>
        </p:spPr>
        <p:txBody>
          <a:bodyPr wrap="square">
            <a:spAutoFit/>
          </a:bodyPr>
          <a:lstStyle/>
          <a:p>
            <a:pPr>
              <a:defRPr/>
            </a:pPr>
            <a:r>
              <a:rPr lang="fr-FR" sz="2800" dirty="0" smtClean="0"/>
              <a:t>Plusieurs marchés de nettoyage sont concernés pour 2020 sur différents locaux. La clause sociale est notamment intégrée sur des fonction support.</a:t>
            </a:r>
          </a:p>
        </p:txBody>
      </p:sp>
      <p:sp>
        <p:nvSpPr>
          <p:cNvPr id="3" name="Rectangle 2"/>
          <p:cNvSpPr/>
          <p:nvPr/>
        </p:nvSpPr>
        <p:spPr>
          <a:xfrm>
            <a:off x="2248669" y="692696"/>
            <a:ext cx="7020272" cy="1877437"/>
          </a:xfrm>
          <a:prstGeom prst="rect">
            <a:avLst/>
          </a:prstGeom>
        </p:spPr>
        <p:txBody>
          <a:bodyPr wrap="square">
            <a:spAutoFit/>
          </a:bodyPr>
          <a:lstStyle/>
          <a:p>
            <a:pPr>
              <a:defRPr/>
            </a:pPr>
            <a:r>
              <a:rPr lang="fr-FR" sz="2800" b="1" dirty="0" smtClean="0">
                <a:effectLst>
                  <a:outerShdw blurRad="38100" dist="38100" dir="2700000" algn="tl">
                    <a:srgbClr val="000000">
                      <a:alpha val="43137"/>
                    </a:srgbClr>
                  </a:outerShdw>
                </a:effectLst>
              </a:rPr>
              <a:t>MLDS </a:t>
            </a:r>
            <a:r>
              <a:rPr lang="fr-FR" sz="2800" b="1" dirty="0">
                <a:effectLst>
                  <a:outerShdw blurRad="38100" dist="38100" dir="2700000" algn="tl">
                    <a:srgbClr val="000000">
                      <a:alpha val="43137"/>
                    </a:srgbClr>
                  </a:outerShdw>
                </a:effectLst>
              </a:rPr>
              <a:t>- Partenariat avec </a:t>
            </a:r>
            <a:r>
              <a:rPr lang="fr-FR" sz="2800" b="1" dirty="0" smtClean="0">
                <a:effectLst>
                  <a:outerShdw blurRad="38100" dist="38100" dir="2700000" algn="tl">
                    <a:srgbClr val="000000">
                      <a:alpha val="43137"/>
                    </a:srgbClr>
                  </a:outerShdw>
                </a:effectLst>
              </a:rPr>
              <a:t>le SGAMI (secrétariat général pour l’administration du ministère de l’intérieur) de </a:t>
            </a:r>
            <a:r>
              <a:rPr lang="fr-FR" sz="2600" b="1" dirty="0" smtClean="0">
                <a:effectLst>
                  <a:outerShdw blurRad="38100" dist="38100" dir="2700000" algn="tl">
                    <a:srgbClr val="000000">
                      <a:alpha val="43137"/>
                    </a:srgbClr>
                  </a:outerShdw>
                </a:effectLst>
              </a:rPr>
              <a:t> </a:t>
            </a:r>
            <a:r>
              <a:rPr lang="fr-FR" sz="2600" b="1" dirty="0">
                <a:effectLst>
                  <a:outerShdw blurRad="38100" dist="38100" dir="2700000" algn="tl">
                    <a:srgbClr val="000000">
                      <a:alpha val="43137"/>
                    </a:srgbClr>
                  </a:outerShdw>
                </a:effectLst>
              </a:rPr>
              <a:t>Nouvelle-Aquitaine</a:t>
            </a:r>
            <a:r>
              <a:rPr lang="fr-FR" sz="3200" dirty="0">
                <a:effectLst>
                  <a:outerShdw blurRad="38100" dist="38100" dir="2700000" algn="tl">
                    <a:srgbClr val="000000">
                      <a:alpha val="43137"/>
                    </a:srgbClr>
                  </a:outerShdw>
                </a:effectLst>
              </a:rPr>
              <a:t/>
            </a:r>
            <a:br>
              <a:rPr lang="fr-FR" sz="3200" dirty="0">
                <a:effectLst>
                  <a:outerShdw blurRad="38100" dist="38100" dir="2700000" algn="tl">
                    <a:srgbClr val="000000">
                      <a:alpha val="43137"/>
                    </a:srgbClr>
                  </a:outerShdw>
                </a:effectLst>
              </a:rPr>
            </a:br>
            <a:r>
              <a:rPr lang="fr-FR" altLang="fr-FR" sz="3200" b="1" dirty="0" smtClean="0">
                <a:effectLst>
                  <a:outerShdw blurRad="38100" dist="38100" dir="2700000" algn="tl">
                    <a:srgbClr val="000000">
                      <a:alpha val="43137"/>
                    </a:srgbClr>
                  </a:outerShdw>
                </a:effectLst>
                <a:cs typeface="Arial" charset="0"/>
              </a:rPr>
              <a:t> </a:t>
            </a:r>
            <a:endParaRPr lang="fr-FR" altLang="fr-FR" sz="3200" b="1" dirty="0">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4176779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800" dirty="0">
                <a:latin typeface="Arial Black" panose="020B0A04020102020204" pitchFamily="34" charset="0"/>
                <a:ea typeface="+mn-ea"/>
                <a:cs typeface="+mn-cs"/>
              </a:rPr>
              <a:t>Clauses sociales de formation sous statut </a:t>
            </a:r>
            <a:r>
              <a:rPr lang="fr-FR" sz="2800" dirty="0" smtClean="0">
                <a:latin typeface="Arial Black" panose="020B0A04020102020204" pitchFamily="34" charset="0"/>
                <a:ea typeface="+mn-ea"/>
                <a:cs typeface="+mn-cs"/>
              </a:rPr>
              <a:t>scolaire</a:t>
            </a:r>
            <a:endParaRPr lang="fr-FR" sz="2800" dirty="0">
              <a:latin typeface="Arial Black" panose="020B0A04020102020204" pitchFamily="34" charset="0"/>
              <a:ea typeface="+mn-ea"/>
              <a:cs typeface="+mn-cs"/>
            </a:endParaRPr>
          </a:p>
        </p:txBody>
      </p:sp>
      <p:sp>
        <p:nvSpPr>
          <p:cNvPr id="4" name="Espace réservé du numéro de diapositive 3"/>
          <p:cNvSpPr>
            <a:spLocks noGrp="1"/>
          </p:cNvSpPr>
          <p:nvPr>
            <p:ph type="sldNum" sz="quarter" idx="12"/>
          </p:nvPr>
        </p:nvSpPr>
        <p:spPr/>
        <p:txBody>
          <a:bodyPr/>
          <a:lstStyle/>
          <a:p>
            <a:fld id="{A786685B-2977-D546-9E3D-3CA676A47F0C}" type="slidenum">
              <a:rPr lang="fr-FR" smtClean="0"/>
              <a:t>24</a:t>
            </a:fld>
            <a:endParaRPr lang="fr-FR"/>
          </a:p>
        </p:txBody>
      </p:sp>
      <p:graphicFrame>
        <p:nvGraphicFramePr>
          <p:cNvPr id="10" name="Espace réservé du contenu 9"/>
          <p:cNvGraphicFramePr>
            <a:graphicFrameLocks noGrp="1"/>
          </p:cNvGraphicFramePr>
          <p:nvPr>
            <p:ph idx="1"/>
            <p:extLst>
              <p:ext uri="{D42A27DB-BD31-4B8C-83A1-F6EECF244321}">
                <p14:modId xmlns:p14="http://schemas.microsoft.com/office/powerpoint/2010/main" val="3930439570"/>
              </p:ext>
            </p:extLst>
          </p:nvPr>
        </p:nvGraphicFramePr>
        <p:xfrm>
          <a:off x="404037" y="1392865"/>
          <a:ext cx="8654903" cy="5363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0100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23728" y="1595021"/>
            <a:ext cx="7020272" cy="4401205"/>
          </a:xfrm>
          <a:prstGeom prst="rect">
            <a:avLst/>
          </a:prstGeom>
        </p:spPr>
        <p:txBody>
          <a:bodyPr wrap="square">
            <a:spAutoFit/>
          </a:bodyPr>
          <a:lstStyle/>
          <a:p>
            <a:pPr marL="342900" indent="-342900">
              <a:buClr>
                <a:srgbClr val="0067B2"/>
              </a:buClr>
              <a:buFont typeface="Wingdings" panose="05000000000000000000" pitchFamily="2" charset="2"/>
              <a:buChar char="§"/>
              <a:defRPr/>
            </a:pPr>
            <a:r>
              <a:rPr lang="fr-FR" altLang="fr-FR" sz="2800" dirty="0">
                <a:latin typeface="Arial" charset="0"/>
                <a:cs typeface="Arial" charset="0"/>
              </a:rPr>
              <a:t>Grâce aux relations avec les acheteurs, </a:t>
            </a:r>
            <a:r>
              <a:rPr lang="fr-FR" altLang="fr-FR" sz="2800" dirty="0">
                <a:solidFill>
                  <a:srgbClr val="0070C0"/>
                </a:solidFill>
                <a:latin typeface="Arial" charset="0"/>
                <a:cs typeface="Arial" charset="0"/>
              </a:rPr>
              <a:t>la MLDS pourra accéder à d’autres secteurs d’activité.</a:t>
            </a:r>
            <a:r>
              <a:rPr lang="fr-FR" altLang="fr-FR" sz="2800" dirty="0">
                <a:solidFill>
                  <a:srgbClr val="0070C0"/>
                </a:solidFill>
                <a:latin typeface="Arial" panose="020B0604020202020204" pitchFamily="34" charset="0"/>
                <a:cs typeface="Arial" panose="020B0604020202020204" pitchFamily="34" charset="0"/>
              </a:rPr>
              <a:t> </a:t>
            </a:r>
          </a:p>
          <a:p>
            <a:pPr>
              <a:buClr>
                <a:srgbClr val="0067B2"/>
              </a:buClr>
              <a:defRPr/>
            </a:pPr>
            <a:endParaRPr lang="fr-FR" altLang="fr-FR" sz="2800" dirty="0">
              <a:latin typeface="Arial" charset="0"/>
              <a:cs typeface="Arial" charset="0"/>
            </a:endParaRPr>
          </a:p>
          <a:p>
            <a:pPr marL="342900" indent="-342900">
              <a:buClr>
                <a:srgbClr val="0067B2"/>
              </a:buClr>
              <a:buFont typeface="Wingdings" panose="05000000000000000000" pitchFamily="2" charset="2"/>
              <a:buChar char="§"/>
              <a:defRPr/>
            </a:pPr>
            <a:r>
              <a:rPr lang="fr-FR" altLang="fr-FR" sz="2800" dirty="0">
                <a:latin typeface="Arial" charset="0"/>
                <a:cs typeface="Arial" charset="0"/>
              </a:rPr>
              <a:t>Les clauses sociales permettent à </a:t>
            </a:r>
            <a:r>
              <a:rPr lang="fr-FR" altLang="fr-FR" sz="2800" dirty="0" smtClean="0">
                <a:latin typeface="Arial" charset="0"/>
                <a:cs typeface="Arial" charset="0"/>
              </a:rPr>
              <a:t>l’Education </a:t>
            </a:r>
            <a:r>
              <a:rPr lang="fr-FR" altLang="fr-FR" sz="2800" dirty="0">
                <a:latin typeface="Arial" charset="0"/>
                <a:cs typeface="Arial" charset="0"/>
              </a:rPr>
              <a:t>nationale de travailler avec de nouveaux partenaires, </a:t>
            </a:r>
            <a:r>
              <a:rPr lang="fr-FR" altLang="fr-FR" sz="2800" dirty="0">
                <a:solidFill>
                  <a:srgbClr val="0070C0"/>
                </a:solidFill>
                <a:latin typeface="Arial" charset="0"/>
                <a:cs typeface="Arial" charset="0"/>
              </a:rPr>
              <a:t>un véritable vivier d’entreprises et de proposer à des jeunes en décrochage scolaire d’établir un lien avec le monde de l’entreprise</a:t>
            </a:r>
            <a:r>
              <a:rPr lang="fr-FR" altLang="fr-FR" sz="2400" dirty="0">
                <a:solidFill>
                  <a:srgbClr val="0070C0"/>
                </a:solidFill>
                <a:latin typeface="Arial" charset="0"/>
                <a:cs typeface="Arial" charset="0"/>
              </a:rPr>
              <a:t>.</a:t>
            </a:r>
          </a:p>
        </p:txBody>
      </p:sp>
      <p:sp>
        <p:nvSpPr>
          <p:cNvPr id="3" name="Rectangle 2"/>
          <p:cNvSpPr/>
          <p:nvPr/>
        </p:nvSpPr>
        <p:spPr>
          <a:xfrm>
            <a:off x="2123728" y="114018"/>
            <a:ext cx="7020272" cy="1323439"/>
          </a:xfrm>
          <a:prstGeom prst="rect">
            <a:avLst/>
          </a:prstGeom>
        </p:spPr>
        <p:txBody>
          <a:bodyPr wrap="square">
            <a:spAutoFit/>
          </a:bodyPr>
          <a:lstStyle/>
          <a:p>
            <a:pPr>
              <a:defRPr/>
            </a:pPr>
            <a:r>
              <a:rPr lang="fr-FR" altLang="fr-FR" sz="2400" dirty="0">
                <a:latin typeface="Arial Black" panose="020B0A04020102020204" pitchFamily="34" charset="0"/>
              </a:rPr>
              <a:t>Clauses sociales de formation sous statut </a:t>
            </a:r>
            <a:r>
              <a:rPr lang="fr-FR" altLang="fr-FR" sz="2400" dirty="0" smtClean="0">
                <a:latin typeface="Arial Black" panose="020B0A04020102020204" pitchFamily="34" charset="0"/>
              </a:rPr>
              <a:t>scolaire : une réelle opportunité</a:t>
            </a:r>
            <a:r>
              <a:rPr lang="fr-FR" altLang="fr-FR" sz="2400" dirty="0">
                <a:latin typeface="Arial Black" panose="020B0A04020102020204" pitchFamily="34" charset="0"/>
              </a:rPr>
              <a:t/>
            </a:r>
            <a:br>
              <a:rPr lang="fr-FR" altLang="fr-FR" sz="2400" dirty="0">
                <a:latin typeface="Arial Black" panose="020B0A04020102020204" pitchFamily="34" charset="0"/>
              </a:rPr>
            </a:br>
            <a:r>
              <a:rPr lang="fr-FR" altLang="fr-FR" sz="3200" b="1" dirty="0" smtClean="0">
                <a:effectLst>
                  <a:outerShdw blurRad="38100" dist="38100" dir="2700000" algn="tl">
                    <a:srgbClr val="000000">
                      <a:alpha val="43137"/>
                    </a:srgbClr>
                  </a:outerShdw>
                </a:effectLst>
                <a:cs typeface="Arial" charset="0"/>
              </a:rPr>
              <a:t> </a:t>
            </a:r>
            <a:endParaRPr lang="fr-FR" altLang="fr-FR" sz="3200" b="1" dirty="0">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2957297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86660" y="30413"/>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23728" y="1595021"/>
            <a:ext cx="7020272" cy="830997"/>
          </a:xfrm>
          <a:prstGeom prst="rect">
            <a:avLst/>
          </a:prstGeom>
        </p:spPr>
        <p:txBody>
          <a:bodyPr wrap="square">
            <a:spAutoFit/>
          </a:bodyPr>
          <a:lstStyle/>
          <a:p>
            <a:pPr>
              <a:buClr>
                <a:srgbClr val="0067B2"/>
              </a:buClr>
              <a:defRPr/>
            </a:pPr>
            <a:r>
              <a:rPr lang="fr-FR" altLang="fr-FR" sz="2400" dirty="0">
                <a:latin typeface="Arial" panose="020B0604020202020204" pitchFamily="34" charset="0"/>
                <a:cs typeface="Arial" panose="020B0604020202020204" pitchFamily="34" charset="0"/>
              </a:rPr>
              <a:t/>
            </a:r>
            <a:br>
              <a:rPr lang="fr-FR" altLang="fr-FR" sz="2400" dirty="0">
                <a:latin typeface="Arial" panose="020B0604020202020204" pitchFamily="34" charset="0"/>
                <a:cs typeface="Arial" panose="020B0604020202020204" pitchFamily="34" charset="0"/>
              </a:rPr>
            </a:br>
            <a:endParaRPr lang="fr-FR" altLang="fr-FR" sz="2400" dirty="0">
              <a:solidFill>
                <a:srgbClr val="0070C0"/>
              </a:solidFill>
              <a:latin typeface="Arial" charset="0"/>
              <a:cs typeface="Arial" charset="0"/>
            </a:endParaRPr>
          </a:p>
        </p:txBody>
      </p:sp>
      <p:sp>
        <p:nvSpPr>
          <p:cNvPr id="3" name="Rectangle 2"/>
          <p:cNvSpPr/>
          <p:nvPr/>
        </p:nvSpPr>
        <p:spPr>
          <a:xfrm>
            <a:off x="2232436" y="390162"/>
            <a:ext cx="6911564" cy="523220"/>
          </a:xfrm>
          <a:prstGeom prst="rect">
            <a:avLst/>
          </a:prstGeom>
        </p:spPr>
        <p:txBody>
          <a:bodyPr wrap="square">
            <a:spAutoFit/>
          </a:bodyPr>
          <a:lstStyle/>
          <a:p>
            <a:pPr>
              <a:defRPr/>
            </a:pPr>
            <a:r>
              <a:rPr lang="fr-FR" altLang="fr-FR" sz="2800" b="1" dirty="0">
                <a:latin typeface="Arial" panose="020B0604020202020204" pitchFamily="34" charset="0"/>
                <a:cs typeface="Arial" panose="020B0604020202020204" pitchFamily="34" charset="0"/>
              </a:rPr>
              <a:t>Où chercher l’information </a:t>
            </a:r>
            <a:r>
              <a:rPr lang="fr-FR" altLang="fr-FR" sz="2800" b="1" dirty="0" smtClean="0">
                <a:latin typeface="Arial" panose="020B0604020202020204" pitchFamily="34" charset="0"/>
                <a:cs typeface="Arial" panose="020B0604020202020204" pitchFamily="34" charset="0"/>
              </a:rPr>
              <a:t>?</a:t>
            </a:r>
            <a:endParaRPr lang="fr-FR" altLang="fr-FR" sz="2800" b="1" dirty="0">
              <a:effectLst>
                <a:outerShdw blurRad="38100" dist="38100" dir="2700000" algn="tl">
                  <a:srgbClr val="000000">
                    <a:alpha val="43137"/>
                  </a:srgbClr>
                </a:outerShdw>
              </a:effectLst>
              <a:cs typeface="Arial" charset="0"/>
            </a:endParaRPr>
          </a:p>
        </p:txBody>
      </p:sp>
      <p:sp>
        <p:nvSpPr>
          <p:cNvPr id="4" name="Rectangle 3"/>
          <p:cNvSpPr/>
          <p:nvPr/>
        </p:nvSpPr>
        <p:spPr>
          <a:xfrm>
            <a:off x="2375850" y="1825853"/>
            <a:ext cx="6516028" cy="3631763"/>
          </a:xfrm>
          <a:prstGeom prst="rect">
            <a:avLst/>
          </a:prstGeom>
        </p:spPr>
        <p:txBody>
          <a:bodyPr wrap="square">
            <a:spAutoFit/>
          </a:bodyPr>
          <a:lstStyle/>
          <a:p>
            <a:r>
              <a:rPr lang="fr-FR" sz="2800" dirty="0" smtClean="0"/>
              <a:t>- Sur </a:t>
            </a:r>
            <a:r>
              <a:rPr lang="fr-FR" sz="2800" dirty="0" smtClean="0"/>
              <a:t>le site d’information de la clause sociale de formation </a:t>
            </a:r>
            <a:r>
              <a:rPr lang="fr-FR" sz="2800" dirty="0" smtClean="0"/>
              <a:t>: </a:t>
            </a:r>
            <a:r>
              <a:rPr lang="fr-FR" sz="2800" i="1" dirty="0" smtClean="0">
                <a:solidFill>
                  <a:srgbClr val="FF0000"/>
                </a:solidFill>
              </a:rPr>
              <a:t>adresse du site à insérer</a:t>
            </a:r>
            <a:endParaRPr lang="fr-FR" sz="2800" i="1" dirty="0" smtClean="0">
              <a:solidFill>
                <a:srgbClr val="FF0000"/>
              </a:solidFill>
            </a:endParaRPr>
          </a:p>
          <a:p>
            <a:endParaRPr lang="fr-FR" sz="2800" dirty="0">
              <a:solidFill>
                <a:srgbClr val="FF0000"/>
              </a:solidFill>
            </a:endParaRPr>
          </a:p>
          <a:p>
            <a:r>
              <a:rPr lang="fr-FR" sz="2800" dirty="0" smtClean="0"/>
              <a:t>- </a:t>
            </a:r>
            <a:r>
              <a:rPr lang="fr-FR" sz="2800" dirty="0" smtClean="0"/>
              <a:t>Sur </a:t>
            </a:r>
            <a:r>
              <a:rPr lang="fr-FR" sz="2800" dirty="0" smtClean="0"/>
              <a:t>le site du Ministère de l’Education nationale et de la Jeunesse : </a:t>
            </a:r>
          </a:p>
          <a:p>
            <a:endParaRPr lang="fr-FR" sz="800" dirty="0" smtClean="0"/>
          </a:p>
          <a:p>
            <a:r>
              <a:rPr lang="fr-FR" b="1" i="1" dirty="0" smtClean="0">
                <a:solidFill>
                  <a:srgbClr val="0070C0"/>
                </a:solidFill>
                <a:hlinkClick r:id="rId4"/>
              </a:rPr>
              <a:t>https</a:t>
            </a:r>
            <a:r>
              <a:rPr lang="fr-FR" b="1" i="1" dirty="0">
                <a:solidFill>
                  <a:srgbClr val="0070C0"/>
                </a:solidFill>
                <a:hlinkClick r:id="rId4"/>
              </a:rPr>
              <a:t>://</a:t>
            </a:r>
            <a:r>
              <a:rPr lang="fr-FR" b="1" i="1" dirty="0" smtClean="0">
                <a:solidFill>
                  <a:srgbClr val="0070C0"/>
                </a:solidFill>
                <a:hlinkClick r:id="rId4"/>
              </a:rPr>
              <a:t>www.education.gouv.fr/la-clause-sociale-de-formation-sous-statut-scolaire-dans-les-marches-publics-41543</a:t>
            </a:r>
            <a:endParaRPr lang="fr-FR" b="1" i="1" dirty="0" smtClean="0">
              <a:solidFill>
                <a:srgbClr val="0070C0"/>
              </a:solidFill>
            </a:endParaRPr>
          </a:p>
          <a:p>
            <a:endParaRPr lang="fr-FR" b="1" dirty="0">
              <a:solidFill>
                <a:srgbClr val="0070C0"/>
              </a:solidFill>
            </a:endParaRPr>
          </a:p>
        </p:txBody>
      </p:sp>
    </p:spTree>
    <p:extLst>
      <p:ext uri="{BB962C8B-B14F-4D97-AF65-F5344CB8AC3E}">
        <p14:creationId xmlns:p14="http://schemas.microsoft.com/office/powerpoint/2010/main" val="3804173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1259632" y="836613"/>
            <a:ext cx="7128718" cy="5111750"/>
          </a:xfrm>
        </p:spPr>
        <p:txBody>
          <a:bodyPr rtlCol="0">
            <a:normAutofit fontScale="92500" lnSpcReduction="20000"/>
          </a:bodyPr>
          <a:lstStyle/>
          <a:p>
            <a:pPr marL="0" indent="0" algn="r" eaLnBrk="1" fontAlgn="auto" hangingPunct="1">
              <a:spcAft>
                <a:spcPts val="0"/>
              </a:spcAft>
              <a:buFont typeface="Arial" charset="0"/>
              <a:buNone/>
              <a:defRPr/>
            </a:pPr>
            <a:endParaRPr lang="fr-FR" sz="800" b="1" dirty="0">
              <a:effectLst>
                <a:outerShdw blurRad="38100" dist="38100" dir="2700000" algn="tl">
                  <a:srgbClr val="000000">
                    <a:alpha val="43137"/>
                  </a:srgbClr>
                </a:outerShdw>
              </a:effectLst>
            </a:endParaRPr>
          </a:p>
          <a:p>
            <a:pPr marL="0" indent="0" algn="r" eaLnBrk="1" fontAlgn="auto" hangingPunct="1">
              <a:spcAft>
                <a:spcPts val="0"/>
              </a:spcAft>
              <a:buFont typeface="Arial" charset="0"/>
              <a:buNone/>
              <a:defRPr/>
            </a:pPr>
            <a:r>
              <a:rPr lang="fr-FR" sz="2400" b="1" dirty="0" smtClean="0">
                <a:effectLst>
                  <a:outerShdw blurRad="38100" dist="38100" dir="2700000" algn="tl">
                    <a:srgbClr val="000000">
                      <a:alpha val="43137"/>
                    </a:srgbClr>
                  </a:outerShdw>
                </a:effectLst>
              </a:rPr>
              <a:t>Réalisé par Émilie DUPONT</a:t>
            </a:r>
          </a:p>
          <a:p>
            <a:pPr marL="0" indent="0" algn="r" eaLnBrk="1" fontAlgn="auto" hangingPunct="1">
              <a:spcAft>
                <a:spcPts val="0"/>
              </a:spcAft>
              <a:buFont typeface="Arial" charset="0"/>
              <a:buNone/>
              <a:defRPr/>
            </a:pPr>
            <a:r>
              <a:rPr lang="fr-FR" sz="2600" dirty="0" smtClean="0"/>
              <a:t>		</a:t>
            </a:r>
            <a:r>
              <a:rPr lang="fr-FR" sz="2600" smtClean="0"/>
              <a:t>Coordinatrice académique </a:t>
            </a:r>
            <a:r>
              <a:rPr lang="fr-FR" sz="2600" dirty="0" smtClean="0"/>
              <a:t>Mission de lutte contre le décrochage scolaire</a:t>
            </a:r>
          </a:p>
          <a:p>
            <a:pPr marL="0" indent="0" algn="r" eaLnBrk="1" fontAlgn="auto" hangingPunct="1">
              <a:spcAft>
                <a:spcPts val="0"/>
              </a:spcAft>
              <a:buFont typeface="Arial" charset="0"/>
              <a:buNone/>
              <a:defRPr/>
            </a:pPr>
            <a:r>
              <a:rPr lang="fr-FR" sz="2400" b="1" dirty="0" smtClean="0">
                <a:hlinkClick r:id="rId3"/>
              </a:rPr>
              <a:t>emilie.dupont@ac-bordeaux.fr</a:t>
            </a:r>
            <a:endParaRPr lang="fr-FR" sz="2400" b="1" dirty="0" smtClean="0"/>
          </a:p>
          <a:p>
            <a:pPr marL="0" indent="0" algn="r" eaLnBrk="1" fontAlgn="auto" hangingPunct="1">
              <a:spcAft>
                <a:spcPts val="0"/>
              </a:spcAft>
              <a:buFont typeface="Arial" charset="0"/>
              <a:buNone/>
              <a:defRPr/>
            </a:pPr>
            <a:endParaRPr lang="fr-FR" sz="2400" dirty="0"/>
          </a:p>
          <a:p>
            <a:pPr marL="0" indent="0" algn="r">
              <a:buFont typeface="Arial" panose="020B0604020202020204" pitchFamily="34" charset="0"/>
              <a:buNone/>
              <a:defRPr/>
            </a:pPr>
            <a:r>
              <a:rPr lang="fr-FR" sz="2400" b="1" dirty="0" smtClean="0"/>
              <a:t>Avec la collaboration de Corinne LONDEIX</a:t>
            </a:r>
          </a:p>
          <a:p>
            <a:pPr marL="0" indent="0" algn="r">
              <a:buFont typeface="Arial" panose="020B0604020202020204" pitchFamily="34" charset="0"/>
              <a:buNone/>
              <a:defRPr/>
            </a:pPr>
            <a:r>
              <a:rPr lang="fr-FR" sz="2600" dirty="0" smtClean="0"/>
              <a:t>		Coordinatrice académique Mission de lutte contre le décrochage scolaire</a:t>
            </a:r>
          </a:p>
          <a:p>
            <a:pPr marL="0" indent="0" algn="r">
              <a:buFont typeface="Arial" panose="020B0604020202020204" pitchFamily="34" charset="0"/>
              <a:buNone/>
              <a:defRPr/>
            </a:pPr>
            <a:r>
              <a:rPr lang="fr-FR" sz="2400" b="1" dirty="0" smtClean="0">
                <a:hlinkClick r:id="rId4"/>
              </a:rPr>
              <a:t>corinne.londeix@ac-limoges.fr</a:t>
            </a:r>
            <a:endParaRPr lang="fr-FR" sz="2400" b="1" dirty="0" smtClean="0"/>
          </a:p>
          <a:p>
            <a:pPr marL="0" indent="0" algn="r">
              <a:buFont typeface="Arial" panose="020B0604020202020204" pitchFamily="34" charset="0"/>
              <a:buNone/>
              <a:defRPr/>
            </a:pPr>
            <a:endParaRPr lang="fr-FR" sz="2400" dirty="0" smtClean="0"/>
          </a:p>
          <a:p>
            <a:pPr marL="0" indent="0" algn="r">
              <a:buFont typeface="Arial" panose="020B0604020202020204" pitchFamily="34" charset="0"/>
              <a:buNone/>
              <a:defRPr/>
            </a:pPr>
            <a:r>
              <a:rPr lang="fr-FR" sz="2400" b="1" dirty="0" smtClean="0"/>
              <a:t>Et de Catherine DAMBRINE</a:t>
            </a:r>
            <a:r>
              <a:rPr lang="fr-FR" sz="2400" dirty="0" smtClean="0"/>
              <a:t> </a:t>
            </a:r>
          </a:p>
          <a:p>
            <a:pPr marL="0" indent="0" algn="r">
              <a:buFont typeface="Arial" panose="020B0604020202020204" pitchFamily="34" charset="0"/>
              <a:buNone/>
              <a:defRPr/>
            </a:pPr>
            <a:r>
              <a:rPr lang="fr-FR" sz="2600" dirty="0" smtClean="0"/>
              <a:t>Déléguée académique Prévention</a:t>
            </a:r>
          </a:p>
          <a:p>
            <a:pPr marL="0" indent="0" algn="r">
              <a:buFont typeface="Arial" panose="020B0604020202020204" pitchFamily="34" charset="0"/>
              <a:buNone/>
              <a:defRPr/>
            </a:pPr>
            <a:r>
              <a:rPr lang="fr-FR" sz="2600" dirty="0" smtClean="0"/>
              <a:t>du décrochage </a:t>
            </a:r>
            <a:r>
              <a:rPr lang="fr-FR" sz="2600" dirty="0"/>
              <a:t>/</a:t>
            </a:r>
            <a:r>
              <a:rPr lang="fr-FR" sz="2600" dirty="0" smtClean="0"/>
              <a:t> </a:t>
            </a:r>
            <a:r>
              <a:rPr lang="fr-FR" sz="2600" dirty="0"/>
              <a:t>I</a:t>
            </a:r>
            <a:r>
              <a:rPr lang="fr-FR" sz="2600" dirty="0" smtClean="0"/>
              <a:t>nsertion </a:t>
            </a:r>
          </a:p>
          <a:p>
            <a:pPr marL="0" indent="0" algn="r">
              <a:buFont typeface="Arial" panose="020B0604020202020204" pitchFamily="34" charset="0"/>
              <a:buNone/>
              <a:defRPr/>
            </a:pPr>
            <a:r>
              <a:rPr lang="fr-FR" sz="2400" b="1" dirty="0">
                <a:hlinkClick r:id="rId5"/>
              </a:rPr>
              <a:t>c</a:t>
            </a:r>
            <a:r>
              <a:rPr lang="fr-FR" sz="2400" b="1" dirty="0" smtClean="0">
                <a:hlinkClick r:id="rId5"/>
              </a:rPr>
              <a:t>atherine.dambrine@ac-poitiers.fr</a:t>
            </a:r>
            <a:endParaRPr lang="fr-FR" sz="2400" b="1" dirty="0" smtClean="0"/>
          </a:p>
          <a:p>
            <a:pPr marL="0" indent="0" algn="r">
              <a:buFont typeface="Arial" panose="020B0604020202020204" pitchFamily="34" charset="0"/>
              <a:buNone/>
              <a:defRPr/>
            </a:pPr>
            <a:endParaRPr lang="fr-FR" sz="2400" dirty="0" smtClean="0"/>
          </a:p>
          <a:p>
            <a:pPr marL="0" indent="0" algn="r" eaLnBrk="1" fontAlgn="auto" hangingPunct="1">
              <a:spcAft>
                <a:spcPts val="0"/>
              </a:spcAft>
              <a:buFont typeface="Arial" charset="0"/>
              <a:buNone/>
              <a:defRPr/>
            </a:pPr>
            <a:endParaRPr lang="fr-FR" sz="2400" dirty="0"/>
          </a:p>
        </p:txBody>
      </p:sp>
      <p:pic>
        <p:nvPicPr>
          <p:cNvPr id="3" name="Espace réservé du contenu 2"/>
          <p:cNvPicPr>
            <a:picLocks noChangeAspect="1"/>
          </p:cNvPicPr>
          <p:nvPr/>
        </p:nvPicPr>
        <p:blipFill>
          <a:blip r:embed="rId6"/>
          <a:stretch>
            <a:fillRect/>
          </a:stretch>
        </p:blipFill>
        <p:spPr bwMode="auto">
          <a:xfrm>
            <a:off x="0" y="5617"/>
            <a:ext cx="1980916" cy="3203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2836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32436" y="1484784"/>
            <a:ext cx="6425764" cy="4339650"/>
          </a:xfrm>
          <a:prstGeom prst="rect">
            <a:avLst/>
          </a:prstGeom>
        </p:spPr>
        <p:txBody>
          <a:bodyPr wrap="square">
            <a:spAutoFit/>
          </a:bodyPr>
          <a:lstStyle/>
          <a:p>
            <a:pPr>
              <a:spcAft>
                <a:spcPts val="2400"/>
              </a:spcAft>
              <a:buSzPct val="60000"/>
              <a:defRPr/>
            </a:pPr>
            <a:r>
              <a:rPr lang="fr-FR" sz="2000" b="1" dirty="0" smtClean="0">
                <a:solidFill>
                  <a:srgbClr val="0070C0"/>
                </a:solidFill>
              </a:rPr>
              <a:t>La </a:t>
            </a:r>
            <a:r>
              <a:rPr lang="fr-FR" sz="2000" b="1" dirty="0">
                <a:solidFill>
                  <a:srgbClr val="0070C0"/>
                </a:solidFill>
              </a:rPr>
              <a:t>clause </a:t>
            </a:r>
            <a:r>
              <a:rPr lang="fr-FR" sz="2000" b="1" dirty="0" smtClean="0">
                <a:solidFill>
                  <a:srgbClr val="0070C0"/>
                </a:solidFill>
              </a:rPr>
              <a:t>sociale de formation sous statut scolaire avec d’autres dispositifs complémentaires :</a:t>
            </a:r>
            <a:endParaRPr lang="fr-FR" sz="2000" b="1" dirty="0">
              <a:solidFill>
                <a:srgbClr val="0070C0"/>
              </a:solidFill>
            </a:endParaRPr>
          </a:p>
          <a:p>
            <a:pPr marL="285750" indent="-285750">
              <a:lnSpc>
                <a:spcPct val="200000"/>
              </a:lnSpc>
              <a:buSzPct val="60000"/>
              <a:buFontTx/>
              <a:buChar char="-"/>
              <a:defRPr/>
            </a:pPr>
            <a:r>
              <a:rPr lang="fr-FR" b="1" dirty="0" smtClean="0"/>
              <a:t>La clause sociale d’Insertion</a:t>
            </a:r>
          </a:p>
          <a:p>
            <a:pPr marL="285750" indent="-285750">
              <a:lnSpc>
                <a:spcPct val="200000"/>
              </a:lnSpc>
              <a:buSzPct val="60000"/>
              <a:buFontTx/>
              <a:buChar char="-"/>
              <a:defRPr/>
            </a:pPr>
            <a:r>
              <a:rPr lang="fr-FR" b="1" dirty="0" smtClean="0"/>
              <a:t>La clause sociale Handicap</a:t>
            </a:r>
          </a:p>
          <a:p>
            <a:pPr marL="285750" indent="-285750">
              <a:lnSpc>
                <a:spcPct val="200000"/>
              </a:lnSpc>
              <a:buSzPct val="60000"/>
              <a:buFontTx/>
              <a:buChar char="-"/>
              <a:defRPr/>
            </a:pPr>
            <a:r>
              <a:rPr lang="fr-FR" b="1" dirty="0" smtClean="0"/>
              <a:t>La clause d’égalité Femme/Homme</a:t>
            </a:r>
          </a:p>
          <a:p>
            <a:pPr marL="285750" indent="-285750">
              <a:lnSpc>
                <a:spcPct val="200000"/>
              </a:lnSpc>
              <a:buSzPct val="60000"/>
              <a:buFontTx/>
              <a:buChar char="-"/>
              <a:defRPr/>
            </a:pPr>
            <a:r>
              <a:rPr lang="fr-FR" b="1" dirty="0" smtClean="0"/>
              <a:t>Les marchés réservés</a:t>
            </a:r>
            <a:r>
              <a:rPr lang="fr-FR" dirty="0" smtClean="0"/>
              <a:t> auprès :</a:t>
            </a:r>
          </a:p>
          <a:p>
            <a:pPr marL="742950" lvl="1" indent="-285750">
              <a:lnSpc>
                <a:spcPct val="200000"/>
              </a:lnSpc>
              <a:buSzPct val="60000"/>
              <a:buFontTx/>
              <a:buChar char="-"/>
              <a:defRPr/>
            </a:pPr>
            <a:r>
              <a:rPr lang="fr-FR" dirty="0" smtClean="0"/>
              <a:t>Du secteur de l’insertion par l’activité économique (SIAE)</a:t>
            </a:r>
          </a:p>
          <a:p>
            <a:pPr marL="742950" lvl="1" indent="-285750">
              <a:lnSpc>
                <a:spcPct val="200000"/>
              </a:lnSpc>
              <a:buSzPct val="60000"/>
              <a:buFontTx/>
              <a:buChar char="-"/>
              <a:defRPr/>
            </a:pPr>
            <a:r>
              <a:rPr lang="fr-FR" dirty="0" smtClean="0"/>
              <a:t>Du Secteur du Travail Protégé et Adapté (STPA)</a:t>
            </a:r>
          </a:p>
        </p:txBody>
      </p:sp>
      <p:sp>
        <p:nvSpPr>
          <p:cNvPr id="3" name="Rectangle 2"/>
          <p:cNvSpPr/>
          <p:nvPr/>
        </p:nvSpPr>
        <p:spPr>
          <a:xfrm>
            <a:off x="2411760" y="692696"/>
            <a:ext cx="3528392" cy="523220"/>
          </a:xfrm>
          <a:prstGeom prst="rect">
            <a:avLst/>
          </a:prstGeom>
        </p:spPr>
        <p:txBody>
          <a:bodyPr wrap="square">
            <a:spAutoFit/>
          </a:bodyPr>
          <a:lstStyle/>
          <a:p>
            <a:pPr>
              <a:spcBef>
                <a:spcPct val="0"/>
              </a:spcBef>
              <a:defRPr/>
            </a:pPr>
            <a:r>
              <a:rPr lang="fr-FR" altLang="fr-FR" sz="2800" b="1" dirty="0" smtClean="0">
                <a:effectLst>
                  <a:outerShdw blurRad="38100" dist="38100" dir="2700000" algn="tl">
                    <a:srgbClr val="000000">
                      <a:alpha val="43137"/>
                    </a:srgbClr>
                  </a:outerShdw>
                </a:effectLst>
                <a:cs typeface="Arial" charset="0"/>
              </a:rPr>
              <a:t>Ne pas confondre !</a:t>
            </a:r>
            <a:endParaRPr lang="fr-FR" altLang="fr-FR" sz="2800" b="1" dirty="0">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1494818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376658" y="1412776"/>
            <a:ext cx="6624736" cy="5539978"/>
          </a:xfrm>
          <a:prstGeom prst="rect">
            <a:avLst/>
          </a:prstGeom>
        </p:spPr>
        <p:txBody>
          <a:bodyPr wrap="square">
            <a:spAutoFit/>
          </a:bodyPr>
          <a:lstStyle/>
          <a:p>
            <a:pPr>
              <a:buClr>
                <a:srgbClr val="0067B2"/>
              </a:buClr>
              <a:buFont typeface="Wingdings" panose="05000000000000000000" pitchFamily="2" charset="2"/>
              <a:buChar char="§"/>
              <a:defRPr/>
            </a:pPr>
            <a:r>
              <a:rPr lang="fr-FR" altLang="fr-FR" sz="2400" b="1" dirty="0" smtClean="0">
                <a:solidFill>
                  <a:srgbClr val="0067B2"/>
                </a:solidFill>
              </a:rPr>
              <a:t> Une </a:t>
            </a:r>
            <a:r>
              <a:rPr lang="fr-FR" altLang="fr-FR" sz="2400" b="1" dirty="0">
                <a:solidFill>
                  <a:srgbClr val="0067B2"/>
                </a:solidFill>
              </a:rPr>
              <a:t>idée originale  : </a:t>
            </a:r>
            <a:r>
              <a:rPr lang="fr-FR" altLang="fr-FR" sz="2400" dirty="0"/>
              <a:t>s’appuyer sur </a:t>
            </a:r>
            <a:r>
              <a:rPr lang="fr-FR" altLang="fr-FR" sz="2400" dirty="0" smtClean="0"/>
              <a:t>la commande publique </a:t>
            </a:r>
            <a:r>
              <a:rPr lang="fr-FR" altLang="fr-FR" sz="2400" dirty="0"/>
              <a:t>pour permettre à des jeunes en situation de décrochage scolaire de réaliser des parcours en entreprise allant de la découverte à la confirmation d’un projet professionnel.</a:t>
            </a:r>
          </a:p>
          <a:p>
            <a:pPr>
              <a:buClr>
                <a:srgbClr val="0067B2"/>
              </a:buClr>
              <a:buFont typeface="Wingdings" panose="05000000000000000000" pitchFamily="2" charset="2"/>
              <a:buChar char="§"/>
              <a:defRPr/>
            </a:pPr>
            <a:endParaRPr lang="fr-FR" altLang="fr-FR" sz="2400" dirty="0"/>
          </a:p>
          <a:p>
            <a:pPr>
              <a:buClr>
                <a:srgbClr val="0067B2"/>
              </a:buClr>
              <a:buFont typeface="Wingdings" panose="05000000000000000000" pitchFamily="2" charset="2"/>
              <a:buChar char="§"/>
              <a:defRPr/>
            </a:pPr>
            <a:r>
              <a:rPr lang="fr-FR" altLang="fr-FR" sz="2400" dirty="0"/>
              <a:t> La Direction Générale de l’Enseignement Scolaire et la </a:t>
            </a:r>
            <a:r>
              <a:rPr lang="fr-FR" altLang="fr-FR" sz="2400" dirty="0" smtClean="0"/>
              <a:t>Mission </a:t>
            </a:r>
            <a:r>
              <a:rPr lang="fr-FR" altLang="fr-FR" sz="2400" dirty="0"/>
              <a:t>des achats du ministère ont été les premiers </a:t>
            </a:r>
            <a:r>
              <a:rPr lang="fr-FR" altLang="fr-FR" sz="2400" b="1" dirty="0">
                <a:solidFill>
                  <a:srgbClr val="0067B2"/>
                </a:solidFill>
              </a:rPr>
              <a:t>à expérimenter cette clause sociale dite « de formation sous statut scolaire »</a:t>
            </a:r>
            <a:r>
              <a:rPr lang="fr-FR" altLang="fr-FR" sz="2400" dirty="0"/>
              <a:t>. </a:t>
            </a:r>
            <a:endParaRPr lang="fr-FR" altLang="fr-FR" sz="2400" dirty="0" smtClean="0"/>
          </a:p>
          <a:p>
            <a:pPr>
              <a:buClr>
                <a:srgbClr val="0067B2"/>
              </a:buClr>
              <a:defRPr/>
            </a:pPr>
            <a:r>
              <a:rPr lang="fr-FR" altLang="fr-FR" sz="2400" i="1" dirty="0" smtClean="0"/>
              <a:t>- Cette </a:t>
            </a:r>
            <a:r>
              <a:rPr lang="fr-FR" altLang="fr-FR" sz="2400" i="1" dirty="0"/>
              <a:t>initiative a reçu le </a:t>
            </a:r>
            <a:r>
              <a:rPr lang="fr-FR" altLang="fr-FR" sz="2400" i="1" dirty="0" smtClean="0"/>
              <a:t>Prix impulsion de l’Action </a:t>
            </a:r>
            <a:r>
              <a:rPr lang="fr-FR" altLang="fr-FR" sz="2400" i="1" dirty="0"/>
              <a:t>administrative innovante en 2013</a:t>
            </a:r>
            <a:r>
              <a:rPr lang="fr-FR" altLang="fr-FR" sz="2400" i="1" dirty="0" smtClean="0"/>
              <a:t>.</a:t>
            </a:r>
          </a:p>
          <a:p>
            <a:pPr>
              <a:buClr>
                <a:srgbClr val="0067B2"/>
              </a:buClr>
              <a:defRPr/>
            </a:pPr>
            <a:r>
              <a:rPr lang="fr-FR" altLang="fr-FR" sz="2400" i="1" dirty="0" smtClean="0"/>
              <a:t>- Elle est reconnue par la Direction des achats de l’Etat au titre de l’innovation sociale.</a:t>
            </a:r>
            <a:endParaRPr lang="fr-FR" altLang="fr-FR" sz="2400" i="1" dirty="0"/>
          </a:p>
          <a:p>
            <a:pPr>
              <a:buSzPct val="60000"/>
              <a:defRPr/>
            </a:pPr>
            <a:endParaRPr lang="fr-FR" altLang="fr-FR" dirty="0"/>
          </a:p>
        </p:txBody>
      </p:sp>
      <p:sp>
        <p:nvSpPr>
          <p:cNvPr id="3" name="Rectangle 2"/>
          <p:cNvSpPr/>
          <p:nvPr/>
        </p:nvSpPr>
        <p:spPr>
          <a:xfrm>
            <a:off x="2232436" y="431279"/>
            <a:ext cx="6732052" cy="523220"/>
          </a:xfrm>
          <a:prstGeom prst="rect">
            <a:avLst/>
          </a:prstGeom>
        </p:spPr>
        <p:txBody>
          <a:bodyPr wrap="square">
            <a:spAutoFit/>
          </a:bodyPr>
          <a:lstStyle/>
          <a:p>
            <a:pPr>
              <a:spcBef>
                <a:spcPct val="0"/>
              </a:spcBef>
              <a:defRPr/>
            </a:pPr>
            <a:r>
              <a:rPr lang="fr-FR" altLang="fr-FR" sz="2800" b="1" dirty="0" smtClean="0"/>
              <a:t>Un </a:t>
            </a:r>
            <a:r>
              <a:rPr lang="fr-FR" altLang="fr-FR" sz="2800" b="1" dirty="0"/>
              <a:t>dispositif qui a vocation à se </a:t>
            </a:r>
            <a:r>
              <a:rPr lang="fr-FR" altLang="fr-FR" sz="2800" b="1" dirty="0" smtClean="0"/>
              <a:t>développer</a:t>
            </a:r>
            <a:endParaRPr lang="fr-FR" altLang="fr-FR" sz="2800" b="1" dirty="0">
              <a:solidFill>
                <a:schemeClr val="accent1">
                  <a:lumMod val="75000"/>
                </a:schemeClr>
              </a:solidFill>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3347087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325955" y="1026773"/>
            <a:ext cx="6425764" cy="984885"/>
          </a:xfrm>
          <a:prstGeom prst="rect">
            <a:avLst/>
          </a:prstGeom>
        </p:spPr>
        <p:txBody>
          <a:bodyPr wrap="square">
            <a:spAutoFit/>
          </a:bodyPr>
          <a:lstStyle/>
          <a:p>
            <a:pPr>
              <a:buClr>
                <a:srgbClr val="0067B2"/>
              </a:buClr>
            </a:pPr>
            <a:r>
              <a:rPr lang="fr-FR" altLang="fr-FR" sz="2000" dirty="0"/>
              <a:t>Ce dispositif a dépassé </a:t>
            </a:r>
            <a:r>
              <a:rPr lang="fr-FR" altLang="fr-FR" sz="2000" dirty="0" smtClean="0"/>
              <a:t>son périmètre initial en </a:t>
            </a:r>
            <a:r>
              <a:rPr lang="fr-FR" altLang="fr-FR" sz="2000" dirty="0"/>
              <a:t>devenant un </a:t>
            </a:r>
            <a:r>
              <a:rPr lang="fr-FR" altLang="fr-FR" sz="2000" b="1" dirty="0"/>
              <a:t>dispositif national </a:t>
            </a:r>
            <a:r>
              <a:rPr lang="fr-FR" altLang="fr-FR" sz="2000" dirty="0"/>
              <a:t>à partir de 2016. </a:t>
            </a:r>
          </a:p>
          <a:p>
            <a:pPr>
              <a:buSzPct val="60000"/>
              <a:defRPr/>
            </a:pPr>
            <a:endParaRPr lang="fr-FR" altLang="fr-FR" dirty="0"/>
          </a:p>
        </p:txBody>
      </p:sp>
      <p:sp>
        <p:nvSpPr>
          <p:cNvPr id="3" name="Rectangle 2"/>
          <p:cNvSpPr/>
          <p:nvPr/>
        </p:nvSpPr>
        <p:spPr>
          <a:xfrm>
            <a:off x="2232436" y="377660"/>
            <a:ext cx="6660044" cy="523220"/>
          </a:xfrm>
          <a:prstGeom prst="rect">
            <a:avLst/>
          </a:prstGeom>
        </p:spPr>
        <p:txBody>
          <a:bodyPr wrap="square">
            <a:spAutoFit/>
          </a:bodyPr>
          <a:lstStyle/>
          <a:p>
            <a:pPr>
              <a:spcBef>
                <a:spcPct val="0"/>
              </a:spcBef>
              <a:defRPr/>
            </a:pPr>
            <a:r>
              <a:rPr lang="fr-FR" altLang="fr-FR" sz="2800" b="1" dirty="0" smtClean="0"/>
              <a:t>Un </a:t>
            </a:r>
            <a:r>
              <a:rPr lang="fr-FR" altLang="fr-FR" sz="2800" b="1" dirty="0"/>
              <a:t>dispositif qui a vocation à se </a:t>
            </a:r>
            <a:r>
              <a:rPr lang="fr-FR" altLang="fr-FR" sz="2800" b="1" dirty="0" smtClean="0"/>
              <a:t>développer</a:t>
            </a:r>
            <a:endParaRPr lang="fr-FR" altLang="fr-FR" sz="2800" b="1" dirty="0">
              <a:effectLst>
                <a:outerShdw blurRad="38100" dist="38100" dir="2700000" algn="tl">
                  <a:srgbClr val="000000">
                    <a:alpha val="43137"/>
                  </a:srgbClr>
                </a:outerShdw>
              </a:effectLst>
              <a:cs typeface="Arial" charset="0"/>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772816"/>
            <a:ext cx="7046242"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8515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32436" y="1772816"/>
            <a:ext cx="6516028" cy="4093428"/>
          </a:xfrm>
          <a:prstGeom prst="rect">
            <a:avLst/>
          </a:prstGeom>
        </p:spPr>
        <p:txBody>
          <a:bodyPr wrap="square">
            <a:spAutoFit/>
          </a:bodyPr>
          <a:lstStyle/>
          <a:p>
            <a:pPr>
              <a:buClr>
                <a:srgbClr val="0067B2"/>
              </a:buClr>
              <a:buFont typeface="Wingdings" panose="05000000000000000000" pitchFamily="2" charset="2"/>
              <a:buChar char="§"/>
              <a:defRPr/>
            </a:pPr>
            <a:r>
              <a:rPr lang="fr-FR" altLang="fr-FR" sz="2600" b="1" dirty="0" smtClean="0">
                <a:solidFill>
                  <a:srgbClr val="0067B2"/>
                </a:solidFill>
              </a:rPr>
              <a:t> Textes </a:t>
            </a:r>
            <a:r>
              <a:rPr lang="fr-FR" altLang="fr-FR" sz="2600" b="1" dirty="0">
                <a:solidFill>
                  <a:srgbClr val="0067B2"/>
                </a:solidFill>
              </a:rPr>
              <a:t>de références : </a:t>
            </a:r>
            <a:r>
              <a:rPr lang="fr-FR" altLang="fr-FR" sz="2600" b="1" dirty="0" smtClean="0">
                <a:solidFill>
                  <a:srgbClr val="0067B2"/>
                </a:solidFill>
              </a:rPr>
              <a:t>le code de la commande publique (CCP), notamment l’article </a:t>
            </a:r>
            <a:r>
              <a:rPr lang="fr-FR" altLang="fr-FR" sz="2600" b="1" dirty="0">
                <a:solidFill>
                  <a:srgbClr val="0067B2"/>
                </a:solidFill>
              </a:rPr>
              <a:t>L. 2112-2 </a:t>
            </a:r>
            <a:r>
              <a:rPr lang="fr-FR" altLang="fr-FR" sz="2600" b="1" dirty="0" smtClean="0">
                <a:solidFill>
                  <a:srgbClr val="0067B2"/>
                </a:solidFill>
              </a:rPr>
              <a:t>(</a:t>
            </a:r>
            <a:r>
              <a:rPr lang="fr-FR" altLang="fr-FR" sz="2600" b="1" i="1" dirty="0">
                <a:solidFill>
                  <a:srgbClr val="0067B2"/>
                </a:solidFill>
              </a:rPr>
              <a:t>clause sociale</a:t>
            </a:r>
            <a:r>
              <a:rPr lang="fr-FR" altLang="fr-FR" sz="2600" b="1" dirty="0">
                <a:solidFill>
                  <a:srgbClr val="0067B2"/>
                </a:solidFill>
              </a:rPr>
              <a:t>) </a:t>
            </a:r>
          </a:p>
          <a:p>
            <a:pPr>
              <a:defRPr/>
            </a:pPr>
            <a:endParaRPr lang="fr-FR" altLang="fr-FR" sz="2600" dirty="0"/>
          </a:p>
          <a:p>
            <a:pPr>
              <a:buFont typeface="Wingdings" panose="05000000000000000000" pitchFamily="2" charset="2"/>
              <a:buChar char="§"/>
              <a:defRPr/>
            </a:pPr>
            <a:r>
              <a:rPr lang="fr-FR" sz="2600" b="1" dirty="0" smtClean="0">
                <a:solidFill>
                  <a:srgbClr val="0070C0"/>
                </a:solidFill>
                <a:cs typeface="Arial" charset="0"/>
              </a:rPr>
              <a:t> Plan </a:t>
            </a:r>
            <a:r>
              <a:rPr lang="fr-FR" sz="2600" b="1" dirty="0">
                <a:solidFill>
                  <a:srgbClr val="0070C0"/>
                </a:solidFill>
                <a:cs typeface="Arial" charset="0"/>
              </a:rPr>
              <a:t>National d’Actions pour des Achats Publics Durables (PNAAPD) : </a:t>
            </a:r>
          </a:p>
          <a:p>
            <a:pPr>
              <a:buFontTx/>
              <a:buChar char="-"/>
              <a:defRPr/>
            </a:pPr>
            <a:r>
              <a:rPr lang="fr-FR" sz="2600" dirty="0" smtClean="0">
                <a:cs typeface="Arial" charset="0"/>
              </a:rPr>
              <a:t> il fixe </a:t>
            </a:r>
            <a:r>
              <a:rPr lang="fr-FR" sz="2600" dirty="0">
                <a:cs typeface="Arial" charset="0"/>
              </a:rPr>
              <a:t>comme objectif pour 2020 qu’au moins </a:t>
            </a:r>
            <a:r>
              <a:rPr lang="fr-FR" sz="2600" dirty="0" smtClean="0">
                <a:cs typeface="Arial" charset="0"/>
              </a:rPr>
              <a:t>25% </a:t>
            </a:r>
            <a:r>
              <a:rPr lang="fr-FR" sz="2600" dirty="0">
                <a:cs typeface="Arial" charset="0"/>
              </a:rPr>
              <a:t>des marchés passés au cours de l’année comprennent au moins une disposition </a:t>
            </a:r>
            <a:r>
              <a:rPr lang="fr-FR" sz="2600" dirty="0" smtClean="0">
                <a:cs typeface="Arial" charset="0"/>
              </a:rPr>
              <a:t>à caractère social.</a:t>
            </a:r>
            <a:endParaRPr lang="fr-FR" sz="2600" dirty="0">
              <a:cs typeface="Arial" charset="0"/>
            </a:endParaRPr>
          </a:p>
        </p:txBody>
      </p:sp>
      <p:sp>
        <p:nvSpPr>
          <p:cNvPr id="3" name="Rectangle 2"/>
          <p:cNvSpPr/>
          <p:nvPr/>
        </p:nvSpPr>
        <p:spPr>
          <a:xfrm>
            <a:off x="2411760" y="692696"/>
            <a:ext cx="5976664" cy="954107"/>
          </a:xfrm>
          <a:prstGeom prst="rect">
            <a:avLst/>
          </a:prstGeom>
        </p:spPr>
        <p:txBody>
          <a:bodyPr wrap="square">
            <a:spAutoFit/>
          </a:bodyPr>
          <a:lstStyle/>
          <a:p>
            <a:pPr>
              <a:spcBef>
                <a:spcPct val="0"/>
              </a:spcBef>
              <a:defRPr/>
            </a:pPr>
            <a:r>
              <a:rPr lang="fr-FR" altLang="fr-FR" sz="2800" b="1" dirty="0" smtClean="0"/>
              <a:t>Cadre juridique (législatif et réglementaire)</a:t>
            </a:r>
            <a:endParaRPr lang="fr-FR" altLang="fr-FR" sz="2800" b="1" dirty="0">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1147524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32436" y="1772816"/>
            <a:ext cx="6911564" cy="4739759"/>
          </a:xfrm>
          <a:prstGeom prst="rect">
            <a:avLst/>
          </a:prstGeom>
        </p:spPr>
        <p:txBody>
          <a:bodyPr wrap="square">
            <a:spAutoFit/>
          </a:bodyPr>
          <a:lstStyle/>
          <a:p>
            <a:pPr>
              <a:spcAft>
                <a:spcPts val="1200"/>
              </a:spcAft>
              <a:buSzPct val="60000"/>
              <a:defRPr/>
            </a:pPr>
            <a:r>
              <a:rPr lang="fr-FR" sz="2400" b="1" dirty="0" smtClean="0">
                <a:solidFill>
                  <a:srgbClr val="0070C0"/>
                </a:solidFill>
              </a:rPr>
              <a:t>Permettre </a:t>
            </a:r>
            <a:r>
              <a:rPr lang="fr-FR" sz="2400" b="1" dirty="0">
                <a:solidFill>
                  <a:srgbClr val="0070C0"/>
                </a:solidFill>
              </a:rPr>
              <a:t>à un jeune en situation de décrochage scolaire de :</a:t>
            </a:r>
          </a:p>
          <a:p>
            <a:pPr marL="544513" indent="-342900">
              <a:spcAft>
                <a:spcPts val="3000"/>
              </a:spcAft>
              <a:buSzPct val="60000"/>
              <a:buFont typeface="Wingdings" panose="05000000000000000000" pitchFamily="2" charset="2"/>
              <a:buChar char="è"/>
              <a:defRPr/>
            </a:pPr>
            <a:r>
              <a:rPr lang="fr-FR" sz="2400" dirty="0" smtClean="0"/>
              <a:t>Suivre </a:t>
            </a:r>
            <a:r>
              <a:rPr lang="fr-FR" sz="2400" dirty="0"/>
              <a:t>un parcours de formation dans le monde de l’entreprise </a:t>
            </a:r>
            <a:endParaRPr lang="fr-FR" sz="2400" dirty="0" smtClean="0"/>
          </a:p>
          <a:p>
            <a:pPr marL="544513" indent="-342900">
              <a:spcAft>
                <a:spcPts val="3000"/>
              </a:spcAft>
              <a:buSzPct val="60000"/>
              <a:buFont typeface="Wingdings" panose="05000000000000000000" pitchFamily="2" charset="2"/>
              <a:buChar char="è"/>
              <a:defRPr/>
            </a:pPr>
            <a:r>
              <a:rPr lang="fr-FR" sz="2400" dirty="0" smtClean="0"/>
              <a:t>Découvrir le monde de l’entreprise et/ou construire/confirmer </a:t>
            </a:r>
            <a:r>
              <a:rPr lang="fr-FR" sz="2400" dirty="0"/>
              <a:t>un projet </a:t>
            </a:r>
            <a:r>
              <a:rPr lang="fr-FR" sz="2400" dirty="0" smtClean="0"/>
              <a:t>scolaire et professionnel</a:t>
            </a:r>
            <a:endParaRPr lang="fr-FR" sz="2400" dirty="0"/>
          </a:p>
          <a:p>
            <a:pPr marL="544513" indent="-342900">
              <a:spcAft>
                <a:spcPts val="3000"/>
              </a:spcAft>
              <a:buSzPct val="60000"/>
              <a:buFont typeface="Wingdings" panose="05000000000000000000" pitchFamily="2" charset="2"/>
              <a:buChar char="è"/>
              <a:defRPr/>
            </a:pPr>
            <a:r>
              <a:rPr lang="fr-FR" sz="2400" dirty="0"/>
              <a:t>A l’issue du parcours, possibilité de reprendre une formation initiale ou insertion dans le monde du travail </a:t>
            </a:r>
            <a:r>
              <a:rPr lang="fr-FR" sz="2400" dirty="0" smtClean="0"/>
              <a:t>(ex : contrat d’apprentissage, CDD…).</a:t>
            </a:r>
            <a:endParaRPr lang="fr-FR" sz="2400" dirty="0"/>
          </a:p>
        </p:txBody>
      </p:sp>
      <p:sp>
        <p:nvSpPr>
          <p:cNvPr id="3" name="Rectangle 2"/>
          <p:cNvSpPr/>
          <p:nvPr/>
        </p:nvSpPr>
        <p:spPr>
          <a:xfrm>
            <a:off x="2411760" y="692696"/>
            <a:ext cx="5976664" cy="1077218"/>
          </a:xfrm>
          <a:prstGeom prst="rect">
            <a:avLst/>
          </a:prstGeom>
        </p:spPr>
        <p:txBody>
          <a:bodyPr wrap="square">
            <a:spAutoFit/>
          </a:bodyPr>
          <a:lstStyle/>
          <a:p>
            <a:pPr>
              <a:defRPr/>
            </a:pPr>
            <a:r>
              <a:rPr lang="fr-FR" altLang="fr-FR" sz="3200" b="1" dirty="0" smtClean="0">
                <a:effectLst>
                  <a:outerShdw blurRad="38100" dist="38100" dir="2700000" algn="tl">
                    <a:srgbClr val="000000">
                      <a:alpha val="43137"/>
                    </a:srgbClr>
                  </a:outerShdw>
                </a:effectLst>
                <a:cs typeface="Arial" charset="0"/>
              </a:rPr>
              <a:t>Objectif : un parcours scolaire et professionnel… </a:t>
            </a:r>
            <a:endParaRPr lang="fr-FR" altLang="fr-FR" sz="3200" b="1" dirty="0">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890444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32436" y="1772816"/>
            <a:ext cx="6804060" cy="3847207"/>
          </a:xfrm>
          <a:prstGeom prst="rect">
            <a:avLst/>
          </a:prstGeom>
        </p:spPr>
        <p:txBody>
          <a:bodyPr wrap="square">
            <a:spAutoFit/>
          </a:bodyPr>
          <a:lstStyle/>
          <a:p>
            <a:pPr marL="457200" indent="-457200">
              <a:spcAft>
                <a:spcPts val="1200"/>
              </a:spcAft>
              <a:buSzPct val="60000"/>
              <a:buFont typeface="Wingdings" panose="05000000000000000000" pitchFamily="2" charset="2"/>
              <a:buChar char="§"/>
              <a:defRPr/>
            </a:pPr>
            <a:r>
              <a:rPr lang="fr-FR" sz="3200" b="1" dirty="0" smtClean="0">
                <a:solidFill>
                  <a:srgbClr val="0070C0"/>
                </a:solidFill>
              </a:rPr>
              <a:t>Les </a:t>
            </a:r>
            <a:r>
              <a:rPr lang="fr-FR" sz="3200" b="1" dirty="0">
                <a:solidFill>
                  <a:srgbClr val="0070C0"/>
                </a:solidFill>
              </a:rPr>
              <a:t>jeunes entre </a:t>
            </a:r>
            <a:r>
              <a:rPr lang="fr-FR" sz="3200" b="1" dirty="0" smtClean="0">
                <a:solidFill>
                  <a:srgbClr val="0070C0"/>
                </a:solidFill>
              </a:rPr>
              <a:t>15 </a:t>
            </a:r>
            <a:r>
              <a:rPr lang="fr-FR" sz="3200" b="1" dirty="0">
                <a:solidFill>
                  <a:srgbClr val="0070C0"/>
                </a:solidFill>
              </a:rPr>
              <a:t>et 25 ans </a:t>
            </a:r>
            <a:r>
              <a:rPr lang="fr-FR" sz="3200" dirty="0"/>
              <a:t>identifiés par les PSAD et/ou inscrits sur une action MLDS.</a:t>
            </a:r>
          </a:p>
          <a:p>
            <a:pPr>
              <a:spcAft>
                <a:spcPts val="1200"/>
              </a:spcAft>
              <a:buSzPct val="60000"/>
              <a:defRPr/>
            </a:pPr>
            <a:endParaRPr lang="fr-FR" sz="3200" dirty="0"/>
          </a:p>
          <a:p>
            <a:pPr marL="457200" indent="-457200">
              <a:spcAft>
                <a:spcPts val="1200"/>
              </a:spcAft>
              <a:buSzPct val="60000"/>
              <a:buFont typeface="Wingdings" panose="05000000000000000000" pitchFamily="2" charset="2"/>
              <a:buChar char="§"/>
              <a:defRPr/>
            </a:pPr>
            <a:r>
              <a:rPr lang="fr-FR" sz="3200" dirty="0" smtClean="0">
                <a:cs typeface="Arial" charset="0"/>
              </a:rPr>
              <a:t>P</a:t>
            </a:r>
            <a:r>
              <a:rPr lang="fr-FR" sz="3200" dirty="0" smtClean="0"/>
              <a:t>endant </a:t>
            </a:r>
            <a:r>
              <a:rPr lang="fr-FR" sz="3200" dirty="0"/>
              <a:t>toute la durée du parcours, le jeune bénéficiaire est </a:t>
            </a:r>
            <a:r>
              <a:rPr lang="fr-FR" sz="3200" b="1" dirty="0">
                <a:solidFill>
                  <a:srgbClr val="0070C0"/>
                </a:solidFill>
              </a:rPr>
              <a:t>sous statut </a:t>
            </a:r>
            <a:r>
              <a:rPr lang="fr-FR" sz="3200" b="1" dirty="0" smtClean="0">
                <a:solidFill>
                  <a:srgbClr val="0070C0"/>
                </a:solidFill>
              </a:rPr>
              <a:t>scolaire</a:t>
            </a:r>
            <a:r>
              <a:rPr lang="fr-FR" sz="3200" b="1" dirty="0">
                <a:solidFill>
                  <a:srgbClr val="0070C0"/>
                </a:solidFill>
                <a:cs typeface="Arial" charset="0"/>
              </a:rPr>
              <a:t>.</a:t>
            </a:r>
            <a:endParaRPr lang="fr-FR" altLang="fr-FR" sz="3200" b="1" dirty="0">
              <a:solidFill>
                <a:srgbClr val="0070C0"/>
              </a:solidFill>
            </a:endParaRPr>
          </a:p>
        </p:txBody>
      </p:sp>
      <p:sp>
        <p:nvSpPr>
          <p:cNvPr id="3" name="Rectangle 2"/>
          <p:cNvSpPr/>
          <p:nvPr/>
        </p:nvSpPr>
        <p:spPr>
          <a:xfrm>
            <a:off x="2411760" y="828001"/>
            <a:ext cx="5976664" cy="584775"/>
          </a:xfrm>
          <a:prstGeom prst="rect">
            <a:avLst/>
          </a:prstGeom>
        </p:spPr>
        <p:txBody>
          <a:bodyPr wrap="square">
            <a:spAutoFit/>
          </a:bodyPr>
          <a:lstStyle/>
          <a:p>
            <a:pPr>
              <a:defRPr/>
            </a:pPr>
            <a:r>
              <a:rPr lang="fr-FR" altLang="fr-FR" sz="3200" b="1" dirty="0">
                <a:effectLst>
                  <a:outerShdw blurRad="38100" dist="38100" dir="2700000" algn="tl">
                    <a:srgbClr val="000000">
                      <a:alpha val="43137"/>
                    </a:srgbClr>
                  </a:outerShdw>
                </a:effectLst>
                <a:cs typeface="Arial" charset="0"/>
              </a:rPr>
              <a:t>Public visé </a:t>
            </a:r>
          </a:p>
        </p:txBody>
      </p:sp>
    </p:spTree>
    <p:extLst>
      <p:ext uri="{BB962C8B-B14F-4D97-AF65-F5344CB8AC3E}">
        <p14:creationId xmlns:p14="http://schemas.microsoft.com/office/powerpoint/2010/main" val="2108633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2"/>
          <p:cNvPicPr>
            <a:picLocks noChangeAspect="1"/>
          </p:cNvPicPr>
          <p:nvPr/>
        </p:nvPicPr>
        <p:blipFill>
          <a:blip r:embed="rId3"/>
          <a:stretch>
            <a:fillRect/>
          </a:stretch>
        </p:blipFill>
        <p:spPr bwMode="auto">
          <a:xfrm>
            <a:off x="251520" y="332656"/>
            <a:ext cx="1980916" cy="330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23728" y="1484784"/>
            <a:ext cx="7020272" cy="4893647"/>
          </a:xfrm>
          <a:prstGeom prst="rect">
            <a:avLst/>
          </a:prstGeom>
        </p:spPr>
        <p:txBody>
          <a:bodyPr wrap="square">
            <a:spAutoFit/>
          </a:bodyPr>
          <a:lstStyle/>
          <a:p>
            <a:pPr marL="342900" indent="-342900">
              <a:buFont typeface="Wingdings" panose="05000000000000000000" pitchFamily="2" charset="2"/>
              <a:buChar char="§"/>
              <a:defRPr/>
            </a:pPr>
            <a:r>
              <a:rPr lang="fr-FR" sz="2400" b="1" dirty="0">
                <a:solidFill>
                  <a:srgbClr val="0070C0"/>
                </a:solidFill>
                <a:cs typeface="Arial" charset="0"/>
              </a:rPr>
              <a:t>Les publics inscrits sur les actions MLDS sont éligibles aux clauses sociales</a:t>
            </a:r>
            <a:r>
              <a:rPr lang="fr-FR" sz="2400" dirty="0">
                <a:cs typeface="Arial" charset="0"/>
              </a:rPr>
              <a:t>, en tant que jeunes ayant un faible niveau de formation ou </a:t>
            </a:r>
            <a:r>
              <a:rPr lang="fr-FR" sz="2400" dirty="0" smtClean="0">
                <a:cs typeface="Arial" charset="0"/>
              </a:rPr>
              <a:t>rencontrant </a:t>
            </a:r>
            <a:r>
              <a:rPr lang="fr-FR" sz="2400" dirty="0">
                <a:cs typeface="Arial" charset="0"/>
              </a:rPr>
              <a:t>des difficultés particulières d’insertion.</a:t>
            </a:r>
          </a:p>
          <a:p>
            <a:pPr marL="285750" indent="-285750">
              <a:buFont typeface="Wingdings" panose="05000000000000000000" pitchFamily="2" charset="2"/>
              <a:buChar char="Ø"/>
              <a:defRPr/>
            </a:pPr>
            <a:endParaRPr lang="fr-FR" sz="2400" dirty="0">
              <a:cs typeface="Arial" charset="0"/>
            </a:endParaRPr>
          </a:p>
          <a:p>
            <a:pPr marL="342900" indent="-342900">
              <a:buFont typeface="Wingdings" panose="05000000000000000000" pitchFamily="2" charset="2"/>
              <a:buChar char="§"/>
              <a:defRPr/>
            </a:pPr>
            <a:r>
              <a:rPr lang="fr-FR" sz="2400" dirty="0">
                <a:cs typeface="Arial" charset="0"/>
              </a:rPr>
              <a:t>Dans le cadre de la commande publique, </a:t>
            </a:r>
            <a:r>
              <a:rPr lang="fr-FR" sz="2400" b="1" dirty="0">
                <a:solidFill>
                  <a:srgbClr val="0070C0"/>
                </a:solidFill>
                <a:cs typeface="Arial" charset="0"/>
              </a:rPr>
              <a:t>les acheteurs ont l’obligation d’insérer des dispositions à caractère social</a:t>
            </a:r>
            <a:r>
              <a:rPr lang="fr-FR" sz="2400" dirty="0">
                <a:cs typeface="Arial" charset="0"/>
              </a:rPr>
              <a:t>. Dans ce contexte, les clauses sociales de formation sont un levier de mise en œuvre de cette obligation. Les acheteurs par le biais de leur contact avec les entreprises, peuvent obtenir d’elles la réalisation de parcours de formation via une obligation contractuelle.</a:t>
            </a:r>
          </a:p>
        </p:txBody>
      </p:sp>
      <p:sp>
        <p:nvSpPr>
          <p:cNvPr id="3" name="Rectangle 2"/>
          <p:cNvSpPr/>
          <p:nvPr/>
        </p:nvSpPr>
        <p:spPr>
          <a:xfrm>
            <a:off x="2411760" y="346479"/>
            <a:ext cx="5976664" cy="830997"/>
          </a:xfrm>
          <a:prstGeom prst="rect">
            <a:avLst/>
          </a:prstGeom>
        </p:spPr>
        <p:txBody>
          <a:bodyPr wrap="square">
            <a:spAutoFit/>
          </a:bodyPr>
          <a:lstStyle/>
          <a:p>
            <a:pPr>
              <a:spcBef>
                <a:spcPct val="0"/>
              </a:spcBef>
              <a:defRPr/>
            </a:pPr>
            <a:r>
              <a:rPr lang="fr-FR" altLang="fr-FR" sz="2400" dirty="0" smtClean="0">
                <a:latin typeface="Arial Black" panose="020B0A04020102020204" pitchFamily="34" charset="0"/>
              </a:rPr>
              <a:t>Clauses </a:t>
            </a:r>
            <a:r>
              <a:rPr lang="fr-FR" altLang="fr-FR" sz="2400" dirty="0">
                <a:latin typeface="Arial Black" panose="020B0A04020102020204" pitchFamily="34" charset="0"/>
              </a:rPr>
              <a:t>sociales de formation sous statut </a:t>
            </a:r>
            <a:r>
              <a:rPr lang="fr-FR" altLang="fr-FR" sz="2400" dirty="0" smtClean="0">
                <a:latin typeface="Arial Black" panose="020B0A04020102020204" pitchFamily="34" charset="0"/>
              </a:rPr>
              <a:t>scolaire</a:t>
            </a:r>
            <a:endParaRPr lang="fr-FR" altLang="fr-FR" sz="2400" b="1" dirty="0">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925630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1726</TotalTime>
  <Words>1670</Words>
  <Application>Microsoft Office PowerPoint</Application>
  <PresentationFormat>Affichage à l'écran (4:3)</PresentationFormat>
  <Paragraphs>213</Paragraphs>
  <Slides>27</Slides>
  <Notes>26</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Thème Office</vt:lpstr>
      <vt:lpstr> Les clauses sociales de formation sous statut scolaire  sur la région académique Nouvelle-Aquitaine  Exemple de support de présentation de la MLDS,  à adapter… (juin 2020)</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Un exemple de clause sociale de formation  sous statut scolaire  sur l’académie de Bordeaux Année 2018 </vt:lpstr>
      <vt:lpstr>Présentation PowerPoint</vt:lpstr>
      <vt:lpstr>Présentation PowerPoint</vt:lpstr>
      <vt:lpstr> Un exemple de clause sociale de formation  sous statut scolaire sur l’académie de Poitiers Année 2017 </vt:lpstr>
      <vt:lpstr>Présentation PowerPoint</vt:lpstr>
      <vt:lpstr>Présentation PowerPoint</vt:lpstr>
      <vt:lpstr>Présentation PowerPoint</vt:lpstr>
      <vt:lpstr>Présentation PowerPoint</vt:lpstr>
      <vt:lpstr>Présentation PowerPoint</vt:lpstr>
      <vt:lpstr>Clauses sociales de formation sous statut scolaire</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Sandrine Pernyquoski</dc:creator>
  <cp:lastModifiedBy>Administration centrale</cp:lastModifiedBy>
  <cp:revision>120</cp:revision>
  <cp:lastPrinted>2019-01-22T09:20:13Z</cp:lastPrinted>
  <dcterms:created xsi:type="dcterms:W3CDTF">2018-12-14T15:24:19Z</dcterms:created>
  <dcterms:modified xsi:type="dcterms:W3CDTF">2020-06-02T08:38:46Z</dcterms:modified>
</cp:coreProperties>
</file>