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1" r:id="rId3"/>
    <p:sldId id="257" r:id="rId4"/>
    <p:sldId id="260" r:id="rId5"/>
    <p:sldId id="272" r:id="rId6"/>
    <p:sldId id="267" r:id="rId7"/>
    <p:sldId id="283" r:id="rId8"/>
    <p:sldId id="269" r:id="rId9"/>
    <p:sldId id="273" r:id="rId10"/>
    <p:sldId id="274" r:id="rId11"/>
    <p:sldId id="275" r:id="rId12"/>
    <p:sldId id="280" r:id="rId13"/>
    <p:sldId id="264" r:id="rId14"/>
    <p:sldId id="281" r:id="rId15"/>
    <p:sldId id="282" r:id="rId16"/>
    <p:sldId id="262" r:id="rId17"/>
    <p:sldId id="261" r:id="rId18"/>
  </p:sldIdLst>
  <p:sldSz cx="12192000" cy="6858000"/>
  <p:notesSz cx="6858000" cy="13525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E8FF5-CACF-46C5-A7ED-A1D087E20C4E}" v="629" dt="2020-01-14T19:36:57.178"/>
    <p1510:client id="{23F1F138-73D2-4BE6-BD02-C7ECA3E1C9DB}" v="968" dt="2020-01-14T20:07:44.469"/>
    <p1510:client id="{41D5DD1C-032E-4C1A-BE79-2F04EAE0D149}" v="421" dt="2020-01-14T20:20:50.765"/>
    <p1510:client id="{5EF94047-CEBF-4865-8240-9C5A2313BB87}" v="155" dt="2020-01-17T18:53:25.569"/>
    <p1510:client id="{6FD52A52-18A2-4F2F-B8E6-89531EA3AC10}" v="38" dt="2020-01-15T10:20:27.885"/>
    <p1510:client id="{8EF9C2EB-34EC-4F22-9B7E-A7481D46BBC4}" v="4" dt="2020-01-15T10:02:27.276"/>
    <p1510:client id="{9FA0C3D2-CDB7-46D9-BC0C-3F8BD8676585}" v="1342" dt="2020-01-17T20:59:22.192"/>
    <p1510:client id="{B808570D-618B-41BF-8703-B11DEDD6DA9E}" v="529" dt="2020-01-19T20:39:16.195"/>
    <p1510:client id="{D18B4BA5-0BA0-4764-9605-385DC78F3D60}" v="49" dt="2020-01-20T07:27:04.904"/>
    <p1510:client id="{D672A775-A16F-4ADB-9B6A-5083452727BD}" v="8" dt="2020-01-18T15:50:53.047"/>
    <p1510:client id="{EA809117-C7F9-4EA7-893B-7A91358166B3}" v="458" dt="2020-01-19T22:47:20.878"/>
    <p1510:client id="{F2FE754F-0B18-4554-B2F1-78B8D80D9A3C}" v="852" dt="2020-01-17T21:52:51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353EF-A589-427B-A0F2-45320B0530A5}" type="datetimeFigureOut">
              <a:rPr lang="pl-PL"/>
              <a:t>13.12.2020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02D5-63E9-4D90-A7AD-6319B862F133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8383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02D5-63E9-4D90-A7AD-6319B862F133}" type="slidenum">
              <a:rPr lang="pl-PL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004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02D5-63E9-4D90-A7AD-6319B862F133}" type="slidenum">
              <a:rPr lang="pl-PL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517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Gwarancja</a:t>
            </a:r>
            <a:r>
              <a:rPr lang="en-US">
                <a:cs typeface="Calibri"/>
              </a:rPr>
              <a:t>– </a:t>
            </a:r>
            <a:r>
              <a:rPr lang="en-US" err="1">
                <a:cs typeface="Calibri"/>
              </a:rPr>
              <a:t>powiedziec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nawiasach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jak</a:t>
            </a:r>
            <a:r>
              <a:rPr lang="en-US">
                <a:cs typeface="Calibri"/>
              </a:rPr>
              <a:t> w </a:t>
            </a:r>
            <a:r>
              <a:rPr lang="en-US" err="1">
                <a:cs typeface="Calibri"/>
              </a:rPr>
              <a:t>arduino</a:t>
            </a:r>
            <a:endParaRPr lang="en-US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02D5-63E9-4D90-A7AD-6319B862F133}" type="slidenum">
              <a:rPr lang="pl-PL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0144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02D5-63E9-4D90-A7AD-6319B862F133}" type="slidenum">
              <a:rPr lang="pl-PL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1214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02D5-63E9-4D90-A7AD-6319B862F133}" type="slidenum">
              <a:rPr lang="pl-PL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1130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02D5-63E9-4D90-A7AD-6319B862F133}" type="slidenum">
              <a:rPr lang="pl-PL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6482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02D5-63E9-4D90-A7AD-6319B862F133}" type="slidenum">
              <a:rPr lang="pl-PL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747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02D5-63E9-4D90-A7AD-6319B862F133}" type="slidenum">
              <a:rPr lang="pl-PL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237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02D5-63E9-4D90-A7AD-6319B862F133}" type="slidenum">
              <a:rPr lang="pl-PL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7663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02D5-63E9-4D90-A7AD-6319B862F133}" type="slidenum">
              <a:rPr lang="pl-PL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844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02D5-63E9-4D90-A7AD-6319B862F133}" type="slidenum">
              <a:rPr lang="pl-PL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654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02D5-63E9-4D90-A7AD-6319B862F133}" type="slidenum">
              <a:rPr lang="pl-PL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0270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02D5-63E9-4D90-A7AD-6319B862F133}" type="slidenum">
              <a:rPr lang="pl-PL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4421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02D5-63E9-4D90-A7AD-6319B862F133}" type="slidenum">
              <a:rPr lang="pl-PL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120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902D5-63E9-4D90-A7AD-6319B862F133}" type="slidenum">
              <a:rPr lang="pl-PL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013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444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10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086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088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19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887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1314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218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854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09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476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13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3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763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073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835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D162-D88A-4FD6-BEEE-7A2BD5421321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534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32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34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8DC411-DC73-4AEB-A65D-54173A272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pl-PL" dirty="0" err="1" smtClean="0"/>
              <a:t>Plantie</a:t>
            </a:r>
            <a:r>
              <a:rPr lang="pl-PL" dirty="0"/>
              <a:t/>
            </a:r>
            <a:br>
              <a:rPr lang="pl-PL" dirty="0"/>
            </a:br>
            <a:r>
              <a:rPr lang="pl-PL" sz="2800" dirty="0"/>
              <a:t>P</a:t>
            </a:r>
            <a:r>
              <a:rPr lang="pl-PL" sz="2800" dirty="0" smtClean="0"/>
              <a:t>rezentacja projektu</a:t>
            </a:r>
            <a:endParaRPr lang="pl-PL" sz="2800" dirty="0"/>
          </a:p>
        </p:txBody>
      </p:sp>
      <p:sp>
        <p:nvSpPr>
          <p:cNvPr id="48" name="Freeform: Shape 41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7934F-31A6-4589-B4C1-1E7E9FED0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510119"/>
            <a:ext cx="3602567" cy="1829292"/>
          </a:xfrm>
        </p:spPr>
        <p:txBody>
          <a:bodyPr anchor="ctr">
            <a:normAutofit/>
          </a:bodyPr>
          <a:lstStyle/>
          <a:p>
            <a:pPr algn="l"/>
            <a:r>
              <a:rPr lang="pl-PL">
                <a:solidFill>
                  <a:srgbClr val="FFFFFF"/>
                </a:solidFill>
              </a:rPr>
              <a:t>Autorzy:</a:t>
            </a:r>
          </a:p>
          <a:p>
            <a:pPr algn="l"/>
            <a:r>
              <a:rPr lang="pl-PL">
                <a:solidFill>
                  <a:srgbClr val="FFFFFF"/>
                </a:solidFill>
              </a:rPr>
              <a:t>Kamil Choiński</a:t>
            </a:r>
          </a:p>
          <a:p>
            <a:pPr algn="l"/>
            <a:r>
              <a:rPr lang="pl-PL">
                <a:solidFill>
                  <a:srgbClr val="FFFFFF"/>
                </a:solidFill>
              </a:rPr>
              <a:t>Oskar Stabla</a:t>
            </a:r>
          </a:p>
        </p:txBody>
      </p:sp>
      <p:pic>
        <p:nvPicPr>
          <p:cNvPr id="13" name="Obraz 5" descr="Obraz zawierający rysunek&#10;&#10;Opis wygenerowany przy bardzo wysokim poziomie pewności">
            <a:extLst>
              <a:ext uri="{FF2B5EF4-FFF2-40B4-BE49-F238E27FC236}">
                <a16:creationId xmlns:a16="http://schemas.microsoft.com/office/drawing/2014/main" id="{600B0522-1232-4D65-9EF4-52F8945A8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995" y="-571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31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4CC7B2-862A-49A6-9C45-632C7EEE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Wykorzystane 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4766BA-6689-47D7-A74B-AFA57F54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400"/>
              <a:t>HTML</a:t>
            </a:r>
          </a:p>
          <a:p>
            <a:r>
              <a:rPr lang="pl-PL" sz="2400"/>
              <a:t>CSS</a:t>
            </a:r>
          </a:p>
          <a:p>
            <a:r>
              <a:rPr lang="pl-PL" sz="2400"/>
              <a:t>JavaScript</a:t>
            </a:r>
          </a:p>
          <a:p>
            <a:r>
              <a:rPr lang="pl-PL" sz="2400"/>
              <a:t>Node.js</a:t>
            </a:r>
          </a:p>
          <a:p>
            <a:r>
              <a:rPr lang="pl-PL" sz="2400" noProof="1"/>
              <a:t>SQLite</a:t>
            </a:r>
          </a:p>
          <a:p>
            <a:endParaRPr lang="pl-PL"/>
          </a:p>
        </p:txBody>
      </p:sp>
      <p:pic>
        <p:nvPicPr>
          <p:cNvPr id="20" name="Obraz 20" descr="Obraz zawierający rysunek&#10;&#10;Opis wygenerowany przy bardzo wysokim poziomie pewności">
            <a:extLst>
              <a:ext uri="{FF2B5EF4-FFF2-40B4-BE49-F238E27FC236}">
                <a16:creationId xmlns:a16="http://schemas.microsoft.com/office/drawing/2014/main" id="{7377BDC0-EB15-4E5F-BF03-39E89A83A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310" y="1938257"/>
            <a:ext cx="6345381" cy="29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61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DC94AA-2DF9-45FB-93D3-B3247916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Serwer/</a:t>
            </a:r>
            <a:r>
              <a:rPr lang="pl-PL" noProof="1"/>
              <a:t>api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E01C8C-925E-4D70-A6CE-E9E894C36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400"/>
              <a:t>Wszystko w lokalnej sieci</a:t>
            </a:r>
          </a:p>
          <a:p>
            <a:r>
              <a:rPr lang="pl-PL" sz="2400"/>
              <a:t>Obsługa zapytań</a:t>
            </a:r>
            <a:endParaRPr lang="pl-PL"/>
          </a:p>
          <a:p>
            <a:r>
              <a:rPr lang="pl-PL" sz="2400"/>
              <a:t>Obiektowa baza danych</a:t>
            </a:r>
          </a:p>
          <a:p>
            <a:r>
              <a:rPr lang="pl-PL" sz="2400" noProof="1"/>
              <a:t>Socket server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4427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48E06C-3B09-40F7-B351-C64D5D13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Komunikacja ESP-Serwer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A3FFDB-C914-45F1-B943-2C473B3D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400"/>
              <a:t>Gwarancja pełnych danych</a:t>
            </a:r>
          </a:p>
          <a:p>
            <a:r>
              <a:rPr lang="pl-PL" sz="2400"/>
              <a:t>Minimalne opóźnienie</a:t>
            </a:r>
          </a:p>
          <a:p>
            <a:r>
              <a:rPr lang="pl-PL" sz="2400"/>
              <a:t>Możliwość </a:t>
            </a:r>
            <a:r>
              <a:rPr lang="pl-PL" sz="2400" noProof="1"/>
              <a:t>podłączenia wielu urządzeń</a:t>
            </a:r>
            <a:endParaRPr lang="pl-PL" sz="2400"/>
          </a:p>
          <a:p>
            <a:endParaRPr lang="pl-PL" sz="2400"/>
          </a:p>
        </p:txBody>
      </p:sp>
      <p:pic>
        <p:nvPicPr>
          <p:cNvPr id="4" name="Obraz 4" descr="Obraz zawierający rysunek, talerz&#10;&#10;Opis wygenerowany przy bardzo wysokim poziomie pewności">
            <a:extLst>
              <a:ext uri="{FF2B5EF4-FFF2-40B4-BE49-F238E27FC236}">
                <a16:creationId xmlns:a16="http://schemas.microsoft.com/office/drawing/2014/main" id="{5E96DDDC-8572-4F9E-8D0B-CFFFADC5B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4344924"/>
            <a:ext cx="6121400" cy="169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71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55EFA6-02BC-43FA-9FA5-A6D2E661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Panel operatorski</a:t>
            </a:r>
          </a:p>
        </p:txBody>
      </p:sp>
      <p:pic>
        <p:nvPicPr>
          <p:cNvPr id="35" name="Obraz 5" descr="Obraz zawierający rysunek&#10;&#10;Opis wygenerowany przy bardzo wysokim poziomie pewności">
            <a:extLst>
              <a:ext uri="{FF2B5EF4-FFF2-40B4-BE49-F238E27FC236}">
                <a16:creationId xmlns:a16="http://schemas.microsoft.com/office/drawing/2014/main" id="{0AD9B614-94CB-43E2-82C5-40887CE38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995" y="-571500"/>
            <a:ext cx="1905000" cy="1905000"/>
          </a:xfrm>
          <a:prstGeom prst="rect">
            <a:avLst/>
          </a:prstGeom>
        </p:spPr>
      </p:pic>
      <p:pic>
        <p:nvPicPr>
          <p:cNvPr id="36" name="Obraz 36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B7E8BF67-A22F-4D0E-A400-6B881EEF7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11" y="1329747"/>
            <a:ext cx="10633910" cy="5221188"/>
          </a:xfrm>
          <a:prstGeom prst="rect">
            <a:avLst/>
          </a:prstGeom>
        </p:spPr>
      </p:pic>
      <p:sp>
        <p:nvSpPr>
          <p:cNvPr id="39" name="Symbol zastępczy zawartości 38">
            <a:extLst>
              <a:ext uri="{FF2B5EF4-FFF2-40B4-BE49-F238E27FC236}">
                <a16:creationId xmlns:a16="http://schemas.microsoft.com/office/drawing/2014/main" id="{75209816-F609-4101-B0E2-81D19DC6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910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824A36-35AA-44A5-9C82-F616937C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Wizualizacja parametrów</a:t>
            </a:r>
          </a:p>
        </p:txBody>
      </p:sp>
      <p:pic>
        <p:nvPicPr>
          <p:cNvPr id="4" name="Obraz 4" descr="Obraz zawierający tekst&#10;&#10;Opis wygenerowany przy bardzo wysokim poziomie pewności">
            <a:extLst>
              <a:ext uri="{FF2B5EF4-FFF2-40B4-BE49-F238E27FC236}">
                <a16:creationId xmlns:a16="http://schemas.microsoft.com/office/drawing/2014/main" id="{D40E2409-CEFF-4910-AA2D-FC5D2E08A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7532" y="1373189"/>
            <a:ext cx="9911472" cy="5315873"/>
          </a:xfrm>
        </p:spPr>
      </p:pic>
    </p:spTree>
    <p:extLst>
      <p:ext uri="{BB962C8B-B14F-4D97-AF65-F5344CB8AC3E}">
        <p14:creationId xmlns:p14="http://schemas.microsoft.com/office/powerpoint/2010/main" val="3724491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A866E0-716C-4555-9E95-4BC34114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Problemy software'u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D10CA5-5B04-44F8-B777-5AC1903BA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400" dirty="0"/>
              <a:t>Pierwszy większy </a:t>
            </a:r>
            <a:r>
              <a:rPr lang="pl-PL" sz="2400" dirty="0" smtClean="0"/>
              <a:t>projekt zespołu</a:t>
            </a:r>
            <a:endParaRPr lang="pl-PL" sz="2400" dirty="0"/>
          </a:p>
          <a:p>
            <a:r>
              <a:rPr lang="pl-PL" sz="2400" dirty="0"/>
              <a:t>Oswojenie się ze środowiskiem i technologiami</a:t>
            </a:r>
          </a:p>
          <a:p>
            <a:r>
              <a:rPr lang="pl-PL" sz="2400" dirty="0"/>
              <a:t>Wymagana sieć lokalna z dostępem do internetu</a:t>
            </a:r>
          </a:p>
          <a:p>
            <a:pPr marL="0" indent="0">
              <a:buNone/>
            </a:pPr>
            <a:endParaRPr lang="en-US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9574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Przyszłość projektu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/>
              <a:buChar char=""/>
            </a:pPr>
            <a:r>
              <a:rPr lang="pl-PL" sz="2400">
                <a:ea typeface="+mn-lt"/>
                <a:cs typeface="+mn-lt"/>
              </a:rPr>
              <a:t>Szerokie możliwości</a:t>
            </a:r>
          </a:p>
          <a:p>
            <a:pPr>
              <a:buFont typeface="Wingdings 3"/>
              <a:buChar char=""/>
            </a:pPr>
            <a:r>
              <a:rPr lang="pl-PL" sz="2400">
                <a:ea typeface="+mn-lt"/>
                <a:cs typeface="+mn-lt"/>
              </a:rPr>
              <a:t>Prosta obsługa</a:t>
            </a:r>
            <a:endParaRPr lang="en-US" sz="2400">
              <a:ea typeface="+mn-lt"/>
              <a:cs typeface="+mn-lt"/>
            </a:endParaRPr>
          </a:p>
          <a:p>
            <a:pPr>
              <a:buFont typeface="Wingdings 3"/>
              <a:buChar char=""/>
            </a:pPr>
            <a:r>
              <a:rPr lang="pl-PL" sz="2400">
                <a:ea typeface="+mn-lt"/>
                <a:cs typeface="+mn-lt"/>
              </a:rPr>
              <a:t>Tanie materiały</a:t>
            </a:r>
            <a:endParaRPr lang="en-US" sz="2400">
              <a:ea typeface="+mn-lt"/>
              <a:cs typeface="+mn-lt"/>
            </a:endParaRPr>
          </a:p>
          <a:p>
            <a:pPr>
              <a:buFont typeface="Wingdings 3"/>
              <a:buChar char=""/>
            </a:pPr>
            <a:r>
              <a:rPr lang="pl-PL" sz="2400">
                <a:ea typeface="+mn-lt"/>
                <a:cs typeface="+mn-lt"/>
              </a:rPr>
              <a:t>Łatwa modyfikacja </a:t>
            </a:r>
            <a:endParaRPr lang="pl-PL"/>
          </a:p>
          <a:p>
            <a:endParaRPr lang="pl-PL" sz="2400"/>
          </a:p>
          <a:p>
            <a:endParaRPr lang="pl-PL" sz="2400"/>
          </a:p>
          <a:p>
            <a:endParaRPr lang="pl-PL"/>
          </a:p>
        </p:txBody>
      </p:sp>
      <p:pic>
        <p:nvPicPr>
          <p:cNvPr id="3074" name="Picture 2" descr="https://thumbs.dreamstime.com/z/smart-farming-hi-tech-agriculture-conceptual-picture-ai-smart-farming-hi-tech-agriculture-conceptual-picture-ai-automatic-1305065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974" y="1630491"/>
            <a:ext cx="6205072" cy="441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5" descr="Obraz zawierający rysunek&#10;&#10;Opis wygenerowany przy bardzo wysokim poziomie pewności">
            <a:extLst>
              <a:ext uri="{FF2B5EF4-FFF2-40B4-BE49-F238E27FC236}">
                <a16:creationId xmlns:a16="http://schemas.microsoft.com/office/drawing/2014/main" id="{D09085D4-D570-453E-AEFD-5325D1EC0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995" y="-571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160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Dziękujemy za uwagę i zapoznanie się </a:t>
            </a:r>
            <a:br>
              <a:rPr lang="pl-PL"/>
            </a:br>
            <a:r>
              <a:rPr lang="pl-PL"/>
              <a:t>z naszym projektem</a:t>
            </a:r>
          </a:p>
        </p:txBody>
      </p:sp>
      <p:pic>
        <p:nvPicPr>
          <p:cNvPr id="8" name="Obraz 8" descr="Obraz zawierający zegar&#10;&#10;Opis wygenerowany przy bardzo wysokim poziomie pewności">
            <a:extLst>
              <a:ext uri="{FF2B5EF4-FFF2-40B4-BE49-F238E27FC236}">
                <a16:creationId xmlns:a16="http://schemas.microsoft.com/office/drawing/2014/main" id="{88FFCD5B-48AB-4822-9FCB-9438E1ED6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03" y="4690404"/>
            <a:ext cx="2532530" cy="2532531"/>
          </a:xfrm>
        </p:spPr>
      </p:pic>
      <p:pic>
        <p:nvPicPr>
          <p:cNvPr id="5" name="Obraz 5" descr="Obraz zawierający rysunek&#10;&#10;Opis wygenerowany przy bardzo wysokim poziomie pewności">
            <a:extLst>
              <a:ext uri="{FF2B5EF4-FFF2-40B4-BE49-F238E27FC236}">
                <a16:creationId xmlns:a16="http://schemas.microsoft.com/office/drawing/2014/main" id="{C114C884-4912-4E4A-9B2A-0FD25919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995" y="-571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472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6AB38D-7E4A-4E38-8173-4C2DD530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Jak to się zaczęło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FA32FF-F3B8-4FCD-B67A-391660A17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400"/>
              <a:t>Śmierć towarzysza</a:t>
            </a:r>
          </a:p>
          <a:p>
            <a:r>
              <a:rPr lang="pl-PL" sz="2400"/>
              <a:t>Frustracja</a:t>
            </a:r>
          </a:p>
          <a:p>
            <a:r>
              <a:rPr lang="pl-PL" sz="2400"/>
              <a:t>Koncept</a:t>
            </a:r>
          </a:p>
        </p:txBody>
      </p:sp>
      <p:pic>
        <p:nvPicPr>
          <p:cNvPr id="4" name="Obraz 4" descr="Obraz zawierający stół, wewnątrz, siedzi, kubek&#10;&#10;Opis wygenerowany przy bardzo wysokim poziomie pewności">
            <a:extLst>
              <a:ext uri="{FF2B5EF4-FFF2-40B4-BE49-F238E27FC236}">
                <a16:creationId xmlns:a16="http://schemas.microsoft.com/office/drawing/2014/main" id="{B9C736FD-F7C8-498E-A376-3CA4ACFC9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334002" y="1242392"/>
            <a:ext cx="6140725" cy="46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70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Koncept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400"/>
              <a:t>Przeznaczony dla zapracowanych ludzi</a:t>
            </a:r>
          </a:p>
          <a:p>
            <a:r>
              <a:rPr lang="pl-PL" sz="2400"/>
              <a:t>Tani w produkcji i łatwy w implementacji</a:t>
            </a:r>
          </a:p>
          <a:p>
            <a:r>
              <a:rPr lang="pl-PL" sz="2400"/>
              <a:t>Prosta instalacja środowiska </a:t>
            </a:r>
            <a:endParaRPr lang="pl-PL"/>
          </a:p>
          <a:p>
            <a:pPr algn="just"/>
            <a:r>
              <a:rPr lang="pl-PL" sz="2400"/>
              <a:t>Mało potrzebnego oprogramowania</a:t>
            </a:r>
          </a:p>
          <a:p>
            <a:pPr algn="just"/>
            <a:endParaRPr lang="pl-PL" sz="2400"/>
          </a:p>
          <a:p>
            <a:pPr algn="just"/>
            <a:endParaRPr lang="pl-PL" sz="2400"/>
          </a:p>
          <a:p>
            <a:pPr algn="just"/>
            <a:endParaRPr lang="pl-PL" sz="2400"/>
          </a:p>
          <a:p>
            <a:endParaRPr lang="pl-PL" sz="2400"/>
          </a:p>
        </p:txBody>
      </p:sp>
      <p:pic>
        <p:nvPicPr>
          <p:cNvPr id="5" name="Obraz 5" descr="Obraz zawierający rysunek&#10;&#10;Opis wygenerowany przy bardzo wysokim poziomie pewności">
            <a:extLst>
              <a:ext uri="{FF2B5EF4-FFF2-40B4-BE49-F238E27FC236}">
                <a16:creationId xmlns:a16="http://schemas.microsoft.com/office/drawing/2014/main" id="{9B0FB9F7-CA30-4A70-8A37-A3EC150E7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995" y="-571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13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Funkcjonalność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sz="2400"/>
          </a:p>
          <a:p>
            <a:r>
              <a:rPr lang="pl-PL" sz="2400"/>
              <a:t>Bezprzewodowe połączenie z urządzeniem</a:t>
            </a:r>
            <a:endParaRPr lang="pl-PL"/>
          </a:p>
          <a:p>
            <a:r>
              <a:rPr lang="pl-PL" sz="2400">
                <a:ea typeface="+mn-lt"/>
                <a:cs typeface="+mn-lt"/>
              </a:rPr>
              <a:t>Monitorowanie wybranych parametrów</a:t>
            </a:r>
            <a:endParaRPr lang="pl-PL" sz="2400"/>
          </a:p>
          <a:p>
            <a:r>
              <a:rPr lang="pl-PL" sz="2400"/>
              <a:t>Zapis pomiarów do bazy danych</a:t>
            </a:r>
          </a:p>
          <a:p>
            <a:r>
              <a:rPr lang="pl-PL" sz="2400"/>
              <a:t>Graficzne przedstawienie w postaci wykresu</a:t>
            </a:r>
          </a:p>
          <a:p>
            <a:r>
              <a:rPr lang="pl-PL" sz="2400"/>
              <a:t>Łatwa możliwość modyfikacji </a:t>
            </a:r>
          </a:p>
          <a:p>
            <a:endParaRPr lang="pl-PL" sz="2400"/>
          </a:p>
        </p:txBody>
      </p:sp>
      <p:pic>
        <p:nvPicPr>
          <p:cNvPr id="5" name="Obraz 5" descr="Obraz zawierający rysunek&#10;&#10;Opis wygenerowany przy bardzo wysokim poziomie pewności">
            <a:extLst>
              <a:ext uri="{FF2B5EF4-FFF2-40B4-BE49-F238E27FC236}">
                <a16:creationId xmlns:a16="http://schemas.microsoft.com/office/drawing/2014/main" id="{E06AAC39-9C28-4BCC-8BCA-481F0FBE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995" y="-571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2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>
            <a:extLst>
              <a:ext uri="{FF2B5EF4-FFF2-40B4-BE49-F238E27FC236}">
                <a16:creationId xmlns:a16="http://schemas.microsoft.com/office/drawing/2014/main" id="{3CACFB8C-CE2B-49FB-B32F-01CABA6B5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7214" y="493024"/>
            <a:ext cx="8381691" cy="5990077"/>
          </a:xfr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70C5E63-EF37-49B1-8C87-A8553277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Schemat blokowy</a:t>
            </a:r>
          </a:p>
        </p:txBody>
      </p:sp>
    </p:spTree>
    <p:extLst>
      <p:ext uri="{BB962C8B-B14F-4D97-AF65-F5344CB8AC3E}">
        <p14:creationId xmlns:p14="http://schemas.microsoft.com/office/powerpoint/2010/main" val="3890032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7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 7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32EBB13-11E9-454E-A5C9-D5485CDF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Część Hardware</a:t>
            </a:r>
            <a:endParaRPr lang="pl-PL">
              <a:solidFill>
                <a:srgbClr val="FFFFFF"/>
              </a:solidFill>
            </a:endParaRPr>
          </a:p>
        </p:txBody>
      </p:sp>
      <p:pic>
        <p:nvPicPr>
          <p:cNvPr id="66" name="Obraz 66" descr="Obraz zawierający pomieszczenie&#10;&#10;Opis wygenerowany przy bardzo wysokim poziomie pewności">
            <a:extLst>
              <a:ext uri="{FF2B5EF4-FFF2-40B4-BE49-F238E27FC236}">
                <a16:creationId xmlns:a16="http://schemas.microsoft.com/office/drawing/2014/main" id="{C3FE1E55-CBF4-4B3C-8874-0CA190F98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74" name="Content Placeholder 69">
            <a:extLst>
              <a:ext uri="{FF2B5EF4-FFF2-40B4-BE49-F238E27FC236}">
                <a16:creationId xmlns:a16="http://schemas.microsoft.com/office/drawing/2014/main" id="{43CCB552-0E85-4AB6-97A6-15B0AE32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pl-PL" dirty="0" smtClean="0">
                <a:solidFill>
                  <a:srgbClr val="FFFFFF"/>
                </a:solidFill>
              </a:rPr>
              <a:t>Schemat elektryczny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Początki projektu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45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 descr="Obraz zawierający tekst, mapa&#10;&#10;Opis wygenerowany przy bardzo wysokim poziomie pewności">
            <a:extLst>
              <a:ext uri="{FF2B5EF4-FFF2-40B4-BE49-F238E27FC236}">
                <a16:creationId xmlns:a16="http://schemas.microsoft.com/office/drawing/2014/main" id="{9E1AF30A-9061-4E48-AE76-895CEB7BF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121" y="417225"/>
            <a:ext cx="8660639" cy="6120591"/>
          </a:xfr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50E4071-35CB-4542-BB81-77524E4B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Schemat elektryczny</a:t>
            </a:r>
          </a:p>
        </p:txBody>
      </p:sp>
    </p:spTree>
    <p:extLst>
      <p:ext uri="{BB962C8B-B14F-4D97-AF65-F5344CB8AC3E}">
        <p14:creationId xmlns:p14="http://schemas.microsoft.com/office/powerpoint/2010/main" val="1699840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C0A3D1-2860-4045-87AC-7A0905FA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/>
              <a:t>Początki projektu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3D2534-07D7-4914-970D-E3256FBD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Trello (</a:t>
            </a:r>
            <a:r>
              <a:rPr lang="en-US" sz="2000" dirty="0" err="1"/>
              <a:t>zarządzanie</a:t>
            </a:r>
            <a:r>
              <a:rPr lang="en-US" sz="2000" dirty="0"/>
              <a:t> </a:t>
            </a:r>
            <a:r>
              <a:rPr lang="en-US" sz="2000" dirty="0" err="1"/>
              <a:t>planami</a:t>
            </a:r>
            <a:r>
              <a:rPr lang="en-US" sz="2000" dirty="0"/>
              <a:t>)</a:t>
            </a:r>
          </a:p>
          <a:p>
            <a:r>
              <a:rPr lang="en-US" sz="2000" dirty="0"/>
              <a:t>GitHub (</a:t>
            </a:r>
            <a:r>
              <a:rPr lang="en-US" sz="2000" dirty="0" err="1"/>
              <a:t>zarządanie</a:t>
            </a:r>
            <a:r>
              <a:rPr lang="en-US" sz="2000" dirty="0"/>
              <a:t> </a:t>
            </a:r>
            <a:r>
              <a:rPr lang="en-US" sz="2000" dirty="0" err="1"/>
              <a:t>projektem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ArduinoIDE</a:t>
            </a:r>
            <a:endParaRPr lang="en-US" sz="2000" dirty="0"/>
          </a:p>
          <a:p>
            <a:r>
              <a:rPr lang="en-US" sz="2000" dirty="0" err="1"/>
              <a:t>Komunikacja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płytka</a:t>
            </a:r>
            <a:r>
              <a:rPr lang="en-US" sz="2000" dirty="0"/>
              <a:t> </a:t>
            </a:r>
            <a:r>
              <a:rPr lang="en-US" sz="2000" dirty="0" err="1"/>
              <a:t>rozwojowa</a:t>
            </a:r>
            <a:r>
              <a:rPr lang="en-US" sz="2000" dirty="0"/>
              <a:t> UNO – ESP8266</a:t>
            </a:r>
            <a:endParaRPr lang="pl-PL" sz="2000" dirty="0"/>
          </a:p>
          <a:p>
            <a:r>
              <a:rPr lang="en-US" sz="2000" dirty="0" err="1"/>
              <a:t>Wyświetlacz</a:t>
            </a:r>
            <a:endParaRPr lang="en-US" sz="2000" dirty="0"/>
          </a:p>
          <a:p>
            <a:r>
              <a:rPr lang="en-US" sz="2000" dirty="0" err="1"/>
              <a:t>Testowe</a:t>
            </a:r>
            <a:r>
              <a:rPr lang="en-US" sz="2000" dirty="0"/>
              <a:t> </a:t>
            </a:r>
            <a:r>
              <a:rPr lang="en-US" sz="2000" dirty="0" err="1"/>
              <a:t>pomiary</a:t>
            </a:r>
            <a:r>
              <a:rPr lang="en-US" sz="2000" dirty="0"/>
              <a:t>, </a:t>
            </a:r>
            <a:r>
              <a:rPr lang="en-US" sz="2000" dirty="0" err="1"/>
              <a:t>czujniki</a:t>
            </a:r>
            <a:r>
              <a:rPr lang="en-US" sz="2000" dirty="0"/>
              <a:t> 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4990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2A4A47E-D818-4EEB-91D1-CE31263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Część software'u</a:t>
            </a:r>
          </a:p>
        </p:txBody>
      </p:sp>
      <p:pic>
        <p:nvPicPr>
          <p:cNvPr id="4" name="Obraz 4" descr="Obraz zawierający zegar&#10;&#10;Opis wygenerowany przy bardzo wysokim poziomie pewności">
            <a:extLst>
              <a:ext uri="{FF2B5EF4-FFF2-40B4-BE49-F238E27FC236}">
                <a16:creationId xmlns:a16="http://schemas.microsoft.com/office/drawing/2014/main" id="{B9363BD9-7024-48FC-AD11-E1C80E5FD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28B206-66EC-4D5B-B655-E874274E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Technologie</a:t>
            </a:r>
          </a:p>
          <a:p>
            <a:r>
              <a:rPr lang="en-US" err="1">
                <a:solidFill>
                  <a:srgbClr val="FFFFFF"/>
                </a:solidFill>
              </a:rPr>
              <a:t>Serwer</a:t>
            </a:r>
            <a:endParaRPr lang="en-US">
              <a:solidFill>
                <a:srgbClr val="FFFFFF"/>
              </a:solidFill>
            </a:endParaRPr>
          </a:p>
          <a:p>
            <a:r>
              <a:rPr lang="en-US" err="1">
                <a:solidFill>
                  <a:srgbClr val="FFFFFF"/>
                </a:solidFill>
              </a:rPr>
              <a:t>Komunikacja</a:t>
            </a:r>
          </a:p>
          <a:p>
            <a:r>
              <a:rPr lang="en-US">
                <a:solidFill>
                  <a:srgbClr val="FFFFFF"/>
                </a:solidFill>
              </a:rPr>
              <a:t>Front-end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89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165</Words>
  <Application>Microsoft Office PowerPoint</Application>
  <PresentationFormat>Widescreen</PresentationFormat>
  <Paragraphs>90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Plantie Prezentacja projektu</vt:lpstr>
      <vt:lpstr>Jak to się zaczęło</vt:lpstr>
      <vt:lpstr>Koncept</vt:lpstr>
      <vt:lpstr>Funkcjonalność</vt:lpstr>
      <vt:lpstr>Schemat blokowy</vt:lpstr>
      <vt:lpstr>Część Hardware</vt:lpstr>
      <vt:lpstr>Schemat elektryczny</vt:lpstr>
      <vt:lpstr>Początki projektu</vt:lpstr>
      <vt:lpstr>Część software'u</vt:lpstr>
      <vt:lpstr>Wykorzystane technologie</vt:lpstr>
      <vt:lpstr>Serwer/api</vt:lpstr>
      <vt:lpstr>Komunikacja ESP-Serwer</vt:lpstr>
      <vt:lpstr>Panel operatorski</vt:lpstr>
      <vt:lpstr>Wizualizacja parametrów</vt:lpstr>
      <vt:lpstr>Problemy software'u</vt:lpstr>
      <vt:lpstr>Przyszłość projektu</vt:lpstr>
      <vt:lpstr>Dziękujemy za uwagę i zapoznanie się  z naszym projektem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Plantie™</dc:title>
  <dc:creator>Choinski, Kamil</dc:creator>
  <cp:lastModifiedBy>Kamil Choiński</cp:lastModifiedBy>
  <cp:revision>6</cp:revision>
  <dcterms:created xsi:type="dcterms:W3CDTF">2019-12-16T08:28:43Z</dcterms:created>
  <dcterms:modified xsi:type="dcterms:W3CDTF">2020-12-13T16:37:19Z</dcterms:modified>
</cp:coreProperties>
</file>