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Poppins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9" roundtripDataSignature="AMtx7mhOdF6m3LOtBj6yLqIN9cMW4Ver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92A414-5E12-497B-9AA9-BDB3490827C1}">
  <a:tblStyle styleId="{2C92A414-5E12-497B-9AA9-BDB3490827C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42" Type="http://schemas.openxmlformats.org/officeDocument/2006/relationships/font" Target="fonts/Poppins-bold.fntdata"/><Relationship Id="rId41" Type="http://schemas.openxmlformats.org/officeDocument/2006/relationships/font" Target="fonts/Poppins-regular.fntdata"/><Relationship Id="rId44" Type="http://schemas.openxmlformats.org/officeDocument/2006/relationships/font" Target="fonts/Poppins-boldItalic.fntdata"/><Relationship Id="rId43" Type="http://schemas.openxmlformats.org/officeDocument/2006/relationships/font" Target="fonts/Poppins-italic.fntdata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Roboto-regular.fntdata"/><Relationship Id="rId36" Type="http://schemas.openxmlformats.org/officeDocument/2006/relationships/slide" Target="slides/slide30.xml"/><Relationship Id="rId39" Type="http://schemas.openxmlformats.org/officeDocument/2006/relationships/font" Target="fonts/Roboto-italic.fntdata"/><Relationship Id="rId38" Type="http://schemas.openxmlformats.org/officeDocument/2006/relationships/font" Target="fonts/Roboto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cefbf1027e_7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cefbf1027e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cefbf1027e_6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cefbf1027e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cefbf1027e_7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cefbf1027e_7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cefbf1027e_7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cefbf1027e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4" name="Google Shape;9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4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 txBox="1"/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" name="Google Shape;15;p29"/>
          <p:cNvSpPr txBox="1"/>
          <p:nvPr>
            <p:ph idx="1" type="subTitle"/>
          </p:nvPr>
        </p:nvSpPr>
        <p:spPr>
          <a:xfrm>
            <a:off x="2138151" y="2059652"/>
            <a:ext cx="24171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9"/>
          <p:cNvSpPr txBox="1"/>
          <p:nvPr>
            <p:ph idx="2" type="title"/>
          </p:nvPr>
        </p:nvSpPr>
        <p:spPr>
          <a:xfrm>
            <a:off x="1139750" y="1652427"/>
            <a:ext cx="998400" cy="89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29"/>
          <p:cNvSpPr txBox="1"/>
          <p:nvPr>
            <p:ph idx="3" type="subTitle"/>
          </p:nvPr>
        </p:nvSpPr>
        <p:spPr>
          <a:xfrm>
            <a:off x="5917798" y="2059661"/>
            <a:ext cx="24171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" name="Google Shape;18;p29"/>
          <p:cNvSpPr txBox="1"/>
          <p:nvPr>
            <p:ph idx="4" type="title"/>
          </p:nvPr>
        </p:nvSpPr>
        <p:spPr>
          <a:xfrm>
            <a:off x="4919375" y="1652326"/>
            <a:ext cx="998400" cy="89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29"/>
          <p:cNvSpPr txBox="1"/>
          <p:nvPr>
            <p:ph idx="5" type="subTitle"/>
          </p:nvPr>
        </p:nvSpPr>
        <p:spPr>
          <a:xfrm>
            <a:off x="2138151" y="3575486"/>
            <a:ext cx="24171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6" type="title"/>
          </p:nvPr>
        </p:nvSpPr>
        <p:spPr>
          <a:xfrm>
            <a:off x="1139750" y="3168103"/>
            <a:ext cx="998400" cy="89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29"/>
          <p:cNvSpPr txBox="1"/>
          <p:nvPr>
            <p:ph idx="7" type="subTitle"/>
          </p:nvPr>
        </p:nvSpPr>
        <p:spPr>
          <a:xfrm>
            <a:off x="5917798" y="3575488"/>
            <a:ext cx="24171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" name="Google Shape;22;p29"/>
          <p:cNvSpPr txBox="1"/>
          <p:nvPr>
            <p:ph idx="8" type="title"/>
          </p:nvPr>
        </p:nvSpPr>
        <p:spPr>
          <a:xfrm>
            <a:off x="4919378" y="3168145"/>
            <a:ext cx="998400" cy="89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29"/>
          <p:cNvSpPr txBox="1"/>
          <p:nvPr>
            <p:ph idx="9" type="subTitle"/>
          </p:nvPr>
        </p:nvSpPr>
        <p:spPr>
          <a:xfrm>
            <a:off x="2138151" y="1752125"/>
            <a:ext cx="24171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3" type="subTitle"/>
          </p:nvPr>
        </p:nvSpPr>
        <p:spPr>
          <a:xfrm>
            <a:off x="5917798" y="1752125"/>
            <a:ext cx="24171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4" type="subTitle"/>
          </p:nvPr>
        </p:nvSpPr>
        <p:spPr>
          <a:xfrm>
            <a:off x="2138151" y="3267950"/>
            <a:ext cx="24171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5" type="subTitle"/>
          </p:nvPr>
        </p:nvSpPr>
        <p:spPr>
          <a:xfrm>
            <a:off x="5917798" y="3267950"/>
            <a:ext cx="24171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/>
          <p:nvPr/>
        </p:nvSpPr>
        <p:spPr>
          <a:xfrm rot="5400000">
            <a:off x="-6585" y="4309125"/>
            <a:ext cx="844084" cy="844084"/>
          </a:xfrm>
          <a:custGeom>
            <a:rect b="b" l="l" r="r" t="t"/>
            <a:pathLst>
              <a:path extrusionOk="0" h="7395" w="7395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9"/>
          <p:cNvSpPr/>
          <p:nvPr/>
        </p:nvSpPr>
        <p:spPr>
          <a:xfrm flipH="1">
            <a:off x="5690250" y="4152350"/>
            <a:ext cx="3513695" cy="1071504"/>
          </a:xfrm>
          <a:custGeom>
            <a:rect b="b" l="l" r="r" t="t"/>
            <a:pathLst>
              <a:path extrusionOk="0" h="6105" w="16452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 and two columns 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" type="subTitle"/>
          </p:nvPr>
        </p:nvSpPr>
        <p:spPr>
          <a:xfrm>
            <a:off x="720000" y="1570175"/>
            <a:ext cx="3598500" cy="23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30"/>
          <p:cNvSpPr txBox="1"/>
          <p:nvPr>
            <p:ph idx="2" type="subTitle"/>
          </p:nvPr>
        </p:nvSpPr>
        <p:spPr>
          <a:xfrm>
            <a:off x="4825525" y="1570175"/>
            <a:ext cx="3598500" cy="23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30"/>
          <p:cNvSpPr/>
          <p:nvPr/>
        </p:nvSpPr>
        <p:spPr>
          <a:xfrm>
            <a:off x="-41325" y="4115100"/>
            <a:ext cx="3513695" cy="1071504"/>
          </a:xfrm>
          <a:custGeom>
            <a:rect b="b" l="l" r="r" t="t"/>
            <a:pathLst>
              <a:path extrusionOk="0" h="6105" w="16452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30"/>
          <p:cNvGrpSpPr/>
          <p:nvPr/>
        </p:nvGrpSpPr>
        <p:grpSpPr>
          <a:xfrm>
            <a:off x="7901304" y="-10"/>
            <a:ext cx="1156807" cy="915964"/>
            <a:chOff x="7812754" y="-10"/>
            <a:chExt cx="1156807" cy="915964"/>
          </a:xfrm>
        </p:grpSpPr>
        <p:sp>
          <p:nvSpPr>
            <p:cNvPr id="35" name="Google Shape;35;p30"/>
            <p:cNvSpPr/>
            <p:nvPr/>
          </p:nvSpPr>
          <p:spPr>
            <a:xfrm>
              <a:off x="7812754" y="-10"/>
              <a:ext cx="1156807" cy="578499"/>
            </a:xfrm>
            <a:custGeom>
              <a:rect b="b" l="l" r="r" t="t"/>
              <a:pathLst>
                <a:path extrusionOk="0" h="7486" w="1497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0"/>
            <p:cNvSpPr/>
            <p:nvPr/>
          </p:nvSpPr>
          <p:spPr>
            <a:xfrm>
              <a:off x="7812754" y="337455"/>
              <a:ext cx="1156807" cy="578499"/>
            </a:xfrm>
            <a:custGeom>
              <a:rect b="b" l="l" r="r" t="t"/>
              <a:pathLst>
                <a:path extrusionOk="0" h="7486" w="1497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30"/>
          <p:cNvSpPr/>
          <p:nvPr/>
        </p:nvSpPr>
        <p:spPr>
          <a:xfrm>
            <a:off x="3631900" y="4603375"/>
            <a:ext cx="3336916" cy="643807"/>
          </a:xfrm>
          <a:custGeom>
            <a:rect b="b" l="l" r="r" t="t"/>
            <a:pathLst>
              <a:path extrusionOk="0" h="6450" w="21541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0"/>
          <p:cNvSpPr/>
          <p:nvPr/>
        </p:nvSpPr>
        <p:spPr>
          <a:xfrm>
            <a:off x="5614345" y="4115100"/>
            <a:ext cx="3827405" cy="1132072"/>
          </a:xfrm>
          <a:custGeom>
            <a:rect b="b" l="l" r="r" t="t"/>
            <a:pathLst>
              <a:path extrusionOk="0" h="6450" w="21541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/>
          <p:nvPr/>
        </p:nvSpPr>
        <p:spPr>
          <a:xfrm>
            <a:off x="8233586" y="4233051"/>
            <a:ext cx="910417" cy="910454"/>
          </a:xfrm>
          <a:custGeom>
            <a:rect b="b" l="l" r="r" t="t"/>
            <a:pathLst>
              <a:path extrusionOk="0" h="7395" w="7395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31"/>
          <p:cNvSpPr/>
          <p:nvPr/>
        </p:nvSpPr>
        <p:spPr>
          <a:xfrm>
            <a:off x="0" y="4452300"/>
            <a:ext cx="691200" cy="69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1"/>
          <p:cNvSpPr/>
          <p:nvPr/>
        </p:nvSpPr>
        <p:spPr>
          <a:xfrm>
            <a:off x="8359444" y="160950"/>
            <a:ext cx="691200" cy="691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1"/>
          <p:cNvSpPr/>
          <p:nvPr/>
        </p:nvSpPr>
        <p:spPr>
          <a:xfrm flipH="1">
            <a:off x="6" y="-12"/>
            <a:ext cx="807025" cy="1573247"/>
          </a:xfrm>
          <a:custGeom>
            <a:rect b="b" l="l" r="r" t="t"/>
            <a:pathLst>
              <a:path extrusionOk="0" h="4316" w="2214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Title and text 5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" type="body"/>
          </p:nvPr>
        </p:nvSpPr>
        <p:spPr>
          <a:xfrm>
            <a:off x="720000" y="1152475"/>
            <a:ext cx="770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48" name="Google Shape;48;p32"/>
          <p:cNvSpPr/>
          <p:nvPr/>
        </p:nvSpPr>
        <p:spPr>
          <a:xfrm>
            <a:off x="181031" y="4360499"/>
            <a:ext cx="609600" cy="60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2"/>
          <p:cNvSpPr/>
          <p:nvPr/>
        </p:nvSpPr>
        <p:spPr>
          <a:xfrm>
            <a:off x="-48625" y="4660342"/>
            <a:ext cx="2204291" cy="543090"/>
          </a:xfrm>
          <a:custGeom>
            <a:rect b="b" l="l" r="r" t="t"/>
            <a:pathLst>
              <a:path extrusionOk="0" h="6450" w="21541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32"/>
          <p:cNvGrpSpPr/>
          <p:nvPr/>
        </p:nvGrpSpPr>
        <p:grpSpPr>
          <a:xfrm>
            <a:off x="7955199" y="187353"/>
            <a:ext cx="937595" cy="761228"/>
            <a:chOff x="2699874" y="1037953"/>
            <a:chExt cx="937595" cy="761228"/>
          </a:xfrm>
        </p:grpSpPr>
        <p:sp>
          <p:nvSpPr>
            <p:cNvPr id="51" name="Google Shape;51;p32"/>
            <p:cNvSpPr/>
            <p:nvPr/>
          </p:nvSpPr>
          <p:spPr>
            <a:xfrm rot="-5400000">
              <a:off x="2933643" y="804184"/>
              <a:ext cx="470057" cy="937595"/>
            </a:xfrm>
            <a:custGeom>
              <a:rect b="b" l="l" r="r" t="t"/>
              <a:pathLst>
                <a:path extrusionOk="0" h="14965" w="7502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2"/>
            <p:cNvSpPr/>
            <p:nvPr/>
          </p:nvSpPr>
          <p:spPr>
            <a:xfrm rot="-5400000">
              <a:off x="2877070" y="1215518"/>
              <a:ext cx="583153" cy="584172"/>
            </a:xfrm>
            <a:custGeom>
              <a:rect b="b" l="l" r="r" t="t"/>
              <a:pathLst>
                <a:path extrusionOk="0" h="9324" w="9307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 header 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/>
          <p:nvPr>
            <p:ph type="title"/>
          </p:nvPr>
        </p:nvSpPr>
        <p:spPr>
          <a:xfrm>
            <a:off x="2400000" y="2496812"/>
            <a:ext cx="43440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33"/>
          <p:cNvSpPr txBox="1"/>
          <p:nvPr>
            <p:ph idx="2" type="title"/>
          </p:nvPr>
        </p:nvSpPr>
        <p:spPr>
          <a:xfrm>
            <a:off x="3910950" y="1297275"/>
            <a:ext cx="1322100" cy="11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6" name="Google Shape;56;p33"/>
          <p:cNvSpPr txBox="1"/>
          <p:nvPr>
            <p:ph idx="1" type="subTitle"/>
          </p:nvPr>
        </p:nvSpPr>
        <p:spPr>
          <a:xfrm>
            <a:off x="2400000" y="3298712"/>
            <a:ext cx="43440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/>
          <p:nvPr/>
        </p:nvSpPr>
        <p:spPr>
          <a:xfrm>
            <a:off x="-61775" y="4135550"/>
            <a:ext cx="3513695" cy="1071504"/>
          </a:xfrm>
          <a:custGeom>
            <a:rect b="b" l="l" r="r" t="t"/>
            <a:pathLst>
              <a:path extrusionOk="0" h="6105" w="16452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33"/>
          <p:cNvGrpSpPr/>
          <p:nvPr/>
        </p:nvGrpSpPr>
        <p:grpSpPr>
          <a:xfrm>
            <a:off x="8" y="8"/>
            <a:ext cx="692634" cy="1349775"/>
            <a:chOff x="1775008" y="483683"/>
            <a:chExt cx="692634" cy="1349775"/>
          </a:xfrm>
        </p:grpSpPr>
        <p:sp>
          <p:nvSpPr>
            <p:cNvPr id="59" name="Google Shape;59;p33"/>
            <p:cNvSpPr/>
            <p:nvPr/>
          </p:nvSpPr>
          <p:spPr>
            <a:xfrm rot="-5400000">
              <a:off x="1775017" y="483683"/>
              <a:ext cx="691200" cy="691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3"/>
            <p:cNvSpPr/>
            <p:nvPr/>
          </p:nvSpPr>
          <p:spPr>
            <a:xfrm rot="10800000">
              <a:off x="1775008" y="1140805"/>
              <a:ext cx="692634" cy="692653"/>
            </a:xfrm>
            <a:custGeom>
              <a:rect b="b" l="l" r="r" t="t"/>
              <a:pathLst>
                <a:path extrusionOk="0" h="7395" w="7395">
                  <a:moveTo>
                    <a:pt x="5285" y="1"/>
                  </a:moveTo>
                  <a:cubicBezTo>
                    <a:pt x="2358" y="1"/>
                    <a:pt x="0" y="2358"/>
                    <a:pt x="0" y="5286"/>
                  </a:cubicBezTo>
                  <a:lnTo>
                    <a:pt x="0" y="7395"/>
                  </a:lnTo>
                  <a:lnTo>
                    <a:pt x="7394" y="7395"/>
                  </a:lnTo>
                  <a:lnTo>
                    <a:pt x="73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33"/>
          <p:cNvSpPr/>
          <p:nvPr/>
        </p:nvSpPr>
        <p:spPr>
          <a:xfrm rot="5400000">
            <a:off x="7463338" y="3462828"/>
            <a:ext cx="1287126" cy="2074174"/>
          </a:xfrm>
          <a:custGeom>
            <a:rect b="b" l="l" r="r" t="t"/>
            <a:pathLst>
              <a:path extrusionOk="0" h="5537" w="3436">
                <a:moveTo>
                  <a:pt x="944" y="1"/>
                </a:moveTo>
                <a:cubicBezTo>
                  <a:pt x="1" y="2073"/>
                  <a:pt x="2459" y="4623"/>
                  <a:pt x="3435" y="5537"/>
                </a:cubicBezTo>
                <a:lnTo>
                  <a:pt x="343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3"/>
          <p:cNvSpPr/>
          <p:nvPr/>
        </p:nvSpPr>
        <p:spPr>
          <a:xfrm rot="5400000">
            <a:off x="8101334" y="4100822"/>
            <a:ext cx="707030" cy="1378304"/>
          </a:xfrm>
          <a:custGeom>
            <a:rect b="b" l="l" r="r" t="t"/>
            <a:pathLst>
              <a:path extrusionOk="0" h="4316" w="2214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3"/>
          <p:cNvSpPr/>
          <p:nvPr/>
        </p:nvSpPr>
        <p:spPr>
          <a:xfrm rot="5400000">
            <a:off x="7753924" y="-257728"/>
            <a:ext cx="517375" cy="1032061"/>
          </a:xfrm>
          <a:custGeom>
            <a:rect b="b" l="l" r="r" t="t"/>
            <a:pathLst>
              <a:path extrusionOk="0" h="14965" w="7502">
                <a:moveTo>
                  <a:pt x="0" y="0"/>
                </a:moveTo>
                <a:lnTo>
                  <a:pt x="0" y="14964"/>
                </a:lnTo>
                <a:cubicBezTo>
                  <a:pt x="4141" y="14964"/>
                  <a:pt x="7502" y="11625"/>
                  <a:pt x="7502" y="7484"/>
                </a:cubicBezTo>
                <a:cubicBezTo>
                  <a:pt x="7502" y="3339"/>
                  <a:pt x="4141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jp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freepik.com/free-photo/black-man-with-clipboard-near-colleagues_2329287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psd/landing-page-template-essential-oil-bottle-podium-with-geometric-shapes_12458441.htm/?utm_source=slidesgo_template&amp;utm_medium=referral-link&amp;utm_campaign=sg_resources&amp;utm_content=freepi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1162525" y="1625855"/>
            <a:ext cx="7243500" cy="16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2800"/>
              <a:t>Diagnostic potential for a serum miRNA</a:t>
            </a:r>
            <a:br>
              <a:rPr b="1" lang="en-US" sz="2800"/>
            </a:br>
            <a:r>
              <a:rPr b="1" lang="en-US" sz="2800"/>
              <a:t>neural network for detection of ovarian cancer</a:t>
            </a:r>
            <a:endParaRPr b="1" sz="2800"/>
          </a:p>
        </p:txBody>
      </p:sp>
      <p:grpSp>
        <p:nvGrpSpPr>
          <p:cNvPr id="106" name="Google Shape;106;p1"/>
          <p:cNvGrpSpPr/>
          <p:nvPr/>
        </p:nvGrpSpPr>
        <p:grpSpPr>
          <a:xfrm>
            <a:off x="-41325" y="3921300"/>
            <a:ext cx="6465842" cy="1260481"/>
            <a:chOff x="-41325" y="3921300"/>
            <a:chExt cx="6465842" cy="1260481"/>
          </a:xfrm>
        </p:grpSpPr>
        <p:sp>
          <p:nvSpPr>
            <p:cNvPr id="107" name="Google Shape;107;p1"/>
            <p:cNvSpPr/>
            <p:nvPr/>
          </p:nvSpPr>
          <p:spPr>
            <a:xfrm>
              <a:off x="691200" y="3921300"/>
              <a:ext cx="4132156" cy="1222194"/>
            </a:xfrm>
            <a:custGeom>
              <a:rect b="b" l="l" r="r" t="t"/>
              <a:pathLst>
                <a:path extrusionOk="0" h="6450" w="21541">
                  <a:moveTo>
                    <a:pt x="11047" y="1"/>
                  </a:moveTo>
                  <a:cubicBezTo>
                    <a:pt x="10962" y="1"/>
                    <a:pt x="10876" y="3"/>
                    <a:pt x="10789" y="6"/>
                  </a:cubicBezTo>
                  <a:cubicBezTo>
                    <a:pt x="8556" y="75"/>
                    <a:pt x="6537" y="1270"/>
                    <a:pt x="4737" y="2556"/>
                  </a:cubicBezTo>
                  <a:cubicBezTo>
                    <a:pt x="3091" y="3718"/>
                    <a:pt x="1522" y="4987"/>
                    <a:pt x="22" y="6346"/>
                  </a:cubicBezTo>
                  <a:lnTo>
                    <a:pt x="0" y="6397"/>
                  </a:lnTo>
                  <a:cubicBezTo>
                    <a:pt x="2357" y="6085"/>
                    <a:pt x="4458" y="6032"/>
                    <a:pt x="6708" y="6032"/>
                  </a:cubicBezTo>
                  <a:cubicBezTo>
                    <a:pt x="7425" y="6032"/>
                    <a:pt x="8156" y="6037"/>
                    <a:pt x="8916" y="6041"/>
                  </a:cubicBezTo>
                  <a:cubicBezTo>
                    <a:pt x="10789" y="6041"/>
                    <a:pt x="12667" y="6059"/>
                    <a:pt x="14523" y="6076"/>
                  </a:cubicBezTo>
                  <a:cubicBezTo>
                    <a:pt x="15809" y="6076"/>
                    <a:pt x="17078" y="6093"/>
                    <a:pt x="18347" y="6221"/>
                  </a:cubicBezTo>
                  <a:cubicBezTo>
                    <a:pt x="19264" y="6295"/>
                    <a:pt x="20166" y="6450"/>
                    <a:pt x="21079" y="6450"/>
                  </a:cubicBezTo>
                  <a:cubicBezTo>
                    <a:pt x="21233" y="6450"/>
                    <a:pt x="21386" y="6446"/>
                    <a:pt x="21540" y="6436"/>
                  </a:cubicBezTo>
                  <a:cubicBezTo>
                    <a:pt x="20828" y="5793"/>
                    <a:pt x="20113" y="5150"/>
                    <a:pt x="19397" y="4507"/>
                  </a:cubicBezTo>
                  <a:cubicBezTo>
                    <a:pt x="16996" y="2315"/>
                    <a:pt x="14258" y="1"/>
                    <a:pt x="11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-41325" y="4024975"/>
              <a:ext cx="6465842" cy="1156806"/>
            </a:xfrm>
            <a:custGeom>
              <a:rect b="b" l="l" r="r" t="t"/>
              <a:pathLst>
                <a:path extrusionOk="0" h="6105" w="16452">
                  <a:moveTo>
                    <a:pt x="2136" y="1"/>
                  </a:moveTo>
                  <a:cubicBezTo>
                    <a:pt x="1296" y="1"/>
                    <a:pt x="444" y="389"/>
                    <a:pt x="0" y="1107"/>
                  </a:cubicBezTo>
                  <a:lnTo>
                    <a:pt x="107" y="6002"/>
                  </a:lnTo>
                  <a:cubicBezTo>
                    <a:pt x="866" y="5992"/>
                    <a:pt x="1624" y="5988"/>
                    <a:pt x="2381" y="5988"/>
                  </a:cubicBezTo>
                  <a:cubicBezTo>
                    <a:pt x="6359" y="5988"/>
                    <a:pt x="10316" y="6105"/>
                    <a:pt x="14294" y="6105"/>
                  </a:cubicBezTo>
                  <a:cubicBezTo>
                    <a:pt x="15012" y="6105"/>
                    <a:pt x="15732" y="6101"/>
                    <a:pt x="16452" y="6092"/>
                  </a:cubicBezTo>
                  <a:cubicBezTo>
                    <a:pt x="15843" y="4750"/>
                    <a:pt x="15024" y="3464"/>
                    <a:pt x="13863" y="2573"/>
                  </a:cubicBezTo>
                  <a:cubicBezTo>
                    <a:pt x="12946" y="1876"/>
                    <a:pt x="11802" y="1442"/>
                    <a:pt x="10667" y="1442"/>
                  </a:cubicBezTo>
                  <a:cubicBezTo>
                    <a:pt x="10343" y="1442"/>
                    <a:pt x="10018" y="1477"/>
                    <a:pt x="9701" y="1553"/>
                  </a:cubicBezTo>
                  <a:cubicBezTo>
                    <a:pt x="8968" y="1750"/>
                    <a:pt x="8290" y="2144"/>
                    <a:pt x="7557" y="2393"/>
                  </a:cubicBezTo>
                  <a:cubicBezTo>
                    <a:pt x="7179" y="2524"/>
                    <a:pt x="6762" y="2616"/>
                    <a:pt x="6355" y="2616"/>
                  </a:cubicBezTo>
                  <a:cubicBezTo>
                    <a:pt x="5991" y="2616"/>
                    <a:pt x="5636" y="2543"/>
                    <a:pt x="5324" y="2359"/>
                  </a:cubicBezTo>
                  <a:cubicBezTo>
                    <a:pt x="4630" y="1947"/>
                    <a:pt x="4308" y="1124"/>
                    <a:pt x="3717" y="571"/>
                  </a:cubicBezTo>
                  <a:cubicBezTo>
                    <a:pt x="3287" y="185"/>
                    <a:pt x="2714" y="1"/>
                    <a:pt x="2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4026175" y="3921300"/>
              <a:ext cx="758100" cy="75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1"/>
          <p:cNvGrpSpPr/>
          <p:nvPr/>
        </p:nvGrpSpPr>
        <p:grpSpPr>
          <a:xfrm>
            <a:off x="7337329" y="399295"/>
            <a:ext cx="1350556" cy="1032070"/>
            <a:chOff x="4338287" y="332320"/>
            <a:chExt cx="1072466" cy="819558"/>
          </a:xfrm>
        </p:grpSpPr>
        <p:grpSp>
          <p:nvGrpSpPr>
            <p:cNvPr id="111" name="Google Shape;111;p1"/>
            <p:cNvGrpSpPr/>
            <p:nvPr/>
          </p:nvGrpSpPr>
          <p:grpSpPr>
            <a:xfrm>
              <a:off x="4338287" y="332320"/>
              <a:ext cx="665342" cy="819558"/>
              <a:chOff x="1427225" y="332320"/>
              <a:chExt cx="665342" cy="819558"/>
            </a:xfrm>
          </p:grpSpPr>
          <p:sp>
            <p:nvSpPr>
              <p:cNvPr id="112" name="Google Shape;112;p1"/>
              <p:cNvSpPr/>
              <p:nvPr/>
            </p:nvSpPr>
            <p:spPr>
              <a:xfrm>
                <a:off x="1682651" y="332320"/>
                <a:ext cx="409916" cy="819558"/>
              </a:xfrm>
              <a:custGeom>
                <a:rect b="b" l="l" r="r" t="t"/>
                <a:pathLst>
                  <a:path extrusionOk="0" h="14965" w="7485">
                    <a:moveTo>
                      <a:pt x="1" y="0"/>
                    </a:moveTo>
                    <a:lnTo>
                      <a:pt x="1" y="14964"/>
                    </a:lnTo>
                    <a:cubicBezTo>
                      <a:pt x="4124" y="14964"/>
                      <a:pt x="7485" y="11625"/>
                      <a:pt x="7485" y="7484"/>
                    </a:cubicBezTo>
                    <a:cubicBezTo>
                      <a:pt x="7485" y="3339"/>
                      <a:pt x="4124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1427225" y="486763"/>
                <a:ext cx="509698" cy="510629"/>
              </a:xfrm>
              <a:custGeom>
                <a:rect b="b" l="l" r="r" t="t"/>
                <a:pathLst>
                  <a:path extrusionOk="0" h="9324" w="9307">
                    <a:moveTo>
                      <a:pt x="4665" y="1"/>
                    </a:moveTo>
                    <a:cubicBezTo>
                      <a:pt x="2093" y="1"/>
                      <a:pt x="1" y="2093"/>
                      <a:pt x="1" y="4664"/>
                    </a:cubicBezTo>
                    <a:cubicBezTo>
                      <a:pt x="1" y="7236"/>
                      <a:pt x="2093" y="9324"/>
                      <a:pt x="4665" y="9324"/>
                    </a:cubicBezTo>
                    <a:cubicBezTo>
                      <a:pt x="7237" y="9324"/>
                      <a:pt x="9307" y="7236"/>
                      <a:pt x="9307" y="4664"/>
                    </a:cubicBezTo>
                    <a:cubicBezTo>
                      <a:pt x="9307" y="2093"/>
                      <a:pt x="7237" y="1"/>
                      <a:pt x="46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" name="Google Shape;114;p1"/>
            <p:cNvSpPr/>
            <p:nvPr/>
          </p:nvSpPr>
          <p:spPr>
            <a:xfrm rot="10800000">
              <a:off x="4999906" y="332320"/>
              <a:ext cx="410847" cy="819558"/>
            </a:xfrm>
            <a:custGeom>
              <a:rect b="b" l="l" r="r" t="t"/>
              <a:pathLst>
                <a:path extrusionOk="0" h="14965" w="7502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cefbf1027e_7_18"/>
          <p:cNvSpPr txBox="1"/>
          <p:nvPr>
            <p:ph type="title"/>
          </p:nvPr>
        </p:nvSpPr>
        <p:spPr>
          <a:xfrm>
            <a:off x="261150" y="2124450"/>
            <a:ext cx="86217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900"/>
              <a:t>Matching the Results Published</a:t>
            </a:r>
            <a:endParaRPr sz="3900"/>
          </a:p>
        </p:txBody>
      </p:sp>
      <p:grpSp>
        <p:nvGrpSpPr>
          <p:cNvPr id="187" name="Google Shape;187;g1cefbf1027e_7_18"/>
          <p:cNvGrpSpPr/>
          <p:nvPr/>
        </p:nvGrpSpPr>
        <p:grpSpPr>
          <a:xfrm rot="-5400000">
            <a:off x="7593674" y="415203"/>
            <a:ext cx="837865" cy="1032070"/>
            <a:chOff x="1427225" y="332320"/>
            <a:chExt cx="665342" cy="819558"/>
          </a:xfrm>
        </p:grpSpPr>
        <p:sp>
          <p:nvSpPr>
            <p:cNvPr id="188" name="Google Shape;188;g1cefbf1027e_7_18"/>
            <p:cNvSpPr/>
            <p:nvPr/>
          </p:nvSpPr>
          <p:spPr>
            <a:xfrm>
              <a:off x="1682651" y="332320"/>
              <a:ext cx="409916" cy="819558"/>
            </a:xfrm>
            <a:custGeom>
              <a:rect b="b" l="l" r="r" t="t"/>
              <a:pathLst>
                <a:path extrusionOk="0" h="14965" w="7485">
                  <a:moveTo>
                    <a:pt x="1" y="0"/>
                  </a:moveTo>
                  <a:lnTo>
                    <a:pt x="1" y="14964"/>
                  </a:lnTo>
                  <a:cubicBezTo>
                    <a:pt x="4124" y="14964"/>
                    <a:pt x="7485" y="11625"/>
                    <a:pt x="7485" y="7484"/>
                  </a:cubicBezTo>
                  <a:cubicBezTo>
                    <a:pt x="7485" y="3339"/>
                    <a:pt x="4124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1cefbf1027e_7_18"/>
            <p:cNvSpPr/>
            <p:nvPr/>
          </p:nvSpPr>
          <p:spPr>
            <a:xfrm>
              <a:off x="1427225" y="486763"/>
              <a:ext cx="509698" cy="510629"/>
            </a:xfrm>
            <a:custGeom>
              <a:rect b="b" l="l" r="r" t="t"/>
              <a:pathLst>
                <a:path extrusionOk="0" h="9324" w="9307">
                  <a:moveTo>
                    <a:pt x="4665" y="1"/>
                  </a:moveTo>
                  <a:cubicBezTo>
                    <a:pt x="2093" y="1"/>
                    <a:pt x="1" y="2093"/>
                    <a:pt x="1" y="4664"/>
                  </a:cubicBezTo>
                  <a:cubicBezTo>
                    <a:pt x="1" y="7236"/>
                    <a:pt x="2093" y="9324"/>
                    <a:pt x="4665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g1cefbf1027e_7_18"/>
          <p:cNvSpPr/>
          <p:nvPr/>
        </p:nvSpPr>
        <p:spPr>
          <a:xfrm>
            <a:off x="1005100" y="3592175"/>
            <a:ext cx="713400" cy="713400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>
            <p:ph type="title"/>
          </p:nvPr>
        </p:nvSpPr>
        <p:spPr>
          <a:xfrm>
            <a:off x="311700" y="197300"/>
            <a:ext cx="767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lang="en-US" sz="2020"/>
              <a:t>Figure 9. Principal component analysis identified a prominent batch effect among the study populations.</a:t>
            </a:r>
            <a:endParaRPr sz="2020"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t/>
            </a:r>
            <a:endParaRPr sz="2500"/>
          </a:p>
        </p:txBody>
      </p:sp>
      <p:sp>
        <p:nvSpPr>
          <p:cNvPr id="196" name="Google Shape;196;p15"/>
          <p:cNvSpPr txBox="1"/>
          <p:nvPr/>
        </p:nvSpPr>
        <p:spPr>
          <a:xfrm>
            <a:off x="409000" y="930850"/>
            <a:ext cx="81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Paper result: Principal component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314" y="1731250"/>
            <a:ext cx="5949772" cy="3265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5"/>
          <p:cNvSpPr txBox="1"/>
          <p:nvPr/>
        </p:nvSpPr>
        <p:spPr>
          <a:xfrm>
            <a:off x="1859900" y="1331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batch effect removal.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5"/>
          <p:cNvSpPr txBox="1"/>
          <p:nvPr/>
        </p:nvSpPr>
        <p:spPr>
          <a:xfrm>
            <a:off x="4780800" y="1331050"/>
            <a:ext cx="33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batch effect removal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>
            <p:ph type="title"/>
          </p:nvPr>
        </p:nvSpPr>
        <p:spPr>
          <a:xfrm>
            <a:off x="311700" y="197300"/>
            <a:ext cx="777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lang="en-US" sz="2020"/>
              <a:t>Figure 9. Principal component analysis identified a prominent batch 	effect among the study populations.</a:t>
            </a:r>
            <a:endParaRPr sz="2020"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t/>
            </a:r>
            <a:endParaRPr sz="2500"/>
          </a:p>
        </p:txBody>
      </p:sp>
      <p:sp>
        <p:nvSpPr>
          <p:cNvPr id="205" name="Google Shape;205;p16"/>
          <p:cNvSpPr txBox="1"/>
          <p:nvPr/>
        </p:nvSpPr>
        <p:spPr>
          <a:xfrm>
            <a:off x="375675" y="983588"/>
            <a:ext cx="81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result: Principal component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6"/>
          <p:cNvSpPr txBox="1"/>
          <p:nvPr/>
        </p:nvSpPr>
        <p:spPr>
          <a:xfrm>
            <a:off x="1073500" y="1454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batch effect removal.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4991302" y="1469450"/>
            <a:ext cx="33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batch effect removal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675" y="1922925"/>
            <a:ext cx="3741550" cy="283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3500" y="1922925"/>
            <a:ext cx="3915791" cy="283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44275" y="988225"/>
            <a:ext cx="13335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/>
          <p:nvPr>
            <p:ph type="title"/>
          </p:nvPr>
        </p:nvSpPr>
        <p:spPr>
          <a:xfrm>
            <a:off x="311700" y="197300"/>
            <a:ext cx="751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8"/>
              <a:buFont typeface="Arial"/>
              <a:buNone/>
            </a:pPr>
            <a:r>
              <a:rPr lang="en-US" sz="2020"/>
              <a:t>variable selections:</a:t>
            </a:r>
            <a:r>
              <a:rPr lang="en-US" sz="2020"/>
              <a:t> </a:t>
            </a:r>
            <a:endParaRPr sz="20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lang="en-US" sz="2020"/>
              <a:t>3 variable subsets for building models</a:t>
            </a:r>
            <a:endParaRPr sz="2020"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216" name="Google Shape;2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219" y="1063970"/>
            <a:ext cx="8751562" cy="3655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/>
          <p:nvPr/>
        </p:nvSpPr>
        <p:spPr>
          <a:xfrm>
            <a:off x="158325" y="1368175"/>
            <a:ext cx="6795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</a:t>
            </a:r>
            <a:r>
              <a:rPr lang="en-US"/>
              <a:t>pare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our Training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/>
              <a:t>W</a:t>
            </a:r>
            <a:r>
              <a:rPr lang="en-US"/>
              <a:t>orksheet</a:t>
            </a:r>
            <a:r>
              <a:rPr lang="en-US"/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Batch adjusted,miRNA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Worksheet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Normalized qPCR data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 </a:t>
            </a:r>
            <a:r>
              <a:rPr lang="en-US">
                <a:solidFill>
                  <a:schemeClr val="dk1"/>
                </a:solidFill>
              </a:rPr>
              <a:t>supplement dataset 6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7025" y="1138925"/>
            <a:ext cx="4273176" cy="382564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0"/>
          <p:cNvSpPr txBox="1"/>
          <p:nvPr>
            <p:ph type="title"/>
          </p:nvPr>
        </p:nvSpPr>
        <p:spPr>
          <a:xfrm>
            <a:off x="311700" y="197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8"/>
              <a:buFont typeface="Arial"/>
              <a:buNone/>
            </a:pPr>
            <a:r>
              <a:rPr lang="en-US" sz="2020"/>
              <a:t>variable selections: </a:t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lang="en-US" sz="2020"/>
              <a:t>find all subsets and 2 group class (diagnosis) for each case</a:t>
            </a:r>
            <a:endParaRPr sz="2020"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g1cefbf1027e_6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73600"/>
            <a:ext cx="8304807" cy="38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1cefbf1027e_6_5"/>
          <p:cNvSpPr txBox="1"/>
          <p:nvPr/>
        </p:nvSpPr>
        <p:spPr>
          <a:xfrm>
            <a:off x="311700" y="845400"/>
            <a:ext cx="67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Paper result (AUC score)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1cefbf1027e_6_5"/>
          <p:cNvSpPr txBox="1"/>
          <p:nvPr>
            <p:ph type="title"/>
          </p:nvPr>
        </p:nvSpPr>
        <p:spPr>
          <a:xfrm>
            <a:off x="203804" y="171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8"/>
              <a:buFont typeface="Arial"/>
              <a:buNone/>
            </a:pPr>
            <a:r>
              <a:rPr lang="en-US" sz="2020"/>
              <a:t>Table 4. Performance of the eleven statistical models on the testing set 			by variable selection method</a:t>
            </a:r>
            <a:endParaRPr sz="2020"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73600"/>
            <a:ext cx="8304808" cy="38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1"/>
          <p:cNvSpPr txBox="1"/>
          <p:nvPr/>
        </p:nvSpPr>
        <p:spPr>
          <a:xfrm>
            <a:off x="311700" y="845400"/>
            <a:ext cx="67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Paper result (AUC score)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1"/>
          <p:cNvSpPr txBox="1"/>
          <p:nvPr>
            <p:ph type="title"/>
          </p:nvPr>
        </p:nvSpPr>
        <p:spPr>
          <a:xfrm>
            <a:off x="203804" y="171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lang="en-US" sz="2020"/>
              <a:t>Table 4. Performance of the eleven statistical models on the testing set 			by variable selection method</a:t>
            </a:r>
            <a:endParaRPr sz="2020"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t/>
            </a:r>
            <a:endParaRPr sz="2500"/>
          </a:p>
        </p:txBody>
      </p:sp>
      <p:sp>
        <p:nvSpPr>
          <p:cNvPr id="238" name="Google Shape;238;p11"/>
          <p:cNvSpPr/>
          <p:nvPr/>
        </p:nvSpPr>
        <p:spPr>
          <a:xfrm>
            <a:off x="365700" y="2347600"/>
            <a:ext cx="1805100" cy="84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"/>
          <p:cNvSpPr/>
          <p:nvPr/>
        </p:nvSpPr>
        <p:spPr>
          <a:xfrm>
            <a:off x="365700" y="3561750"/>
            <a:ext cx="1805100" cy="572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1"/>
          <p:cNvSpPr/>
          <p:nvPr/>
        </p:nvSpPr>
        <p:spPr>
          <a:xfrm>
            <a:off x="365700" y="4565450"/>
            <a:ext cx="1805100" cy="40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000" y="1293765"/>
            <a:ext cx="8144600" cy="344963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"/>
          <p:cNvSpPr txBox="1"/>
          <p:nvPr/>
        </p:nvSpPr>
        <p:spPr>
          <a:xfrm>
            <a:off x="409000" y="850425"/>
            <a:ext cx="679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result (AUC scorie) </a:t>
            </a:r>
            <a:r>
              <a:rPr lang="en-US">
                <a:solidFill>
                  <a:schemeClr val="dk1"/>
                </a:solidFill>
              </a:rPr>
              <a:t>– python version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7" name="Google Shape;247;p12"/>
          <p:cNvSpPr txBox="1"/>
          <p:nvPr>
            <p:ph type="title"/>
          </p:nvPr>
        </p:nvSpPr>
        <p:spPr>
          <a:xfrm>
            <a:off x="221000" y="18418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8"/>
              <a:buFont typeface="Arial"/>
              <a:buNone/>
            </a:pPr>
            <a:r>
              <a:rPr lang="en-US" sz="2020"/>
              <a:t>Table 4. Performance of the eleven statistical models on the testing set 			by variable selection method</a:t>
            </a:r>
            <a:endParaRPr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cefbf1027e_7_26"/>
          <p:cNvSpPr txBox="1"/>
          <p:nvPr/>
        </p:nvSpPr>
        <p:spPr>
          <a:xfrm>
            <a:off x="409000" y="850425"/>
            <a:ext cx="67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result (AUC scorie) </a:t>
            </a:r>
            <a:r>
              <a:rPr lang="en-US"/>
              <a:t>– Statistica version</a:t>
            </a:r>
            <a:endParaRPr/>
          </a:p>
        </p:txBody>
      </p:sp>
      <p:sp>
        <p:nvSpPr>
          <p:cNvPr id="253" name="Google Shape;253;g1cefbf1027e_7_26"/>
          <p:cNvSpPr txBox="1"/>
          <p:nvPr>
            <p:ph type="title"/>
          </p:nvPr>
        </p:nvSpPr>
        <p:spPr>
          <a:xfrm>
            <a:off x="221000" y="18418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8"/>
              <a:buFont typeface="Arial"/>
              <a:buNone/>
            </a:pPr>
            <a:r>
              <a:rPr lang="en-US" sz="2020"/>
              <a:t>Table 4. Performance of the eleven statistical models on the testing set 			by variable selection method</a:t>
            </a:r>
            <a:endParaRPr sz="2500"/>
          </a:p>
        </p:txBody>
      </p:sp>
      <p:graphicFrame>
        <p:nvGraphicFramePr>
          <p:cNvPr id="254" name="Google Shape;254;g1cefbf1027e_7_26"/>
          <p:cNvGraphicFramePr/>
          <p:nvPr/>
        </p:nvGraphicFramePr>
        <p:xfrm>
          <a:off x="702913" y="165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{2C92A414-5E12-497B-9AA9-BDB3490827C1}</a:tableStyleId>
              </a:tblPr>
              <a:tblGrid>
                <a:gridCol w="2091175"/>
                <a:gridCol w="2010825"/>
                <a:gridCol w="1965850"/>
                <a:gridCol w="1888725"/>
              </a:tblGrid>
              <a:tr h="72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</a:t>
                      </a:r>
                      <a:endParaRPr/>
                    </a:p>
                  </a:txBody>
                  <a:tcPr marT="91425" marB="91425" marR="68575" marL="6857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/>
                        <a:t>Significance-based </a:t>
                      </a:r>
                      <a:endParaRPr i="1" sz="1100"/>
                    </a:p>
                  </a:txBody>
                  <a:tcPr marT="91425" marB="91425" marR="68575" marL="6857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/>
                        <a:t>Correlation-based </a:t>
                      </a:r>
                      <a:endParaRPr i="1" sz="1100"/>
                    </a:p>
                  </a:txBody>
                  <a:tcPr marT="91425" marB="91425" marR="68575" marL="6857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/>
                        <a:t>Fold change-based </a:t>
                      </a:r>
                      <a:endParaRPr i="1" sz="1100"/>
                    </a:p>
                  </a:txBody>
                  <a:tcPr marT="91425" marB="91425" marR="68575" marL="6857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Neural network</a:t>
                      </a:r>
                      <a:endParaRPr b="1" sz="1100"/>
                    </a:p>
                  </a:txBody>
                  <a:tcPr marT="91425" marB="91425" marR="68575" marL="6857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0.84</a:t>
                      </a:r>
                      <a:endParaRPr sz="1300"/>
                    </a:p>
                  </a:txBody>
                  <a:tcPr marT="91425" marB="91425" marR="68575" marL="6857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0.76</a:t>
                      </a:r>
                      <a:endParaRPr sz="1300"/>
                    </a:p>
                  </a:txBody>
                  <a:tcPr marT="91425" marB="91425" marR="68575" marL="6857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0.92</a:t>
                      </a:r>
                      <a:endParaRPr sz="1300"/>
                    </a:p>
                  </a:txBody>
                  <a:tcPr marT="91425" marB="91425" marR="68575" marL="6857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2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Support vector machine</a:t>
                      </a:r>
                      <a:endParaRPr b="1"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0.61</a:t>
                      </a:r>
                      <a:endParaRPr sz="13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0.62</a:t>
                      </a:r>
                      <a:endParaRPr sz="13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0.55</a:t>
                      </a:r>
                      <a:endParaRPr sz="1300"/>
                    </a:p>
                  </a:txBody>
                  <a:tcPr marT="91425" marB="91425" marR="68575" marL="68575"/>
                </a:tc>
              </a:tr>
              <a:tr h="72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Naive Bayes classifier</a:t>
                      </a:r>
                      <a:endParaRPr b="1"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0.54</a:t>
                      </a:r>
                      <a:endParaRPr sz="13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0.58</a:t>
                      </a:r>
                      <a:endParaRPr sz="13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0.56</a:t>
                      </a:r>
                      <a:endParaRPr sz="1300"/>
                    </a:p>
                  </a:txBody>
                  <a:tcPr marT="91425" marB="9142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"/>
          <p:cNvSpPr txBox="1"/>
          <p:nvPr/>
        </p:nvSpPr>
        <p:spPr>
          <a:xfrm>
            <a:off x="274500" y="935187"/>
            <a:ext cx="67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Paper result: Sensitivity (blue bars) and specificity (orange bars)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3"/>
          <p:cNvSpPr txBox="1"/>
          <p:nvPr/>
        </p:nvSpPr>
        <p:spPr>
          <a:xfrm>
            <a:off x="679376" y="1447350"/>
            <a:ext cx="17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Significance-based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3"/>
          <p:cNvSpPr txBox="1"/>
          <p:nvPr/>
        </p:nvSpPr>
        <p:spPr>
          <a:xfrm>
            <a:off x="3586350" y="1427300"/>
            <a:ext cx="17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Correlation-based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3"/>
          <p:cNvSpPr txBox="1"/>
          <p:nvPr/>
        </p:nvSpPr>
        <p:spPr>
          <a:xfrm>
            <a:off x="6493325" y="1427300"/>
            <a:ext cx="17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Fold change-based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500" y="1896400"/>
            <a:ext cx="8594995" cy="29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3"/>
          <p:cNvSpPr txBox="1"/>
          <p:nvPr>
            <p:ph type="title"/>
          </p:nvPr>
        </p:nvSpPr>
        <p:spPr>
          <a:xfrm>
            <a:off x="134900" y="25052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2020"/>
              <a:t>Figure 2. Clinical performance characteristics of the tested models</a:t>
            </a:r>
            <a:endParaRPr sz="2020"/>
          </a:p>
        </p:txBody>
      </p:sp>
      <p:sp>
        <p:nvSpPr>
          <p:cNvPr id="265" name="Google Shape;265;p13"/>
          <p:cNvSpPr/>
          <p:nvPr/>
        </p:nvSpPr>
        <p:spPr>
          <a:xfrm>
            <a:off x="6459725" y="1341050"/>
            <a:ext cx="1762500" cy="572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/>
          <p:nvPr>
            <p:ph type="title"/>
          </p:nvPr>
        </p:nvSpPr>
        <p:spPr>
          <a:xfrm>
            <a:off x="1828690" y="548433"/>
            <a:ext cx="52458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dk1"/>
                </a:solidFill>
              </a:rPr>
              <a:t>Table of </a:t>
            </a:r>
            <a:r>
              <a:rPr lang="en-US"/>
              <a:t>contents</a:t>
            </a:r>
            <a:endParaRPr/>
          </a:p>
        </p:txBody>
      </p:sp>
      <p:sp>
        <p:nvSpPr>
          <p:cNvPr id="120" name="Google Shape;120;p2"/>
          <p:cNvSpPr txBox="1"/>
          <p:nvPr>
            <p:ph idx="2" type="title"/>
          </p:nvPr>
        </p:nvSpPr>
        <p:spPr>
          <a:xfrm>
            <a:off x="1260380" y="1492698"/>
            <a:ext cx="653700" cy="43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21" name="Google Shape;121;p2"/>
          <p:cNvSpPr txBox="1"/>
          <p:nvPr>
            <p:ph idx="9" type="subTitle"/>
          </p:nvPr>
        </p:nvSpPr>
        <p:spPr>
          <a:xfrm>
            <a:off x="2034490" y="1565932"/>
            <a:ext cx="24171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Introduction</a:t>
            </a:r>
            <a:endParaRPr/>
          </a:p>
        </p:txBody>
      </p:sp>
      <p:grpSp>
        <p:nvGrpSpPr>
          <p:cNvPr id="122" name="Google Shape;122;p2"/>
          <p:cNvGrpSpPr/>
          <p:nvPr/>
        </p:nvGrpSpPr>
        <p:grpSpPr>
          <a:xfrm flipH="1">
            <a:off x="286431" y="334717"/>
            <a:ext cx="853323" cy="1051142"/>
            <a:chOff x="713107" y="470967"/>
            <a:chExt cx="853323" cy="1051142"/>
          </a:xfrm>
        </p:grpSpPr>
        <p:sp>
          <p:nvSpPr>
            <p:cNvPr id="123" name="Google Shape;123;p2"/>
            <p:cNvSpPr/>
            <p:nvPr/>
          </p:nvSpPr>
          <p:spPr>
            <a:xfrm>
              <a:off x="1039508" y="470967"/>
              <a:ext cx="526922" cy="1051142"/>
            </a:xfrm>
            <a:custGeom>
              <a:rect b="b" l="l" r="r" t="t"/>
              <a:pathLst>
                <a:path extrusionOk="0" h="14965" w="7502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713107" y="669082"/>
              <a:ext cx="653700" cy="654918"/>
            </a:xfrm>
            <a:custGeom>
              <a:rect b="b" l="l" r="r" t="t"/>
              <a:pathLst>
                <a:path extrusionOk="0" h="9324" w="9307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"/>
          <p:cNvSpPr txBox="1"/>
          <p:nvPr/>
        </p:nvSpPr>
        <p:spPr>
          <a:xfrm>
            <a:off x="1260380" y="2436520"/>
            <a:ext cx="653700" cy="43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6" name="Google Shape;126;p2"/>
          <p:cNvSpPr txBox="1"/>
          <p:nvPr/>
        </p:nvSpPr>
        <p:spPr>
          <a:xfrm>
            <a:off x="2034490" y="2539919"/>
            <a:ext cx="24171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Input</a:t>
            </a:r>
            <a:endParaRPr/>
          </a:p>
        </p:txBody>
      </p:sp>
      <p:sp>
        <p:nvSpPr>
          <p:cNvPr id="127" name="Google Shape;127;p2"/>
          <p:cNvSpPr txBox="1"/>
          <p:nvPr/>
        </p:nvSpPr>
        <p:spPr>
          <a:xfrm>
            <a:off x="1260380" y="3406550"/>
            <a:ext cx="653700" cy="43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28" name="Google Shape;128;p2"/>
          <p:cNvSpPr txBox="1"/>
          <p:nvPr/>
        </p:nvSpPr>
        <p:spPr>
          <a:xfrm>
            <a:off x="2034500" y="3174651"/>
            <a:ext cx="24171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</a:pPr>
            <a:r>
              <a:rPr b="1" lang="en-US" sz="24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Flowcharts    &amp; </a:t>
            </a:r>
            <a:r>
              <a:rPr b="1" i="0" lang="en-US" sz="2400" u="none" cap="none" strike="noStrik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Tools</a:t>
            </a:r>
            <a:endParaRPr/>
          </a:p>
        </p:txBody>
      </p:sp>
      <p:sp>
        <p:nvSpPr>
          <p:cNvPr id="129" name="Google Shape;129;p2"/>
          <p:cNvSpPr txBox="1"/>
          <p:nvPr/>
        </p:nvSpPr>
        <p:spPr>
          <a:xfrm>
            <a:off x="4692410" y="1477429"/>
            <a:ext cx="653700" cy="43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30" name="Google Shape;130;p2"/>
          <p:cNvSpPr txBox="1"/>
          <p:nvPr/>
        </p:nvSpPr>
        <p:spPr>
          <a:xfrm>
            <a:off x="5466520" y="1556563"/>
            <a:ext cx="3087080" cy="4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</a:pPr>
            <a:r>
              <a:rPr b="1" i="0" lang="en-US" sz="2400" u="none" cap="none" strike="noStrik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Results &amp; Demo</a:t>
            </a:r>
            <a:endParaRPr/>
          </a:p>
        </p:txBody>
      </p:sp>
      <p:sp>
        <p:nvSpPr>
          <p:cNvPr id="131" name="Google Shape;131;p2"/>
          <p:cNvSpPr txBox="1"/>
          <p:nvPr/>
        </p:nvSpPr>
        <p:spPr>
          <a:xfrm>
            <a:off x="4692410" y="2436520"/>
            <a:ext cx="653700" cy="43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32" name="Google Shape;132;p2"/>
          <p:cNvSpPr txBox="1"/>
          <p:nvPr/>
        </p:nvSpPr>
        <p:spPr>
          <a:xfrm>
            <a:off x="5466520" y="2512015"/>
            <a:ext cx="3036680" cy="4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</a:pPr>
            <a:r>
              <a:rPr b="1" i="0" lang="en-US" sz="2400" u="none" cap="none" strike="noStrik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Reproducibility</a:t>
            </a:r>
            <a:endParaRPr b="1" i="0" sz="2400" u="none" cap="none" strike="noStrike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4692410" y="3406550"/>
            <a:ext cx="653700" cy="43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34" name="Google Shape;134;p2"/>
          <p:cNvSpPr txBox="1"/>
          <p:nvPr/>
        </p:nvSpPr>
        <p:spPr>
          <a:xfrm>
            <a:off x="5466520" y="3485684"/>
            <a:ext cx="24171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</a:pPr>
            <a:r>
              <a:rPr b="1" i="0" lang="en-US" sz="2400" u="none" cap="none" strike="noStrik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Summary</a:t>
            </a:r>
            <a:endParaRPr b="1" i="0" sz="2400" u="none" cap="none" strike="noStrike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"/>
          <p:cNvSpPr txBox="1"/>
          <p:nvPr/>
        </p:nvSpPr>
        <p:spPr>
          <a:xfrm>
            <a:off x="274500" y="935187"/>
            <a:ext cx="67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result: Sensitivity (blue bars) and specificity (orange bars)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4"/>
          <p:cNvSpPr txBox="1"/>
          <p:nvPr/>
        </p:nvSpPr>
        <p:spPr>
          <a:xfrm>
            <a:off x="679376" y="1447350"/>
            <a:ext cx="17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Significance-based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4"/>
          <p:cNvSpPr txBox="1"/>
          <p:nvPr/>
        </p:nvSpPr>
        <p:spPr>
          <a:xfrm>
            <a:off x="3586350" y="1427300"/>
            <a:ext cx="17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Correlation-based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4"/>
          <p:cNvSpPr txBox="1"/>
          <p:nvPr/>
        </p:nvSpPr>
        <p:spPr>
          <a:xfrm>
            <a:off x="6493325" y="1427300"/>
            <a:ext cx="17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Fold change-based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4"/>
          <p:cNvSpPr txBox="1"/>
          <p:nvPr>
            <p:ph type="title"/>
          </p:nvPr>
        </p:nvSpPr>
        <p:spPr>
          <a:xfrm>
            <a:off x="134900" y="25052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2020"/>
              <a:t>Figure 2. Clinical performance characteristics of the tested models</a:t>
            </a:r>
            <a:endParaRPr sz="2020"/>
          </a:p>
        </p:txBody>
      </p:sp>
      <p:pic>
        <p:nvPicPr>
          <p:cNvPr id="275" name="Google Shape;2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3399" y="1926214"/>
            <a:ext cx="2899264" cy="19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7968" y="1939463"/>
            <a:ext cx="2899264" cy="1971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812" y="1926217"/>
            <a:ext cx="2863152" cy="1997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"/>
          <p:cNvSpPr txBox="1"/>
          <p:nvPr>
            <p:ph type="title"/>
          </p:nvPr>
        </p:nvSpPr>
        <p:spPr>
          <a:xfrm>
            <a:off x="232500" y="286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2020"/>
              <a:t>Figure 3. ROC curves for the neural network analysis (paper result)</a:t>
            </a:r>
            <a:endParaRPr sz="2020"/>
          </a:p>
        </p:txBody>
      </p:sp>
      <p:pic>
        <p:nvPicPr>
          <p:cNvPr id="283" name="Google Shape;2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9476" y="859325"/>
            <a:ext cx="6265047" cy="397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/>
          <p:nvPr>
            <p:ph type="title"/>
          </p:nvPr>
        </p:nvSpPr>
        <p:spPr>
          <a:xfrm>
            <a:off x="311700" y="28771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2000"/>
              <a:t>Figure</a:t>
            </a:r>
            <a:r>
              <a:rPr lang="en-US" sz="2000"/>
              <a:t> 3. ROC curves for the neural network analysis </a:t>
            </a:r>
            <a:br>
              <a:rPr lang="en-US" sz="2000"/>
            </a:br>
            <a:r>
              <a:rPr lang="en-US" sz="2000"/>
              <a:t>(our result: training set) </a:t>
            </a:r>
            <a:endParaRPr sz="2000"/>
          </a:p>
        </p:txBody>
      </p:sp>
      <p:pic>
        <p:nvPicPr>
          <p:cNvPr id="289" name="Google Shape;2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327" y="1804001"/>
            <a:ext cx="4031972" cy="30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8"/>
          <p:cNvSpPr txBox="1"/>
          <p:nvPr/>
        </p:nvSpPr>
        <p:spPr>
          <a:xfrm>
            <a:off x="976700" y="1313425"/>
            <a:ext cx="77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raw data (select 192 miRNAs from dataset 1)			</a:t>
            </a:r>
            <a:r>
              <a:rPr lang="en-US"/>
              <a:t>batch-adjusted data (</a:t>
            </a:r>
            <a:r>
              <a:rPr lang="en-US"/>
              <a:t>dataset 2)</a:t>
            </a:r>
            <a:endParaRPr/>
          </a:p>
        </p:txBody>
      </p:sp>
      <p:pic>
        <p:nvPicPr>
          <p:cNvPr id="291" name="Google Shape;2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708" y="1812100"/>
            <a:ext cx="4010391" cy="300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"/>
          <p:cNvSpPr txBox="1"/>
          <p:nvPr>
            <p:ph type="title"/>
          </p:nvPr>
        </p:nvSpPr>
        <p:spPr>
          <a:xfrm>
            <a:off x="311699" y="33024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3"/>
              <a:buFont typeface="Arial"/>
              <a:buNone/>
            </a:pPr>
            <a:r>
              <a:rPr lang="en-US" sz="2000"/>
              <a:t>Figure 3. ROC curves for the neural network analysis</a:t>
            </a:r>
            <a:br>
              <a:rPr lang="en-US" sz="2000"/>
            </a:br>
            <a:r>
              <a:rPr lang="en-US" sz="2000"/>
              <a:t> (</a:t>
            </a:r>
            <a:r>
              <a:rPr lang="en-US" sz="2000"/>
              <a:t>our result: </a:t>
            </a:r>
            <a:r>
              <a:rPr lang="en-US" sz="2000"/>
              <a:t>testing set)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5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297" name="Google Shape;2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425" y="1744362"/>
            <a:ext cx="4005600" cy="30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500" y="1744350"/>
            <a:ext cx="4005600" cy="3004213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9"/>
          <p:cNvSpPr txBox="1"/>
          <p:nvPr/>
        </p:nvSpPr>
        <p:spPr>
          <a:xfrm>
            <a:off x="976700" y="1313425"/>
            <a:ext cx="77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raw data (select 192 miRNAs from dataset 1)			batch-adjusted data (dataset 2)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020"/>
              <a:t>Figure 4. ROC curves of neural network vs CA-125 </a:t>
            </a:r>
            <a:endParaRPr sz="2020"/>
          </a:p>
        </p:txBody>
      </p:sp>
      <p:pic>
        <p:nvPicPr>
          <p:cNvPr id="305" name="Google Shape;3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4525" y="1233175"/>
            <a:ext cx="4636100" cy="32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160550"/>
            <a:ext cx="3875964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0"/>
          <p:cNvSpPr txBox="1"/>
          <p:nvPr>
            <p:ph idx="1" type="body"/>
          </p:nvPr>
        </p:nvSpPr>
        <p:spPr>
          <a:xfrm>
            <a:off x="5059275" y="1478475"/>
            <a:ext cx="2590200" cy="14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300"/>
              <a:t>Neural network</a:t>
            </a:r>
            <a:endParaRPr b="1"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300"/>
              <a:t>	</a:t>
            </a:r>
            <a:endParaRPr b="1"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3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300"/>
              <a:t>CA125</a:t>
            </a:r>
            <a:endParaRPr b="1" sz="1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/>
          <p:nvPr>
            <p:ph type="title"/>
          </p:nvPr>
        </p:nvSpPr>
        <p:spPr>
          <a:xfrm>
            <a:off x="165525" y="344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8544"/>
              <a:buNone/>
            </a:pPr>
            <a:r>
              <a:rPr lang="en-US" sz="2244">
                <a:solidFill>
                  <a:srgbClr val="0D1117"/>
                </a:solidFill>
              </a:rPr>
              <a:t>Figure 6. ROC curve for neural network analysis using qPCR inputs</a:t>
            </a:r>
            <a:endParaRPr sz="3243">
              <a:solidFill>
                <a:srgbClr val="0D1117"/>
              </a:solidFill>
            </a:endParaRPr>
          </a:p>
        </p:txBody>
      </p:sp>
      <p:pic>
        <p:nvPicPr>
          <p:cNvPr id="313" name="Google Shape;3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8000" y="1272650"/>
            <a:ext cx="4319649" cy="32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1"/>
          <p:cNvPicPr preferRelativeResize="0"/>
          <p:nvPr/>
        </p:nvPicPr>
        <p:blipFill rotWithShape="1">
          <a:blip r:embed="rId4">
            <a:alphaModFix/>
          </a:blip>
          <a:srcRect b="0" l="0" r="5005" t="4204"/>
          <a:stretch/>
        </p:blipFill>
        <p:spPr>
          <a:xfrm>
            <a:off x="165525" y="1272650"/>
            <a:ext cx="4319650" cy="32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1"/>
          <p:cNvSpPr txBox="1"/>
          <p:nvPr/>
        </p:nvSpPr>
        <p:spPr>
          <a:xfrm>
            <a:off x="7559350" y="3552750"/>
            <a:ext cx="1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AUC = 0.85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1"/>
          <p:cNvSpPr txBox="1"/>
          <p:nvPr/>
        </p:nvSpPr>
        <p:spPr>
          <a:xfrm>
            <a:off x="3104475" y="3461100"/>
            <a:ext cx="1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AUC = 0.85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"/>
          <p:cNvSpPr txBox="1"/>
          <p:nvPr>
            <p:ph type="title"/>
          </p:nvPr>
        </p:nvSpPr>
        <p:spPr>
          <a:xfrm>
            <a:off x="2400000" y="1944450"/>
            <a:ext cx="43440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</a:t>
            </a:r>
            <a:endParaRPr/>
          </a:p>
        </p:txBody>
      </p:sp>
      <p:grpSp>
        <p:nvGrpSpPr>
          <p:cNvPr id="322" name="Google Shape;322;p22"/>
          <p:cNvGrpSpPr/>
          <p:nvPr/>
        </p:nvGrpSpPr>
        <p:grpSpPr>
          <a:xfrm rot="-5400000">
            <a:off x="7593675" y="415203"/>
            <a:ext cx="837865" cy="1032070"/>
            <a:chOff x="1427225" y="332320"/>
            <a:chExt cx="665342" cy="819558"/>
          </a:xfrm>
        </p:grpSpPr>
        <p:sp>
          <p:nvSpPr>
            <p:cNvPr id="323" name="Google Shape;323;p22"/>
            <p:cNvSpPr/>
            <p:nvPr/>
          </p:nvSpPr>
          <p:spPr>
            <a:xfrm>
              <a:off x="1682651" y="332320"/>
              <a:ext cx="409916" cy="819558"/>
            </a:xfrm>
            <a:custGeom>
              <a:rect b="b" l="l" r="r" t="t"/>
              <a:pathLst>
                <a:path extrusionOk="0" h="14965" w="7485">
                  <a:moveTo>
                    <a:pt x="1" y="0"/>
                  </a:moveTo>
                  <a:lnTo>
                    <a:pt x="1" y="14964"/>
                  </a:lnTo>
                  <a:cubicBezTo>
                    <a:pt x="4124" y="14964"/>
                    <a:pt x="7485" y="11625"/>
                    <a:pt x="7485" y="7484"/>
                  </a:cubicBezTo>
                  <a:cubicBezTo>
                    <a:pt x="7485" y="3339"/>
                    <a:pt x="4124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1427225" y="486763"/>
              <a:ext cx="509698" cy="510629"/>
            </a:xfrm>
            <a:custGeom>
              <a:rect b="b" l="l" r="r" t="t"/>
              <a:pathLst>
                <a:path extrusionOk="0" h="9324" w="9307">
                  <a:moveTo>
                    <a:pt x="4665" y="1"/>
                  </a:moveTo>
                  <a:cubicBezTo>
                    <a:pt x="2093" y="1"/>
                    <a:pt x="1" y="2093"/>
                    <a:pt x="1" y="4664"/>
                  </a:cubicBezTo>
                  <a:cubicBezTo>
                    <a:pt x="1" y="7236"/>
                    <a:pt x="2093" y="9324"/>
                    <a:pt x="4665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" name="Google Shape;325;p22"/>
          <p:cNvSpPr/>
          <p:nvPr/>
        </p:nvSpPr>
        <p:spPr>
          <a:xfrm>
            <a:off x="1005100" y="3592175"/>
            <a:ext cx="713400" cy="713400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/>
          <p:nvPr>
            <p:ph type="title"/>
          </p:nvPr>
        </p:nvSpPr>
        <p:spPr>
          <a:xfrm>
            <a:off x="311700" y="26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-US" sz="2800">
                <a:solidFill>
                  <a:srgbClr val="0C0C0C"/>
                </a:solidFill>
              </a:rPr>
              <a:t>Reproducibility</a:t>
            </a:r>
            <a:r>
              <a:rPr lang="en-US" sz="2500"/>
              <a:t> – python</a:t>
            </a:r>
            <a:endParaRPr sz="2500"/>
          </a:p>
        </p:txBody>
      </p:sp>
      <p:pic>
        <p:nvPicPr>
          <p:cNvPr id="331" name="Google Shape;33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5432" y="1159887"/>
            <a:ext cx="3567768" cy="345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4"/>
          <p:cNvSpPr txBox="1"/>
          <p:nvPr>
            <p:ph idx="1" type="body"/>
          </p:nvPr>
        </p:nvSpPr>
        <p:spPr>
          <a:xfrm>
            <a:off x="390900" y="1066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save models as source code (XML file)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deploy models from previous analysis to reproduce the process</a:t>
            </a:r>
            <a:endParaRPr/>
          </a:p>
        </p:txBody>
      </p:sp>
      <p:sp>
        <p:nvSpPr>
          <p:cNvPr id="337" name="Google Shape;337;p24"/>
          <p:cNvSpPr txBox="1"/>
          <p:nvPr>
            <p:ph type="title"/>
          </p:nvPr>
        </p:nvSpPr>
        <p:spPr>
          <a:xfrm>
            <a:off x="311700" y="26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-US" sz="2800">
                <a:solidFill>
                  <a:srgbClr val="0C0C0C"/>
                </a:solidFill>
              </a:rPr>
              <a:t>Reproducibility</a:t>
            </a:r>
            <a:r>
              <a:rPr lang="en-US" sz="2500"/>
              <a:t> – Statistica</a:t>
            </a:r>
            <a:endParaRPr sz="2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/>
          <p:nvPr>
            <p:ph type="title"/>
          </p:nvPr>
        </p:nvSpPr>
        <p:spPr>
          <a:xfrm>
            <a:off x="311700" y="50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43" name="Google Shape;343;p25"/>
          <p:cNvSpPr txBox="1"/>
          <p:nvPr>
            <p:ph idx="1" type="body"/>
          </p:nvPr>
        </p:nvSpPr>
        <p:spPr>
          <a:xfrm>
            <a:off x="678900" y="1469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performance are not as good as paper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Not easy to figure out how to utilize the software &amp; source code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relation between Datasets and figures are not that clear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There are some naming &amp; number mistakes in The datasets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>
            <p:ph type="title"/>
          </p:nvPr>
        </p:nvSpPr>
        <p:spPr>
          <a:xfrm>
            <a:off x="232500" y="109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720"/>
              <a:t>Introduction</a:t>
            </a:r>
            <a:endParaRPr sz="2720"/>
          </a:p>
        </p:txBody>
      </p:sp>
      <p:sp>
        <p:nvSpPr>
          <p:cNvPr id="140" name="Google Shape;140;p3"/>
          <p:cNvSpPr txBox="1"/>
          <p:nvPr/>
        </p:nvSpPr>
        <p:spPr>
          <a:xfrm>
            <a:off x="623400" y="8059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84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ovarian cancer</a:t>
            </a:r>
            <a:endParaRPr b="0" i="0" sz="21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503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ovarian cancer is a major cause of cancer death among women</a:t>
            </a:r>
            <a:endParaRPr b="0" i="0" sz="1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503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previous methods are too late to diagnose the disease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503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431"/>
              <a:buFont typeface="Arial"/>
              <a:buChar char="■"/>
            </a:pPr>
            <a:r>
              <a:rPr b="0" i="0" lang="en-US" sz="21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CA125</a:t>
            </a:r>
            <a:endParaRPr b="0" i="0" sz="21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503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CA125 is a protein that may be found in high amounts in the blood of patients with ovarian cancer.</a:t>
            </a:r>
            <a:endParaRPr b="0" i="0" sz="1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503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disadvantages include poor sensitivity and limited specificity</a:t>
            </a:r>
            <a:endParaRPr/>
          </a:p>
          <a:p>
            <a: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503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84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microRNAs</a:t>
            </a:r>
            <a:endParaRPr b="0" i="0" sz="21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2941"/>
              <a:buFont typeface="Arial"/>
              <a:buChar char="○"/>
            </a:pPr>
            <a:r>
              <a:rPr b="0" i="0" lang="en-US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microRNAs are short non-coding RNAs</a:t>
            </a:r>
            <a:endParaRPr b="0" i="0" sz="1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2941"/>
              <a:buFont typeface="Arial"/>
              <a:buChar char="○"/>
            </a:pPr>
            <a:r>
              <a:rPr b="0" i="0" lang="en-US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many ovarian cancers have defects in microRNAs</a:t>
            </a:r>
            <a:endParaRPr b="0" i="0" sz="1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2941"/>
              <a:buFont typeface="Arial"/>
              <a:buChar char="○"/>
            </a:pPr>
            <a:r>
              <a:rPr b="0" i="0" lang="en-US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computer program learned to identify ovarian cancer based on microRNAs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2941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455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paper objective</a:t>
            </a:r>
            <a:endParaRPr b="0" i="0" sz="19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2941"/>
              <a:buFont typeface="Arial"/>
              <a:buChar char="○"/>
            </a:pPr>
            <a:r>
              <a:rPr b="0" i="0" lang="en-US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develop a serum-based microRNA model for the diagnosis of ovarian cancer</a:t>
            </a:r>
            <a:endParaRPr b="0" i="0" sz="1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349" name="Google Shape;349;p26"/>
          <p:cNvSpPr txBox="1"/>
          <p:nvPr>
            <p:ph idx="1" type="body"/>
          </p:nvPr>
        </p:nvSpPr>
        <p:spPr>
          <a:xfrm>
            <a:off x="720000" y="1080474"/>
            <a:ext cx="7704000" cy="3657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latin typeface="Poppins"/>
                <a:ea typeface="Poppins"/>
                <a:cs typeface="Poppins"/>
                <a:sym typeface="Poppins"/>
              </a:rPr>
              <a:t>Sklearn</a:t>
            </a:r>
            <a:endParaRPr b="1" sz="18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 sz="140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rPr>
              <a:t>https://scikit-learn.org/1.0/index.html </a:t>
            </a:r>
            <a:r>
              <a:rPr lang="en-US" sz="1400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Black man with clipboard near colleagues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Logitboost</a:t>
            </a:r>
            <a:endParaRPr b="1" sz="18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 sz="140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rPr>
              <a:t>https://logitboost.readthedocs.io/ </a:t>
            </a:r>
            <a:r>
              <a:rPr lang="en-US" sz="1400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Landing page template for essential oil bottle podium with geometric shapes</a:t>
            </a:r>
            <a:endParaRPr sz="1400">
              <a:solidFill>
                <a:schemeClr val="hlink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latin typeface="Poppins"/>
                <a:ea typeface="Poppins"/>
                <a:cs typeface="Poppins"/>
                <a:sym typeface="Poppins"/>
              </a:rPr>
              <a:t>Plotly</a:t>
            </a:r>
            <a:endParaRPr b="1" sz="18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 sz="140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rPr>
              <a:t>https://plotly.com/python/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latin typeface="Poppins"/>
                <a:ea typeface="Poppins"/>
                <a:cs typeface="Poppins"/>
                <a:sym typeface="Poppins"/>
              </a:rPr>
              <a:t>Matplotlib</a:t>
            </a:r>
            <a:endParaRPr b="1" sz="18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 sz="140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rPr>
              <a:t>https://matplotlib.org/stable/index.html#</a:t>
            </a:r>
            <a:endParaRPr sz="1400">
              <a:solidFill>
                <a:schemeClr val="hlink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Statistica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 sz="140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rPr>
              <a:t>https://docs.tibco.com/products/tibco-statistica-14-0-1</a:t>
            </a:r>
            <a:endParaRPr sz="1400">
              <a:solidFill>
                <a:schemeClr val="hlink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>
            <p:ph type="title"/>
          </p:nvPr>
        </p:nvSpPr>
        <p:spPr>
          <a:xfrm>
            <a:off x="311700" y="14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720"/>
              <a:t>Inputs</a:t>
            </a:r>
            <a:endParaRPr sz="2720"/>
          </a:p>
        </p:txBody>
      </p:sp>
      <p:sp>
        <p:nvSpPr>
          <p:cNvPr id="146" name="Google Shape;146;p4"/>
          <p:cNvSpPr txBox="1"/>
          <p:nvPr/>
        </p:nvSpPr>
        <p:spPr>
          <a:xfrm>
            <a:off x="6234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25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Excel dataset</a:t>
            </a:r>
            <a:endParaRPr b="0" i="0" sz="19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b="0" i="0" lang="en-US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Supplemental Dataset 1: </a:t>
            </a:r>
            <a:endParaRPr b="0" i="0" sz="1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b="0" i="0" lang="en-US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unadjusted miRNA sequencing data</a:t>
            </a:r>
            <a:endParaRPr b="0" i="0" sz="1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■"/>
            </a:pPr>
            <a:r>
              <a:rPr b="0" i="0" lang="en-US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119 women samples from PMP/NECC, 60 samples from ERASMOS</a:t>
            </a:r>
            <a:endParaRPr/>
          </a:p>
          <a:p>
            <a:pPr indent="-236219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b="0" i="0" lang="en-US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Supplemental Dataset 2: </a:t>
            </a:r>
            <a:endParaRPr b="0" i="0" sz="1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b="0" i="0" lang="en-US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batch-adjusted</a:t>
            </a:r>
            <a:endParaRPr b="0" i="0" sz="1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■"/>
            </a:pPr>
            <a:r>
              <a:rPr b="0" i="0" lang="en-US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192 miRNA variables</a:t>
            </a:r>
            <a:endParaRPr/>
          </a:p>
          <a:p>
            <a:pPr indent="-236219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b="0" i="0" lang="en-US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Supplemental Dataset 6: </a:t>
            </a:r>
            <a:endParaRPr b="0" i="0" sz="1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■"/>
            </a:pPr>
            <a:r>
              <a:rPr b="0" i="0" lang="en-US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normalized qPCR data</a:t>
            </a:r>
            <a:endParaRPr b="0" i="0" sz="1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■"/>
            </a:pPr>
            <a:r>
              <a:rPr b="0" i="0" lang="en-US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14 miRNA variables</a:t>
            </a:r>
            <a:endParaRPr/>
          </a:p>
          <a:p>
            <a:pPr indent="-236219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Example code</a:t>
            </a:r>
            <a:endParaRPr b="0" i="0" sz="19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b="0" i="0" lang="en-US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Source code 1. miRNA-seq neural network source code</a:t>
            </a:r>
            <a:endParaRPr b="0" i="0" sz="1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b="0" i="0" lang="en-US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Source code 2. qPCR 14-miRNA neural network source code</a:t>
            </a:r>
            <a:endParaRPr b="0" i="0" sz="1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b="0" i="0" lang="en-US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Source code 3. qPCR 7-miRNA neural network source code</a:t>
            </a:r>
            <a:endParaRPr b="0" i="0" sz="1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b="0" i="0" lang="en-US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Source code 4. neural network applied to the Keller, et al dataset</a:t>
            </a:r>
            <a:endParaRPr b="0" i="0" sz="1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4613" y="219400"/>
            <a:ext cx="3142435" cy="4704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 txBox="1"/>
          <p:nvPr/>
        </p:nvSpPr>
        <p:spPr>
          <a:xfrm>
            <a:off x="310713" y="949950"/>
            <a:ext cx="5235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Pre-processing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Import samples selected from three independent studies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 the RNA sequencing experiments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Filter variables and samples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Remove batch effect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192 miRNAs remain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 training and testing set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75% training, with 179 samples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135 training set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44 testing set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310713" y="30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7"/>
              <a:buFont typeface="Arial"/>
              <a:buNone/>
            </a:pPr>
            <a:r>
              <a:rPr lang="en-US" sz="2700">
                <a:solidFill>
                  <a:schemeClr val="dk1"/>
                </a:solidFill>
              </a:rPr>
              <a:t>Flowcharts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>
            <a:off x="311700" y="1158052"/>
            <a:ext cx="8520600" cy="252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variable subsets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 miRNAs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 miRNAs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14 miRNAs</a:t>
            </a:r>
            <a:endParaRPr b="0" i="0" sz="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models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validation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compare to CA-125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compare with other models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4400" y="208921"/>
            <a:ext cx="4946689" cy="463355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 txBox="1"/>
          <p:nvPr/>
        </p:nvSpPr>
        <p:spPr>
          <a:xfrm>
            <a:off x="310713" y="30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89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Flowcharts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>
            <p:ph type="title"/>
          </p:nvPr>
        </p:nvSpPr>
        <p:spPr>
          <a:xfrm>
            <a:off x="311700" y="262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620"/>
              <a:t>Tools</a:t>
            </a:r>
            <a:endParaRPr sz="2620"/>
          </a:p>
        </p:txBody>
      </p:sp>
      <p:sp>
        <p:nvSpPr>
          <p:cNvPr id="166" name="Google Shape;166;p7"/>
          <p:cNvSpPr txBox="1"/>
          <p:nvPr/>
        </p:nvSpPr>
        <p:spPr>
          <a:xfrm>
            <a:off x="311700" y="720975"/>
            <a:ext cx="8961900" cy="3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Statistica</a:t>
            </a:r>
            <a:endParaRPr b="0" i="0" sz="1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 flexible analytics system</a:t>
            </a:r>
            <a:endParaRPr b="0" i="0" sz="1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allows users to:</a:t>
            </a:r>
            <a:endParaRPr b="0" i="0" sz="1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</a:pPr>
            <a:r>
              <a:rPr b="0" i="0" lang="en-US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create analytic workflows </a:t>
            </a:r>
            <a:endParaRPr b="0" i="0" sz="1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</a:pPr>
            <a:r>
              <a:rPr b="0" i="0" lang="en-US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explore interactively and visualize</a:t>
            </a:r>
            <a:endParaRPr b="0" i="0" sz="1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</a:pPr>
            <a:r>
              <a:rPr b="0" i="0" lang="en-US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create and deploy statistical, predictive, data mining, machine learning, forecasting, optimization, and text analytic models</a:t>
            </a:r>
            <a:endParaRPr b="0" i="0" sz="1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we are able to try many different ML models and parameters and compare the results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b="0" i="0" sz="1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Sklearn </a:t>
            </a:r>
            <a:endParaRPr b="0" i="0" sz="1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Logitboost </a:t>
            </a:r>
            <a:endParaRPr b="0" i="0" sz="1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Plotly 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efbf1027e_7_10"/>
          <p:cNvSpPr txBox="1"/>
          <p:nvPr>
            <p:ph type="title"/>
          </p:nvPr>
        </p:nvSpPr>
        <p:spPr>
          <a:xfrm>
            <a:off x="1937400" y="2124450"/>
            <a:ext cx="52692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/>
              <a:t>What Do We Find</a:t>
            </a:r>
            <a:endParaRPr/>
          </a:p>
        </p:txBody>
      </p:sp>
      <p:grpSp>
        <p:nvGrpSpPr>
          <p:cNvPr id="172" name="Google Shape;172;g1cefbf1027e_7_10"/>
          <p:cNvGrpSpPr/>
          <p:nvPr/>
        </p:nvGrpSpPr>
        <p:grpSpPr>
          <a:xfrm rot="-5400000">
            <a:off x="7593674" y="415203"/>
            <a:ext cx="837865" cy="1032070"/>
            <a:chOff x="1427225" y="332320"/>
            <a:chExt cx="665342" cy="819558"/>
          </a:xfrm>
        </p:grpSpPr>
        <p:sp>
          <p:nvSpPr>
            <p:cNvPr id="173" name="Google Shape;173;g1cefbf1027e_7_10"/>
            <p:cNvSpPr/>
            <p:nvPr/>
          </p:nvSpPr>
          <p:spPr>
            <a:xfrm>
              <a:off x="1682651" y="332320"/>
              <a:ext cx="409916" cy="819558"/>
            </a:xfrm>
            <a:custGeom>
              <a:rect b="b" l="l" r="r" t="t"/>
              <a:pathLst>
                <a:path extrusionOk="0" h="14965" w="7485">
                  <a:moveTo>
                    <a:pt x="1" y="0"/>
                  </a:moveTo>
                  <a:lnTo>
                    <a:pt x="1" y="14964"/>
                  </a:lnTo>
                  <a:cubicBezTo>
                    <a:pt x="4124" y="14964"/>
                    <a:pt x="7485" y="11625"/>
                    <a:pt x="7485" y="7484"/>
                  </a:cubicBezTo>
                  <a:cubicBezTo>
                    <a:pt x="7485" y="3339"/>
                    <a:pt x="4124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1cefbf1027e_7_10"/>
            <p:cNvSpPr/>
            <p:nvPr/>
          </p:nvSpPr>
          <p:spPr>
            <a:xfrm>
              <a:off x="1427225" y="486763"/>
              <a:ext cx="509698" cy="510629"/>
            </a:xfrm>
            <a:custGeom>
              <a:rect b="b" l="l" r="r" t="t"/>
              <a:pathLst>
                <a:path extrusionOk="0" h="9324" w="9307">
                  <a:moveTo>
                    <a:pt x="4665" y="1"/>
                  </a:moveTo>
                  <a:cubicBezTo>
                    <a:pt x="2093" y="1"/>
                    <a:pt x="1" y="2093"/>
                    <a:pt x="1" y="4664"/>
                  </a:cubicBezTo>
                  <a:cubicBezTo>
                    <a:pt x="1" y="7236"/>
                    <a:pt x="2093" y="9324"/>
                    <a:pt x="4665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g1cefbf1027e_7_10"/>
          <p:cNvSpPr/>
          <p:nvPr/>
        </p:nvSpPr>
        <p:spPr>
          <a:xfrm>
            <a:off x="1005100" y="3592175"/>
            <a:ext cx="713400" cy="713400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Understanding the Datasets</a:t>
            </a:r>
            <a:endParaRPr/>
          </a:p>
        </p:txBody>
      </p:sp>
      <p:sp>
        <p:nvSpPr>
          <p:cNvPr id="181" name="Google Shape;181;p8"/>
          <p:cNvSpPr txBox="1"/>
          <p:nvPr/>
        </p:nvSpPr>
        <p:spPr>
          <a:xfrm>
            <a:off x="311700" y="1600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Based on Supplementary File 1B, we have new understandings about PMP, NECC, and ERASMOS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Combine Supplemental Dataset 2 with Supplemental Dataset 6 </a:t>
            </a:r>
            <a:endParaRPr b="0" i="0" sz="20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Finally, we get 3 experiment dataset</a:t>
            </a:r>
            <a:endParaRPr b="0" i="0" sz="20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