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x="18288000" cy="10287000"/>
  <p:notesSz cx="6858000" cy="9144000"/>
  <p:embeddedFontLst>
    <p:embeddedFont>
      <p:font typeface="Aurora" charset="1" panose="000005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40.png" Type="http://schemas.openxmlformats.org/officeDocument/2006/relationships/image"/><Relationship Id="rId6" Target="../media/image4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4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 Id="rId3" Target="../media/image5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5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53.pn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png" Type="http://schemas.openxmlformats.org/officeDocument/2006/relationships/image"/><Relationship Id="rId11" Target="../media/image37.svg" Type="http://schemas.openxmlformats.org/officeDocument/2006/relationships/image"/><Relationship Id="rId12" Target="../media/image54.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2.pn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png" Type="http://schemas.openxmlformats.org/officeDocument/2006/relationships/image"/><Relationship Id="rId12" Target="../media/image30.pn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15" Target="../media/image33.png" Type="http://schemas.openxmlformats.org/officeDocument/2006/relationships/image"/><Relationship Id="rId2" Target="../media/image11.pn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2" Target="../media/image11.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3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755" r="0" b="-38755"/>
            </a:stretch>
          </a:blipFill>
        </p:spPr>
      </p:sp>
      <p:sp>
        <p:nvSpPr>
          <p:cNvPr name="Freeform 3" id="3"/>
          <p:cNvSpPr/>
          <p:nvPr/>
        </p:nvSpPr>
        <p:spPr>
          <a:xfrm flipH="false" flipV="false" rot="0">
            <a:off x="1279494" y="1477212"/>
            <a:ext cx="15979806" cy="8229600"/>
          </a:xfrm>
          <a:custGeom>
            <a:avLst/>
            <a:gdLst/>
            <a:ahLst/>
            <a:cxnLst/>
            <a:rect r="r" b="b" t="t" l="l"/>
            <a:pathLst>
              <a:path h="8229600" w="15979806">
                <a:moveTo>
                  <a:pt x="0" y="0"/>
                </a:moveTo>
                <a:lnTo>
                  <a:pt x="15979806" y="0"/>
                </a:lnTo>
                <a:lnTo>
                  <a:pt x="15979806" y="8229600"/>
                </a:lnTo>
                <a:lnTo>
                  <a:pt x="0" y="8229600"/>
                </a:lnTo>
                <a:lnTo>
                  <a:pt x="0" y="0"/>
                </a:lnTo>
                <a:close/>
              </a:path>
            </a:pathLst>
          </a:custGeom>
          <a:blipFill>
            <a:blip r:embed="rId3"/>
            <a:stretch>
              <a:fillRect l="0" t="0" r="0" b="0"/>
            </a:stretch>
          </a:blipFill>
        </p:spPr>
      </p:sp>
      <p:sp>
        <p:nvSpPr>
          <p:cNvPr name="Freeform 4" id="4"/>
          <p:cNvSpPr/>
          <p:nvPr/>
        </p:nvSpPr>
        <p:spPr>
          <a:xfrm flipH="false" flipV="false" rot="-715413">
            <a:off x="2342259" y="336783"/>
            <a:ext cx="2375894" cy="2280858"/>
          </a:xfrm>
          <a:custGeom>
            <a:avLst/>
            <a:gdLst/>
            <a:ahLst/>
            <a:cxnLst/>
            <a:rect r="r" b="b" t="t" l="l"/>
            <a:pathLst>
              <a:path h="2280858" w="2375894">
                <a:moveTo>
                  <a:pt x="0" y="0"/>
                </a:moveTo>
                <a:lnTo>
                  <a:pt x="2375893" y="0"/>
                </a:lnTo>
                <a:lnTo>
                  <a:pt x="2375893" y="2280858"/>
                </a:lnTo>
                <a:lnTo>
                  <a:pt x="0" y="22808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579556" y="8201622"/>
            <a:ext cx="813193" cy="813193"/>
          </a:xfrm>
          <a:custGeom>
            <a:avLst/>
            <a:gdLst/>
            <a:ahLst/>
            <a:cxnLst/>
            <a:rect r="r" b="b" t="t" l="l"/>
            <a:pathLst>
              <a:path h="813193" w="813193">
                <a:moveTo>
                  <a:pt x="0" y="0"/>
                </a:moveTo>
                <a:lnTo>
                  <a:pt x="813193" y="0"/>
                </a:lnTo>
                <a:lnTo>
                  <a:pt x="813193" y="813193"/>
                </a:lnTo>
                <a:lnTo>
                  <a:pt x="0" y="8131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852402" y="1678786"/>
            <a:ext cx="2406898" cy="2319374"/>
          </a:xfrm>
          <a:custGeom>
            <a:avLst/>
            <a:gdLst/>
            <a:ahLst/>
            <a:cxnLst/>
            <a:rect r="r" b="b" t="t" l="l"/>
            <a:pathLst>
              <a:path h="2319374" w="2406898">
                <a:moveTo>
                  <a:pt x="0" y="0"/>
                </a:moveTo>
                <a:lnTo>
                  <a:pt x="2406898" y="0"/>
                </a:lnTo>
                <a:lnTo>
                  <a:pt x="2406898" y="2319374"/>
                </a:lnTo>
                <a:lnTo>
                  <a:pt x="0" y="23193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11241" y="5333507"/>
            <a:ext cx="3719618" cy="4114800"/>
          </a:xfrm>
          <a:custGeom>
            <a:avLst/>
            <a:gdLst/>
            <a:ahLst/>
            <a:cxnLst/>
            <a:rect r="r" b="b" t="t" l="l"/>
            <a:pathLst>
              <a:path h="4114800" w="3719618">
                <a:moveTo>
                  <a:pt x="0" y="0"/>
                </a:moveTo>
                <a:lnTo>
                  <a:pt x="3719619" y="0"/>
                </a:lnTo>
                <a:lnTo>
                  <a:pt x="371961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2387294" y="4571310"/>
            <a:ext cx="14639924" cy="2382629"/>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Aurora"/>
                <a:ea typeface="Aurora"/>
                <a:cs typeface="Aurora"/>
                <a:sym typeface="Aurora"/>
              </a:rPr>
              <a:t>PRESENTATION</a:t>
            </a:r>
          </a:p>
        </p:txBody>
      </p:sp>
      <p:sp>
        <p:nvSpPr>
          <p:cNvPr name="TextBox 9" id="9"/>
          <p:cNvSpPr txBox="true"/>
          <p:nvPr/>
        </p:nvSpPr>
        <p:spPr>
          <a:xfrm rot="0">
            <a:off x="5013428" y="6941421"/>
            <a:ext cx="8261144" cy="727522"/>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Aurora"/>
                <a:ea typeface="Aurora"/>
                <a:cs typeface="Aurora"/>
                <a:sym typeface="Aurora"/>
              </a:rPr>
              <a:t>Presented by: group 1</a:t>
            </a:r>
          </a:p>
        </p:txBody>
      </p:sp>
      <p:sp>
        <p:nvSpPr>
          <p:cNvPr name="TextBox 10" id="10"/>
          <p:cNvSpPr txBox="true"/>
          <p:nvPr/>
        </p:nvSpPr>
        <p:spPr>
          <a:xfrm rot="0">
            <a:off x="3624813" y="2407485"/>
            <a:ext cx="11227589" cy="2857500"/>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000000"/>
                </a:solidFill>
                <a:latin typeface="Aurora"/>
                <a:ea typeface="Aurora"/>
                <a:cs typeface="Aurora"/>
                <a:sym typeface="Aurora"/>
              </a:rPr>
              <a:t>PROJECT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874443" y="1277971"/>
            <a:ext cx="14391553" cy="8227171"/>
          </a:xfrm>
          <a:custGeom>
            <a:avLst/>
            <a:gdLst/>
            <a:ahLst/>
            <a:cxnLst/>
            <a:rect r="r" b="b" t="t" l="l"/>
            <a:pathLst>
              <a:path h="8227171" w="14391553">
                <a:moveTo>
                  <a:pt x="0" y="0"/>
                </a:moveTo>
                <a:lnTo>
                  <a:pt x="14391554" y="0"/>
                </a:lnTo>
                <a:lnTo>
                  <a:pt x="14391554" y="8227172"/>
                </a:lnTo>
                <a:lnTo>
                  <a:pt x="0" y="82271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992286" y="2896006"/>
            <a:ext cx="12155868" cy="4810126"/>
          </a:xfrm>
          <a:prstGeom prst="rect">
            <a:avLst/>
          </a:prstGeom>
        </p:spPr>
        <p:txBody>
          <a:bodyPr anchor="t" rtlCol="false" tIns="0" lIns="0" bIns="0" rIns="0">
            <a:spAutoFit/>
          </a:bodyPr>
          <a:lstStyle/>
          <a:p>
            <a:pPr algn="just">
              <a:lnSpc>
                <a:spcPts val="6299"/>
              </a:lnSpc>
            </a:pPr>
            <a:r>
              <a:rPr lang="en-US" sz="4499">
                <a:solidFill>
                  <a:srgbClr val="000000"/>
                </a:solidFill>
                <a:latin typeface="Aurora"/>
                <a:ea typeface="Aurora"/>
                <a:cs typeface="Aurora"/>
                <a:sym typeface="Aurora"/>
              </a:rPr>
              <a:t>with the impressive abilities of  Large Language Models (LLMs),  little work has investigated how documentation and other code properties affect an LLM’s ability to understand and generate code or documentation. this paper presnt how underlying properties of code or documentation can affect an LLM’s capabilities</a:t>
            </a:r>
          </a:p>
        </p:txBody>
      </p:sp>
      <p:sp>
        <p:nvSpPr>
          <p:cNvPr name="TextBox 5" id="5"/>
          <p:cNvSpPr txBox="true"/>
          <p:nvPr/>
        </p:nvSpPr>
        <p:spPr>
          <a:xfrm rot="0">
            <a:off x="4924696" y="1863214"/>
            <a:ext cx="8438608" cy="894632"/>
          </a:xfrm>
          <a:prstGeom prst="rect">
            <a:avLst/>
          </a:prstGeom>
        </p:spPr>
        <p:txBody>
          <a:bodyPr anchor="t" rtlCol="false" tIns="0" lIns="0" bIns="0" rIns="0">
            <a:spAutoFit/>
          </a:bodyPr>
          <a:lstStyle/>
          <a:p>
            <a:pPr algn="ctr">
              <a:lnSpc>
                <a:spcPts val="5521"/>
              </a:lnSpc>
            </a:pPr>
            <a:r>
              <a:rPr lang="en-US" sz="6346" spc="63">
                <a:solidFill>
                  <a:srgbClr val="000000"/>
                </a:solidFill>
                <a:latin typeface="Aurora"/>
                <a:ea typeface="Aurora"/>
                <a:cs typeface="Aurora"/>
                <a:sym typeface="Aurora"/>
              </a:rPr>
              <a:t>IDEA</a:t>
            </a:r>
          </a:p>
        </p:txBody>
      </p:sp>
      <p:sp>
        <p:nvSpPr>
          <p:cNvPr name="Freeform 6" id="6"/>
          <p:cNvSpPr/>
          <p:nvPr/>
        </p:nvSpPr>
        <p:spPr>
          <a:xfrm flipH="false" flipV="false" rot="-715413">
            <a:off x="2158212" y="256157"/>
            <a:ext cx="2375894" cy="2280858"/>
          </a:xfrm>
          <a:custGeom>
            <a:avLst/>
            <a:gdLst/>
            <a:ahLst/>
            <a:cxnLst/>
            <a:rect r="r" b="b" t="t" l="l"/>
            <a:pathLst>
              <a:path h="2280858" w="2375894">
                <a:moveTo>
                  <a:pt x="0" y="0"/>
                </a:moveTo>
                <a:lnTo>
                  <a:pt x="2375894" y="0"/>
                </a:lnTo>
                <a:lnTo>
                  <a:pt x="2375894" y="2280858"/>
                </a:lnTo>
                <a:lnTo>
                  <a:pt x="0" y="22808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11169" y="4932049"/>
            <a:ext cx="4890692" cy="4872907"/>
          </a:xfrm>
          <a:custGeom>
            <a:avLst/>
            <a:gdLst/>
            <a:ahLst/>
            <a:cxnLst/>
            <a:rect r="r" b="b" t="t" l="l"/>
            <a:pathLst>
              <a:path h="4872907" w="4890692">
                <a:moveTo>
                  <a:pt x="0" y="0"/>
                </a:moveTo>
                <a:lnTo>
                  <a:pt x="4890692" y="0"/>
                </a:lnTo>
                <a:lnTo>
                  <a:pt x="4890692" y="4872907"/>
                </a:lnTo>
                <a:lnTo>
                  <a:pt x="0" y="48729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812745" y="876904"/>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METHODOLOGY</a:t>
            </a:r>
          </a:p>
        </p:txBody>
      </p:sp>
      <p:sp>
        <p:nvSpPr>
          <p:cNvPr name="TextBox 6" id="6"/>
          <p:cNvSpPr txBox="true"/>
          <p:nvPr/>
        </p:nvSpPr>
        <p:spPr>
          <a:xfrm rot="0">
            <a:off x="-900755" y="5365439"/>
            <a:ext cx="7914539" cy="586994"/>
          </a:xfrm>
          <a:prstGeom prst="rect">
            <a:avLst/>
          </a:prstGeom>
        </p:spPr>
        <p:txBody>
          <a:bodyPr anchor="t" rtlCol="false" tIns="0" lIns="0" bIns="0" rIns="0">
            <a:spAutoFit/>
          </a:bodyPr>
          <a:lstStyle/>
          <a:p>
            <a:pPr algn="ctr">
              <a:lnSpc>
                <a:spcPts val="4395"/>
              </a:lnSpc>
              <a:spcBef>
                <a:spcPct val="0"/>
              </a:spcBef>
            </a:pPr>
            <a:r>
              <a:rPr lang="en-US" sz="3139">
                <a:solidFill>
                  <a:srgbClr val="FF0000"/>
                </a:solidFill>
                <a:latin typeface="Aurora"/>
                <a:ea typeface="Aurora"/>
                <a:cs typeface="Aurora"/>
                <a:sym typeface="Aurora"/>
              </a:rPr>
              <a:t>RUNTIME ERROR</a:t>
            </a:r>
          </a:p>
        </p:txBody>
      </p:sp>
      <p:sp>
        <p:nvSpPr>
          <p:cNvPr name="TextBox 7" id="7"/>
          <p:cNvSpPr txBox="true"/>
          <p:nvPr/>
        </p:nvSpPr>
        <p:spPr>
          <a:xfrm rot="0">
            <a:off x="1105525" y="2644769"/>
            <a:ext cx="15813517" cy="1691970"/>
          </a:xfrm>
          <a:prstGeom prst="rect">
            <a:avLst/>
          </a:prstGeom>
        </p:spPr>
        <p:txBody>
          <a:bodyPr anchor="t" rtlCol="false" tIns="0" lIns="0" bIns="0" rIns="0">
            <a:spAutoFit/>
          </a:bodyPr>
          <a:lstStyle/>
          <a:p>
            <a:pPr algn="ctr">
              <a:lnSpc>
                <a:spcPts val="4391"/>
              </a:lnSpc>
            </a:pPr>
            <a:r>
              <a:rPr lang="en-US" sz="3137">
                <a:solidFill>
                  <a:srgbClr val="000000"/>
                </a:solidFill>
                <a:latin typeface="Aurora"/>
                <a:ea typeface="Aurora"/>
                <a:cs typeface="Aurora"/>
                <a:sym typeface="Aurora"/>
              </a:rPr>
              <a:t> TASK THE LLM WITH GENERATING UNIT TESTS FOR A PIECE OF SOFTWARE WHILE VARYING THE QUALITY OR QUANTITY OF THE DOCUMENTATION, WE THEN RUN THE UNIT TESTS AND RECORD EACH TEST AS </a:t>
            </a:r>
          </a:p>
          <a:p>
            <a:pPr algn="ctr">
              <a:lnSpc>
                <a:spcPts val="4391"/>
              </a:lnSpc>
              <a:spcBef>
                <a:spcPct val="0"/>
              </a:spcBef>
            </a:pPr>
            <a:r>
              <a:rPr lang="en-US" sz="3137">
                <a:solidFill>
                  <a:srgbClr val="000000"/>
                </a:solidFill>
                <a:latin typeface="Aurora"/>
                <a:ea typeface="Aurora"/>
                <a:cs typeface="Aurora"/>
                <a:sym typeface="Aurora"/>
              </a:rPr>
              <a:t>1 OF 3 RESULTS:</a:t>
            </a:r>
          </a:p>
        </p:txBody>
      </p:sp>
      <p:sp>
        <p:nvSpPr>
          <p:cNvPr name="Freeform 8" id="8"/>
          <p:cNvSpPr/>
          <p:nvPr/>
        </p:nvSpPr>
        <p:spPr>
          <a:xfrm flipH="false" flipV="false" rot="0">
            <a:off x="6698654" y="4932049"/>
            <a:ext cx="4890692" cy="4872907"/>
          </a:xfrm>
          <a:custGeom>
            <a:avLst/>
            <a:gdLst/>
            <a:ahLst/>
            <a:cxnLst/>
            <a:rect r="r" b="b" t="t" l="l"/>
            <a:pathLst>
              <a:path h="4872907" w="4890692">
                <a:moveTo>
                  <a:pt x="0" y="0"/>
                </a:moveTo>
                <a:lnTo>
                  <a:pt x="4890692" y="0"/>
                </a:lnTo>
                <a:lnTo>
                  <a:pt x="4890692" y="4872907"/>
                </a:lnTo>
                <a:lnTo>
                  <a:pt x="0" y="48729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2789496" y="4932049"/>
            <a:ext cx="4890692" cy="4872907"/>
          </a:xfrm>
          <a:custGeom>
            <a:avLst/>
            <a:gdLst/>
            <a:ahLst/>
            <a:cxnLst/>
            <a:rect r="r" b="b" t="t" l="l"/>
            <a:pathLst>
              <a:path h="4872907" w="4890692">
                <a:moveTo>
                  <a:pt x="0" y="0"/>
                </a:moveTo>
                <a:lnTo>
                  <a:pt x="4890691" y="0"/>
                </a:lnTo>
                <a:lnTo>
                  <a:pt x="4890691" y="4872907"/>
                </a:lnTo>
                <a:lnTo>
                  <a:pt x="0" y="48729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8528844" y="5365439"/>
            <a:ext cx="1230313" cy="586994"/>
          </a:xfrm>
          <a:prstGeom prst="rect">
            <a:avLst/>
          </a:prstGeom>
        </p:spPr>
        <p:txBody>
          <a:bodyPr anchor="t" rtlCol="false" tIns="0" lIns="0" bIns="0" rIns="0">
            <a:spAutoFit/>
          </a:bodyPr>
          <a:lstStyle/>
          <a:p>
            <a:pPr algn="ctr">
              <a:lnSpc>
                <a:spcPts val="4396"/>
              </a:lnSpc>
              <a:spcBef>
                <a:spcPct val="0"/>
              </a:spcBef>
            </a:pPr>
            <a:r>
              <a:rPr lang="en-US" sz="3140">
                <a:solidFill>
                  <a:srgbClr val="FF0000"/>
                </a:solidFill>
                <a:latin typeface="Aurora"/>
                <a:ea typeface="Aurora"/>
                <a:cs typeface="Aurora"/>
                <a:sym typeface="Aurora"/>
              </a:rPr>
              <a:t>FAILURE</a:t>
            </a:r>
          </a:p>
        </p:txBody>
      </p:sp>
      <p:sp>
        <p:nvSpPr>
          <p:cNvPr name="TextBox 11" id="11"/>
          <p:cNvSpPr txBox="true"/>
          <p:nvPr/>
        </p:nvSpPr>
        <p:spPr>
          <a:xfrm rot="0">
            <a:off x="14590168" y="5365439"/>
            <a:ext cx="1289348" cy="586994"/>
          </a:xfrm>
          <a:prstGeom prst="rect">
            <a:avLst/>
          </a:prstGeom>
        </p:spPr>
        <p:txBody>
          <a:bodyPr anchor="t" rtlCol="false" tIns="0" lIns="0" bIns="0" rIns="0">
            <a:spAutoFit/>
          </a:bodyPr>
          <a:lstStyle/>
          <a:p>
            <a:pPr algn="ctr">
              <a:lnSpc>
                <a:spcPts val="4396"/>
              </a:lnSpc>
              <a:spcBef>
                <a:spcPct val="0"/>
              </a:spcBef>
            </a:pPr>
            <a:r>
              <a:rPr lang="en-US" sz="3140">
                <a:solidFill>
                  <a:srgbClr val="FF0000"/>
                </a:solidFill>
                <a:latin typeface="Aurora"/>
                <a:ea typeface="Aurora"/>
                <a:cs typeface="Aurora"/>
                <a:sym typeface="Aurora"/>
              </a:rPr>
              <a:t>SUCCESS</a:t>
            </a:r>
          </a:p>
        </p:txBody>
      </p:sp>
      <p:sp>
        <p:nvSpPr>
          <p:cNvPr name="TextBox 12" id="12"/>
          <p:cNvSpPr txBox="true"/>
          <p:nvPr/>
        </p:nvSpPr>
        <p:spPr>
          <a:xfrm rot="0">
            <a:off x="1642932" y="6227281"/>
            <a:ext cx="2827166" cy="224434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WHERE </a:t>
            </a:r>
            <a:r>
              <a:rPr lang="en-US" sz="3140">
                <a:solidFill>
                  <a:srgbClr val="000000"/>
                </a:solidFill>
                <a:latin typeface="Aurora"/>
                <a:ea typeface="Aurora"/>
                <a:cs typeface="Aurora"/>
                <a:sym typeface="Aurora"/>
              </a:rPr>
              <a:t>A UNIT TEST CRASHED BEFORE IT COULD FINISH RUNNING.</a:t>
            </a:r>
          </a:p>
        </p:txBody>
      </p:sp>
      <p:sp>
        <p:nvSpPr>
          <p:cNvPr name="TextBox 13" id="13"/>
          <p:cNvSpPr txBox="true"/>
          <p:nvPr/>
        </p:nvSpPr>
        <p:spPr>
          <a:xfrm rot="0">
            <a:off x="7730417" y="6465406"/>
            <a:ext cx="2827166" cy="169189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WHERE A UNIT TEST RAN BUT FAILED TO PASS.</a:t>
            </a:r>
          </a:p>
        </p:txBody>
      </p:sp>
      <p:sp>
        <p:nvSpPr>
          <p:cNvPr name="TextBox 14" id="14"/>
          <p:cNvSpPr txBox="true"/>
          <p:nvPr/>
        </p:nvSpPr>
        <p:spPr>
          <a:xfrm rot="0">
            <a:off x="13821258" y="6189181"/>
            <a:ext cx="2827166" cy="224434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WHERE A UNIT TEST RAN AND SUCCESSFULLY PASSED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4210162"/>
            <a:ext cx="7298365" cy="4014646"/>
          </a:xfrm>
          <a:custGeom>
            <a:avLst/>
            <a:gdLst/>
            <a:ahLst/>
            <a:cxnLst/>
            <a:rect r="r" b="b" t="t" l="l"/>
            <a:pathLst>
              <a:path h="4014646" w="7298365">
                <a:moveTo>
                  <a:pt x="0" y="0"/>
                </a:moveTo>
                <a:lnTo>
                  <a:pt x="7298365" y="0"/>
                </a:lnTo>
                <a:lnTo>
                  <a:pt x="7298365" y="4014646"/>
                </a:lnTo>
                <a:lnTo>
                  <a:pt x="0" y="4014646"/>
                </a:lnTo>
                <a:lnTo>
                  <a:pt x="0" y="0"/>
                </a:lnTo>
                <a:close/>
              </a:path>
            </a:pathLst>
          </a:custGeom>
          <a:blipFill>
            <a:blip r:embed="rId5"/>
            <a:stretch>
              <a:fillRect l="0" t="0" r="0" b="0"/>
            </a:stretch>
          </a:blipFill>
        </p:spPr>
      </p:sp>
      <p:sp>
        <p:nvSpPr>
          <p:cNvPr name="Freeform 5" id="5"/>
          <p:cNvSpPr/>
          <p:nvPr/>
        </p:nvSpPr>
        <p:spPr>
          <a:xfrm flipH="false" flipV="false" rot="0">
            <a:off x="9475098" y="4210162"/>
            <a:ext cx="7575661" cy="4014646"/>
          </a:xfrm>
          <a:custGeom>
            <a:avLst/>
            <a:gdLst/>
            <a:ahLst/>
            <a:cxnLst/>
            <a:rect r="r" b="b" t="t" l="l"/>
            <a:pathLst>
              <a:path h="4014646" w="7575661">
                <a:moveTo>
                  <a:pt x="0" y="0"/>
                </a:moveTo>
                <a:lnTo>
                  <a:pt x="7575661" y="0"/>
                </a:lnTo>
                <a:lnTo>
                  <a:pt x="7575661" y="4014646"/>
                </a:lnTo>
                <a:lnTo>
                  <a:pt x="0" y="4014646"/>
                </a:lnTo>
                <a:lnTo>
                  <a:pt x="0" y="0"/>
                </a:lnTo>
                <a:close/>
              </a:path>
            </a:pathLst>
          </a:custGeom>
          <a:blipFill>
            <a:blip r:embed="rId6"/>
            <a:stretch>
              <a:fillRect l="0" t="0" r="0" b="0"/>
            </a:stretch>
          </a:blipFill>
        </p:spPr>
      </p:sp>
      <p:sp>
        <p:nvSpPr>
          <p:cNvPr name="TextBox 6" id="6"/>
          <p:cNvSpPr txBox="true"/>
          <p:nvPr/>
        </p:nvSpPr>
        <p:spPr>
          <a:xfrm rot="0">
            <a:off x="3944461" y="876904"/>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DATASET</a:t>
            </a:r>
          </a:p>
        </p:txBody>
      </p:sp>
      <p:sp>
        <p:nvSpPr>
          <p:cNvPr name="TextBox 7" id="7"/>
          <p:cNvSpPr txBox="true"/>
          <p:nvPr/>
        </p:nvSpPr>
        <p:spPr>
          <a:xfrm rot="0">
            <a:off x="1237241" y="2412225"/>
            <a:ext cx="15813517" cy="1139520"/>
          </a:xfrm>
          <a:prstGeom prst="rect">
            <a:avLst/>
          </a:prstGeom>
        </p:spPr>
        <p:txBody>
          <a:bodyPr anchor="t" rtlCol="false" tIns="0" lIns="0" bIns="0" rIns="0">
            <a:spAutoFit/>
          </a:bodyPr>
          <a:lstStyle/>
          <a:p>
            <a:pPr algn="ctr">
              <a:lnSpc>
                <a:spcPts val="4391"/>
              </a:lnSpc>
            </a:pPr>
            <a:r>
              <a:rPr lang="en-US" sz="3137">
                <a:solidFill>
                  <a:srgbClr val="000000"/>
                </a:solidFill>
                <a:latin typeface="Aurora"/>
                <a:ea typeface="Aurora"/>
                <a:cs typeface="Aurora"/>
                <a:sym typeface="Aurora"/>
              </a:rPr>
              <a:t>THE STUDY USES 164 GROUND-TRUTH SOLUTIONS FROM HUMANEVAL, </a:t>
            </a:r>
          </a:p>
          <a:p>
            <a:pPr algn="ctr">
              <a:lnSpc>
                <a:spcPts val="4391"/>
              </a:lnSpc>
              <a:spcBef>
                <a:spcPct val="0"/>
              </a:spcBef>
            </a:pPr>
            <a:r>
              <a:rPr lang="en-US" sz="3137">
                <a:solidFill>
                  <a:srgbClr val="000000"/>
                </a:solidFill>
                <a:latin typeface="Aurora"/>
                <a:ea typeface="Aurora"/>
                <a:cs typeface="Aurora"/>
                <a:sym typeface="Aurora"/>
              </a:rPr>
              <a:t>A COMMON BENCHMARK FOR EVALUATING LLMS ON CODE UNDERSTANDING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105525" y="2207850"/>
            <a:ext cx="16153775" cy="1171104"/>
          </a:xfrm>
          <a:prstGeom prst="rect">
            <a:avLst/>
          </a:prstGeom>
        </p:spPr>
        <p:txBody>
          <a:bodyPr anchor="t" rtlCol="false" tIns="0" lIns="0" bIns="0" rIns="0">
            <a:spAutoFit/>
          </a:bodyPr>
          <a:lstStyle/>
          <a:p>
            <a:pPr algn="ctr">
              <a:lnSpc>
                <a:spcPts val="4486"/>
              </a:lnSpc>
              <a:spcBef>
                <a:spcPct val="0"/>
              </a:spcBef>
            </a:pPr>
            <a:r>
              <a:rPr lang="en-US" sz="3204">
                <a:solidFill>
                  <a:srgbClr val="000000"/>
                </a:solidFill>
                <a:latin typeface="Aurora"/>
                <a:ea typeface="Aurora"/>
                <a:cs typeface="Aurora"/>
                <a:sym typeface="Aurora"/>
              </a:rPr>
              <a:t>THE FUNCTIONS ARE MODIFIED IN DIFFERENT WAYS TO TEST HOW DOCUMENTATION AND NAMING CONVENTIONS AFFECT THE LLM’S ABILITY TO GENERATE VALID UNIT TESTS.</a:t>
            </a:r>
          </a:p>
        </p:txBody>
      </p:sp>
      <p:sp>
        <p:nvSpPr>
          <p:cNvPr name="TextBox 5" id="5"/>
          <p:cNvSpPr txBox="true"/>
          <p:nvPr/>
        </p:nvSpPr>
        <p:spPr>
          <a:xfrm rot="0">
            <a:off x="535484" y="4073185"/>
            <a:ext cx="17217033" cy="4974334"/>
          </a:xfrm>
          <a:prstGeom prst="rect">
            <a:avLst/>
          </a:prstGeom>
        </p:spPr>
        <p:txBody>
          <a:bodyPr anchor="t" rtlCol="false" tIns="0" lIns="0" bIns="0" rIns="0">
            <a:spAutoFit/>
          </a:bodyPr>
          <a:lstStyle/>
          <a:p>
            <a:pPr algn="l" marL="569979" indent="-284990" lvl="1">
              <a:lnSpc>
                <a:spcPts val="6600"/>
              </a:lnSpc>
              <a:buFont typeface="Arial"/>
              <a:buChar char="•"/>
            </a:pPr>
            <a:r>
              <a:rPr lang="en-US" sz="2640">
                <a:solidFill>
                  <a:srgbClr val="0571D3"/>
                </a:solidFill>
                <a:latin typeface="Aurora"/>
                <a:ea typeface="Aurora"/>
                <a:cs typeface="Aurora"/>
                <a:sym typeface="Aurora"/>
              </a:rPr>
              <a:t>BASE FILE:</a:t>
            </a:r>
            <a:r>
              <a:rPr lang="en-US" sz="2640">
                <a:solidFill>
                  <a:srgbClr val="000000"/>
                </a:solidFill>
                <a:latin typeface="Aurora"/>
                <a:ea typeface="Aurora"/>
                <a:cs typeface="Aurora"/>
                <a:sym typeface="Aurora"/>
              </a:rPr>
              <a:t> ONLY THE FUNCTION DEFINITION WITHOUT ANY DOCUMENTATION.</a:t>
            </a:r>
          </a:p>
          <a:p>
            <a:pPr algn="l" marL="569979" indent="-284990" lvl="1">
              <a:lnSpc>
                <a:spcPts val="6600"/>
              </a:lnSpc>
              <a:buFont typeface="Arial"/>
              <a:buChar char="•"/>
            </a:pPr>
            <a:r>
              <a:rPr lang="en-US" sz="2640">
                <a:solidFill>
                  <a:srgbClr val="0571D3"/>
                </a:solidFill>
                <a:latin typeface="Aurora"/>
                <a:ea typeface="Aurora"/>
                <a:cs typeface="Aurora"/>
                <a:sym typeface="Aurora"/>
              </a:rPr>
              <a:t>COMMENTS:</a:t>
            </a:r>
            <a:r>
              <a:rPr lang="en-US" sz="2640">
                <a:solidFill>
                  <a:srgbClr val="000000"/>
                </a:solidFill>
                <a:latin typeface="Aurora"/>
                <a:ea typeface="Aurora"/>
                <a:cs typeface="Aurora"/>
                <a:sym typeface="Aurora"/>
              </a:rPr>
              <a:t> THE FUNCTION WITH ITS ORIGINAL DOCSTRING AND COMMENTS.</a:t>
            </a:r>
          </a:p>
          <a:p>
            <a:pPr algn="l" marL="569979" indent="-284990" lvl="1">
              <a:lnSpc>
                <a:spcPts val="6600"/>
              </a:lnSpc>
              <a:buFont typeface="Arial"/>
              <a:buChar char="•"/>
            </a:pPr>
            <a:r>
              <a:rPr lang="en-US" sz="2640">
                <a:solidFill>
                  <a:srgbClr val="0571D3"/>
                </a:solidFill>
                <a:latin typeface="Aurora"/>
                <a:ea typeface="Aurora"/>
                <a:cs typeface="Aurora"/>
                <a:sym typeface="Aurora"/>
              </a:rPr>
              <a:t>RANDOM COMMENTS:</a:t>
            </a:r>
            <a:r>
              <a:rPr lang="en-US" sz="2640">
                <a:solidFill>
                  <a:srgbClr val="000000"/>
                </a:solidFill>
                <a:latin typeface="Aurora"/>
                <a:ea typeface="Aurora"/>
                <a:cs typeface="Aurora"/>
                <a:sym typeface="Aurora"/>
              </a:rPr>
              <a:t> THE FUNCTION WITH AN UNRELATED DOCSTRING FROM ANOTHER FUNCTION.</a:t>
            </a:r>
          </a:p>
          <a:p>
            <a:pPr algn="l" marL="569979" indent="-284990" lvl="1">
              <a:lnSpc>
                <a:spcPts val="6600"/>
              </a:lnSpc>
              <a:buFont typeface="Arial"/>
              <a:buChar char="•"/>
            </a:pPr>
            <a:r>
              <a:rPr lang="en-US" sz="2640">
                <a:solidFill>
                  <a:srgbClr val="0571D3"/>
                </a:solidFill>
                <a:latin typeface="Aurora"/>
                <a:ea typeface="Aurora"/>
                <a:cs typeface="Aurora"/>
                <a:sym typeface="Aurora"/>
              </a:rPr>
              <a:t>ANIMAL VARIABLE NAMES:</a:t>
            </a:r>
            <a:r>
              <a:rPr lang="en-US" sz="2640">
                <a:solidFill>
                  <a:srgbClr val="000000"/>
                </a:solidFill>
                <a:latin typeface="Aurora"/>
                <a:ea typeface="Aurora"/>
                <a:cs typeface="Aurora"/>
                <a:sym typeface="Aurora"/>
              </a:rPr>
              <a:t> ALL VARIABLE AND FUNCTION NAMES REPLACED WITH ANIMAL NAMES.</a:t>
            </a:r>
          </a:p>
          <a:p>
            <a:pPr algn="l" marL="569979" indent="-284990" lvl="1">
              <a:lnSpc>
                <a:spcPts val="6600"/>
              </a:lnSpc>
              <a:buFont typeface="Arial"/>
              <a:buChar char="•"/>
            </a:pPr>
            <a:r>
              <a:rPr lang="en-US" sz="2640">
                <a:solidFill>
                  <a:srgbClr val="0571D3"/>
                </a:solidFill>
                <a:latin typeface="Aurora"/>
                <a:ea typeface="Aurora"/>
                <a:cs typeface="Aurora"/>
                <a:sym typeface="Aurora"/>
              </a:rPr>
              <a:t>RANDOM VARIABLE NAMES: </a:t>
            </a:r>
            <a:r>
              <a:rPr lang="en-US" sz="2640">
                <a:solidFill>
                  <a:srgbClr val="000000"/>
                </a:solidFill>
                <a:latin typeface="Aurora"/>
                <a:ea typeface="Aurora"/>
                <a:cs typeface="Aurora"/>
                <a:sym typeface="Aurora"/>
              </a:rPr>
              <a:t>ALL VARIABLE AND FUNCTION NAMES REPLACED WITH RANDOM STRINGS.</a:t>
            </a:r>
          </a:p>
          <a:p>
            <a:pPr algn="l" marL="569979" indent="-284990" lvl="1">
              <a:lnSpc>
                <a:spcPts val="6600"/>
              </a:lnSpc>
              <a:buFont typeface="Arial"/>
              <a:buChar char="•"/>
            </a:pPr>
            <a:r>
              <a:rPr lang="en-US" sz="2640">
                <a:solidFill>
                  <a:srgbClr val="0571D3"/>
                </a:solidFill>
                <a:latin typeface="Aurora"/>
                <a:ea typeface="Aurora"/>
                <a:cs typeface="Aurora"/>
                <a:sym typeface="Aurora"/>
              </a:rPr>
              <a:t>PARTIAL DOCSTRINGS:</a:t>
            </a:r>
            <a:r>
              <a:rPr lang="en-US" sz="2640">
                <a:solidFill>
                  <a:srgbClr val="000000"/>
                </a:solidFill>
                <a:latin typeface="Aurora"/>
                <a:ea typeface="Aurora"/>
                <a:cs typeface="Aurora"/>
                <a:sym typeface="Aurora"/>
              </a:rPr>
              <a:t> THE FUNCTION’S DOCSTRING IS RANDOMLY REDUCED TO 10%, 25%, 50%, OR 75% OF ITS ORIGINAL CONTENT.</a:t>
            </a:r>
          </a:p>
        </p:txBody>
      </p:sp>
      <p:sp>
        <p:nvSpPr>
          <p:cNvPr name="TextBox 6" id="6"/>
          <p:cNvSpPr txBox="true"/>
          <p:nvPr/>
        </p:nvSpPr>
        <p:spPr>
          <a:xfrm rot="0">
            <a:off x="6968430" y="481038"/>
            <a:ext cx="4351139" cy="1420780"/>
          </a:xfrm>
          <a:prstGeom prst="rect">
            <a:avLst/>
          </a:prstGeom>
        </p:spPr>
        <p:txBody>
          <a:bodyPr anchor="t" rtlCol="false" tIns="0" lIns="0" bIns="0" rIns="0">
            <a:spAutoFit/>
          </a:bodyPr>
          <a:lstStyle/>
          <a:p>
            <a:pPr algn="ctr">
              <a:lnSpc>
                <a:spcPts val="10414"/>
              </a:lnSpc>
              <a:spcBef>
                <a:spcPct val="0"/>
              </a:spcBef>
            </a:pPr>
            <a:r>
              <a:rPr lang="en-US" sz="7438">
                <a:solidFill>
                  <a:srgbClr val="000000"/>
                </a:solidFill>
                <a:latin typeface="Aurora"/>
                <a:ea typeface="Aurora"/>
                <a:cs typeface="Aurora"/>
                <a:sym typeface="Aurora"/>
              </a:rPr>
              <a:t>METRICS👌</a:t>
            </a:r>
          </a:p>
        </p:txBody>
      </p:sp>
      <p:sp>
        <p:nvSpPr>
          <p:cNvPr name="TextBox 7" id="7"/>
          <p:cNvSpPr txBox="true"/>
          <p:nvPr/>
        </p:nvSpPr>
        <p:spPr>
          <a:xfrm rot="0">
            <a:off x="1028700" y="3674229"/>
            <a:ext cx="4052888" cy="58699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 THE VARIATIONS INCLUDE:</a:t>
            </a:r>
          </a:p>
        </p:txBody>
      </p:sp>
      <p:sp>
        <p:nvSpPr>
          <p:cNvPr name="TextBox 8" id="8"/>
          <p:cNvSpPr txBox="true"/>
          <p:nvPr/>
        </p:nvSpPr>
        <p:spPr>
          <a:xfrm rot="0">
            <a:off x="2551013" y="9361844"/>
            <a:ext cx="13185974" cy="494919"/>
          </a:xfrm>
          <a:prstGeom prst="rect">
            <a:avLst/>
          </a:prstGeom>
        </p:spPr>
        <p:txBody>
          <a:bodyPr anchor="t" rtlCol="false" tIns="0" lIns="0" bIns="0" rIns="0">
            <a:spAutoFit/>
          </a:bodyPr>
          <a:lstStyle/>
          <a:p>
            <a:pPr algn="ctr">
              <a:lnSpc>
                <a:spcPts val="3696"/>
              </a:lnSpc>
              <a:spcBef>
                <a:spcPct val="0"/>
              </a:spcBef>
            </a:pPr>
            <a:r>
              <a:rPr lang="en-US" sz="2640">
                <a:solidFill>
                  <a:srgbClr val="FF0000"/>
                </a:solidFill>
                <a:latin typeface="Aurora"/>
                <a:ea typeface="Aurora"/>
                <a:cs typeface="Aurora"/>
                <a:sym typeface="Aurora"/>
              </a:rPr>
              <a:t>ANY TEST EXCEEDING 10 SECONDS IS AUTOMATICALLY MARKED AS FAILED TO PREVENT INFINITE LOOPS.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029584" y="2407646"/>
            <a:ext cx="7923648" cy="3753828"/>
          </a:xfrm>
          <a:custGeom>
            <a:avLst/>
            <a:gdLst/>
            <a:ahLst/>
            <a:cxnLst/>
            <a:rect r="r" b="b" t="t" l="l"/>
            <a:pathLst>
              <a:path h="3753828" w="7923648">
                <a:moveTo>
                  <a:pt x="0" y="0"/>
                </a:moveTo>
                <a:lnTo>
                  <a:pt x="7923648" y="0"/>
                </a:lnTo>
                <a:lnTo>
                  <a:pt x="7923648" y="3753828"/>
                </a:lnTo>
                <a:lnTo>
                  <a:pt x="0" y="3753828"/>
                </a:lnTo>
                <a:lnTo>
                  <a:pt x="0" y="0"/>
                </a:lnTo>
                <a:close/>
              </a:path>
            </a:pathLst>
          </a:custGeom>
          <a:blipFill>
            <a:blip r:embed="rId5"/>
            <a:stretch>
              <a:fillRect l="0" t="0" r="0" b="0"/>
            </a:stretch>
          </a:blipFill>
        </p:spPr>
      </p:sp>
      <p:sp>
        <p:nvSpPr>
          <p:cNvPr name="TextBox 5" id="5"/>
          <p:cNvSpPr txBox="true"/>
          <p:nvPr/>
        </p:nvSpPr>
        <p:spPr>
          <a:xfrm rot="0">
            <a:off x="7623026" y="481038"/>
            <a:ext cx="3041948" cy="1420780"/>
          </a:xfrm>
          <a:prstGeom prst="rect">
            <a:avLst/>
          </a:prstGeom>
        </p:spPr>
        <p:txBody>
          <a:bodyPr anchor="t" rtlCol="false" tIns="0" lIns="0" bIns="0" rIns="0">
            <a:spAutoFit/>
          </a:bodyPr>
          <a:lstStyle/>
          <a:p>
            <a:pPr algn="ctr">
              <a:lnSpc>
                <a:spcPts val="10414"/>
              </a:lnSpc>
              <a:spcBef>
                <a:spcPct val="0"/>
              </a:spcBef>
            </a:pPr>
            <a:r>
              <a:rPr lang="en-US" sz="7438">
                <a:solidFill>
                  <a:srgbClr val="000000"/>
                </a:solidFill>
                <a:latin typeface="Aurora"/>
                <a:ea typeface="Aurora"/>
                <a:cs typeface="Aurora"/>
                <a:sym typeface="Aurora"/>
              </a:rPr>
              <a:t>RESULTS</a:t>
            </a:r>
          </a:p>
        </p:txBody>
      </p:sp>
      <p:sp>
        <p:nvSpPr>
          <p:cNvPr name="TextBox 6" id="6"/>
          <p:cNvSpPr txBox="true"/>
          <p:nvPr/>
        </p:nvSpPr>
        <p:spPr>
          <a:xfrm rot="0">
            <a:off x="11040521" y="6085274"/>
            <a:ext cx="5901775" cy="661726"/>
          </a:xfrm>
          <a:prstGeom prst="rect">
            <a:avLst/>
          </a:prstGeom>
        </p:spPr>
        <p:txBody>
          <a:bodyPr anchor="t" rtlCol="false" tIns="0" lIns="0" bIns="0" rIns="0">
            <a:spAutoFit/>
          </a:bodyPr>
          <a:lstStyle/>
          <a:p>
            <a:pPr algn="ctr">
              <a:lnSpc>
                <a:spcPts val="2510"/>
              </a:lnSpc>
              <a:spcBef>
                <a:spcPct val="0"/>
              </a:spcBef>
            </a:pPr>
            <a:r>
              <a:rPr lang="en-US" sz="1793">
                <a:solidFill>
                  <a:srgbClr val="0571D3"/>
                </a:solidFill>
                <a:latin typeface="Aurora"/>
                <a:ea typeface="Aurora"/>
                <a:cs typeface="Aurora"/>
                <a:sym typeface="Aurora"/>
              </a:rPr>
              <a:t>THE NUMBER OF RUNTIME ERRORS PRODUCED BY GPT-3.5 IS MUCH GREATER THAN THOSE PRODUCED BY GPT-4</a:t>
            </a:r>
          </a:p>
        </p:txBody>
      </p:sp>
      <p:sp>
        <p:nvSpPr>
          <p:cNvPr name="TextBox 7" id="7"/>
          <p:cNvSpPr txBox="true"/>
          <p:nvPr/>
        </p:nvSpPr>
        <p:spPr>
          <a:xfrm rot="0">
            <a:off x="650551" y="2219870"/>
            <a:ext cx="9179640" cy="6701492"/>
          </a:xfrm>
          <a:prstGeom prst="rect">
            <a:avLst/>
          </a:prstGeom>
        </p:spPr>
        <p:txBody>
          <a:bodyPr anchor="t" rtlCol="false" tIns="0" lIns="0" bIns="0" rIns="0">
            <a:spAutoFit/>
          </a:bodyPr>
          <a:lstStyle/>
          <a:p>
            <a:pPr algn="l" marL="545357" indent="-272679" lvl="1">
              <a:lnSpc>
                <a:spcPts val="3536"/>
              </a:lnSpc>
              <a:buFont typeface="Arial"/>
              <a:buChar char="•"/>
            </a:pPr>
            <a:r>
              <a:rPr lang="en-US" sz="2525">
                <a:solidFill>
                  <a:srgbClr val="000000"/>
                </a:solidFill>
                <a:latin typeface="Aurora"/>
                <a:ea typeface="Aurora"/>
                <a:cs typeface="Aurora"/>
                <a:sym typeface="Aurora"/>
              </a:rPr>
              <a:t>MANY OF THE RUNTIME ERRORS WERE CAUSED BY ASSERT STATEMENTS FAILING (GPT-3.5).</a:t>
            </a:r>
          </a:p>
          <a:p>
            <a:pPr algn="l">
              <a:lnSpc>
                <a:spcPts val="3536"/>
              </a:lnSpc>
            </a:pPr>
          </a:p>
          <a:p>
            <a:pPr algn="l" marL="545357" indent="-272679" lvl="1">
              <a:lnSpc>
                <a:spcPts val="3536"/>
              </a:lnSpc>
              <a:buFont typeface="Arial"/>
              <a:buChar char="•"/>
            </a:pPr>
            <a:r>
              <a:rPr lang="en-US" sz="2525">
                <a:solidFill>
                  <a:srgbClr val="000000"/>
                </a:solidFill>
                <a:latin typeface="Aurora"/>
                <a:ea typeface="Aurora"/>
                <a:cs typeface="Aurora"/>
                <a:sym typeface="Aurora"/>
              </a:rPr>
              <a:t> RANDOM COMMENTS SCENARIO PERFORMS WORSE THAN ANY OTHER SCENARIO ON BOTH GPT-3.5 AND 4 ( INCORRECT DOCUMENTATION CAN HURT AN LLM’S UNDERSTANDING).</a:t>
            </a:r>
          </a:p>
          <a:p>
            <a:pPr algn="l">
              <a:lnSpc>
                <a:spcPts val="3536"/>
              </a:lnSpc>
            </a:pPr>
          </a:p>
          <a:p>
            <a:pPr algn="l" marL="545357" indent="-272679" lvl="1">
              <a:lnSpc>
                <a:spcPts val="3536"/>
              </a:lnSpc>
              <a:buFont typeface="Arial"/>
              <a:buChar char="•"/>
            </a:pPr>
            <a:r>
              <a:rPr lang="en-US" sz="2525">
                <a:solidFill>
                  <a:srgbClr val="000000"/>
                </a:solidFill>
                <a:latin typeface="Aurora"/>
                <a:ea typeface="Aurora"/>
                <a:cs typeface="Aurora"/>
                <a:sym typeface="Aurora"/>
              </a:rPr>
              <a:t>CHANGING THE VARIABLE NAMES HAD A RELATIVELY MINOR EFFECT ON THE LLM’S CODE UNDERSTANDING.</a:t>
            </a:r>
          </a:p>
          <a:p>
            <a:pPr algn="l">
              <a:lnSpc>
                <a:spcPts val="3536"/>
              </a:lnSpc>
            </a:pPr>
          </a:p>
          <a:p>
            <a:pPr algn="l" marL="545357" indent="-272679" lvl="1">
              <a:lnSpc>
                <a:spcPts val="3536"/>
              </a:lnSpc>
              <a:buFont typeface="Arial"/>
              <a:buChar char="•"/>
            </a:pPr>
            <a:r>
              <a:rPr lang="en-US" sz="2525">
                <a:solidFill>
                  <a:srgbClr val="000000"/>
                </a:solidFill>
                <a:latin typeface="Aurora"/>
                <a:ea typeface="Aurora"/>
                <a:cs typeface="Aurora"/>
                <a:sym typeface="Aurora"/>
              </a:rPr>
              <a:t> CHANGING THE VARIABLES TO ANIMALS DID CAUSE A STATISTICALLY SIGNIFI CANT CHANGE.</a:t>
            </a:r>
          </a:p>
          <a:p>
            <a:pPr algn="l">
              <a:lnSpc>
                <a:spcPts val="3536"/>
              </a:lnSpc>
            </a:pPr>
          </a:p>
          <a:p>
            <a:pPr algn="l" marL="545357" indent="-272679" lvl="1">
              <a:lnSpc>
                <a:spcPts val="3536"/>
              </a:lnSpc>
              <a:buFont typeface="Arial"/>
              <a:buChar char="•"/>
            </a:pPr>
            <a:r>
              <a:rPr lang="en-US" sz="2525">
                <a:solidFill>
                  <a:srgbClr val="000000"/>
                </a:solidFill>
                <a:latin typeface="Aurora"/>
                <a:ea typeface="Aurora"/>
                <a:cs typeface="Aurora"/>
                <a:sym typeface="Aurora"/>
              </a:rPr>
              <a:t> HAVING COMMENTS DID NOT SIGNIFICANTLY INCREASE THE LLM’S ABILITY TO UNDERSTAND THE CODE.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006134" y="481038"/>
            <a:ext cx="4275733" cy="1420780"/>
          </a:xfrm>
          <a:prstGeom prst="rect">
            <a:avLst/>
          </a:prstGeom>
        </p:spPr>
        <p:txBody>
          <a:bodyPr anchor="t" rtlCol="false" tIns="0" lIns="0" bIns="0" rIns="0">
            <a:spAutoFit/>
          </a:bodyPr>
          <a:lstStyle/>
          <a:p>
            <a:pPr algn="ctr">
              <a:lnSpc>
                <a:spcPts val="10414"/>
              </a:lnSpc>
              <a:spcBef>
                <a:spcPct val="0"/>
              </a:spcBef>
            </a:pPr>
            <a:r>
              <a:rPr lang="en-US" sz="7438">
                <a:solidFill>
                  <a:srgbClr val="000000"/>
                </a:solidFill>
                <a:latin typeface="Aurora"/>
                <a:ea typeface="Aurora"/>
                <a:cs typeface="Aurora"/>
                <a:sym typeface="Aurora"/>
              </a:rPr>
              <a:t>REFLECTION</a:t>
            </a:r>
          </a:p>
        </p:txBody>
      </p:sp>
      <p:sp>
        <p:nvSpPr>
          <p:cNvPr name="Freeform 5" id="5"/>
          <p:cNvSpPr/>
          <p:nvPr/>
        </p:nvSpPr>
        <p:spPr>
          <a:xfrm flipH="false" flipV="false" rot="0">
            <a:off x="2041150" y="2510379"/>
            <a:ext cx="6215656" cy="6193053"/>
          </a:xfrm>
          <a:custGeom>
            <a:avLst/>
            <a:gdLst/>
            <a:ahLst/>
            <a:cxnLst/>
            <a:rect r="r" b="b" t="t" l="l"/>
            <a:pathLst>
              <a:path h="6193053" w="6215656">
                <a:moveTo>
                  <a:pt x="0" y="0"/>
                </a:moveTo>
                <a:lnTo>
                  <a:pt x="6215656" y="0"/>
                </a:lnTo>
                <a:lnTo>
                  <a:pt x="6215656" y="6193053"/>
                </a:lnTo>
                <a:lnTo>
                  <a:pt x="0" y="6193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2801169" y="4151359"/>
            <a:ext cx="4695617" cy="279679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THIS PAPER SHOW THAT THE RELATIVE PREVALENCE OF DOCUMENTATION HAS LITTLE TO NO SIGNIFICANT EFFECT ON AN LLM’S UNDERSTANDING</a:t>
            </a:r>
          </a:p>
        </p:txBody>
      </p:sp>
      <p:sp>
        <p:nvSpPr>
          <p:cNvPr name="Freeform 7" id="7"/>
          <p:cNvSpPr/>
          <p:nvPr/>
        </p:nvSpPr>
        <p:spPr>
          <a:xfrm flipH="false" flipV="false" rot="0">
            <a:off x="9144000" y="2192966"/>
            <a:ext cx="6852799" cy="6827880"/>
          </a:xfrm>
          <a:custGeom>
            <a:avLst/>
            <a:gdLst/>
            <a:ahLst/>
            <a:cxnLst/>
            <a:rect r="r" b="b" t="t" l="l"/>
            <a:pathLst>
              <a:path h="6827880" w="6852799">
                <a:moveTo>
                  <a:pt x="0" y="0"/>
                </a:moveTo>
                <a:lnTo>
                  <a:pt x="6852799" y="0"/>
                </a:lnTo>
                <a:lnTo>
                  <a:pt x="6852799" y="6827879"/>
                </a:lnTo>
                <a:lnTo>
                  <a:pt x="0" y="68278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0010724" y="3322684"/>
            <a:ext cx="5119351" cy="445414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EVEN WHEN COMPARING COMMENTED CODE WITH NON-COMMENTED AND CHANGE VARIABLE NAMES TO RANDOM, WE FIND LITTLE TO NO SIGNIFICANT DIFFERENCE IN THE LLM’S ABILITY TO GENERATE SUCCESSFUL UNIT TESTS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4057430" y="3027252"/>
            <a:ext cx="10173140" cy="6231048"/>
          </a:xfrm>
          <a:custGeom>
            <a:avLst/>
            <a:gdLst/>
            <a:ahLst/>
            <a:cxnLst/>
            <a:rect r="r" b="b" t="t" l="l"/>
            <a:pathLst>
              <a:path h="6231048" w="10173140">
                <a:moveTo>
                  <a:pt x="0" y="0"/>
                </a:moveTo>
                <a:lnTo>
                  <a:pt x="10173140" y="0"/>
                </a:lnTo>
                <a:lnTo>
                  <a:pt x="10173140" y="6231048"/>
                </a:lnTo>
                <a:lnTo>
                  <a:pt x="0" y="6231048"/>
                </a:lnTo>
                <a:lnTo>
                  <a:pt x="0" y="0"/>
                </a:lnTo>
                <a:close/>
              </a:path>
            </a:pathLst>
          </a:custGeom>
          <a:blipFill>
            <a:blip r:embed="rId2"/>
            <a:stretch>
              <a:fillRect l="0" t="0" r="0" b="0"/>
            </a:stretch>
          </a:blipFill>
        </p:spPr>
      </p:sp>
      <p:sp>
        <p:nvSpPr>
          <p:cNvPr name="TextBox 3" id="3"/>
          <p:cNvSpPr txBox="true"/>
          <p:nvPr/>
        </p:nvSpPr>
        <p:spPr>
          <a:xfrm rot="0">
            <a:off x="1325629" y="866775"/>
            <a:ext cx="15636742" cy="1466563"/>
          </a:xfrm>
          <a:prstGeom prst="rect">
            <a:avLst/>
          </a:prstGeom>
        </p:spPr>
        <p:txBody>
          <a:bodyPr anchor="t" rtlCol="false" tIns="0" lIns="0" bIns="0" rIns="0">
            <a:spAutoFit/>
          </a:bodyPr>
          <a:lstStyle/>
          <a:p>
            <a:pPr algn="ctr">
              <a:lnSpc>
                <a:spcPts val="5583"/>
              </a:lnSpc>
              <a:spcBef>
                <a:spcPct val="0"/>
              </a:spcBef>
            </a:pPr>
            <a:r>
              <a:rPr lang="en-US" sz="3988">
                <a:solidFill>
                  <a:srgbClr val="000000"/>
                </a:solidFill>
                <a:latin typeface="Aurora"/>
                <a:ea typeface="Aurora"/>
                <a:cs typeface="Aurora"/>
                <a:sym typeface="Aurora"/>
              </a:rPr>
              <a:t>THIRD PAPER: AN LLM-POWERED OPEN-SOURCE FRAMEWORK FOR REPOSITORYLEVEL CODE DOCUMENTATION GENERATION</a:t>
            </a:r>
          </a:p>
        </p:txBody>
      </p:sp>
      <p:sp>
        <p:nvSpPr>
          <p:cNvPr name="TextBox 4" id="4"/>
          <p:cNvSpPr txBox="true"/>
          <p:nvPr/>
        </p:nvSpPr>
        <p:spPr>
          <a:xfrm rot="0">
            <a:off x="4057430" y="9379551"/>
            <a:ext cx="2622500" cy="58699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FADI ALZAHRANI </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1028700" y="1255218"/>
            <a:ext cx="13734369" cy="1139444"/>
          </a:xfrm>
          <a:prstGeom prst="rect">
            <a:avLst/>
          </a:prstGeom>
        </p:spPr>
        <p:txBody>
          <a:bodyPr anchor="t" rtlCol="false" tIns="0" lIns="0" bIns="0" rIns="0">
            <a:spAutoFit/>
          </a:bodyPr>
          <a:lstStyle/>
          <a:p>
            <a:pPr algn="ctr" marL="677927" indent="-338963" lvl="1">
              <a:lnSpc>
                <a:spcPts val="4396"/>
              </a:lnSpc>
              <a:buFont typeface="Arial"/>
              <a:buChar char="•"/>
            </a:pPr>
            <a:r>
              <a:rPr lang="en-US" sz="3140">
                <a:solidFill>
                  <a:srgbClr val="000000"/>
                </a:solidFill>
                <a:latin typeface="Aurora"/>
                <a:ea typeface="Aurora"/>
                <a:cs typeface="Aurora"/>
                <a:sym typeface="Aurora"/>
              </a:rPr>
              <a:t>DEVELOPERS TYPICALLY SPEND APPROXIMATELY 58% OF THEIR </a:t>
            </a:r>
            <a:r>
              <a:rPr lang="en-US" sz="3140">
                <a:solidFill>
                  <a:srgbClr val="000000"/>
                </a:solidFill>
                <a:latin typeface="Aurora"/>
                <a:ea typeface="Aurora"/>
                <a:cs typeface="Aurora"/>
                <a:sym typeface="Aurora"/>
              </a:rPr>
              <a:t>time on program comprehension</a:t>
            </a:r>
          </a:p>
        </p:txBody>
      </p:sp>
      <p:sp>
        <p:nvSpPr>
          <p:cNvPr name="TextBox 3" id="3"/>
          <p:cNvSpPr txBox="true"/>
          <p:nvPr/>
        </p:nvSpPr>
        <p:spPr>
          <a:xfrm rot="0">
            <a:off x="1028700" y="3169243"/>
            <a:ext cx="16792724" cy="586994"/>
          </a:xfrm>
          <a:prstGeom prst="rect">
            <a:avLst/>
          </a:prstGeom>
        </p:spPr>
        <p:txBody>
          <a:bodyPr anchor="t" rtlCol="false" tIns="0" lIns="0" bIns="0" rIns="0">
            <a:spAutoFit/>
          </a:bodyPr>
          <a:lstStyle/>
          <a:p>
            <a:pPr algn="ctr" marL="677927" indent="-338963" lvl="1">
              <a:lnSpc>
                <a:spcPts val="4396"/>
              </a:lnSpc>
              <a:buFont typeface="Arial"/>
              <a:buChar char="•"/>
            </a:pPr>
            <a:r>
              <a:rPr lang="en-US" sz="3140">
                <a:solidFill>
                  <a:srgbClr val="000000"/>
                </a:solidFill>
                <a:latin typeface="Aurora"/>
                <a:ea typeface="Aurora"/>
                <a:cs typeface="Aurora"/>
                <a:sym typeface="Aurora"/>
              </a:rPr>
              <a:t>MAINTAINING CODE  DOCUMENTATION ALSO TAKES A LOT OF EFFORT, TIME AND MONEY FOR DEVELOPERSS</a:t>
            </a:r>
          </a:p>
        </p:txBody>
      </p:sp>
      <p:sp>
        <p:nvSpPr>
          <p:cNvPr name="TextBox 4" id="4"/>
          <p:cNvSpPr txBox="true"/>
          <p:nvPr/>
        </p:nvSpPr>
        <p:spPr>
          <a:xfrm rot="0">
            <a:off x="1206743" y="4792853"/>
            <a:ext cx="15582454" cy="586994"/>
          </a:xfrm>
          <a:prstGeom prst="rect">
            <a:avLst/>
          </a:prstGeom>
        </p:spPr>
        <p:txBody>
          <a:bodyPr anchor="t" rtlCol="false" tIns="0" lIns="0" bIns="0" rIns="0">
            <a:spAutoFit/>
          </a:bodyPr>
          <a:lstStyle/>
          <a:p>
            <a:pPr algn="ctr" marL="677927" indent="-338963" lvl="1">
              <a:lnSpc>
                <a:spcPts val="4396"/>
              </a:lnSpc>
              <a:buFont typeface="Arial"/>
              <a:buChar char="•"/>
            </a:pPr>
            <a:r>
              <a:rPr lang="en-US" sz="3140">
                <a:solidFill>
                  <a:srgbClr val="000000"/>
                </a:solidFill>
                <a:latin typeface="Aurora"/>
                <a:ea typeface="Aurora"/>
                <a:cs typeface="Aurora"/>
                <a:sym typeface="Aurora"/>
              </a:rPr>
              <a:t>NOT ALL DOCUMENTATION ON THE INTERNET HAD THE SAME AMOUNT OF INVESTMENT TO CREATE</a:t>
            </a:r>
          </a:p>
        </p:txBody>
      </p:sp>
      <p:sp>
        <p:nvSpPr>
          <p:cNvPr name="TextBox 5" id="5"/>
          <p:cNvSpPr txBox="true"/>
          <p:nvPr/>
        </p:nvSpPr>
        <p:spPr>
          <a:xfrm rot="0">
            <a:off x="1156068" y="6418072"/>
            <a:ext cx="15633128" cy="1139444"/>
          </a:xfrm>
          <a:prstGeom prst="rect">
            <a:avLst/>
          </a:prstGeom>
        </p:spPr>
        <p:txBody>
          <a:bodyPr anchor="t" rtlCol="false" tIns="0" lIns="0" bIns="0" rIns="0">
            <a:spAutoFit/>
          </a:bodyPr>
          <a:lstStyle/>
          <a:p>
            <a:pPr algn="ctr" marL="677927" indent="-338963" lvl="1">
              <a:lnSpc>
                <a:spcPts val="4396"/>
              </a:lnSpc>
              <a:buFont typeface="Arial"/>
              <a:buChar char="•"/>
            </a:pPr>
            <a:r>
              <a:rPr lang="en-US" sz="3140">
                <a:solidFill>
                  <a:srgbClr val="000000"/>
                </a:solidFill>
                <a:latin typeface="Aurora"/>
                <a:ea typeface="Aurora"/>
                <a:cs typeface="Aurora"/>
                <a:sym typeface="Aurora"/>
              </a:rPr>
              <a:t>PREVIOUS ATTEMPTS TO AUTOMATE DOC GENERATION HAD ISSUES: POOR SUMMARIZATION, INADEQUATE GUIDANCE AND PASSIVE UPDATE </a:t>
            </a:r>
          </a:p>
        </p:txBody>
      </p:sp>
      <p:sp>
        <p:nvSpPr>
          <p:cNvPr name="TextBox 6" id="6"/>
          <p:cNvSpPr txBox="true"/>
          <p:nvPr/>
        </p:nvSpPr>
        <p:spPr>
          <a:xfrm rot="0">
            <a:off x="1206743" y="138430"/>
            <a:ext cx="1050578" cy="890270"/>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Aurora"/>
                <a:ea typeface="Aurora"/>
                <a:cs typeface="Aurora"/>
                <a:sym typeface="Aurora"/>
              </a:rPr>
              <a:t>IDEA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7009208" cy="10287000"/>
          </a:xfrm>
          <a:custGeom>
            <a:avLst/>
            <a:gdLst/>
            <a:ahLst/>
            <a:cxnLst/>
            <a:rect r="r" b="b" t="t" l="l"/>
            <a:pathLst>
              <a:path h="10287000" w="7009208">
                <a:moveTo>
                  <a:pt x="0" y="0"/>
                </a:moveTo>
                <a:lnTo>
                  <a:pt x="7009208" y="0"/>
                </a:lnTo>
                <a:lnTo>
                  <a:pt x="7009208"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8663778" y="1876945"/>
            <a:ext cx="8377444" cy="2796794"/>
          </a:xfrm>
          <a:prstGeom prst="rect">
            <a:avLst/>
          </a:prstGeom>
        </p:spPr>
        <p:txBody>
          <a:bodyPr anchor="t" rtlCol="false" tIns="0" lIns="0" bIns="0" rIns="0">
            <a:spAutoFit/>
          </a:bodyPr>
          <a:lstStyle/>
          <a:p>
            <a:pPr algn="ctr" marL="677927" indent="-338963" lvl="1">
              <a:lnSpc>
                <a:spcPts val="4396"/>
              </a:lnSpc>
              <a:buFont typeface="Arial"/>
              <a:buChar char="•"/>
            </a:pPr>
            <a:r>
              <a:rPr lang="en-US" sz="3140">
                <a:solidFill>
                  <a:srgbClr val="000000"/>
                </a:solidFill>
                <a:latin typeface="Aurora"/>
                <a:ea typeface="Aurora"/>
                <a:cs typeface="Aurora"/>
                <a:sym typeface="Aurora"/>
              </a:rPr>
              <a:t>TO SOLVE THESE ISSUES, THE PAPER PRESENTED A FRAMEWORK CALLED REOPAGENT POWERED BY LARGE LANGUAGE MODELS TO AUTOMATICALLY GENERATE REPOSITORY-LEVEL CODE DOCUMENTATION </a:t>
            </a:r>
          </a:p>
        </p:txBody>
      </p:sp>
      <p:sp>
        <p:nvSpPr>
          <p:cNvPr name="TextBox 4" id="4"/>
          <p:cNvSpPr txBox="true"/>
          <p:nvPr/>
        </p:nvSpPr>
        <p:spPr>
          <a:xfrm rot="0">
            <a:off x="7698216" y="109588"/>
            <a:ext cx="1931123" cy="919112"/>
          </a:xfrm>
          <a:prstGeom prst="rect">
            <a:avLst/>
          </a:prstGeom>
        </p:spPr>
        <p:txBody>
          <a:bodyPr anchor="t" rtlCol="false" tIns="0" lIns="0" bIns="0" rIns="0">
            <a:spAutoFit/>
          </a:bodyPr>
          <a:lstStyle/>
          <a:p>
            <a:pPr algn="ctr">
              <a:lnSpc>
                <a:spcPts val="6776"/>
              </a:lnSpc>
              <a:spcBef>
                <a:spcPct val="0"/>
              </a:spcBef>
            </a:pPr>
            <a:r>
              <a:rPr lang="en-US" sz="4840">
                <a:solidFill>
                  <a:srgbClr val="000000"/>
                </a:solidFill>
                <a:latin typeface="Aurora"/>
                <a:ea typeface="Aurora"/>
                <a:cs typeface="Aurora"/>
                <a:sym typeface="Aurora"/>
              </a:rPr>
              <a:t>METHOD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140537" y="1028700"/>
            <a:ext cx="18006926" cy="7765487"/>
          </a:xfrm>
          <a:custGeom>
            <a:avLst/>
            <a:gdLst/>
            <a:ahLst/>
            <a:cxnLst/>
            <a:rect r="r" b="b" t="t" l="l"/>
            <a:pathLst>
              <a:path h="7765487" w="18006926">
                <a:moveTo>
                  <a:pt x="0" y="0"/>
                </a:moveTo>
                <a:lnTo>
                  <a:pt x="18006926" y="0"/>
                </a:lnTo>
                <a:lnTo>
                  <a:pt x="18006926" y="7765487"/>
                </a:lnTo>
                <a:lnTo>
                  <a:pt x="0" y="7765487"/>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874443" y="1277971"/>
            <a:ext cx="14391553" cy="8227171"/>
          </a:xfrm>
          <a:custGeom>
            <a:avLst/>
            <a:gdLst/>
            <a:ahLst/>
            <a:cxnLst/>
            <a:rect r="r" b="b" t="t" l="l"/>
            <a:pathLst>
              <a:path h="8227171" w="14391553">
                <a:moveTo>
                  <a:pt x="0" y="0"/>
                </a:moveTo>
                <a:lnTo>
                  <a:pt x="14391554" y="0"/>
                </a:lnTo>
                <a:lnTo>
                  <a:pt x="14391554" y="8227172"/>
                </a:lnTo>
                <a:lnTo>
                  <a:pt x="0" y="82271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524182" y="4655662"/>
            <a:ext cx="11092077" cy="2530476"/>
          </a:xfrm>
          <a:prstGeom prst="rect">
            <a:avLst/>
          </a:prstGeom>
        </p:spPr>
        <p:txBody>
          <a:bodyPr anchor="t" rtlCol="false" tIns="0" lIns="0" bIns="0" rIns="0">
            <a:spAutoFit/>
          </a:bodyPr>
          <a:lstStyle/>
          <a:p>
            <a:pPr algn="just">
              <a:lnSpc>
                <a:spcPts val="4899"/>
              </a:lnSpc>
            </a:pPr>
            <a:r>
              <a:rPr lang="en-US" sz="3499">
                <a:solidFill>
                  <a:srgbClr val="000000"/>
                </a:solidFill>
                <a:latin typeface="Aurora"/>
                <a:ea typeface="Aurora"/>
                <a:cs typeface="Aurora"/>
                <a:sym typeface="Aurora"/>
              </a:rPr>
              <a:t>our study is about the ability of LLMs to genrate well-written documents, We analyze five papers to determine their relevance to our study, focusing on the accuracy, usefulness, and maintainability of LLM-produced documentation.</a:t>
            </a:r>
          </a:p>
        </p:txBody>
      </p:sp>
      <p:sp>
        <p:nvSpPr>
          <p:cNvPr name="TextBox 5" id="5"/>
          <p:cNvSpPr txBox="true"/>
          <p:nvPr/>
        </p:nvSpPr>
        <p:spPr>
          <a:xfrm rot="0">
            <a:off x="4924696" y="2343868"/>
            <a:ext cx="8438608" cy="894632"/>
          </a:xfrm>
          <a:prstGeom prst="rect">
            <a:avLst/>
          </a:prstGeom>
        </p:spPr>
        <p:txBody>
          <a:bodyPr anchor="t" rtlCol="false" tIns="0" lIns="0" bIns="0" rIns="0">
            <a:spAutoFit/>
          </a:bodyPr>
          <a:lstStyle/>
          <a:p>
            <a:pPr algn="ctr">
              <a:lnSpc>
                <a:spcPts val="5521"/>
              </a:lnSpc>
            </a:pPr>
            <a:r>
              <a:rPr lang="en-US" sz="6346" spc="63">
                <a:solidFill>
                  <a:srgbClr val="000000"/>
                </a:solidFill>
                <a:latin typeface="Aurora"/>
                <a:ea typeface="Aurora"/>
                <a:cs typeface="Aurora"/>
                <a:sym typeface="Aurora"/>
              </a:rPr>
              <a:t>INTRODUCTION</a:t>
            </a:r>
          </a:p>
        </p:txBody>
      </p:sp>
      <p:sp>
        <p:nvSpPr>
          <p:cNvPr name="Freeform 6" id="6"/>
          <p:cNvSpPr/>
          <p:nvPr/>
        </p:nvSpPr>
        <p:spPr>
          <a:xfrm flipH="false" flipV="false" rot="-715413">
            <a:off x="2158212" y="256157"/>
            <a:ext cx="2375894" cy="2280858"/>
          </a:xfrm>
          <a:custGeom>
            <a:avLst/>
            <a:gdLst/>
            <a:ahLst/>
            <a:cxnLst/>
            <a:rect r="r" b="b" t="t" l="l"/>
            <a:pathLst>
              <a:path h="2280858" w="2375894">
                <a:moveTo>
                  <a:pt x="0" y="0"/>
                </a:moveTo>
                <a:lnTo>
                  <a:pt x="2375894" y="0"/>
                </a:lnTo>
                <a:lnTo>
                  <a:pt x="2375894" y="2280858"/>
                </a:lnTo>
                <a:lnTo>
                  <a:pt x="0" y="22808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465049" y="1492813"/>
            <a:ext cx="6091099" cy="7765487"/>
          </a:xfrm>
          <a:custGeom>
            <a:avLst/>
            <a:gdLst/>
            <a:ahLst/>
            <a:cxnLst/>
            <a:rect r="r" b="b" t="t" l="l"/>
            <a:pathLst>
              <a:path h="7765487" w="6091099">
                <a:moveTo>
                  <a:pt x="0" y="0"/>
                </a:moveTo>
                <a:lnTo>
                  <a:pt x="6091098" y="0"/>
                </a:lnTo>
                <a:lnTo>
                  <a:pt x="6091098" y="7765487"/>
                </a:lnTo>
                <a:lnTo>
                  <a:pt x="0" y="7765487"/>
                </a:lnTo>
                <a:lnTo>
                  <a:pt x="0" y="0"/>
                </a:lnTo>
                <a:close/>
              </a:path>
            </a:pathLst>
          </a:custGeom>
          <a:blipFill>
            <a:blip r:embed="rId2"/>
            <a:stretch>
              <a:fillRect l="0" t="0" r="-195626" b="0"/>
            </a:stretch>
          </a:blipFill>
        </p:spPr>
      </p:sp>
      <p:sp>
        <p:nvSpPr>
          <p:cNvPr name="TextBox 3" id="3"/>
          <p:cNvSpPr txBox="true"/>
          <p:nvPr/>
        </p:nvSpPr>
        <p:spPr>
          <a:xfrm rot="0">
            <a:off x="7166273" y="1953608"/>
            <a:ext cx="9819382" cy="1691894"/>
          </a:xfrm>
          <a:prstGeom prst="rect">
            <a:avLst/>
          </a:prstGeom>
        </p:spPr>
        <p:txBody>
          <a:bodyPr anchor="t" rtlCol="false" tIns="0" lIns="0" bIns="0" rIns="0">
            <a:spAutoFit/>
          </a:bodyPr>
          <a:lstStyle/>
          <a:p>
            <a:pPr algn="ctr">
              <a:lnSpc>
                <a:spcPts val="4396"/>
              </a:lnSpc>
            </a:pPr>
            <a:r>
              <a:rPr lang="en-US" sz="3140">
                <a:solidFill>
                  <a:srgbClr val="000000"/>
                </a:solidFill>
                <a:latin typeface="Aurora"/>
                <a:ea typeface="Aurora"/>
                <a:cs typeface="Aurora"/>
                <a:sym typeface="Aurora"/>
              </a:rPr>
              <a:t>THIS IS THE FIRST STAGE  AND IT INVOLVES </a:t>
            </a:r>
          </a:p>
          <a:p>
            <a:pPr algn="ctr">
              <a:lnSpc>
                <a:spcPts val="4396"/>
              </a:lnSpc>
            </a:pPr>
            <a:r>
              <a:rPr lang="en-US" sz="3140">
                <a:solidFill>
                  <a:srgbClr val="000000"/>
                </a:solidFill>
                <a:latin typeface="Aurora"/>
                <a:ea typeface="Aurora"/>
                <a:cs typeface="Aurora"/>
                <a:sym typeface="Aurora"/>
              </a:rPr>
              <a:t>PARSING DATA AND GLOBAL CONTEXTUAL RELATIONSHIPS FROM </a:t>
            </a:r>
          </a:p>
          <a:p>
            <a:pPr algn="ctr">
              <a:lnSpc>
                <a:spcPts val="4396"/>
              </a:lnSpc>
              <a:spcBef>
                <a:spcPct val="0"/>
              </a:spcBef>
            </a:pPr>
            <a:r>
              <a:rPr lang="en-US" sz="3140">
                <a:solidFill>
                  <a:srgbClr val="000000"/>
                </a:solidFill>
                <a:latin typeface="Aurora"/>
                <a:ea typeface="Aurora"/>
                <a:cs typeface="Aurora"/>
                <a:sym typeface="Aurora"/>
              </a:rPr>
              <a:t>THE SOURCE CODE</a:t>
            </a:r>
          </a:p>
        </p:txBody>
      </p:sp>
      <p:sp>
        <p:nvSpPr>
          <p:cNvPr name="TextBox 4" id="4"/>
          <p:cNvSpPr txBox="true"/>
          <p:nvPr/>
        </p:nvSpPr>
        <p:spPr>
          <a:xfrm rot="0">
            <a:off x="6556147" y="8457700"/>
            <a:ext cx="11039634" cy="1525001"/>
          </a:xfrm>
          <a:prstGeom prst="rect">
            <a:avLst/>
          </a:prstGeom>
        </p:spPr>
        <p:txBody>
          <a:bodyPr anchor="t" rtlCol="false" tIns="0" lIns="0" bIns="0" rIns="0">
            <a:spAutoFit/>
          </a:bodyPr>
          <a:lstStyle/>
          <a:p>
            <a:pPr algn="ctr">
              <a:lnSpc>
                <a:spcPts val="2990"/>
              </a:lnSpc>
              <a:spcBef>
                <a:spcPct val="0"/>
              </a:spcBef>
            </a:pPr>
            <a:r>
              <a:rPr lang="en-US" sz="2135">
                <a:solidFill>
                  <a:srgbClr val="000000"/>
                </a:solidFill>
                <a:latin typeface="Aurora"/>
                <a:ea typeface="Aurora"/>
                <a:cs typeface="Aurora"/>
                <a:sym typeface="Aurora"/>
              </a:rPr>
              <a:t>A TECHNIQUE USED TO ANALYZE AND INTERPRET THE SYNTAX OF A TEXT OR PROGRAM TO EXTRACT RELEVANT INFORMATION. ESSENTIALLY, PARSING INVOLVES BREAKING DOWN A COMPLEX SET OF DATA STRUCTURES OR CODE INTO SMALLER, MORE MANAGEABLE COMPONENTS THAT CAN BE ANALYZED AND UNDERSTOOD</a:t>
            </a:r>
          </a:p>
        </p:txBody>
      </p:sp>
      <p:sp>
        <p:nvSpPr>
          <p:cNvPr name="TextBox 5" id="5"/>
          <p:cNvSpPr txBox="true"/>
          <p:nvPr/>
        </p:nvSpPr>
        <p:spPr>
          <a:xfrm rot="0">
            <a:off x="7977461" y="4516628"/>
            <a:ext cx="8197007" cy="1139444"/>
          </a:xfrm>
          <a:prstGeom prst="rect">
            <a:avLst/>
          </a:prstGeom>
        </p:spPr>
        <p:txBody>
          <a:bodyPr anchor="t" rtlCol="false" tIns="0" lIns="0" bIns="0" rIns="0">
            <a:spAutoFit/>
          </a:bodyPr>
          <a:lstStyle/>
          <a:p>
            <a:pPr algn="ctr">
              <a:lnSpc>
                <a:spcPts val="4396"/>
              </a:lnSpc>
            </a:pPr>
            <a:r>
              <a:rPr lang="en-US" sz="3140">
                <a:solidFill>
                  <a:srgbClr val="000000"/>
                </a:solidFill>
                <a:latin typeface="Aurora"/>
                <a:ea typeface="Aurora"/>
                <a:cs typeface="Aurora"/>
                <a:sym typeface="Aurora"/>
              </a:rPr>
              <a:t>FOUNDATION FOR REPOAGENT TO INFER FUNCTIONAL </a:t>
            </a:r>
          </a:p>
          <a:p>
            <a:pPr algn="ctr">
              <a:lnSpc>
                <a:spcPts val="4396"/>
              </a:lnSpc>
              <a:spcBef>
                <a:spcPct val="0"/>
              </a:spcBef>
            </a:pPr>
            <a:r>
              <a:rPr lang="en-US" sz="3140">
                <a:solidFill>
                  <a:srgbClr val="000000"/>
                </a:solidFill>
                <a:latin typeface="Aurora"/>
                <a:ea typeface="Aurora"/>
                <a:cs typeface="Aurora"/>
                <a:sym typeface="Aurora"/>
              </a:rPr>
              <a:t>SEMANITCS OF THE CODE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8721201" cy="10287000"/>
          </a:xfrm>
          <a:custGeom>
            <a:avLst/>
            <a:gdLst/>
            <a:ahLst/>
            <a:cxnLst/>
            <a:rect r="r" b="b" t="t" l="l"/>
            <a:pathLst>
              <a:path h="10287000" w="8721201">
                <a:moveTo>
                  <a:pt x="0" y="0"/>
                </a:moveTo>
                <a:lnTo>
                  <a:pt x="8721201" y="0"/>
                </a:lnTo>
                <a:lnTo>
                  <a:pt x="8721201" y="10287000"/>
                </a:lnTo>
                <a:lnTo>
                  <a:pt x="0" y="10287000"/>
                </a:lnTo>
                <a:lnTo>
                  <a:pt x="0" y="0"/>
                </a:lnTo>
                <a:close/>
              </a:path>
            </a:pathLst>
          </a:custGeom>
          <a:blipFill>
            <a:blip r:embed="rId2"/>
            <a:stretch>
              <a:fillRect l="-93616" t="-1183" r="-83138" b="0"/>
            </a:stretch>
          </a:blipFill>
        </p:spPr>
      </p:sp>
      <p:sp>
        <p:nvSpPr>
          <p:cNvPr name="TextBox 3" id="3"/>
          <p:cNvSpPr txBox="true"/>
          <p:nvPr/>
        </p:nvSpPr>
        <p:spPr>
          <a:xfrm rot="0">
            <a:off x="8721201" y="3079048"/>
            <a:ext cx="9566799" cy="169189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THE PARSED META INFORMATION AND REFERENCE RELATIONSHIPS ARE TAKEN TO THIS STAGE TO BE SENT TO A BACKEND LLM</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7162324" cy="10287000"/>
          </a:xfrm>
          <a:custGeom>
            <a:avLst/>
            <a:gdLst/>
            <a:ahLst/>
            <a:cxnLst/>
            <a:rect r="r" b="b" t="t" l="l"/>
            <a:pathLst>
              <a:path h="10287000" w="7162324">
                <a:moveTo>
                  <a:pt x="0" y="0"/>
                </a:moveTo>
                <a:lnTo>
                  <a:pt x="7162324" y="0"/>
                </a:lnTo>
                <a:lnTo>
                  <a:pt x="7162324"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7315506" y="1051886"/>
            <a:ext cx="10819312" cy="1211779"/>
          </a:xfrm>
          <a:prstGeom prst="rect">
            <a:avLst/>
          </a:prstGeom>
        </p:spPr>
        <p:txBody>
          <a:bodyPr anchor="t" rtlCol="false" tIns="0" lIns="0" bIns="0" rIns="0">
            <a:spAutoFit/>
          </a:bodyPr>
          <a:lstStyle/>
          <a:p>
            <a:pPr algn="ctr" marL="710780" indent="-355390" lvl="1">
              <a:lnSpc>
                <a:spcPts val="4609"/>
              </a:lnSpc>
              <a:buFont typeface="Arial"/>
              <a:buChar char="•"/>
            </a:pPr>
            <a:r>
              <a:rPr lang="en-US" sz="3292">
                <a:solidFill>
                  <a:srgbClr val="000000"/>
                </a:solidFill>
                <a:latin typeface="Aurora"/>
                <a:ea typeface="Aurora"/>
                <a:cs typeface="Aurora"/>
                <a:sym typeface="Aurora"/>
              </a:rPr>
              <a:t>THE PROJECT TREE HELPS REPOAGENT PERCEIVE THE REPOSITORY-LEVEL CONTEXT</a:t>
            </a:r>
          </a:p>
        </p:txBody>
      </p:sp>
      <p:sp>
        <p:nvSpPr>
          <p:cNvPr name="TextBox 4" id="4"/>
          <p:cNvSpPr txBox="true"/>
          <p:nvPr/>
        </p:nvSpPr>
        <p:spPr>
          <a:xfrm rot="0">
            <a:off x="7315506" y="2501790"/>
            <a:ext cx="11125676" cy="1050609"/>
          </a:xfrm>
          <a:prstGeom prst="rect">
            <a:avLst/>
          </a:prstGeom>
        </p:spPr>
        <p:txBody>
          <a:bodyPr anchor="t" rtlCol="false" tIns="0" lIns="0" bIns="0" rIns="0">
            <a:spAutoFit/>
          </a:bodyPr>
          <a:lstStyle/>
          <a:p>
            <a:pPr algn="ctr" marL="623400" indent="-311700" lvl="1">
              <a:lnSpc>
                <a:spcPts val="4042"/>
              </a:lnSpc>
              <a:buFont typeface="Arial"/>
              <a:buChar char="•"/>
            </a:pPr>
            <a:r>
              <a:rPr lang="en-US" sz="2887">
                <a:solidFill>
                  <a:srgbClr val="000000"/>
                </a:solidFill>
                <a:latin typeface="Aurora"/>
                <a:ea typeface="Aurora"/>
                <a:cs typeface="Aurora"/>
                <a:sym typeface="Aurora"/>
              </a:rPr>
              <a:t>THE CODE SNIPPET SERVES AS THE MAIN SOURCE OF INFORMATION FOR REPOAGENT TO GENERATE THE DOCUMENTATION.</a:t>
            </a:r>
          </a:p>
        </p:txBody>
      </p:sp>
      <p:sp>
        <p:nvSpPr>
          <p:cNvPr name="TextBox 5" id="5"/>
          <p:cNvSpPr txBox="true"/>
          <p:nvPr/>
        </p:nvSpPr>
        <p:spPr>
          <a:xfrm rot="0">
            <a:off x="7315506" y="3780999"/>
            <a:ext cx="10468719" cy="1701269"/>
          </a:xfrm>
          <a:prstGeom prst="rect">
            <a:avLst/>
          </a:prstGeom>
        </p:spPr>
        <p:txBody>
          <a:bodyPr anchor="t" rtlCol="false" tIns="0" lIns="0" bIns="0" rIns="0">
            <a:spAutoFit/>
          </a:bodyPr>
          <a:lstStyle/>
          <a:p>
            <a:pPr algn="ctr" marL="679203" indent="-339601" lvl="1">
              <a:lnSpc>
                <a:spcPts val="4404"/>
              </a:lnSpc>
              <a:buFont typeface="Arial"/>
              <a:buChar char="•"/>
            </a:pPr>
            <a:r>
              <a:rPr lang="en-US" sz="3145">
                <a:solidFill>
                  <a:srgbClr val="000000"/>
                </a:solidFill>
                <a:latin typeface="Aurora"/>
                <a:ea typeface="Aurora"/>
                <a:cs typeface="Aurora"/>
                <a:sym typeface="Aurora"/>
              </a:rPr>
              <a:t>THE REFERENCE RELATIONSHIPS PROVIDE SEMANTIC INVOCATION</a:t>
            </a:r>
          </a:p>
          <a:p>
            <a:pPr algn="ctr">
              <a:lnSpc>
                <a:spcPts val="4404"/>
              </a:lnSpc>
            </a:pPr>
            <a:r>
              <a:rPr lang="en-US" sz="3145">
                <a:solidFill>
                  <a:srgbClr val="000000"/>
                </a:solidFill>
                <a:latin typeface="Aurora"/>
                <a:ea typeface="Aurora"/>
                <a:cs typeface="Aurora"/>
                <a:sym typeface="Aurora"/>
              </a:rPr>
              <a:t>RELATIONSHIPS BETWEEN CODE OBJECTS AND ASSIST</a:t>
            </a:r>
          </a:p>
          <a:p>
            <a:pPr algn="ctr">
              <a:lnSpc>
                <a:spcPts val="4404"/>
              </a:lnSpc>
            </a:pPr>
            <a:r>
              <a:rPr lang="en-US" sz="3145">
                <a:solidFill>
                  <a:srgbClr val="000000"/>
                </a:solidFill>
                <a:latin typeface="Aurora"/>
                <a:ea typeface="Aurora"/>
                <a:cs typeface="Aurora"/>
                <a:sym typeface="Aurora"/>
              </a:rPr>
              <a:t>REPOAGENTIN GENERATING GUIDING NOTES AND EXAMPLES</a:t>
            </a:r>
          </a:p>
        </p:txBody>
      </p:sp>
      <p:sp>
        <p:nvSpPr>
          <p:cNvPr name="TextBox 6" id="6"/>
          <p:cNvSpPr txBox="true"/>
          <p:nvPr/>
        </p:nvSpPr>
        <p:spPr>
          <a:xfrm rot="0">
            <a:off x="7482986" y="5949869"/>
            <a:ext cx="10133758" cy="1759310"/>
          </a:xfrm>
          <a:prstGeom prst="rect">
            <a:avLst/>
          </a:prstGeom>
        </p:spPr>
        <p:txBody>
          <a:bodyPr anchor="t" rtlCol="false" tIns="0" lIns="0" bIns="0" rIns="0">
            <a:spAutoFit/>
          </a:bodyPr>
          <a:lstStyle/>
          <a:p>
            <a:pPr algn="ctr" marL="525083" indent="-262541" lvl="1">
              <a:lnSpc>
                <a:spcPts val="3404"/>
              </a:lnSpc>
              <a:buFont typeface="Arial"/>
              <a:buChar char="•"/>
            </a:pPr>
            <a:r>
              <a:rPr lang="en-US" sz="2432">
                <a:solidFill>
                  <a:srgbClr val="000000"/>
                </a:solidFill>
                <a:latin typeface="Aurora"/>
                <a:ea typeface="Aurora"/>
                <a:cs typeface="Aurora"/>
                <a:sym typeface="Aurora"/>
              </a:rPr>
              <a:t>THE META INFORMATION INDICATES THE NECESSARY INFORMATION SUCH AS TYPE</a:t>
            </a:r>
          </a:p>
          <a:p>
            <a:pPr algn="ctr">
              <a:lnSpc>
                <a:spcPts val="3404"/>
              </a:lnSpc>
            </a:pPr>
            <a:r>
              <a:rPr lang="en-US" sz="2432">
                <a:solidFill>
                  <a:srgbClr val="000000"/>
                </a:solidFill>
                <a:latin typeface="Aurora"/>
                <a:ea typeface="Aurora"/>
                <a:cs typeface="Aurora"/>
                <a:sym typeface="Aurora"/>
              </a:rPr>
              <a:t>, NAME, RELATIVE FILE PATH OF THE TARGET OBJECT, </a:t>
            </a:r>
          </a:p>
          <a:p>
            <a:pPr algn="ctr">
              <a:lnSpc>
                <a:spcPts val="3404"/>
              </a:lnSpc>
            </a:pPr>
            <a:r>
              <a:rPr lang="en-US" sz="2432">
                <a:solidFill>
                  <a:srgbClr val="000000"/>
                </a:solidFill>
                <a:latin typeface="Aurora"/>
                <a:ea typeface="Aurora"/>
                <a:cs typeface="Aurora"/>
                <a:sym typeface="Aurora"/>
              </a:rPr>
              <a:t>AND IS USED FOR POST-PROCESSING OF THE DOCUMENTATION.</a:t>
            </a:r>
          </a:p>
          <a:p>
            <a:pPr algn="ctr">
              <a:lnSpc>
                <a:spcPts val="3404"/>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7162798" cy="10287000"/>
          </a:xfrm>
          <a:custGeom>
            <a:avLst/>
            <a:gdLst/>
            <a:ahLst/>
            <a:cxnLst/>
            <a:rect r="r" b="b" t="t" l="l"/>
            <a:pathLst>
              <a:path h="10287000" w="7162798">
                <a:moveTo>
                  <a:pt x="0" y="0"/>
                </a:moveTo>
                <a:lnTo>
                  <a:pt x="7162798" y="0"/>
                </a:lnTo>
                <a:lnTo>
                  <a:pt x="7162798" y="10287000"/>
                </a:lnTo>
                <a:lnTo>
                  <a:pt x="0" y="10287000"/>
                </a:lnTo>
                <a:lnTo>
                  <a:pt x="0" y="0"/>
                </a:lnTo>
                <a:close/>
              </a:path>
            </a:pathLst>
          </a:custGeom>
          <a:blipFill>
            <a:blip r:embed="rId2"/>
            <a:stretch>
              <a:fillRect l="-233025" t="0" r="0" b="0"/>
            </a:stretch>
          </a:blipFill>
        </p:spPr>
      </p:sp>
      <p:sp>
        <p:nvSpPr>
          <p:cNvPr name="TextBox 3" id="3"/>
          <p:cNvSpPr txBox="true"/>
          <p:nvPr/>
        </p:nvSpPr>
        <p:spPr>
          <a:xfrm rot="0">
            <a:off x="8731838" y="885825"/>
            <a:ext cx="8153351" cy="2001688"/>
          </a:xfrm>
          <a:prstGeom prst="rect">
            <a:avLst/>
          </a:prstGeom>
        </p:spPr>
        <p:txBody>
          <a:bodyPr anchor="t" rtlCol="false" tIns="0" lIns="0" bIns="0" rIns="0">
            <a:spAutoFit/>
          </a:bodyPr>
          <a:lstStyle/>
          <a:p>
            <a:pPr algn="ctr">
              <a:lnSpc>
                <a:spcPts val="5168"/>
              </a:lnSpc>
              <a:spcBef>
                <a:spcPct val="0"/>
              </a:spcBef>
            </a:pPr>
            <a:r>
              <a:rPr lang="en-US" sz="3691">
                <a:solidFill>
                  <a:srgbClr val="000000"/>
                </a:solidFill>
                <a:latin typeface="Aurora"/>
                <a:ea typeface="Aurora"/>
                <a:cs typeface="Aurora"/>
                <a:sym typeface="Aurora"/>
              </a:rPr>
              <a:t> A GIT  HOOK IS UTILIZED TO ENABLE REPOAGENT TO DETECT ANY CODE CHANGES AND PERFORM DOCUMENTATION UPDATES.</a:t>
            </a:r>
          </a:p>
        </p:txBody>
      </p:sp>
      <p:sp>
        <p:nvSpPr>
          <p:cNvPr name="TextBox 4" id="4"/>
          <p:cNvSpPr txBox="true"/>
          <p:nvPr/>
        </p:nvSpPr>
        <p:spPr>
          <a:xfrm rot="0">
            <a:off x="7162798" y="4108857"/>
            <a:ext cx="10958974" cy="1665125"/>
          </a:xfrm>
          <a:prstGeom prst="rect">
            <a:avLst/>
          </a:prstGeom>
        </p:spPr>
        <p:txBody>
          <a:bodyPr anchor="t" rtlCol="false" tIns="0" lIns="0" bIns="0" rIns="0">
            <a:spAutoFit/>
          </a:bodyPr>
          <a:lstStyle/>
          <a:p>
            <a:pPr algn="ctr">
              <a:lnSpc>
                <a:spcPts val="4328"/>
              </a:lnSpc>
              <a:spcBef>
                <a:spcPct val="0"/>
              </a:spcBef>
            </a:pPr>
            <a:r>
              <a:rPr lang="en-US" sz="3092">
                <a:solidFill>
                  <a:srgbClr val="000000"/>
                </a:solidFill>
                <a:latin typeface="Aurora"/>
                <a:ea typeface="Aurora"/>
                <a:cs typeface="Aurora"/>
                <a:sym typeface="Aurora"/>
              </a:rPr>
              <a:t>AFTER THE UPDATE, THE HOOK SUBMITS BOTH THE CODE AND DOCUMENTATION CHANGES, ENSURING THAT THE CODE AND DOCUMENTATION REMAIN SYNCHRONIZED</a:t>
            </a:r>
          </a:p>
        </p:txBody>
      </p:sp>
      <p:sp>
        <p:nvSpPr>
          <p:cNvPr name="TextBox 5" id="5"/>
          <p:cNvSpPr txBox="true"/>
          <p:nvPr/>
        </p:nvSpPr>
        <p:spPr>
          <a:xfrm rot="0">
            <a:off x="10494546" y="6465490"/>
            <a:ext cx="4295477" cy="890270"/>
          </a:xfrm>
          <a:prstGeom prst="rect">
            <a:avLst/>
          </a:prstGeom>
        </p:spPr>
        <p:txBody>
          <a:bodyPr anchor="t" rtlCol="false" tIns="0" lIns="0" bIns="0" rIns="0">
            <a:spAutoFit/>
          </a:bodyPr>
          <a:lstStyle/>
          <a:p>
            <a:pPr algn="ctr">
              <a:lnSpc>
                <a:spcPts val="6579"/>
              </a:lnSpc>
              <a:spcBef>
                <a:spcPct val="0"/>
              </a:spcBef>
            </a:pPr>
            <a:r>
              <a:rPr lang="en-US" sz="4699">
                <a:solidFill>
                  <a:srgbClr val="000000"/>
                </a:solidFill>
                <a:latin typeface="Aurora"/>
                <a:ea typeface="Aurora"/>
                <a:cs typeface="Aurora"/>
                <a:sym typeface="Aurora"/>
              </a:rPr>
              <a:t>FULLY AUTOMATED</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0" y="6341305"/>
            <a:ext cx="9546927" cy="3945695"/>
          </a:xfrm>
          <a:custGeom>
            <a:avLst/>
            <a:gdLst/>
            <a:ahLst/>
            <a:cxnLst/>
            <a:rect r="r" b="b" t="t" l="l"/>
            <a:pathLst>
              <a:path h="3945695" w="9546927">
                <a:moveTo>
                  <a:pt x="0" y="0"/>
                </a:moveTo>
                <a:lnTo>
                  <a:pt x="9546927" y="0"/>
                </a:lnTo>
                <a:lnTo>
                  <a:pt x="9546927" y="3945695"/>
                </a:lnTo>
                <a:lnTo>
                  <a:pt x="0" y="3945695"/>
                </a:lnTo>
                <a:lnTo>
                  <a:pt x="0" y="0"/>
                </a:lnTo>
                <a:close/>
              </a:path>
            </a:pathLst>
          </a:custGeom>
          <a:blipFill>
            <a:blip r:embed="rId2"/>
            <a:stretch>
              <a:fillRect l="0" t="0" r="0" b="0"/>
            </a:stretch>
          </a:blipFill>
        </p:spPr>
      </p:sp>
      <p:sp>
        <p:nvSpPr>
          <p:cNvPr name="Freeform 3" id="3"/>
          <p:cNvSpPr/>
          <p:nvPr/>
        </p:nvSpPr>
        <p:spPr>
          <a:xfrm flipH="false" flipV="false" rot="0">
            <a:off x="10959386" y="4647151"/>
            <a:ext cx="7328614" cy="5541699"/>
          </a:xfrm>
          <a:custGeom>
            <a:avLst/>
            <a:gdLst/>
            <a:ahLst/>
            <a:cxnLst/>
            <a:rect r="r" b="b" t="t" l="l"/>
            <a:pathLst>
              <a:path h="5541699" w="7328614">
                <a:moveTo>
                  <a:pt x="0" y="0"/>
                </a:moveTo>
                <a:lnTo>
                  <a:pt x="7328614" y="0"/>
                </a:lnTo>
                <a:lnTo>
                  <a:pt x="7328614" y="5541699"/>
                </a:lnTo>
                <a:lnTo>
                  <a:pt x="0" y="5541699"/>
                </a:lnTo>
                <a:lnTo>
                  <a:pt x="0" y="0"/>
                </a:lnTo>
                <a:close/>
              </a:path>
            </a:pathLst>
          </a:custGeom>
          <a:blipFill>
            <a:blip r:embed="rId3"/>
            <a:stretch>
              <a:fillRect l="0" t="0" r="0" b="0"/>
            </a:stretch>
          </a:blipFill>
        </p:spPr>
      </p:sp>
      <p:sp>
        <p:nvSpPr>
          <p:cNvPr name="TextBox 4" id="4"/>
          <p:cNvSpPr txBox="true"/>
          <p:nvPr/>
        </p:nvSpPr>
        <p:spPr>
          <a:xfrm rot="0">
            <a:off x="619523" y="227822"/>
            <a:ext cx="10665971" cy="1135154"/>
          </a:xfrm>
          <a:prstGeom prst="rect">
            <a:avLst/>
          </a:prstGeom>
        </p:spPr>
        <p:txBody>
          <a:bodyPr anchor="t" rtlCol="false" tIns="0" lIns="0" bIns="0" rIns="0">
            <a:spAutoFit/>
          </a:bodyPr>
          <a:lstStyle/>
          <a:p>
            <a:pPr algn="ctr">
              <a:lnSpc>
                <a:spcPts val="8300"/>
              </a:lnSpc>
              <a:spcBef>
                <a:spcPct val="0"/>
              </a:spcBef>
            </a:pPr>
            <a:r>
              <a:rPr lang="en-US" sz="5928">
                <a:solidFill>
                  <a:srgbClr val="000000"/>
                </a:solidFill>
                <a:latin typeface="Aurora"/>
                <a:ea typeface="Aurora"/>
                <a:cs typeface="Aurora"/>
                <a:sym typeface="Aurora"/>
              </a:rPr>
              <a:t> DATASETS AND EVALUATION METRIC</a:t>
            </a:r>
          </a:p>
        </p:txBody>
      </p:sp>
      <p:sp>
        <p:nvSpPr>
          <p:cNvPr name="TextBox 5" id="5"/>
          <p:cNvSpPr txBox="true"/>
          <p:nvPr/>
        </p:nvSpPr>
        <p:spPr>
          <a:xfrm rot="0">
            <a:off x="1448346" y="1818683"/>
            <a:ext cx="15069988" cy="764571"/>
          </a:xfrm>
          <a:prstGeom prst="rect">
            <a:avLst/>
          </a:prstGeom>
        </p:spPr>
        <p:txBody>
          <a:bodyPr anchor="t" rtlCol="false" tIns="0" lIns="0" bIns="0" rIns="0">
            <a:spAutoFit/>
          </a:bodyPr>
          <a:lstStyle/>
          <a:p>
            <a:pPr algn="ctr" marL="859434" indent="-429717" lvl="1">
              <a:lnSpc>
                <a:spcPts val="5572"/>
              </a:lnSpc>
              <a:buFont typeface="Arial"/>
              <a:buChar char="•"/>
            </a:pPr>
            <a:r>
              <a:rPr lang="en-US" sz="3980">
                <a:solidFill>
                  <a:srgbClr val="000000"/>
                </a:solidFill>
                <a:latin typeface="Aurora"/>
                <a:ea typeface="Aurora"/>
                <a:cs typeface="Aurora"/>
                <a:sym typeface="Aurora"/>
              </a:rPr>
              <a:t>REPOAGENT WAS USED ON NINE PYTHON REPOSITORIES OF VARYING SIZES</a:t>
            </a:r>
          </a:p>
        </p:txBody>
      </p:sp>
      <p:sp>
        <p:nvSpPr>
          <p:cNvPr name="TextBox 6" id="6"/>
          <p:cNvSpPr txBox="true"/>
          <p:nvPr/>
        </p:nvSpPr>
        <p:spPr>
          <a:xfrm rot="0">
            <a:off x="1592287" y="3069029"/>
            <a:ext cx="15909280" cy="1317331"/>
          </a:xfrm>
          <a:prstGeom prst="rect">
            <a:avLst/>
          </a:prstGeom>
        </p:spPr>
        <p:txBody>
          <a:bodyPr anchor="t" rtlCol="false" tIns="0" lIns="0" bIns="0" rIns="0">
            <a:spAutoFit/>
          </a:bodyPr>
          <a:lstStyle/>
          <a:p>
            <a:pPr algn="ctr" marL="785137" indent="-392569" lvl="1">
              <a:lnSpc>
                <a:spcPts val="5091"/>
              </a:lnSpc>
              <a:buFont typeface="Arial"/>
              <a:buChar char="•"/>
            </a:pPr>
            <a:r>
              <a:rPr lang="en-US" sz="3636">
                <a:solidFill>
                  <a:srgbClr val="000000"/>
                </a:solidFill>
                <a:latin typeface="Aurora"/>
                <a:ea typeface="Aurora"/>
                <a:cs typeface="Aurora"/>
                <a:sym typeface="Aurora"/>
              </a:rPr>
              <a:t>TWO WERE USED IN BLIND PREFERENCE TESTS TO COMPARE HUMAN-AUTHORED DOCUMENTATION WITH DOCUMENTATION GENERATED BY REPOAGENT.</a:t>
            </a:r>
          </a:p>
        </p:txBody>
      </p:sp>
      <p:sp>
        <p:nvSpPr>
          <p:cNvPr name="TextBox 7" id="7"/>
          <p:cNvSpPr txBox="true"/>
          <p:nvPr/>
        </p:nvSpPr>
        <p:spPr>
          <a:xfrm rot="0">
            <a:off x="1448346" y="4504276"/>
            <a:ext cx="6777852" cy="1837029"/>
          </a:xfrm>
          <a:prstGeom prst="rect">
            <a:avLst/>
          </a:prstGeom>
        </p:spPr>
        <p:txBody>
          <a:bodyPr anchor="t" rtlCol="false" tIns="0" lIns="0" bIns="0" rIns="0">
            <a:spAutoFit/>
          </a:bodyPr>
          <a:lstStyle/>
          <a:p>
            <a:pPr algn="ctr" marL="726630" indent="-363315" lvl="1">
              <a:lnSpc>
                <a:spcPts val="4711"/>
              </a:lnSpc>
              <a:buFont typeface="Arial"/>
              <a:buChar char="•"/>
            </a:pPr>
            <a:r>
              <a:rPr lang="en-US" sz="3365">
                <a:solidFill>
                  <a:srgbClr val="000000"/>
                </a:solidFill>
                <a:latin typeface="Aurora"/>
                <a:ea typeface="Aurora"/>
                <a:cs typeface="Aurora"/>
                <a:sym typeface="Aurora"/>
              </a:rPr>
              <a:t> THE EVALUATION METRIC USED IS A </a:t>
            </a:r>
            <a:r>
              <a:rPr lang="en-US" sz="3365">
                <a:solidFill>
                  <a:srgbClr val="000000"/>
                </a:solidFill>
                <a:latin typeface="Aurora"/>
                <a:ea typeface="Aurora"/>
                <a:cs typeface="Aurora"/>
                <a:sym typeface="Aurora"/>
              </a:rPr>
              <a:t>HUMAN PREFERENCE TESTING – IN TWO BLIND STUDIES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1440344" y="25188"/>
            <a:ext cx="15011491" cy="6444290"/>
          </a:xfrm>
          <a:prstGeom prst="rect">
            <a:avLst/>
          </a:prstGeom>
        </p:spPr>
        <p:txBody>
          <a:bodyPr anchor="t" rtlCol="false" tIns="0" lIns="0" bIns="0" rIns="0">
            <a:spAutoFit/>
          </a:bodyPr>
          <a:lstStyle/>
          <a:p>
            <a:pPr algn="ctr" marL="866006" indent="-433003" lvl="1">
              <a:lnSpc>
                <a:spcPts val="5615"/>
              </a:lnSpc>
              <a:buFont typeface="Arial"/>
              <a:buChar char="•"/>
            </a:pPr>
            <a:r>
              <a:rPr lang="en-US" sz="4011">
                <a:solidFill>
                  <a:srgbClr val="000000"/>
                </a:solidFill>
                <a:latin typeface="Aurora"/>
                <a:ea typeface="Aurora"/>
                <a:cs typeface="Aurora"/>
                <a:sym typeface="Aurora"/>
              </a:rPr>
              <a:t>THE RESULTS INDICATE THAT REPOAGENT OUTPERFORMS MODELS THAT RELY SOLELY ON ISOLATED CODE SNIPPETS</a:t>
            </a:r>
          </a:p>
          <a:p>
            <a:pPr algn="ctr" marL="866006" indent="-433003" lvl="1">
              <a:lnSpc>
                <a:spcPts val="5615"/>
              </a:lnSpc>
              <a:buFont typeface="Arial"/>
              <a:buChar char="•"/>
            </a:pPr>
            <a:r>
              <a:rPr lang="en-US" sz="4011">
                <a:solidFill>
                  <a:srgbClr val="000000"/>
                </a:solidFill>
                <a:latin typeface="Aurora"/>
                <a:ea typeface="Aurora"/>
                <a:cs typeface="Aurora"/>
                <a:sym typeface="Aurora"/>
              </a:rPr>
              <a:t>THE RESULTS SHOW THAT LLMS LIKE GPT-4 PERFORMED WELL IN MAINTAINING STRUCTURED DOCUMENTATION, WHILE SMALLER MODELS LIKE LLAMA-2-7B EXHIBITED INCONSISTENCIES. </a:t>
            </a:r>
          </a:p>
          <a:p>
            <a:pPr algn="ctr" marL="866006" indent="-433003" lvl="1">
              <a:lnSpc>
                <a:spcPts val="5615"/>
              </a:lnSpc>
              <a:buFont typeface="Arial"/>
              <a:buChar char="•"/>
            </a:pPr>
            <a:r>
              <a:rPr lang="en-US" sz="4011">
                <a:solidFill>
                  <a:srgbClr val="000000"/>
                </a:solidFill>
                <a:latin typeface="Aurora"/>
                <a:ea typeface="Aurora"/>
                <a:cs typeface="Aurora"/>
                <a:sym typeface="Aurora"/>
              </a:rPr>
              <a:t>PARAMETER IDENTIFICATION ACCURACY – THE FRAMEWORK WAS TESTED FOR ITS ABILITY TO CORRECTLY EXTRACT AND DESCRIBE FUNCTION PARAMETERS. REPOAGENT, WHEN POWERED BY GPT-4-0125, DEMONSTRATED THE HIGHEST ACCURACY AMONG EVALUATED MODELS.</a:t>
            </a:r>
          </a:p>
        </p:txBody>
      </p:sp>
      <p:sp>
        <p:nvSpPr>
          <p:cNvPr name="Freeform 3" id="3"/>
          <p:cNvSpPr/>
          <p:nvPr/>
        </p:nvSpPr>
        <p:spPr>
          <a:xfrm flipH="false" flipV="false" rot="0">
            <a:off x="0" y="6439504"/>
            <a:ext cx="11017126" cy="3847496"/>
          </a:xfrm>
          <a:custGeom>
            <a:avLst/>
            <a:gdLst/>
            <a:ahLst/>
            <a:cxnLst/>
            <a:rect r="r" b="b" t="t" l="l"/>
            <a:pathLst>
              <a:path h="3847496" w="11017126">
                <a:moveTo>
                  <a:pt x="0" y="0"/>
                </a:moveTo>
                <a:lnTo>
                  <a:pt x="11017126" y="0"/>
                </a:lnTo>
                <a:lnTo>
                  <a:pt x="11017126" y="3847496"/>
                </a:lnTo>
                <a:lnTo>
                  <a:pt x="0" y="3847496"/>
                </a:lnTo>
                <a:lnTo>
                  <a:pt x="0" y="0"/>
                </a:lnTo>
                <a:close/>
              </a:path>
            </a:pathLst>
          </a:custGeom>
          <a:blipFill>
            <a:blip r:embed="rId2"/>
            <a:stretch>
              <a:fillRect l="0" t="0" r="0" b="0"/>
            </a:stretch>
          </a:blipFill>
        </p:spPr>
      </p:sp>
      <p:sp>
        <p:nvSpPr>
          <p:cNvPr name="Freeform 4" id="4"/>
          <p:cNvSpPr/>
          <p:nvPr/>
        </p:nvSpPr>
        <p:spPr>
          <a:xfrm flipH="false" flipV="false" rot="0">
            <a:off x="12947676" y="6439504"/>
            <a:ext cx="5340324" cy="3847496"/>
          </a:xfrm>
          <a:custGeom>
            <a:avLst/>
            <a:gdLst/>
            <a:ahLst/>
            <a:cxnLst/>
            <a:rect r="r" b="b" t="t" l="l"/>
            <a:pathLst>
              <a:path h="3847496" w="5340324">
                <a:moveTo>
                  <a:pt x="0" y="0"/>
                </a:moveTo>
                <a:lnTo>
                  <a:pt x="5340324" y="0"/>
                </a:lnTo>
                <a:lnTo>
                  <a:pt x="5340324" y="3847496"/>
                </a:lnTo>
                <a:lnTo>
                  <a:pt x="0" y="3847496"/>
                </a:lnTo>
                <a:lnTo>
                  <a:pt x="0" y="0"/>
                </a:lnTo>
                <a:close/>
              </a:path>
            </a:pathLst>
          </a:custGeom>
          <a:blipFill>
            <a:blip r:embed="rId3"/>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1028700" y="781050"/>
            <a:ext cx="2677072" cy="1235691"/>
          </a:xfrm>
          <a:prstGeom prst="rect">
            <a:avLst/>
          </a:prstGeom>
        </p:spPr>
        <p:txBody>
          <a:bodyPr anchor="t" rtlCol="false" tIns="0" lIns="0" bIns="0" rIns="0">
            <a:spAutoFit/>
          </a:bodyPr>
          <a:lstStyle/>
          <a:p>
            <a:pPr algn="ctr">
              <a:lnSpc>
                <a:spcPts val="9165"/>
              </a:lnSpc>
              <a:spcBef>
                <a:spcPct val="0"/>
              </a:spcBef>
            </a:pPr>
            <a:r>
              <a:rPr lang="en-US" sz="6547">
                <a:solidFill>
                  <a:srgbClr val="000000"/>
                </a:solidFill>
                <a:latin typeface="Aurora"/>
                <a:ea typeface="Aurora"/>
                <a:cs typeface="Aurora"/>
                <a:sym typeface="Aurora"/>
              </a:rPr>
              <a:t>RESULTS</a:t>
            </a:r>
          </a:p>
        </p:txBody>
      </p:sp>
      <p:sp>
        <p:nvSpPr>
          <p:cNvPr name="TextBox 3" id="3"/>
          <p:cNvSpPr txBox="true"/>
          <p:nvPr/>
        </p:nvSpPr>
        <p:spPr>
          <a:xfrm rot="0">
            <a:off x="361843" y="2499198"/>
            <a:ext cx="17926157" cy="1613241"/>
          </a:xfrm>
          <a:prstGeom prst="rect">
            <a:avLst/>
          </a:prstGeom>
        </p:spPr>
        <p:txBody>
          <a:bodyPr anchor="t" rtlCol="false" tIns="0" lIns="0" bIns="0" rIns="0">
            <a:spAutoFit/>
          </a:bodyPr>
          <a:lstStyle/>
          <a:p>
            <a:pPr algn="ctr" marL="941664" indent="-470832" lvl="1">
              <a:lnSpc>
                <a:spcPts val="6106"/>
              </a:lnSpc>
              <a:buFont typeface="Arial"/>
              <a:buChar char="•"/>
            </a:pPr>
            <a:r>
              <a:rPr lang="en-US" sz="4361">
                <a:solidFill>
                  <a:srgbClr val="000000"/>
                </a:solidFill>
                <a:latin typeface="Aurora"/>
                <a:ea typeface="Aurora"/>
                <a:cs typeface="Aurora"/>
                <a:sym typeface="Aurora"/>
              </a:rPr>
              <a:t>REPOAGENT WAS SHOWN TO DEMONSTRATE HIGH QUALITY, REPOSITORY LEVEL DOCUMENTATION UNLIKE OTHER TRADITIONAL METHODS</a:t>
            </a:r>
          </a:p>
        </p:txBody>
      </p:sp>
      <p:sp>
        <p:nvSpPr>
          <p:cNvPr name="TextBox 4" id="4"/>
          <p:cNvSpPr txBox="true"/>
          <p:nvPr/>
        </p:nvSpPr>
        <p:spPr>
          <a:xfrm rot="0">
            <a:off x="361843" y="4233495"/>
            <a:ext cx="17564314" cy="1648560"/>
          </a:xfrm>
          <a:prstGeom prst="rect">
            <a:avLst/>
          </a:prstGeom>
        </p:spPr>
        <p:txBody>
          <a:bodyPr anchor="t" rtlCol="false" tIns="0" lIns="0" bIns="0" rIns="0">
            <a:spAutoFit/>
          </a:bodyPr>
          <a:lstStyle/>
          <a:p>
            <a:pPr algn="ctr" marL="974573" indent="-487286" lvl="1">
              <a:lnSpc>
                <a:spcPts val="6319"/>
              </a:lnSpc>
              <a:buFont typeface="Arial"/>
              <a:buChar char="•"/>
            </a:pPr>
            <a:r>
              <a:rPr lang="en-US" sz="4514">
                <a:solidFill>
                  <a:srgbClr val="000000"/>
                </a:solidFill>
                <a:latin typeface="Aurora"/>
                <a:ea typeface="Aurora"/>
                <a:cs typeface="Aurora"/>
                <a:sym typeface="Aurora"/>
              </a:rPr>
              <a:t>AUTOMATED SYNCHRONIZATION WITH CODE CHANGES BY LEVERAGING GIT HOOKS</a:t>
            </a:r>
          </a:p>
        </p:txBody>
      </p:sp>
      <p:sp>
        <p:nvSpPr>
          <p:cNvPr name="TextBox 5" id="5"/>
          <p:cNvSpPr txBox="true"/>
          <p:nvPr/>
        </p:nvSpPr>
        <p:spPr>
          <a:xfrm rot="0">
            <a:off x="361843" y="5996355"/>
            <a:ext cx="17564314" cy="2414497"/>
          </a:xfrm>
          <a:prstGeom prst="rect">
            <a:avLst/>
          </a:prstGeom>
        </p:spPr>
        <p:txBody>
          <a:bodyPr anchor="t" rtlCol="false" tIns="0" lIns="0" bIns="0" rIns="0">
            <a:spAutoFit/>
          </a:bodyPr>
          <a:lstStyle/>
          <a:p>
            <a:pPr algn="ctr" marL="957649" indent="-478824" lvl="1">
              <a:lnSpc>
                <a:spcPts val="6209"/>
              </a:lnSpc>
              <a:buFont typeface="Arial"/>
              <a:buChar char="•"/>
            </a:pPr>
            <a:r>
              <a:rPr lang="en-US" sz="4435">
                <a:solidFill>
                  <a:srgbClr val="000000"/>
                </a:solidFill>
                <a:latin typeface="Aurora"/>
                <a:ea typeface="Aurora"/>
                <a:cs typeface="Aurora"/>
                <a:sym typeface="Aurora"/>
              </a:rPr>
              <a:t>NOT ONLY DESCRIBES CODE BUT ALSO PROVIDES EXAMPLES, USAGE NOTES, AND POTENTIAL LIMITATIONS, MAKING IT MORE INFORMATIVE FOR DEVELOPERS.</a:t>
            </a:r>
          </a:p>
        </p:txBody>
      </p:sp>
    </p:spTree>
  </p:cSld>
  <p:clrMapOvr>
    <a:masterClrMapping/>
  </p:clrMapOvr>
</p:sld>
</file>

<file path=ppt/slides/slide27.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1028675" y="733425"/>
            <a:ext cx="4275733" cy="1420780"/>
          </a:xfrm>
          <a:prstGeom prst="rect">
            <a:avLst/>
          </a:prstGeom>
        </p:spPr>
        <p:txBody>
          <a:bodyPr anchor="t" rtlCol="false" tIns="0" lIns="0" bIns="0" rIns="0">
            <a:spAutoFit/>
          </a:bodyPr>
          <a:lstStyle/>
          <a:p>
            <a:pPr algn="ctr">
              <a:lnSpc>
                <a:spcPts val="10414"/>
              </a:lnSpc>
              <a:spcBef>
                <a:spcPct val="0"/>
              </a:spcBef>
            </a:pPr>
            <a:r>
              <a:rPr lang="en-US" sz="7438">
                <a:solidFill>
                  <a:srgbClr val="000000"/>
                </a:solidFill>
                <a:latin typeface="Aurora"/>
                <a:ea typeface="Aurora"/>
                <a:cs typeface="Aurora"/>
                <a:sym typeface="Aurora"/>
              </a:rPr>
              <a:t>REFLECTION</a:t>
            </a:r>
          </a:p>
        </p:txBody>
      </p:sp>
      <p:sp>
        <p:nvSpPr>
          <p:cNvPr name="TextBox 3" id="3"/>
          <p:cNvSpPr txBox="true"/>
          <p:nvPr/>
        </p:nvSpPr>
        <p:spPr>
          <a:xfrm rot="0">
            <a:off x="-544750" y="2306966"/>
            <a:ext cx="18214829" cy="1372378"/>
          </a:xfrm>
          <a:prstGeom prst="rect">
            <a:avLst/>
          </a:prstGeom>
        </p:spPr>
        <p:txBody>
          <a:bodyPr anchor="t" rtlCol="false" tIns="0" lIns="0" bIns="0" rIns="0">
            <a:spAutoFit/>
          </a:bodyPr>
          <a:lstStyle/>
          <a:p>
            <a:pPr algn="ctr">
              <a:lnSpc>
                <a:spcPts val="5207"/>
              </a:lnSpc>
              <a:spcBef>
                <a:spcPct val="0"/>
              </a:spcBef>
            </a:pPr>
            <a:r>
              <a:rPr lang="en-US" sz="3719">
                <a:solidFill>
                  <a:srgbClr val="000000"/>
                </a:solidFill>
                <a:latin typeface="Aurora"/>
                <a:ea typeface="Aurora"/>
                <a:cs typeface="Aurora"/>
                <a:sym typeface="Aurora"/>
              </a:rPr>
              <a:t>PROGRAMMING LANGUAGE LIMITATIONS: ONLY PYTHON</a:t>
            </a:r>
          </a:p>
          <a:p>
            <a:pPr algn="ctr">
              <a:lnSpc>
                <a:spcPts val="5207"/>
              </a:lnSpc>
              <a:spcBef>
                <a:spcPct val="0"/>
              </a:spcBef>
            </a:pPr>
            <a:r>
              <a:rPr lang="en-US" sz="3719">
                <a:solidFill>
                  <a:srgbClr val="000000"/>
                </a:solidFill>
                <a:latin typeface="Aurora"/>
                <a:ea typeface="Aurora"/>
                <a:cs typeface="Aurora"/>
                <a:sym typeface="Aurora"/>
              </a:rPr>
              <a:t>PROJECTS..</a:t>
            </a:r>
          </a:p>
        </p:txBody>
      </p:sp>
      <p:sp>
        <p:nvSpPr>
          <p:cNvPr name="TextBox 4" id="4"/>
          <p:cNvSpPr txBox="true"/>
          <p:nvPr/>
        </p:nvSpPr>
        <p:spPr>
          <a:xfrm rot="0">
            <a:off x="2477819" y="4224723"/>
            <a:ext cx="13664624" cy="1325136"/>
          </a:xfrm>
          <a:prstGeom prst="rect">
            <a:avLst/>
          </a:prstGeom>
        </p:spPr>
        <p:txBody>
          <a:bodyPr anchor="t" rtlCol="false" tIns="0" lIns="0" bIns="0" rIns="0">
            <a:spAutoFit/>
          </a:bodyPr>
          <a:lstStyle/>
          <a:p>
            <a:pPr algn="ctr">
              <a:lnSpc>
                <a:spcPts val="5046"/>
              </a:lnSpc>
              <a:spcBef>
                <a:spcPct val="0"/>
              </a:spcBef>
            </a:pPr>
            <a:r>
              <a:rPr lang="en-US" sz="3604">
                <a:solidFill>
                  <a:srgbClr val="000000"/>
                </a:solidFill>
                <a:latin typeface="Aurora"/>
                <a:ea typeface="Aurora"/>
                <a:cs typeface="Aurora"/>
                <a:sym typeface="Aurora"/>
              </a:rPr>
              <a:t>REQUIREMENT FOR HUMAN OVERSIGHT: MAY STILL REQUIRE HUMAN REVIEW AND MODIFICATION TO ENSURE ITS ACCURACY AND COMPLETENESS </a:t>
            </a:r>
          </a:p>
        </p:txBody>
      </p:sp>
      <p:sp>
        <p:nvSpPr>
          <p:cNvPr name="TextBox 5" id="5"/>
          <p:cNvSpPr txBox="true"/>
          <p:nvPr/>
        </p:nvSpPr>
        <p:spPr>
          <a:xfrm rot="0">
            <a:off x="1238386" y="6095238"/>
            <a:ext cx="15862603" cy="2530485"/>
          </a:xfrm>
          <a:prstGeom prst="rect">
            <a:avLst/>
          </a:prstGeom>
        </p:spPr>
        <p:txBody>
          <a:bodyPr anchor="t" rtlCol="false" tIns="0" lIns="0" bIns="0" rIns="0">
            <a:spAutoFit/>
          </a:bodyPr>
          <a:lstStyle/>
          <a:p>
            <a:pPr algn="ctr">
              <a:lnSpc>
                <a:spcPts val="4899"/>
              </a:lnSpc>
              <a:spcBef>
                <a:spcPct val="0"/>
              </a:spcBef>
            </a:pPr>
            <a:r>
              <a:rPr lang="en-US" sz="3499">
                <a:solidFill>
                  <a:srgbClr val="000000"/>
                </a:solidFill>
                <a:latin typeface="Aurora"/>
                <a:ea typeface="Aurora"/>
                <a:cs typeface="Aurora"/>
                <a:sym typeface="Aurora"/>
              </a:rPr>
              <a:t>LACK OF STANDARDS FOR EVALUATION: IT IS DIFFICULT TO</a:t>
            </a:r>
          </a:p>
          <a:p>
            <a:pPr algn="ctr">
              <a:lnSpc>
                <a:spcPts val="4899"/>
              </a:lnSpc>
              <a:spcBef>
                <a:spcPct val="0"/>
              </a:spcBef>
            </a:pPr>
            <a:r>
              <a:rPr lang="en-US" sz="3499">
                <a:solidFill>
                  <a:srgbClr val="000000"/>
                </a:solidFill>
                <a:latin typeface="Aurora"/>
                <a:ea typeface="Aurora"/>
                <a:cs typeface="Aurora"/>
                <a:sym typeface="Aurora"/>
              </a:rPr>
              <a:t>ESTABLISH A UNIFIED QUANTITATIVE EVALUATION. ACADEMIC COMMUNITY LACKS</a:t>
            </a:r>
          </a:p>
          <a:p>
            <a:pPr algn="ctr">
              <a:lnSpc>
                <a:spcPts val="4899"/>
              </a:lnSpc>
              <a:spcBef>
                <a:spcPct val="0"/>
              </a:spcBef>
            </a:pPr>
            <a:r>
              <a:rPr lang="en-US" sz="3499">
                <a:solidFill>
                  <a:srgbClr val="000000"/>
                </a:solidFill>
                <a:latin typeface="Aurora"/>
                <a:ea typeface="Aurora"/>
                <a:cs typeface="Aurora"/>
                <a:sym typeface="Aurora"/>
              </a:rPr>
              <a:t>BENCHMARKS AND DATASETS OF EXEMPLARY HUMAN DOCUMENTATION</a:t>
            </a:r>
          </a:p>
          <a:p>
            <a:pPr algn="ctr">
              <a:lnSpc>
                <a:spcPts val="4899"/>
              </a:lnSpc>
              <a:spcBef>
                <a:spcPct val="0"/>
              </a:spcBef>
            </a:pP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4924696" y="185487"/>
            <a:ext cx="8438608" cy="894632"/>
          </a:xfrm>
          <a:prstGeom prst="rect">
            <a:avLst/>
          </a:prstGeom>
        </p:spPr>
        <p:txBody>
          <a:bodyPr anchor="t" rtlCol="false" tIns="0" lIns="0" bIns="0" rIns="0">
            <a:spAutoFit/>
          </a:bodyPr>
          <a:lstStyle/>
          <a:p>
            <a:pPr algn="ctr">
              <a:lnSpc>
                <a:spcPts val="5521"/>
              </a:lnSpc>
            </a:pPr>
            <a:r>
              <a:rPr lang="en-US" sz="6346" spc="63">
                <a:solidFill>
                  <a:srgbClr val="000000"/>
                </a:solidFill>
                <a:latin typeface="Aurora"/>
                <a:ea typeface="Aurora"/>
                <a:cs typeface="Aurora"/>
                <a:sym typeface="Aurora"/>
              </a:rPr>
              <a:t>FOURTH PAPER:</a:t>
            </a:r>
          </a:p>
        </p:txBody>
      </p:sp>
      <p:sp>
        <p:nvSpPr>
          <p:cNvPr name="TextBox 3" id="3"/>
          <p:cNvSpPr txBox="true"/>
          <p:nvPr/>
        </p:nvSpPr>
        <p:spPr>
          <a:xfrm rot="0">
            <a:off x="3944461" y="3738201"/>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IDEA:</a:t>
            </a:r>
          </a:p>
        </p:txBody>
      </p:sp>
      <p:sp>
        <p:nvSpPr>
          <p:cNvPr name="TextBox 4" id="4"/>
          <p:cNvSpPr txBox="true"/>
          <p:nvPr/>
        </p:nvSpPr>
        <p:spPr>
          <a:xfrm rot="0">
            <a:off x="5186730" y="984869"/>
            <a:ext cx="7914539" cy="1375710"/>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APIDOCBOOSTER: AN EXTRACT-THEN-ABSTRACT FRAMEWORK LEVERAGING LARGE LANGUAGE MODELS FOR AUGMENTING API DOCUMENTATION</a:t>
            </a:r>
          </a:p>
        </p:txBody>
      </p:sp>
      <p:sp>
        <p:nvSpPr>
          <p:cNvPr name="TextBox 5" id="5"/>
          <p:cNvSpPr txBox="true"/>
          <p:nvPr/>
        </p:nvSpPr>
        <p:spPr>
          <a:xfrm rot="0">
            <a:off x="2593365" y="5214670"/>
            <a:ext cx="13101270" cy="2165550"/>
          </a:xfrm>
          <a:prstGeom prst="rect">
            <a:avLst/>
          </a:prstGeom>
        </p:spPr>
        <p:txBody>
          <a:bodyPr anchor="t" rtlCol="false" tIns="0" lIns="0" bIns="0" rIns="0">
            <a:spAutoFit/>
          </a:bodyPr>
          <a:lstStyle/>
          <a:p>
            <a:pPr algn="ctr">
              <a:lnSpc>
                <a:spcPts val="5583"/>
              </a:lnSpc>
              <a:spcBef>
                <a:spcPct val="0"/>
              </a:spcBef>
            </a:pPr>
            <a:r>
              <a:rPr lang="en-US" sz="3987">
                <a:solidFill>
                  <a:srgbClr val="000000"/>
                </a:solidFill>
                <a:latin typeface="Aurora"/>
                <a:ea typeface="Aurora"/>
                <a:cs typeface="Aurora"/>
                <a:sym typeface="Aurora"/>
              </a:rPr>
              <a:t> IS A TWO-STEP FRAMEWORK THAT HELP CREATE BETTER SUMMARIES FOR API DOCUMENTATION BY PULLING KEY INFO THEN CREATE CLEAR AND CONCISE SUMMARY</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93319" y="3384233"/>
            <a:ext cx="15637930" cy="3518534"/>
          </a:xfrm>
          <a:custGeom>
            <a:avLst/>
            <a:gdLst/>
            <a:ahLst/>
            <a:cxnLst/>
            <a:rect r="r" b="b" t="t" l="l"/>
            <a:pathLst>
              <a:path h="3518534" w="15637930">
                <a:moveTo>
                  <a:pt x="0" y="0"/>
                </a:moveTo>
                <a:lnTo>
                  <a:pt x="15637930" y="0"/>
                </a:lnTo>
                <a:lnTo>
                  <a:pt x="15637930" y="3518534"/>
                </a:lnTo>
                <a:lnTo>
                  <a:pt x="0" y="3518534"/>
                </a:lnTo>
                <a:lnTo>
                  <a:pt x="0" y="0"/>
                </a:lnTo>
                <a:close/>
              </a:path>
            </a:pathLst>
          </a:custGeom>
          <a:blipFill>
            <a:blip r:embed="rId5"/>
            <a:stretch>
              <a:fillRect l="0" t="0" r="0" b="0"/>
            </a:stretch>
          </a:blipFill>
        </p:spPr>
      </p:sp>
      <p:sp>
        <p:nvSpPr>
          <p:cNvPr name="TextBox 5" id="5"/>
          <p:cNvSpPr txBox="true"/>
          <p:nvPr/>
        </p:nvSpPr>
        <p:spPr>
          <a:xfrm rot="0">
            <a:off x="3812745" y="876904"/>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METHODOLOGY</a:t>
            </a:r>
          </a:p>
        </p:txBody>
      </p:sp>
      <p:sp>
        <p:nvSpPr>
          <p:cNvPr name="TextBox 6" id="6"/>
          <p:cNvSpPr txBox="true"/>
          <p:nvPr/>
        </p:nvSpPr>
        <p:spPr>
          <a:xfrm rot="0">
            <a:off x="4652605" y="8353974"/>
            <a:ext cx="8982789" cy="58699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EXTRACTIVE UPDATE SUMMARIZATION ALGORITHM (EXTUP)</a:t>
            </a:r>
          </a:p>
        </p:txBody>
      </p:sp>
      <p:grpSp>
        <p:nvGrpSpPr>
          <p:cNvPr name="Group 7" id="7"/>
          <p:cNvGrpSpPr/>
          <p:nvPr/>
        </p:nvGrpSpPr>
        <p:grpSpPr>
          <a:xfrm rot="0">
            <a:off x="13547407" y="7181850"/>
            <a:ext cx="452438" cy="1209675"/>
            <a:chOff x="0" y="0"/>
            <a:chExt cx="603250" cy="1612900"/>
          </a:xfrm>
        </p:grpSpPr>
        <p:sp>
          <p:nvSpPr>
            <p:cNvPr name="Freeform 8" id="8"/>
            <p:cNvSpPr/>
            <p:nvPr/>
          </p:nvSpPr>
          <p:spPr>
            <a:xfrm flipH="false" flipV="false" rot="0">
              <a:off x="48260" y="45720"/>
              <a:ext cx="505460" cy="1517650"/>
            </a:xfrm>
            <a:custGeom>
              <a:avLst/>
              <a:gdLst/>
              <a:ahLst/>
              <a:cxnLst/>
              <a:rect r="r" b="b" t="t" l="l"/>
              <a:pathLst>
                <a:path h="1517650" w="505460">
                  <a:moveTo>
                    <a:pt x="69850" y="1473200"/>
                  </a:moveTo>
                  <a:cubicBezTo>
                    <a:pt x="214630" y="1212850"/>
                    <a:pt x="217170" y="1184910"/>
                    <a:pt x="223520" y="1109980"/>
                  </a:cubicBezTo>
                  <a:cubicBezTo>
                    <a:pt x="241300" y="922020"/>
                    <a:pt x="232410" y="222250"/>
                    <a:pt x="224790" y="127000"/>
                  </a:cubicBezTo>
                  <a:cubicBezTo>
                    <a:pt x="223520" y="111760"/>
                    <a:pt x="226060" y="101600"/>
                    <a:pt x="219710" y="99060"/>
                  </a:cubicBezTo>
                  <a:cubicBezTo>
                    <a:pt x="201930" y="93980"/>
                    <a:pt x="78740" y="265430"/>
                    <a:pt x="45720" y="285750"/>
                  </a:cubicBezTo>
                  <a:cubicBezTo>
                    <a:pt x="36830" y="292100"/>
                    <a:pt x="30480" y="294640"/>
                    <a:pt x="24130" y="293370"/>
                  </a:cubicBezTo>
                  <a:cubicBezTo>
                    <a:pt x="16510" y="290830"/>
                    <a:pt x="5080" y="281940"/>
                    <a:pt x="2540" y="273050"/>
                  </a:cubicBezTo>
                  <a:cubicBezTo>
                    <a:pt x="0" y="260350"/>
                    <a:pt x="7620" y="242570"/>
                    <a:pt x="16510" y="224790"/>
                  </a:cubicBezTo>
                  <a:cubicBezTo>
                    <a:pt x="33020" y="194310"/>
                    <a:pt x="80010" y="139700"/>
                    <a:pt x="102870" y="114300"/>
                  </a:cubicBezTo>
                  <a:cubicBezTo>
                    <a:pt x="116840" y="100330"/>
                    <a:pt x="121920" y="95250"/>
                    <a:pt x="138430" y="83820"/>
                  </a:cubicBezTo>
                  <a:cubicBezTo>
                    <a:pt x="171450" y="62230"/>
                    <a:pt x="270510" y="0"/>
                    <a:pt x="295910" y="6350"/>
                  </a:cubicBezTo>
                  <a:cubicBezTo>
                    <a:pt x="306070" y="8890"/>
                    <a:pt x="312420" y="21590"/>
                    <a:pt x="312420" y="29210"/>
                  </a:cubicBezTo>
                  <a:cubicBezTo>
                    <a:pt x="312420" y="36830"/>
                    <a:pt x="297180" y="53340"/>
                    <a:pt x="295910" y="53340"/>
                  </a:cubicBezTo>
                  <a:cubicBezTo>
                    <a:pt x="295910" y="53340"/>
                    <a:pt x="303530" y="22860"/>
                    <a:pt x="311150" y="22860"/>
                  </a:cubicBezTo>
                  <a:cubicBezTo>
                    <a:pt x="325120" y="21590"/>
                    <a:pt x="347980" y="78740"/>
                    <a:pt x="374650" y="110490"/>
                  </a:cubicBezTo>
                  <a:cubicBezTo>
                    <a:pt x="408940" y="149860"/>
                    <a:pt x="505460" y="214630"/>
                    <a:pt x="504190" y="240030"/>
                  </a:cubicBezTo>
                  <a:cubicBezTo>
                    <a:pt x="504190" y="251460"/>
                    <a:pt x="485140" y="262890"/>
                    <a:pt x="476250" y="264160"/>
                  </a:cubicBezTo>
                  <a:cubicBezTo>
                    <a:pt x="468630" y="264160"/>
                    <a:pt x="459740" y="256540"/>
                    <a:pt x="455930" y="250190"/>
                  </a:cubicBezTo>
                  <a:cubicBezTo>
                    <a:pt x="453390" y="243840"/>
                    <a:pt x="452120" y="232410"/>
                    <a:pt x="455930" y="226060"/>
                  </a:cubicBezTo>
                  <a:cubicBezTo>
                    <a:pt x="461010" y="219710"/>
                    <a:pt x="483870" y="213360"/>
                    <a:pt x="491490" y="217170"/>
                  </a:cubicBezTo>
                  <a:cubicBezTo>
                    <a:pt x="499110" y="219710"/>
                    <a:pt x="504190" y="237490"/>
                    <a:pt x="502920" y="245110"/>
                  </a:cubicBezTo>
                  <a:cubicBezTo>
                    <a:pt x="501650" y="252730"/>
                    <a:pt x="495300" y="261620"/>
                    <a:pt x="486410" y="262890"/>
                  </a:cubicBezTo>
                  <a:cubicBezTo>
                    <a:pt x="473710" y="265430"/>
                    <a:pt x="448310" y="251460"/>
                    <a:pt x="425450" y="233680"/>
                  </a:cubicBezTo>
                  <a:cubicBezTo>
                    <a:pt x="381000" y="199390"/>
                    <a:pt x="271780" y="86360"/>
                    <a:pt x="266700" y="44450"/>
                  </a:cubicBezTo>
                  <a:cubicBezTo>
                    <a:pt x="264160" y="27940"/>
                    <a:pt x="275590" y="6350"/>
                    <a:pt x="283210" y="5080"/>
                  </a:cubicBezTo>
                  <a:cubicBezTo>
                    <a:pt x="290830" y="2540"/>
                    <a:pt x="311150" y="19050"/>
                    <a:pt x="312420" y="29210"/>
                  </a:cubicBezTo>
                  <a:cubicBezTo>
                    <a:pt x="313690" y="41910"/>
                    <a:pt x="295910" y="59690"/>
                    <a:pt x="278130" y="73660"/>
                  </a:cubicBezTo>
                  <a:cubicBezTo>
                    <a:pt x="250190" y="97790"/>
                    <a:pt x="184150" y="106680"/>
                    <a:pt x="146050" y="139700"/>
                  </a:cubicBezTo>
                  <a:cubicBezTo>
                    <a:pt x="102870" y="176530"/>
                    <a:pt x="68580" y="276860"/>
                    <a:pt x="41910" y="289560"/>
                  </a:cubicBezTo>
                  <a:cubicBezTo>
                    <a:pt x="30480" y="294640"/>
                    <a:pt x="19050" y="293370"/>
                    <a:pt x="12700" y="288290"/>
                  </a:cubicBezTo>
                  <a:cubicBezTo>
                    <a:pt x="6350" y="283210"/>
                    <a:pt x="1270" y="273050"/>
                    <a:pt x="3810" y="260350"/>
                  </a:cubicBezTo>
                  <a:cubicBezTo>
                    <a:pt x="12700" y="222250"/>
                    <a:pt x="153670" y="78740"/>
                    <a:pt x="195580" y="54610"/>
                  </a:cubicBezTo>
                  <a:cubicBezTo>
                    <a:pt x="210820" y="45720"/>
                    <a:pt x="220980" y="41910"/>
                    <a:pt x="232410" y="45720"/>
                  </a:cubicBezTo>
                  <a:cubicBezTo>
                    <a:pt x="247650" y="50800"/>
                    <a:pt x="262890" y="66040"/>
                    <a:pt x="274320" y="99060"/>
                  </a:cubicBezTo>
                  <a:cubicBezTo>
                    <a:pt x="318770" y="223520"/>
                    <a:pt x="295910" y="925830"/>
                    <a:pt x="274320" y="1126490"/>
                  </a:cubicBezTo>
                  <a:cubicBezTo>
                    <a:pt x="265430" y="1211580"/>
                    <a:pt x="256540" y="1249680"/>
                    <a:pt x="234950" y="1305560"/>
                  </a:cubicBezTo>
                  <a:cubicBezTo>
                    <a:pt x="214630" y="1360170"/>
                    <a:pt x="173990" y="1419860"/>
                    <a:pt x="147320" y="1457960"/>
                  </a:cubicBezTo>
                  <a:cubicBezTo>
                    <a:pt x="129540" y="1483360"/>
                    <a:pt x="111760" y="1511300"/>
                    <a:pt x="95250" y="1515110"/>
                  </a:cubicBezTo>
                  <a:cubicBezTo>
                    <a:pt x="86360" y="1517650"/>
                    <a:pt x="72390" y="1513840"/>
                    <a:pt x="68580" y="1507490"/>
                  </a:cubicBezTo>
                  <a:cubicBezTo>
                    <a:pt x="63500" y="1499870"/>
                    <a:pt x="69850" y="1473200"/>
                    <a:pt x="69850" y="1473200"/>
                  </a:cubicBezTo>
                </a:path>
              </a:pathLst>
            </a:custGeom>
            <a:solidFill>
              <a:srgbClr val="0571D3"/>
            </a:solidFill>
            <a:ln cap="sq">
              <a:noFill/>
              <a:prstDash val="solid"/>
              <a:miter/>
            </a:ln>
          </p:spPr>
        </p:sp>
      </p:grpSp>
      <p:grpSp>
        <p:nvGrpSpPr>
          <p:cNvPr name="Group 9" id="9"/>
          <p:cNvGrpSpPr/>
          <p:nvPr/>
        </p:nvGrpSpPr>
        <p:grpSpPr>
          <a:xfrm rot="0">
            <a:off x="10531793" y="8943975"/>
            <a:ext cx="1801177" cy="155258"/>
            <a:chOff x="0" y="0"/>
            <a:chExt cx="2401570" cy="207010"/>
          </a:xfrm>
        </p:grpSpPr>
        <p:sp>
          <p:nvSpPr>
            <p:cNvPr name="Freeform 10" id="10"/>
            <p:cNvSpPr/>
            <p:nvPr/>
          </p:nvSpPr>
          <p:spPr>
            <a:xfrm flipH="false" flipV="false" rot="0">
              <a:off x="49530" y="43180"/>
              <a:ext cx="2302510" cy="125730"/>
            </a:xfrm>
            <a:custGeom>
              <a:avLst/>
              <a:gdLst/>
              <a:ahLst/>
              <a:cxnLst/>
              <a:rect r="r" b="b" t="t" l="l"/>
              <a:pathLst>
                <a:path h="125730" w="2302510">
                  <a:moveTo>
                    <a:pt x="17780" y="63500"/>
                  </a:moveTo>
                  <a:cubicBezTo>
                    <a:pt x="450850" y="5080"/>
                    <a:pt x="824230" y="0"/>
                    <a:pt x="999490" y="7620"/>
                  </a:cubicBezTo>
                  <a:cubicBezTo>
                    <a:pt x="1098550" y="12700"/>
                    <a:pt x="1126490" y="27940"/>
                    <a:pt x="1231900" y="34290"/>
                  </a:cubicBezTo>
                  <a:cubicBezTo>
                    <a:pt x="1455420" y="45720"/>
                    <a:pt x="2184400" y="3810"/>
                    <a:pt x="2275840" y="34290"/>
                  </a:cubicBezTo>
                  <a:cubicBezTo>
                    <a:pt x="2291080" y="40640"/>
                    <a:pt x="2297430" y="45720"/>
                    <a:pt x="2299970" y="53340"/>
                  </a:cubicBezTo>
                  <a:cubicBezTo>
                    <a:pt x="2302510" y="59690"/>
                    <a:pt x="2299970" y="71120"/>
                    <a:pt x="2294890" y="76200"/>
                  </a:cubicBezTo>
                  <a:cubicBezTo>
                    <a:pt x="2289810" y="82550"/>
                    <a:pt x="2273300" y="86360"/>
                    <a:pt x="2265680" y="83820"/>
                  </a:cubicBezTo>
                  <a:cubicBezTo>
                    <a:pt x="2258060" y="81280"/>
                    <a:pt x="2251710" y="71120"/>
                    <a:pt x="2250440" y="64770"/>
                  </a:cubicBezTo>
                  <a:cubicBezTo>
                    <a:pt x="2249170" y="57150"/>
                    <a:pt x="2252980" y="45720"/>
                    <a:pt x="2258060" y="41910"/>
                  </a:cubicBezTo>
                  <a:cubicBezTo>
                    <a:pt x="2264410" y="36830"/>
                    <a:pt x="2282190" y="34290"/>
                    <a:pt x="2288540" y="38100"/>
                  </a:cubicBezTo>
                  <a:cubicBezTo>
                    <a:pt x="2294890" y="41910"/>
                    <a:pt x="2301240" y="52070"/>
                    <a:pt x="2301240" y="58420"/>
                  </a:cubicBezTo>
                  <a:cubicBezTo>
                    <a:pt x="2301240" y="67310"/>
                    <a:pt x="2297430" y="77470"/>
                    <a:pt x="2283460" y="83820"/>
                  </a:cubicBezTo>
                  <a:cubicBezTo>
                    <a:pt x="2205990" y="125730"/>
                    <a:pt x="1496060" y="96520"/>
                    <a:pt x="1266190" y="85090"/>
                  </a:cubicBezTo>
                  <a:cubicBezTo>
                    <a:pt x="1148080" y="78740"/>
                    <a:pt x="1098550" y="63500"/>
                    <a:pt x="999490" y="58420"/>
                  </a:cubicBezTo>
                  <a:cubicBezTo>
                    <a:pt x="877570" y="52070"/>
                    <a:pt x="673100" y="52070"/>
                    <a:pt x="590550" y="59690"/>
                  </a:cubicBezTo>
                  <a:cubicBezTo>
                    <a:pt x="554990" y="62230"/>
                    <a:pt x="548640" y="68580"/>
                    <a:pt x="514350" y="72390"/>
                  </a:cubicBezTo>
                  <a:cubicBezTo>
                    <a:pt x="452120" y="77470"/>
                    <a:pt x="328930" y="67310"/>
                    <a:pt x="243840" y="74930"/>
                  </a:cubicBezTo>
                  <a:cubicBezTo>
                    <a:pt x="167640" y="81280"/>
                    <a:pt x="64770" y="120650"/>
                    <a:pt x="27940" y="113030"/>
                  </a:cubicBezTo>
                  <a:cubicBezTo>
                    <a:pt x="13970" y="109220"/>
                    <a:pt x="2540" y="100330"/>
                    <a:pt x="1270" y="92710"/>
                  </a:cubicBezTo>
                  <a:cubicBezTo>
                    <a:pt x="0" y="83820"/>
                    <a:pt x="17780" y="63500"/>
                    <a:pt x="17780" y="63500"/>
                  </a:cubicBezTo>
                </a:path>
              </a:pathLst>
            </a:custGeom>
            <a:solidFill>
              <a:srgbClr val="0571D3"/>
            </a:solidFill>
            <a:ln cap="sq">
              <a:noFill/>
              <a:prstDash val="solid"/>
              <a:miter/>
            </a:ln>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4906830" y="3959686"/>
            <a:ext cx="7154909" cy="2498332"/>
          </a:xfrm>
          <a:custGeom>
            <a:avLst/>
            <a:gdLst/>
            <a:ahLst/>
            <a:cxnLst/>
            <a:rect r="r" b="b" t="t" l="l"/>
            <a:pathLst>
              <a:path h="2498332" w="7154909">
                <a:moveTo>
                  <a:pt x="0" y="0"/>
                </a:moveTo>
                <a:lnTo>
                  <a:pt x="7154909" y="0"/>
                </a:lnTo>
                <a:lnTo>
                  <a:pt x="7154909" y="2498333"/>
                </a:lnTo>
                <a:lnTo>
                  <a:pt x="0" y="2498333"/>
                </a:lnTo>
                <a:lnTo>
                  <a:pt x="0" y="0"/>
                </a:lnTo>
                <a:close/>
              </a:path>
            </a:pathLst>
          </a:custGeom>
          <a:blipFill>
            <a:blip r:embed="rId2"/>
            <a:stretch>
              <a:fillRect l="0" t="0" r="0" b="0"/>
            </a:stretch>
          </a:blipFill>
        </p:spPr>
      </p:sp>
      <p:sp>
        <p:nvSpPr>
          <p:cNvPr name="Freeform 3" id="3"/>
          <p:cNvSpPr/>
          <p:nvPr/>
        </p:nvSpPr>
        <p:spPr>
          <a:xfrm flipH="false" flipV="false" rot="0">
            <a:off x="4772154" y="7491691"/>
            <a:ext cx="7571820" cy="1766609"/>
          </a:xfrm>
          <a:custGeom>
            <a:avLst/>
            <a:gdLst/>
            <a:ahLst/>
            <a:cxnLst/>
            <a:rect r="r" b="b" t="t" l="l"/>
            <a:pathLst>
              <a:path h="1766609" w="7571820">
                <a:moveTo>
                  <a:pt x="0" y="0"/>
                </a:moveTo>
                <a:lnTo>
                  <a:pt x="7571820" y="0"/>
                </a:lnTo>
                <a:lnTo>
                  <a:pt x="7571820" y="1766609"/>
                </a:lnTo>
                <a:lnTo>
                  <a:pt x="0" y="1766609"/>
                </a:lnTo>
                <a:lnTo>
                  <a:pt x="0" y="0"/>
                </a:lnTo>
                <a:close/>
              </a:path>
            </a:pathLst>
          </a:custGeom>
          <a:blipFill>
            <a:blip r:embed="rId3"/>
            <a:stretch>
              <a:fillRect l="0" t="-1364" r="0" b="-9861"/>
            </a:stretch>
          </a:blipFill>
        </p:spPr>
      </p:sp>
      <p:sp>
        <p:nvSpPr>
          <p:cNvPr name="TextBox 4" id="4"/>
          <p:cNvSpPr txBox="true"/>
          <p:nvPr/>
        </p:nvSpPr>
        <p:spPr>
          <a:xfrm rot="0">
            <a:off x="4379185" y="254028"/>
            <a:ext cx="8438608" cy="894632"/>
          </a:xfrm>
          <a:prstGeom prst="rect">
            <a:avLst/>
          </a:prstGeom>
        </p:spPr>
        <p:txBody>
          <a:bodyPr anchor="t" rtlCol="false" tIns="0" lIns="0" bIns="0" rIns="0">
            <a:spAutoFit/>
          </a:bodyPr>
          <a:lstStyle/>
          <a:p>
            <a:pPr algn="ctr">
              <a:lnSpc>
                <a:spcPts val="5521"/>
              </a:lnSpc>
            </a:pPr>
            <a:r>
              <a:rPr lang="en-US" sz="6346" spc="63">
                <a:solidFill>
                  <a:srgbClr val="000000"/>
                </a:solidFill>
                <a:latin typeface="Aurora"/>
                <a:ea typeface="Aurora"/>
                <a:cs typeface="Aurora"/>
                <a:sym typeface="Aurora"/>
              </a:rPr>
              <a:t>FIRST PAPER:</a:t>
            </a:r>
          </a:p>
        </p:txBody>
      </p:sp>
      <p:sp>
        <p:nvSpPr>
          <p:cNvPr name="TextBox 5" id="5"/>
          <p:cNvSpPr txBox="true"/>
          <p:nvPr/>
        </p:nvSpPr>
        <p:spPr>
          <a:xfrm rot="0">
            <a:off x="3358525" y="2047495"/>
            <a:ext cx="10399079" cy="1912192"/>
          </a:xfrm>
          <a:prstGeom prst="rect">
            <a:avLst/>
          </a:prstGeom>
        </p:spPr>
        <p:txBody>
          <a:bodyPr anchor="t" rtlCol="false" tIns="0" lIns="0" bIns="0" rIns="0">
            <a:spAutoFit/>
          </a:bodyPr>
          <a:lstStyle/>
          <a:p>
            <a:pPr algn="ctr">
              <a:lnSpc>
                <a:spcPts val="6694"/>
              </a:lnSpc>
            </a:pPr>
            <a:r>
              <a:rPr lang="en-US" sz="7438">
                <a:solidFill>
                  <a:srgbClr val="000000"/>
                </a:solidFill>
                <a:latin typeface="Aurora"/>
                <a:ea typeface="Aurora"/>
                <a:cs typeface="Aurora"/>
                <a:sym typeface="Aurora"/>
              </a:rPr>
              <a:t>IDEA:</a:t>
            </a:r>
          </a:p>
          <a:p>
            <a:pPr algn="ctr" marL="0" indent="0" lvl="0">
              <a:lnSpc>
                <a:spcPts val="6694"/>
              </a:lnSpc>
              <a:spcBef>
                <a:spcPct val="0"/>
              </a:spcBef>
            </a:pPr>
          </a:p>
        </p:txBody>
      </p:sp>
      <p:sp>
        <p:nvSpPr>
          <p:cNvPr name="TextBox 6" id="6"/>
          <p:cNvSpPr txBox="true"/>
          <p:nvPr/>
        </p:nvSpPr>
        <p:spPr>
          <a:xfrm rot="0">
            <a:off x="4387963" y="1053410"/>
            <a:ext cx="7914539" cy="927410"/>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COMPARATIVE ANALYSIS OF LARGE LANGUAGE MODELS FOR</a:t>
            </a:r>
          </a:p>
          <a:p>
            <a:pPr algn="ctr">
              <a:lnSpc>
                <a:spcPts val="3551"/>
              </a:lnSpc>
              <a:spcBef>
                <a:spcPct val="0"/>
              </a:spcBef>
            </a:pPr>
            <a:r>
              <a:rPr lang="en-US" sz="2537">
                <a:solidFill>
                  <a:srgbClr val="000000"/>
                </a:solidFill>
                <a:latin typeface="Aurora"/>
                <a:ea typeface="Aurora"/>
                <a:cs typeface="Aurora"/>
                <a:sym typeface="Aurora"/>
              </a:rPr>
              <a:t>CODE DOCUMENTATION GENERATION</a:t>
            </a:r>
          </a:p>
        </p:txBody>
      </p:sp>
      <p:sp>
        <p:nvSpPr>
          <p:cNvPr name="TextBox 7" id="7"/>
          <p:cNvSpPr txBox="true"/>
          <p:nvPr/>
        </p:nvSpPr>
        <p:spPr>
          <a:xfrm rot="0">
            <a:off x="4337830" y="6686619"/>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WHAT MAKE THIS STUDY SPECIAL?</a:t>
            </a:r>
          </a:p>
        </p:txBody>
      </p:sp>
      <p:sp>
        <p:nvSpPr>
          <p:cNvPr name="TextBox 8" id="8"/>
          <p:cNvSpPr txBox="true"/>
          <p:nvPr/>
        </p:nvSpPr>
        <p:spPr>
          <a:xfrm rot="0">
            <a:off x="4337830" y="3314138"/>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THE STUDY AIM TO:</a:t>
            </a:r>
          </a:p>
        </p:txBody>
      </p:sp>
      <p:grpSp>
        <p:nvGrpSpPr>
          <p:cNvPr name="Group 9" id="9"/>
          <p:cNvGrpSpPr/>
          <p:nvPr/>
        </p:nvGrpSpPr>
        <p:grpSpPr>
          <a:xfrm rot="0">
            <a:off x="11865293" y="4587240"/>
            <a:ext cx="843915" cy="481012"/>
            <a:chOff x="0" y="0"/>
            <a:chExt cx="1125220" cy="641350"/>
          </a:xfrm>
        </p:grpSpPr>
        <p:sp>
          <p:nvSpPr>
            <p:cNvPr name="Freeform 10" id="10"/>
            <p:cNvSpPr/>
            <p:nvPr/>
          </p:nvSpPr>
          <p:spPr>
            <a:xfrm flipH="false" flipV="false" rot="0">
              <a:off x="48260" y="50800"/>
              <a:ext cx="1029970" cy="543560"/>
            </a:xfrm>
            <a:custGeom>
              <a:avLst/>
              <a:gdLst/>
              <a:ahLst/>
              <a:cxnLst/>
              <a:rect r="r" b="b" t="t" l="l"/>
              <a:pathLst>
                <a:path h="543560" w="1029970">
                  <a:moveTo>
                    <a:pt x="26670" y="487680"/>
                  </a:moveTo>
                  <a:cubicBezTo>
                    <a:pt x="123190" y="483870"/>
                    <a:pt x="158750" y="471170"/>
                    <a:pt x="209550" y="454660"/>
                  </a:cubicBezTo>
                  <a:cubicBezTo>
                    <a:pt x="298450" y="422910"/>
                    <a:pt x="469900" y="358140"/>
                    <a:pt x="576580" y="303530"/>
                  </a:cubicBezTo>
                  <a:cubicBezTo>
                    <a:pt x="662940" y="257810"/>
                    <a:pt x="734060" y="208280"/>
                    <a:pt x="803910" y="156210"/>
                  </a:cubicBezTo>
                  <a:cubicBezTo>
                    <a:pt x="871220" y="107950"/>
                    <a:pt x="951230" y="10160"/>
                    <a:pt x="990600" y="2540"/>
                  </a:cubicBezTo>
                  <a:cubicBezTo>
                    <a:pt x="1005840" y="0"/>
                    <a:pt x="1021080" y="6350"/>
                    <a:pt x="1026160" y="13970"/>
                  </a:cubicBezTo>
                  <a:cubicBezTo>
                    <a:pt x="1029970" y="20320"/>
                    <a:pt x="1026160" y="38100"/>
                    <a:pt x="1019810" y="44450"/>
                  </a:cubicBezTo>
                  <a:cubicBezTo>
                    <a:pt x="1014730" y="49530"/>
                    <a:pt x="1003300" y="52070"/>
                    <a:pt x="996950" y="49530"/>
                  </a:cubicBezTo>
                  <a:cubicBezTo>
                    <a:pt x="990600" y="48260"/>
                    <a:pt x="981710" y="40640"/>
                    <a:pt x="979170" y="34290"/>
                  </a:cubicBezTo>
                  <a:cubicBezTo>
                    <a:pt x="976630" y="26670"/>
                    <a:pt x="977900" y="16510"/>
                    <a:pt x="982980" y="10160"/>
                  </a:cubicBezTo>
                  <a:cubicBezTo>
                    <a:pt x="986790" y="5080"/>
                    <a:pt x="996950" y="0"/>
                    <a:pt x="1004570" y="0"/>
                  </a:cubicBezTo>
                  <a:cubicBezTo>
                    <a:pt x="1010920" y="0"/>
                    <a:pt x="1021080" y="5080"/>
                    <a:pt x="1024890" y="11430"/>
                  </a:cubicBezTo>
                  <a:cubicBezTo>
                    <a:pt x="1028700" y="19050"/>
                    <a:pt x="1028700" y="30480"/>
                    <a:pt x="1022350" y="41910"/>
                  </a:cubicBezTo>
                  <a:cubicBezTo>
                    <a:pt x="1003300" y="77470"/>
                    <a:pt x="901700" y="148590"/>
                    <a:pt x="834390" y="198120"/>
                  </a:cubicBezTo>
                  <a:cubicBezTo>
                    <a:pt x="760730" y="250190"/>
                    <a:pt x="673100" y="307340"/>
                    <a:pt x="598170" y="349250"/>
                  </a:cubicBezTo>
                  <a:cubicBezTo>
                    <a:pt x="532130" y="384810"/>
                    <a:pt x="480060" y="407670"/>
                    <a:pt x="407670" y="435610"/>
                  </a:cubicBezTo>
                  <a:cubicBezTo>
                    <a:pt x="316230" y="471170"/>
                    <a:pt x="161290" y="530860"/>
                    <a:pt x="90170" y="538480"/>
                  </a:cubicBezTo>
                  <a:cubicBezTo>
                    <a:pt x="54610" y="543560"/>
                    <a:pt x="21590" y="543560"/>
                    <a:pt x="8890" y="532130"/>
                  </a:cubicBezTo>
                  <a:cubicBezTo>
                    <a:pt x="2540" y="525780"/>
                    <a:pt x="0" y="511810"/>
                    <a:pt x="2540" y="504190"/>
                  </a:cubicBezTo>
                  <a:cubicBezTo>
                    <a:pt x="5080" y="497840"/>
                    <a:pt x="26670" y="487680"/>
                    <a:pt x="26670" y="487680"/>
                  </a:cubicBezTo>
                </a:path>
              </a:pathLst>
            </a:custGeom>
            <a:solidFill>
              <a:srgbClr val="0571D3"/>
            </a:solidFill>
            <a:ln cap="sq">
              <a:noFill/>
              <a:prstDash val="solid"/>
              <a:miter/>
            </a:ln>
          </p:spPr>
        </p:sp>
      </p:grpSp>
      <p:grpSp>
        <p:nvGrpSpPr>
          <p:cNvPr name="Group 11" id="11"/>
          <p:cNvGrpSpPr/>
          <p:nvPr/>
        </p:nvGrpSpPr>
        <p:grpSpPr>
          <a:xfrm rot="0">
            <a:off x="12644438" y="4126230"/>
            <a:ext cx="173355" cy="315278"/>
            <a:chOff x="0" y="0"/>
            <a:chExt cx="231140" cy="420370"/>
          </a:xfrm>
        </p:grpSpPr>
        <p:sp>
          <p:nvSpPr>
            <p:cNvPr name="Freeform 12" id="12"/>
            <p:cNvSpPr/>
            <p:nvPr/>
          </p:nvSpPr>
          <p:spPr>
            <a:xfrm flipH="false" flipV="false" rot="0">
              <a:off x="41910" y="49530"/>
              <a:ext cx="139700" cy="321310"/>
            </a:xfrm>
            <a:custGeom>
              <a:avLst/>
              <a:gdLst/>
              <a:ahLst/>
              <a:cxnLst/>
              <a:rect r="r" b="b" t="t" l="l"/>
              <a:pathLst>
                <a:path h="321310" w="139700">
                  <a:moveTo>
                    <a:pt x="57150" y="19050"/>
                  </a:moveTo>
                  <a:cubicBezTo>
                    <a:pt x="135890" y="304800"/>
                    <a:pt x="129540" y="314960"/>
                    <a:pt x="121920" y="317500"/>
                  </a:cubicBezTo>
                  <a:cubicBezTo>
                    <a:pt x="114300" y="320040"/>
                    <a:pt x="91440" y="311150"/>
                    <a:pt x="88900" y="303530"/>
                  </a:cubicBezTo>
                  <a:cubicBezTo>
                    <a:pt x="85090" y="294640"/>
                    <a:pt x="96520" y="273050"/>
                    <a:pt x="105410" y="270510"/>
                  </a:cubicBezTo>
                  <a:cubicBezTo>
                    <a:pt x="113030" y="267970"/>
                    <a:pt x="134620" y="280670"/>
                    <a:pt x="137160" y="288290"/>
                  </a:cubicBezTo>
                  <a:cubicBezTo>
                    <a:pt x="139700" y="297180"/>
                    <a:pt x="125730" y="317500"/>
                    <a:pt x="116840" y="320040"/>
                  </a:cubicBezTo>
                  <a:cubicBezTo>
                    <a:pt x="109220" y="321310"/>
                    <a:pt x="99060" y="316230"/>
                    <a:pt x="90170" y="306070"/>
                  </a:cubicBezTo>
                  <a:cubicBezTo>
                    <a:pt x="62230" y="271780"/>
                    <a:pt x="0" y="72390"/>
                    <a:pt x="8890" y="29210"/>
                  </a:cubicBezTo>
                  <a:cubicBezTo>
                    <a:pt x="11430" y="13970"/>
                    <a:pt x="20320" y="3810"/>
                    <a:pt x="29210" y="1270"/>
                  </a:cubicBezTo>
                  <a:cubicBezTo>
                    <a:pt x="36830" y="0"/>
                    <a:pt x="57150" y="19050"/>
                    <a:pt x="57150" y="19050"/>
                  </a:cubicBezTo>
                </a:path>
              </a:pathLst>
            </a:custGeom>
            <a:solidFill>
              <a:srgbClr val="0571D3"/>
            </a:solidFill>
            <a:ln cap="sq">
              <a:noFill/>
              <a:prstDash val="solid"/>
              <a:miter/>
            </a:ln>
          </p:spPr>
        </p:sp>
      </p:grpSp>
      <p:grpSp>
        <p:nvGrpSpPr>
          <p:cNvPr name="Group 13" id="13"/>
          <p:cNvGrpSpPr/>
          <p:nvPr/>
        </p:nvGrpSpPr>
        <p:grpSpPr>
          <a:xfrm rot="0">
            <a:off x="12634912" y="4024312"/>
            <a:ext cx="111442" cy="108585"/>
            <a:chOff x="0" y="0"/>
            <a:chExt cx="148590" cy="144780"/>
          </a:xfrm>
        </p:grpSpPr>
        <p:sp>
          <p:nvSpPr>
            <p:cNvPr name="Freeform 14" id="14"/>
            <p:cNvSpPr/>
            <p:nvPr/>
          </p:nvSpPr>
          <p:spPr>
            <a:xfrm flipH="false" flipV="false" rot="0">
              <a:off x="46990" y="44450"/>
              <a:ext cx="49530" cy="52070"/>
            </a:xfrm>
            <a:custGeom>
              <a:avLst/>
              <a:gdLst/>
              <a:ahLst/>
              <a:cxnLst/>
              <a:rect r="r" b="b" t="t" l="l"/>
              <a:pathLst>
                <a:path h="52070" w="49530">
                  <a:moveTo>
                    <a:pt x="49530" y="17780"/>
                  </a:moveTo>
                  <a:cubicBezTo>
                    <a:pt x="27940" y="52070"/>
                    <a:pt x="7620" y="45720"/>
                    <a:pt x="3810" y="39370"/>
                  </a:cubicBezTo>
                  <a:cubicBezTo>
                    <a:pt x="0" y="31750"/>
                    <a:pt x="3810" y="11430"/>
                    <a:pt x="10160" y="6350"/>
                  </a:cubicBezTo>
                  <a:cubicBezTo>
                    <a:pt x="16510" y="0"/>
                    <a:pt x="43180" y="7620"/>
                    <a:pt x="43180" y="7620"/>
                  </a:cubicBezTo>
                </a:path>
              </a:pathLst>
            </a:custGeom>
            <a:solidFill>
              <a:srgbClr val="0571D3"/>
            </a:solidFill>
            <a:ln cap="sq">
              <a:noFill/>
              <a:prstDash val="solid"/>
              <a:miter/>
            </a:ln>
          </p:spPr>
        </p:sp>
      </p:grpSp>
      <p:grpSp>
        <p:nvGrpSpPr>
          <p:cNvPr name="Group 15" id="15"/>
          <p:cNvGrpSpPr/>
          <p:nvPr/>
        </p:nvGrpSpPr>
        <p:grpSpPr>
          <a:xfrm rot="0">
            <a:off x="12788265" y="4070985"/>
            <a:ext cx="322897" cy="393382"/>
            <a:chOff x="0" y="0"/>
            <a:chExt cx="430530" cy="524510"/>
          </a:xfrm>
        </p:grpSpPr>
        <p:sp>
          <p:nvSpPr>
            <p:cNvPr name="Freeform 16" id="16"/>
            <p:cNvSpPr/>
            <p:nvPr/>
          </p:nvSpPr>
          <p:spPr>
            <a:xfrm flipH="false" flipV="false" rot="0">
              <a:off x="38100" y="46990"/>
              <a:ext cx="341630" cy="429260"/>
            </a:xfrm>
            <a:custGeom>
              <a:avLst/>
              <a:gdLst/>
              <a:ahLst/>
              <a:cxnLst/>
              <a:rect r="r" b="b" t="t" l="l"/>
              <a:pathLst>
                <a:path h="429260" w="341630">
                  <a:moveTo>
                    <a:pt x="91440" y="414020"/>
                  </a:moveTo>
                  <a:cubicBezTo>
                    <a:pt x="24130" y="254000"/>
                    <a:pt x="0" y="172720"/>
                    <a:pt x="12700" y="148590"/>
                  </a:cubicBezTo>
                  <a:cubicBezTo>
                    <a:pt x="17780" y="137160"/>
                    <a:pt x="35560" y="130810"/>
                    <a:pt x="46990" y="133350"/>
                  </a:cubicBezTo>
                  <a:cubicBezTo>
                    <a:pt x="62230" y="135890"/>
                    <a:pt x="82550" y="160020"/>
                    <a:pt x="92710" y="182880"/>
                  </a:cubicBezTo>
                  <a:cubicBezTo>
                    <a:pt x="107950" y="214630"/>
                    <a:pt x="113030" y="285750"/>
                    <a:pt x="107950" y="311150"/>
                  </a:cubicBezTo>
                  <a:cubicBezTo>
                    <a:pt x="104140" y="323850"/>
                    <a:pt x="99060" y="332740"/>
                    <a:pt x="91440" y="335280"/>
                  </a:cubicBezTo>
                  <a:cubicBezTo>
                    <a:pt x="83820" y="337820"/>
                    <a:pt x="67310" y="332740"/>
                    <a:pt x="59690" y="323850"/>
                  </a:cubicBezTo>
                  <a:cubicBezTo>
                    <a:pt x="48260" y="311150"/>
                    <a:pt x="45720" y="276860"/>
                    <a:pt x="44450" y="252730"/>
                  </a:cubicBezTo>
                  <a:cubicBezTo>
                    <a:pt x="43180" y="231140"/>
                    <a:pt x="45720" y="210820"/>
                    <a:pt x="50800" y="186690"/>
                  </a:cubicBezTo>
                  <a:cubicBezTo>
                    <a:pt x="58420" y="156210"/>
                    <a:pt x="71120" y="115570"/>
                    <a:pt x="91440" y="86360"/>
                  </a:cubicBezTo>
                  <a:cubicBezTo>
                    <a:pt x="113030" y="57150"/>
                    <a:pt x="148590" y="25400"/>
                    <a:pt x="176530" y="12700"/>
                  </a:cubicBezTo>
                  <a:cubicBezTo>
                    <a:pt x="195580" y="3810"/>
                    <a:pt x="217170" y="0"/>
                    <a:pt x="232410" y="3810"/>
                  </a:cubicBezTo>
                  <a:cubicBezTo>
                    <a:pt x="243840" y="7620"/>
                    <a:pt x="251460" y="12700"/>
                    <a:pt x="261620" y="26670"/>
                  </a:cubicBezTo>
                  <a:cubicBezTo>
                    <a:pt x="287020" y="59690"/>
                    <a:pt x="337820" y="184150"/>
                    <a:pt x="340360" y="236220"/>
                  </a:cubicBezTo>
                  <a:cubicBezTo>
                    <a:pt x="341630" y="267970"/>
                    <a:pt x="331470" y="302260"/>
                    <a:pt x="317500" y="312420"/>
                  </a:cubicBezTo>
                  <a:cubicBezTo>
                    <a:pt x="309880" y="318770"/>
                    <a:pt x="293370" y="317500"/>
                    <a:pt x="287020" y="312420"/>
                  </a:cubicBezTo>
                  <a:cubicBezTo>
                    <a:pt x="280670" y="307340"/>
                    <a:pt x="276860" y="290830"/>
                    <a:pt x="279400" y="283210"/>
                  </a:cubicBezTo>
                  <a:cubicBezTo>
                    <a:pt x="280670" y="275590"/>
                    <a:pt x="290830" y="269240"/>
                    <a:pt x="297180" y="266700"/>
                  </a:cubicBezTo>
                  <a:cubicBezTo>
                    <a:pt x="303530" y="265430"/>
                    <a:pt x="314960" y="269240"/>
                    <a:pt x="320040" y="273050"/>
                  </a:cubicBezTo>
                  <a:cubicBezTo>
                    <a:pt x="325120" y="278130"/>
                    <a:pt x="328930" y="289560"/>
                    <a:pt x="327660" y="295910"/>
                  </a:cubicBezTo>
                  <a:cubicBezTo>
                    <a:pt x="326390" y="302260"/>
                    <a:pt x="320040" y="312420"/>
                    <a:pt x="313690" y="314960"/>
                  </a:cubicBezTo>
                  <a:cubicBezTo>
                    <a:pt x="304800" y="317500"/>
                    <a:pt x="284480" y="311150"/>
                    <a:pt x="279400" y="300990"/>
                  </a:cubicBezTo>
                  <a:cubicBezTo>
                    <a:pt x="270510" y="287020"/>
                    <a:pt x="292100" y="255270"/>
                    <a:pt x="288290" y="226060"/>
                  </a:cubicBezTo>
                  <a:cubicBezTo>
                    <a:pt x="281940" y="184150"/>
                    <a:pt x="245110" y="100330"/>
                    <a:pt x="226060" y="74930"/>
                  </a:cubicBezTo>
                  <a:cubicBezTo>
                    <a:pt x="217170" y="64770"/>
                    <a:pt x="209550" y="58420"/>
                    <a:pt x="200660" y="57150"/>
                  </a:cubicBezTo>
                  <a:cubicBezTo>
                    <a:pt x="189230" y="57150"/>
                    <a:pt x="172720" y="69850"/>
                    <a:pt x="161290" y="81280"/>
                  </a:cubicBezTo>
                  <a:cubicBezTo>
                    <a:pt x="144780" y="95250"/>
                    <a:pt x="129540" y="119380"/>
                    <a:pt x="118110" y="142240"/>
                  </a:cubicBezTo>
                  <a:cubicBezTo>
                    <a:pt x="106680" y="166370"/>
                    <a:pt x="93980" y="198120"/>
                    <a:pt x="92710" y="227330"/>
                  </a:cubicBezTo>
                  <a:cubicBezTo>
                    <a:pt x="91440" y="255270"/>
                    <a:pt x="111760" y="292100"/>
                    <a:pt x="107950" y="311150"/>
                  </a:cubicBezTo>
                  <a:cubicBezTo>
                    <a:pt x="105410" y="322580"/>
                    <a:pt x="99060" y="332740"/>
                    <a:pt x="91440" y="335280"/>
                  </a:cubicBezTo>
                  <a:cubicBezTo>
                    <a:pt x="83820" y="337820"/>
                    <a:pt x="67310" y="334010"/>
                    <a:pt x="59690" y="323850"/>
                  </a:cubicBezTo>
                  <a:cubicBezTo>
                    <a:pt x="45720" y="306070"/>
                    <a:pt x="59690" y="240030"/>
                    <a:pt x="49530" y="209550"/>
                  </a:cubicBezTo>
                  <a:cubicBezTo>
                    <a:pt x="41910" y="184150"/>
                    <a:pt x="10160" y="162560"/>
                    <a:pt x="12700" y="148590"/>
                  </a:cubicBezTo>
                  <a:cubicBezTo>
                    <a:pt x="13970" y="139700"/>
                    <a:pt x="26670" y="130810"/>
                    <a:pt x="34290" y="130810"/>
                  </a:cubicBezTo>
                  <a:cubicBezTo>
                    <a:pt x="43180" y="130810"/>
                    <a:pt x="52070" y="135890"/>
                    <a:pt x="59690" y="146050"/>
                  </a:cubicBezTo>
                  <a:cubicBezTo>
                    <a:pt x="74930" y="167640"/>
                    <a:pt x="72390" y="238760"/>
                    <a:pt x="86360" y="281940"/>
                  </a:cubicBezTo>
                  <a:cubicBezTo>
                    <a:pt x="99060" y="322580"/>
                    <a:pt x="139700" y="370840"/>
                    <a:pt x="138430" y="396240"/>
                  </a:cubicBezTo>
                  <a:cubicBezTo>
                    <a:pt x="138430" y="410210"/>
                    <a:pt x="129540" y="422910"/>
                    <a:pt x="121920" y="426720"/>
                  </a:cubicBezTo>
                  <a:cubicBezTo>
                    <a:pt x="114300" y="429260"/>
                    <a:pt x="91440" y="414020"/>
                    <a:pt x="91440" y="414020"/>
                  </a:cubicBezTo>
                </a:path>
              </a:pathLst>
            </a:custGeom>
            <a:solidFill>
              <a:srgbClr val="0571D3"/>
            </a:solidFill>
            <a:ln cap="sq">
              <a:noFill/>
              <a:prstDash val="solid"/>
              <a:miter/>
            </a:ln>
          </p:spPr>
        </p:sp>
      </p:grpSp>
      <p:grpSp>
        <p:nvGrpSpPr>
          <p:cNvPr name="Group 17" id="17"/>
          <p:cNvGrpSpPr/>
          <p:nvPr/>
        </p:nvGrpSpPr>
        <p:grpSpPr>
          <a:xfrm rot="0">
            <a:off x="13022580" y="4090988"/>
            <a:ext cx="374332" cy="126683"/>
            <a:chOff x="0" y="0"/>
            <a:chExt cx="499110" cy="168910"/>
          </a:xfrm>
        </p:grpSpPr>
        <p:sp>
          <p:nvSpPr>
            <p:cNvPr name="Freeform 18" id="18"/>
            <p:cNvSpPr/>
            <p:nvPr/>
          </p:nvSpPr>
          <p:spPr>
            <a:xfrm flipH="false" flipV="false" rot="0">
              <a:off x="49530" y="30480"/>
              <a:ext cx="398780" cy="86360"/>
            </a:xfrm>
            <a:custGeom>
              <a:avLst/>
              <a:gdLst/>
              <a:ahLst/>
              <a:cxnLst/>
              <a:rect r="r" b="b" t="t" l="l"/>
              <a:pathLst>
                <a:path h="86360" w="398780">
                  <a:moveTo>
                    <a:pt x="372110" y="86360"/>
                  </a:moveTo>
                  <a:cubicBezTo>
                    <a:pt x="5080" y="62230"/>
                    <a:pt x="0" y="52070"/>
                    <a:pt x="1270" y="44450"/>
                  </a:cubicBezTo>
                  <a:cubicBezTo>
                    <a:pt x="2540" y="35560"/>
                    <a:pt x="20320" y="19050"/>
                    <a:pt x="29210" y="20320"/>
                  </a:cubicBezTo>
                  <a:cubicBezTo>
                    <a:pt x="36830" y="21590"/>
                    <a:pt x="52070" y="40640"/>
                    <a:pt x="50800" y="49530"/>
                  </a:cubicBezTo>
                  <a:cubicBezTo>
                    <a:pt x="49530" y="58420"/>
                    <a:pt x="29210" y="71120"/>
                    <a:pt x="20320" y="69850"/>
                  </a:cubicBezTo>
                  <a:cubicBezTo>
                    <a:pt x="12700" y="68580"/>
                    <a:pt x="0" y="54610"/>
                    <a:pt x="1270" y="46990"/>
                  </a:cubicBezTo>
                  <a:cubicBezTo>
                    <a:pt x="1270" y="38100"/>
                    <a:pt x="10160" y="26670"/>
                    <a:pt x="26670" y="20320"/>
                  </a:cubicBezTo>
                  <a:cubicBezTo>
                    <a:pt x="74930" y="0"/>
                    <a:pt x="335280" y="12700"/>
                    <a:pt x="378460" y="36830"/>
                  </a:cubicBezTo>
                  <a:cubicBezTo>
                    <a:pt x="392430" y="44450"/>
                    <a:pt x="398780" y="55880"/>
                    <a:pt x="397510" y="64770"/>
                  </a:cubicBezTo>
                  <a:cubicBezTo>
                    <a:pt x="397510" y="72390"/>
                    <a:pt x="372110" y="86360"/>
                    <a:pt x="372110" y="86360"/>
                  </a:cubicBezTo>
                </a:path>
              </a:pathLst>
            </a:custGeom>
            <a:solidFill>
              <a:srgbClr val="0571D3"/>
            </a:solidFill>
            <a:ln cap="sq">
              <a:noFill/>
              <a:prstDash val="solid"/>
              <a:miter/>
            </a:ln>
          </p:spPr>
        </p:sp>
      </p:grpSp>
      <p:grpSp>
        <p:nvGrpSpPr>
          <p:cNvPr name="Group 19" id="19"/>
          <p:cNvGrpSpPr/>
          <p:nvPr/>
        </p:nvGrpSpPr>
        <p:grpSpPr>
          <a:xfrm rot="0">
            <a:off x="13128307" y="3962400"/>
            <a:ext cx="161925" cy="525780"/>
            <a:chOff x="0" y="0"/>
            <a:chExt cx="215900" cy="701040"/>
          </a:xfrm>
        </p:grpSpPr>
        <p:sp>
          <p:nvSpPr>
            <p:cNvPr name="Freeform 20" id="20"/>
            <p:cNvSpPr/>
            <p:nvPr/>
          </p:nvSpPr>
          <p:spPr>
            <a:xfrm flipH="false" flipV="false" rot="0">
              <a:off x="49530" y="46990"/>
              <a:ext cx="118110" cy="604520"/>
            </a:xfrm>
            <a:custGeom>
              <a:avLst/>
              <a:gdLst/>
              <a:ahLst/>
              <a:cxnLst/>
              <a:rect r="r" b="b" t="t" l="l"/>
              <a:pathLst>
                <a:path h="604520" w="118110">
                  <a:moveTo>
                    <a:pt x="67310" y="33020"/>
                  </a:moveTo>
                  <a:cubicBezTo>
                    <a:pt x="54610" y="226060"/>
                    <a:pt x="74930" y="276860"/>
                    <a:pt x="80010" y="328930"/>
                  </a:cubicBezTo>
                  <a:cubicBezTo>
                    <a:pt x="86360" y="384810"/>
                    <a:pt x="74930" y="454660"/>
                    <a:pt x="83820" y="500380"/>
                  </a:cubicBezTo>
                  <a:cubicBezTo>
                    <a:pt x="90170" y="534670"/>
                    <a:pt x="118110" y="567690"/>
                    <a:pt x="114300" y="584200"/>
                  </a:cubicBezTo>
                  <a:cubicBezTo>
                    <a:pt x="113030" y="593090"/>
                    <a:pt x="105410" y="599440"/>
                    <a:pt x="99060" y="601980"/>
                  </a:cubicBezTo>
                  <a:cubicBezTo>
                    <a:pt x="92710" y="604520"/>
                    <a:pt x="80010" y="603250"/>
                    <a:pt x="74930" y="599440"/>
                  </a:cubicBezTo>
                  <a:cubicBezTo>
                    <a:pt x="68580" y="594360"/>
                    <a:pt x="63500" y="577850"/>
                    <a:pt x="66040" y="570230"/>
                  </a:cubicBezTo>
                  <a:cubicBezTo>
                    <a:pt x="68580" y="562610"/>
                    <a:pt x="77470" y="554990"/>
                    <a:pt x="83820" y="553720"/>
                  </a:cubicBezTo>
                  <a:cubicBezTo>
                    <a:pt x="90170" y="552450"/>
                    <a:pt x="101600" y="554990"/>
                    <a:pt x="106680" y="560070"/>
                  </a:cubicBezTo>
                  <a:cubicBezTo>
                    <a:pt x="111760" y="563880"/>
                    <a:pt x="115570" y="575310"/>
                    <a:pt x="115570" y="581660"/>
                  </a:cubicBezTo>
                  <a:cubicBezTo>
                    <a:pt x="114300" y="589280"/>
                    <a:pt x="107950" y="598170"/>
                    <a:pt x="101600" y="600710"/>
                  </a:cubicBezTo>
                  <a:cubicBezTo>
                    <a:pt x="93980" y="604520"/>
                    <a:pt x="80010" y="603250"/>
                    <a:pt x="71120" y="595630"/>
                  </a:cubicBezTo>
                  <a:cubicBezTo>
                    <a:pt x="54610" y="581660"/>
                    <a:pt x="40640" y="539750"/>
                    <a:pt x="33020" y="504190"/>
                  </a:cubicBezTo>
                  <a:cubicBezTo>
                    <a:pt x="24130" y="457200"/>
                    <a:pt x="35560" y="391160"/>
                    <a:pt x="30480" y="336550"/>
                  </a:cubicBezTo>
                  <a:cubicBezTo>
                    <a:pt x="24130" y="281940"/>
                    <a:pt x="3810" y="229870"/>
                    <a:pt x="1270" y="175260"/>
                  </a:cubicBezTo>
                  <a:cubicBezTo>
                    <a:pt x="0" y="121920"/>
                    <a:pt x="2540" y="38100"/>
                    <a:pt x="20320" y="15240"/>
                  </a:cubicBezTo>
                  <a:cubicBezTo>
                    <a:pt x="27940" y="5080"/>
                    <a:pt x="44450" y="0"/>
                    <a:pt x="52070" y="3810"/>
                  </a:cubicBezTo>
                  <a:cubicBezTo>
                    <a:pt x="59690" y="6350"/>
                    <a:pt x="67310" y="33020"/>
                    <a:pt x="67310" y="33020"/>
                  </a:cubicBezTo>
                </a:path>
              </a:pathLst>
            </a:custGeom>
            <a:solidFill>
              <a:srgbClr val="0571D3"/>
            </a:solidFill>
            <a:ln cap="sq">
              <a:noFill/>
              <a:prstDash val="solid"/>
              <a:miter/>
            </a:ln>
          </p:spPr>
        </p:sp>
      </p:grpSp>
      <p:grpSp>
        <p:nvGrpSpPr>
          <p:cNvPr name="Group 21" id="21"/>
          <p:cNvGrpSpPr/>
          <p:nvPr/>
        </p:nvGrpSpPr>
        <p:grpSpPr>
          <a:xfrm rot="0">
            <a:off x="13364527" y="4019550"/>
            <a:ext cx="138112" cy="492443"/>
            <a:chOff x="0" y="0"/>
            <a:chExt cx="184150" cy="656590"/>
          </a:xfrm>
        </p:grpSpPr>
        <p:sp>
          <p:nvSpPr>
            <p:cNvPr name="Freeform 22" id="22"/>
            <p:cNvSpPr/>
            <p:nvPr/>
          </p:nvSpPr>
          <p:spPr>
            <a:xfrm flipH="false" flipV="false" rot="0">
              <a:off x="34290" y="50800"/>
              <a:ext cx="99060" cy="556260"/>
            </a:xfrm>
            <a:custGeom>
              <a:avLst/>
              <a:gdLst/>
              <a:ahLst/>
              <a:cxnLst/>
              <a:rect r="r" b="b" t="t" l="l"/>
              <a:pathLst>
                <a:path h="556260" w="99060">
                  <a:moveTo>
                    <a:pt x="99060" y="25400"/>
                  </a:moveTo>
                  <a:cubicBezTo>
                    <a:pt x="58420" y="549910"/>
                    <a:pt x="46990" y="556260"/>
                    <a:pt x="39370" y="554990"/>
                  </a:cubicBezTo>
                  <a:cubicBezTo>
                    <a:pt x="30480" y="553720"/>
                    <a:pt x="16510" y="538480"/>
                    <a:pt x="16510" y="529590"/>
                  </a:cubicBezTo>
                  <a:cubicBezTo>
                    <a:pt x="17780" y="520700"/>
                    <a:pt x="35560" y="504190"/>
                    <a:pt x="43180" y="504190"/>
                  </a:cubicBezTo>
                  <a:cubicBezTo>
                    <a:pt x="52070" y="505460"/>
                    <a:pt x="67310" y="524510"/>
                    <a:pt x="67310" y="532130"/>
                  </a:cubicBezTo>
                  <a:cubicBezTo>
                    <a:pt x="68580" y="539750"/>
                    <a:pt x="60960" y="549910"/>
                    <a:pt x="54610" y="552450"/>
                  </a:cubicBezTo>
                  <a:cubicBezTo>
                    <a:pt x="46990" y="556260"/>
                    <a:pt x="30480" y="552450"/>
                    <a:pt x="24130" y="547370"/>
                  </a:cubicBezTo>
                  <a:cubicBezTo>
                    <a:pt x="19050" y="542290"/>
                    <a:pt x="15240" y="532130"/>
                    <a:pt x="17780" y="524510"/>
                  </a:cubicBezTo>
                  <a:cubicBezTo>
                    <a:pt x="20320" y="516890"/>
                    <a:pt x="33020" y="505460"/>
                    <a:pt x="40640" y="504190"/>
                  </a:cubicBezTo>
                  <a:cubicBezTo>
                    <a:pt x="49530" y="504190"/>
                    <a:pt x="63500" y="514350"/>
                    <a:pt x="66040" y="521970"/>
                  </a:cubicBezTo>
                  <a:cubicBezTo>
                    <a:pt x="68580" y="528320"/>
                    <a:pt x="66040" y="541020"/>
                    <a:pt x="60960" y="547370"/>
                  </a:cubicBezTo>
                  <a:cubicBezTo>
                    <a:pt x="55880" y="552450"/>
                    <a:pt x="40640" y="556260"/>
                    <a:pt x="33020" y="553720"/>
                  </a:cubicBezTo>
                  <a:cubicBezTo>
                    <a:pt x="25400" y="551180"/>
                    <a:pt x="20320" y="543560"/>
                    <a:pt x="16510" y="529590"/>
                  </a:cubicBezTo>
                  <a:cubicBezTo>
                    <a:pt x="0" y="469900"/>
                    <a:pt x="17780" y="73660"/>
                    <a:pt x="49530" y="20320"/>
                  </a:cubicBezTo>
                  <a:cubicBezTo>
                    <a:pt x="57150" y="6350"/>
                    <a:pt x="68580" y="0"/>
                    <a:pt x="77470" y="0"/>
                  </a:cubicBezTo>
                  <a:cubicBezTo>
                    <a:pt x="85090" y="1270"/>
                    <a:pt x="99060" y="25400"/>
                    <a:pt x="99060" y="25400"/>
                  </a:cubicBezTo>
                </a:path>
              </a:pathLst>
            </a:custGeom>
            <a:solidFill>
              <a:srgbClr val="0571D3"/>
            </a:solidFill>
            <a:ln cap="sq">
              <a:noFill/>
              <a:prstDash val="solid"/>
              <a:miter/>
            </a:ln>
          </p:spPr>
        </p:sp>
      </p:grpSp>
      <p:grpSp>
        <p:nvGrpSpPr>
          <p:cNvPr name="Group 23" id="23"/>
          <p:cNvGrpSpPr/>
          <p:nvPr/>
        </p:nvGrpSpPr>
        <p:grpSpPr>
          <a:xfrm rot="0">
            <a:off x="13378815" y="4106228"/>
            <a:ext cx="202883" cy="203835"/>
            <a:chOff x="0" y="0"/>
            <a:chExt cx="270510" cy="271780"/>
          </a:xfrm>
        </p:grpSpPr>
        <p:sp>
          <p:nvSpPr>
            <p:cNvPr name="Freeform 24" id="24"/>
            <p:cNvSpPr/>
            <p:nvPr/>
          </p:nvSpPr>
          <p:spPr>
            <a:xfrm flipH="false" flipV="false" rot="0">
              <a:off x="46990" y="45720"/>
              <a:ext cx="176530" cy="177800"/>
            </a:xfrm>
            <a:custGeom>
              <a:avLst/>
              <a:gdLst/>
              <a:ahLst/>
              <a:cxnLst/>
              <a:rect r="r" b="b" t="t" l="l"/>
              <a:pathLst>
                <a:path h="177800" w="176530">
                  <a:moveTo>
                    <a:pt x="166370" y="46990"/>
                  </a:moveTo>
                  <a:cubicBezTo>
                    <a:pt x="25400" y="177800"/>
                    <a:pt x="12700" y="175260"/>
                    <a:pt x="7620" y="168910"/>
                  </a:cubicBezTo>
                  <a:cubicBezTo>
                    <a:pt x="2540" y="162560"/>
                    <a:pt x="3810" y="138430"/>
                    <a:pt x="10160" y="132080"/>
                  </a:cubicBezTo>
                  <a:cubicBezTo>
                    <a:pt x="16510" y="127000"/>
                    <a:pt x="41910" y="129540"/>
                    <a:pt x="46990" y="135890"/>
                  </a:cubicBezTo>
                  <a:cubicBezTo>
                    <a:pt x="52070" y="143510"/>
                    <a:pt x="48260" y="167640"/>
                    <a:pt x="40640" y="172720"/>
                  </a:cubicBezTo>
                  <a:cubicBezTo>
                    <a:pt x="34290" y="177800"/>
                    <a:pt x="10160" y="171450"/>
                    <a:pt x="5080" y="165100"/>
                  </a:cubicBezTo>
                  <a:cubicBezTo>
                    <a:pt x="0" y="160020"/>
                    <a:pt x="0" y="151130"/>
                    <a:pt x="3810" y="140970"/>
                  </a:cubicBezTo>
                  <a:cubicBezTo>
                    <a:pt x="13970" y="113030"/>
                    <a:pt x="106680" y="15240"/>
                    <a:pt x="138430" y="5080"/>
                  </a:cubicBezTo>
                  <a:cubicBezTo>
                    <a:pt x="151130" y="0"/>
                    <a:pt x="166370" y="2540"/>
                    <a:pt x="171450" y="8890"/>
                  </a:cubicBezTo>
                  <a:cubicBezTo>
                    <a:pt x="176530" y="16510"/>
                    <a:pt x="166370" y="46990"/>
                    <a:pt x="166370" y="46990"/>
                  </a:cubicBezTo>
                </a:path>
              </a:pathLst>
            </a:custGeom>
            <a:solidFill>
              <a:srgbClr val="0571D3"/>
            </a:solidFill>
            <a:ln cap="sq">
              <a:noFill/>
              <a:prstDash val="solid"/>
              <a:miter/>
            </a:ln>
          </p:spPr>
        </p:sp>
      </p:grpSp>
      <p:grpSp>
        <p:nvGrpSpPr>
          <p:cNvPr name="Group 25" id="25"/>
          <p:cNvGrpSpPr/>
          <p:nvPr/>
        </p:nvGrpSpPr>
        <p:grpSpPr>
          <a:xfrm rot="0">
            <a:off x="13472160" y="4145280"/>
            <a:ext cx="314325" cy="426720"/>
            <a:chOff x="0" y="0"/>
            <a:chExt cx="419100" cy="568960"/>
          </a:xfrm>
        </p:grpSpPr>
        <p:sp>
          <p:nvSpPr>
            <p:cNvPr name="Freeform 26" id="26"/>
            <p:cNvSpPr/>
            <p:nvPr/>
          </p:nvSpPr>
          <p:spPr>
            <a:xfrm flipH="false" flipV="false" rot="0">
              <a:off x="40640" y="46990"/>
              <a:ext cx="327660" cy="472440"/>
            </a:xfrm>
            <a:custGeom>
              <a:avLst/>
              <a:gdLst/>
              <a:ahLst/>
              <a:cxnLst/>
              <a:rect r="r" b="b" t="t" l="l"/>
              <a:pathLst>
                <a:path h="472440" w="327660">
                  <a:moveTo>
                    <a:pt x="123190" y="193040"/>
                  </a:moveTo>
                  <a:cubicBezTo>
                    <a:pt x="123190" y="219710"/>
                    <a:pt x="119380" y="201930"/>
                    <a:pt x="123190" y="186690"/>
                  </a:cubicBezTo>
                  <a:cubicBezTo>
                    <a:pt x="133350" y="153670"/>
                    <a:pt x="204470" y="30480"/>
                    <a:pt x="208280" y="31750"/>
                  </a:cubicBezTo>
                  <a:cubicBezTo>
                    <a:pt x="209550" y="33020"/>
                    <a:pt x="204470" y="54610"/>
                    <a:pt x="195580" y="71120"/>
                  </a:cubicBezTo>
                  <a:cubicBezTo>
                    <a:pt x="175260" y="113030"/>
                    <a:pt x="81280" y="209550"/>
                    <a:pt x="62230" y="267970"/>
                  </a:cubicBezTo>
                  <a:cubicBezTo>
                    <a:pt x="49530" y="307340"/>
                    <a:pt x="46990" y="349250"/>
                    <a:pt x="58420" y="375920"/>
                  </a:cubicBezTo>
                  <a:cubicBezTo>
                    <a:pt x="67310" y="394970"/>
                    <a:pt x="85090" y="408940"/>
                    <a:pt x="110490" y="416560"/>
                  </a:cubicBezTo>
                  <a:cubicBezTo>
                    <a:pt x="152400" y="430530"/>
                    <a:pt x="267970" y="391160"/>
                    <a:pt x="302260" y="403860"/>
                  </a:cubicBezTo>
                  <a:cubicBezTo>
                    <a:pt x="316230" y="408940"/>
                    <a:pt x="327660" y="421640"/>
                    <a:pt x="327660" y="430530"/>
                  </a:cubicBezTo>
                  <a:cubicBezTo>
                    <a:pt x="327660" y="438150"/>
                    <a:pt x="316230" y="450850"/>
                    <a:pt x="308610" y="453390"/>
                  </a:cubicBezTo>
                  <a:cubicBezTo>
                    <a:pt x="300990" y="455930"/>
                    <a:pt x="289560" y="453390"/>
                    <a:pt x="284480" y="448310"/>
                  </a:cubicBezTo>
                  <a:cubicBezTo>
                    <a:pt x="279400" y="441960"/>
                    <a:pt x="276860" y="425450"/>
                    <a:pt x="279400" y="417830"/>
                  </a:cubicBezTo>
                  <a:cubicBezTo>
                    <a:pt x="281940" y="411480"/>
                    <a:pt x="292100" y="403860"/>
                    <a:pt x="298450" y="403860"/>
                  </a:cubicBezTo>
                  <a:cubicBezTo>
                    <a:pt x="307340" y="403860"/>
                    <a:pt x="322580" y="411480"/>
                    <a:pt x="325120" y="419100"/>
                  </a:cubicBezTo>
                  <a:cubicBezTo>
                    <a:pt x="327660" y="427990"/>
                    <a:pt x="322580" y="444500"/>
                    <a:pt x="311150" y="453390"/>
                  </a:cubicBezTo>
                  <a:cubicBezTo>
                    <a:pt x="287020" y="469900"/>
                    <a:pt x="203200" y="468630"/>
                    <a:pt x="162560" y="469900"/>
                  </a:cubicBezTo>
                  <a:cubicBezTo>
                    <a:pt x="135890" y="471170"/>
                    <a:pt x="114300" y="472440"/>
                    <a:pt x="93980" y="464820"/>
                  </a:cubicBezTo>
                  <a:cubicBezTo>
                    <a:pt x="73660" y="458470"/>
                    <a:pt x="54610" y="444500"/>
                    <a:pt x="40640" y="430530"/>
                  </a:cubicBezTo>
                  <a:cubicBezTo>
                    <a:pt x="27940" y="416560"/>
                    <a:pt x="16510" y="403860"/>
                    <a:pt x="10160" y="383540"/>
                  </a:cubicBezTo>
                  <a:cubicBezTo>
                    <a:pt x="1270" y="351790"/>
                    <a:pt x="0" y="297180"/>
                    <a:pt x="13970" y="252730"/>
                  </a:cubicBezTo>
                  <a:cubicBezTo>
                    <a:pt x="31750" y="194310"/>
                    <a:pt x="95250" y="115570"/>
                    <a:pt x="130810" y="71120"/>
                  </a:cubicBezTo>
                  <a:cubicBezTo>
                    <a:pt x="154940" y="43180"/>
                    <a:pt x="180340" y="16510"/>
                    <a:pt x="199390" y="7620"/>
                  </a:cubicBezTo>
                  <a:cubicBezTo>
                    <a:pt x="208280" y="2540"/>
                    <a:pt x="217170" y="0"/>
                    <a:pt x="224790" y="3810"/>
                  </a:cubicBezTo>
                  <a:cubicBezTo>
                    <a:pt x="234950" y="7620"/>
                    <a:pt x="250190" y="22860"/>
                    <a:pt x="252730" y="35560"/>
                  </a:cubicBezTo>
                  <a:cubicBezTo>
                    <a:pt x="255270" y="49530"/>
                    <a:pt x="243840" y="64770"/>
                    <a:pt x="234950" y="86360"/>
                  </a:cubicBezTo>
                  <a:cubicBezTo>
                    <a:pt x="214630" y="128270"/>
                    <a:pt x="160020" y="243840"/>
                    <a:pt x="132080" y="264160"/>
                  </a:cubicBezTo>
                  <a:cubicBezTo>
                    <a:pt x="121920" y="271780"/>
                    <a:pt x="114300" y="273050"/>
                    <a:pt x="105410" y="270510"/>
                  </a:cubicBezTo>
                  <a:cubicBezTo>
                    <a:pt x="93980" y="267970"/>
                    <a:pt x="80010" y="257810"/>
                    <a:pt x="73660" y="246380"/>
                  </a:cubicBezTo>
                  <a:cubicBezTo>
                    <a:pt x="67310" y="229870"/>
                    <a:pt x="68580" y="187960"/>
                    <a:pt x="78740" y="176530"/>
                  </a:cubicBezTo>
                  <a:cubicBezTo>
                    <a:pt x="83820" y="168910"/>
                    <a:pt x="99060" y="166370"/>
                    <a:pt x="106680" y="168910"/>
                  </a:cubicBezTo>
                  <a:cubicBezTo>
                    <a:pt x="114300" y="171450"/>
                    <a:pt x="123190" y="193040"/>
                    <a:pt x="123190" y="193040"/>
                  </a:cubicBezTo>
                </a:path>
              </a:pathLst>
            </a:custGeom>
            <a:solidFill>
              <a:srgbClr val="0571D3"/>
            </a:solidFill>
            <a:ln cap="sq">
              <a:noFill/>
              <a:prstDash val="solid"/>
              <a:miter/>
            </a:ln>
          </p:spPr>
        </p:sp>
      </p:grpSp>
      <p:grpSp>
        <p:nvGrpSpPr>
          <p:cNvPr name="Group 27" id="27"/>
          <p:cNvGrpSpPr/>
          <p:nvPr/>
        </p:nvGrpSpPr>
        <p:grpSpPr>
          <a:xfrm rot="0">
            <a:off x="13737907" y="4153853"/>
            <a:ext cx="231458" cy="482918"/>
            <a:chOff x="0" y="0"/>
            <a:chExt cx="308610" cy="643890"/>
          </a:xfrm>
        </p:grpSpPr>
        <p:sp>
          <p:nvSpPr>
            <p:cNvPr name="Freeform 28" id="28"/>
            <p:cNvSpPr/>
            <p:nvPr/>
          </p:nvSpPr>
          <p:spPr>
            <a:xfrm flipH="false" flipV="false" rot="0">
              <a:off x="44450" y="48260"/>
              <a:ext cx="213360" cy="544830"/>
            </a:xfrm>
            <a:custGeom>
              <a:avLst/>
              <a:gdLst/>
              <a:ahLst/>
              <a:cxnLst/>
              <a:rect r="r" b="b" t="t" l="l"/>
              <a:pathLst>
                <a:path h="544830" w="213360">
                  <a:moveTo>
                    <a:pt x="146050" y="146050"/>
                  </a:moveTo>
                  <a:cubicBezTo>
                    <a:pt x="163830" y="116840"/>
                    <a:pt x="134620" y="95250"/>
                    <a:pt x="118110" y="82550"/>
                  </a:cubicBezTo>
                  <a:cubicBezTo>
                    <a:pt x="102870" y="71120"/>
                    <a:pt x="80010" y="53340"/>
                    <a:pt x="69850" y="57150"/>
                  </a:cubicBezTo>
                  <a:cubicBezTo>
                    <a:pt x="62230" y="59690"/>
                    <a:pt x="58420" y="72390"/>
                    <a:pt x="57150" y="86360"/>
                  </a:cubicBezTo>
                  <a:cubicBezTo>
                    <a:pt x="54610" y="120650"/>
                    <a:pt x="81280" y="213360"/>
                    <a:pt x="100330" y="266700"/>
                  </a:cubicBezTo>
                  <a:cubicBezTo>
                    <a:pt x="115570" y="309880"/>
                    <a:pt x="144780" y="346710"/>
                    <a:pt x="153670" y="383540"/>
                  </a:cubicBezTo>
                  <a:cubicBezTo>
                    <a:pt x="161290" y="412750"/>
                    <a:pt x="163830" y="440690"/>
                    <a:pt x="157480" y="464820"/>
                  </a:cubicBezTo>
                  <a:cubicBezTo>
                    <a:pt x="149860" y="488950"/>
                    <a:pt x="129540" y="516890"/>
                    <a:pt x="115570" y="529590"/>
                  </a:cubicBezTo>
                  <a:cubicBezTo>
                    <a:pt x="107950" y="537210"/>
                    <a:pt x="101600" y="542290"/>
                    <a:pt x="92710" y="543560"/>
                  </a:cubicBezTo>
                  <a:cubicBezTo>
                    <a:pt x="81280" y="544830"/>
                    <a:pt x="59690" y="538480"/>
                    <a:pt x="52070" y="529590"/>
                  </a:cubicBezTo>
                  <a:cubicBezTo>
                    <a:pt x="46990" y="523240"/>
                    <a:pt x="43180" y="508000"/>
                    <a:pt x="46990" y="501650"/>
                  </a:cubicBezTo>
                  <a:cubicBezTo>
                    <a:pt x="50800" y="494030"/>
                    <a:pt x="68580" y="485140"/>
                    <a:pt x="76200" y="486410"/>
                  </a:cubicBezTo>
                  <a:cubicBezTo>
                    <a:pt x="83820" y="487680"/>
                    <a:pt x="91440" y="496570"/>
                    <a:pt x="93980" y="502920"/>
                  </a:cubicBezTo>
                  <a:cubicBezTo>
                    <a:pt x="96520" y="509270"/>
                    <a:pt x="95250" y="520700"/>
                    <a:pt x="90170" y="525780"/>
                  </a:cubicBezTo>
                  <a:cubicBezTo>
                    <a:pt x="86360" y="532130"/>
                    <a:pt x="76200" y="537210"/>
                    <a:pt x="68580" y="535940"/>
                  </a:cubicBezTo>
                  <a:cubicBezTo>
                    <a:pt x="60960" y="535940"/>
                    <a:pt x="48260" y="524510"/>
                    <a:pt x="45720" y="516890"/>
                  </a:cubicBezTo>
                  <a:cubicBezTo>
                    <a:pt x="43180" y="510540"/>
                    <a:pt x="46990" y="499110"/>
                    <a:pt x="50800" y="494030"/>
                  </a:cubicBezTo>
                  <a:cubicBezTo>
                    <a:pt x="55880" y="488950"/>
                    <a:pt x="67310" y="485140"/>
                    <a:pt x="73660" y="486410"/>
                  </a:cubicBezTo>
                  <a:cubicBezTo>
                    <a:pt x="81280" y="486410"/>
                    <a:pt x="90170" y="494030"/>
                    <a:pt x="92710" y="500380"/>
                  </a:cubicBezTo>
                  <a:cubicBezTo>
                    <a:pt x="96520" y="506730"/>
                    <a:pt x="96520" y="518160"/>
                    <a:pt x="91440" y="523240"/>
                  </a:cubicBezTo>
                  <a:cubicBezTo>
                    <a:pt x="87630" y="530860"/>
                    <a:pt x="71120" y="538480"/>
                    <a:pt x="63500" y="535940"/>
                  </a:cubicBezTo>
                  <a:cubicBezTo>
                    <a:pt x="54610" y="533400"/>
                    <a:pt x="43180" y="515620"/>
                    <a:pt x="44450" y="506730"/>
                  </a:cubicBezTo>
                  <a:cubicBezTo>
                    <a:pt x="46990" y="496570"/>
                    <a:pt x="78740" y="495300"/>
                    <a:pt x="88900" y="481330"/>
                  </a:cubicBezTo>
                  <a:cubicBezTo>
                    <a:pt x="101600" y="464820"/>
                    <a:pt x="109220" y="438150"/>
                    <a:pt x="106680" y="408940"/>
                  </a:cubicBezTo>
                  <a:cubicBezTo>
                    <a:pt x="102870" y="363220"/>
                    <a:pt x="54610" y="289560"/>
                    <a:pt x="38100" y="237490"/>
                  </a:cubicBezTo>
                  <a:cubicBezTo>
                    <a:pt x="24130" y="196850"/>
                    <a:pt x="16510" y="162560"/>
                    <a:pt x="11430" y="127000"/>
                  </a:cubicBezTo>
                  <a:cubicBezTo>
                    <a:pt x="6350" y="93980"/>
                    <a:pt x="0" y="50800"/>
                    <a:pt x="6350" y="30480"/>
                  </a:cubicBezTo>
                  <a:cubicBezTo>
                    <a:pt x="8890" y="20320"/>
                    <a:pt x="13970" y="13970"/>
                    <a:pt x="21590" y="8890"/>
                  </a:cubicBezTo>
                  <a:cubicBezTo>
                    <a:pt x="31750" y="3810"/>
                    <a:pt x="45720" y="0"/>
                    <a:pt x="62230" y="2540"/>
                  </a:cubicBezTo>
                  <a:cubicBezTo>
                    <a:pt x="88900" y="6350"/>
                    <a:pt x="138430" y="27940"/>
                    <a:pt x="163830" y="50800"/>
                  </a:cubicBezTo>
                  <a:cubicBezTo>
                    <a:pt x="186690" y="71120"/>
                    <a:pt x="208280" y="104140"/>
                    <a:pt x="212090" y="125730"/>
                  </a:cubicBezTo>
                  <a:cubicBezTo>
                    <a:pt x="213360" y="139700"/>
                    <a:pt x="208280" y="153670"/>
                    <a:pt x="200660" y="163830"/>
                  </a:cubicBezTo>
                  <a:cubicBezTo>
                    <a:pt x="194310" y="173990"/>
                    <a:pt x="182880" y="186690"/>
                    <a:pt x="172720" y="189230"/>
                  </a:cubicBezTo>
                  <a:cubicBezTo>
                    <a:pt x="163830" y="190500"/>
                    <a:pt x="148590" y="186690"/>
                    <a:pt x="144780" y="180340"/>
                  </a:cubicBezTo>
                  <a:cubicBezTo>
                    <a:pt x="139700" y="172720"/>
                    <a:pt x="146050" y="146050"/>
                    <a:pt x="146050" y="146050"/>
                  </a:cubicBezTo>
                </a:path>
              </a:pathLst>
            </a:custGeom>
            <a:solidFill>
              <a:srgbClr val="0571D3"/>
            </a:solidFill>
            <a:ln cap="sq">
              <a:noFill/>
              <a:prstDash val="solid"/>
              <a:miter/>
            </a:ln>
          </p:spPr>
        </p:sp>
      </p:grpSp>
      <p:grpSp>
        <p:nvGrpSpPr>
          <p:cNvPr name="Group 29" id="29"/>
          <p:cNvGrpSpPr/>
          <p:nvPr/>
        </p:nvGrpSpPr>
        <p:grpSpPr>
          <a:xfrm rot="0">
            <a:off x="13908405" y="4232910"/>
            <a:ext cx="374332" cy="161925"/>
            <a:chOff x="0" y="0"/>
            <a:chExt cx="499110" cy="215900"/>
          </a:xfrm>
        </p:grpSpPr>
        <p:sp>
          <p:nvSpPr>
            <p:cNvPr name="Freeform 30" id="30"/>
            <p:cNvSpPr/>
            <p:nvPr/>
          </p:nvSpPr>
          <p:spPr>
            <a:xfrm flipH="false" flipV="false" rot="0">
              <a:off x="49530" y="38100"/>
              <a:ext cx="400050" cy="127000"/>
            </a:xfrm>
            <a:custGeom>
              <a:avLst/>
              <a:gdLst/>
              <a:ahLst/>
              <a:cxnLst/>
              <a:rect r="r" b="b" t="t" l="l"/>
              <a:pathLst>
                <a:path h="127000" w="400050">
                  <a:moveTo>
                    <a:pt x="379730" y="62230"/>
                  </a:moveTo>
                  <a:cubicBezTo>
                    <a:pt x="13970" y="121920"/>
                    <a:pt x="3810" y="111760"/>
                    <a:pt x="1270" y="104140"/>
                  </a:cubicBezTo>
                  <a:cubicBezTo>
                    <a:pt x="0" y="95250"/>
                    <a:pt x="10160" y="80010"/>
                    <a:pt x="17780" y="77470"/>
                  </a:cubicBezTo>
                  <a:cubicBezTo>
                    <a:pt x="25400" y="74930"/>
                    <a:pt x="48260" y="83820"/>
                    <a:pt x="50800" y="92710"/>
                  </a:cubicBezTo>
                  <a:cubicBezTo>
                    <a:pt x="53340" y="100330"/>
                    <a:pt x="41910" y="123190"/>
                    <a:pt x="33020" y="125730"/>
                  </a:cubicBezTo>
                  <a:cubicBezTo>
                    <a:pt x="25400" y="127000"/>
                    <a:pt x="3810" y="114300"/>
                    <a:pt x="2540" y="106680"/>
                  </a:cubicBezTo>
                  <a:cubicBezTo>
                    <a:pt x="0" y="97790"/>
                    <a:pt x="7620" y="85090"/>
                    <a:pt x="22860" y="76200"/>
                  </a:cubicBezTo>
                  <a:cubicBezTo>
                    <a:pt x="67310" y="46990"/>
                    <a:pt x="323850" y="0"/>
                    <a:pt x="372110" y="12700"/>
                  </a:cubicBezTo>
                  <a:cubicBezTo>
                    <a:pt x="387350" y="16510"/>
                    <a:pt x="397510" y="25400"/>
                    <a:pt x="398780" y="34290"/>
                  </a:cubicBezTo>
                  <a:cubicBezTo>
                    <a:pt x="400050" y="41910"/>
                    <a:pt x="379730" y="62230"/>
                    <a:pt x="379730" y="62230"/>
                  </a:cubicBezTo>
                </a:path>
              </a:pathLst>
            </a:custGeom>
            <a:solidFill>
              <a:srgbClr val="0571D3"/>
            </a:solidFill>
            <a:ln cap="sq">
              <a:noFill/>
              <a:prstDash val="solid"/>
              <a:miter/>
            </a:ln>
          </p:spPr>
        </p:sp>
      </p:grpSp>
      <p:grpSp>
        <p:nvGrpSpPr>
          <p:cNvPr name="Group 31" id="31"/>
          <p:cNvGrpSpPr/>
          <p:nvPr/>
        </p:nvGrpSpPr>
        <p:grpSpPr>
          <a:xfrm rot="0">
            <a:off x="14015085" y="4102417"/>
            <a:ext cx="138112" cy="646748"/>
            <a:chOff x="0" y="0"/>
            <a:chExt cx="184150" cy="862330"/>
          </a:xfrm>
        </p:grpSpPr>
        <p:sp>
          <p:nvSpPr>
            <p:cNvPr name="Freeform 32" id="32"/>
            <p:cNvSpPr/>
            <p:nvPr/>
          </p:nvSpPr>
          <p:spPr>
            <a:xfrm flipH="false" flipV="false" rot="0">
              <a:off x="21590" y="50800"/>
              <a:ext cx="111760" cy="760730"/>
            </a:xfrm>
            <a:custGeom>
              <a:avLst/>
              <a:gdLst/>
              <a:ahLst/>
              <a:cxnLst/>
              <a:rect r="r" b="b" t="t" l="l"/>
              <a:pathLst>
                <a:path h="760730" w="111760">
                  <a:moveTo>
                    <a:pt x="80010" y="21590"/>
                  </a:moveTo>
                  <a:cubicBezTo>
                    <a:pt x="104140" y="751840"/>
                    <a:pt x="92710" y="759460"/>
                    <a:pt x="85090" y="759460"/>
                  </a:cubicBezTo>
                  <a:cubicBezTo>
                    <a:pt x="76200" y="760730"/>
                    <a:pt x="62230" y="748030"/>
                    <a:pt x="60960" y="740410"/>
                  </a:cubicBezTo>
                  <a:cubicBezTo>
                    <a:pt x="59690" y="731520"/>
                    <a:pt x="73660" y="711200"/>
                    <a:pt x="81280" y="709930"/>
                  </a:cubicBezTo>
                  <a:cubicBezTo>
                    <a:pt x="90170" y="708660"/>
                    <a:pt x="110490" y="723900"/>
                    <a:pt x="110490" y="731520"/>
                  </a:cubicBezTo>
                  <a:cubicBezTo>
                    <a:pt x="111760" y="740410"/>
                    <a:pt x="95250" y="759460"/>
                    <a:pt x="87630" y="759460"/>
                  </a:cubicBezTo>
                  <a:cubicBezTo>
                    <a:pt x="78740" y="760730"/>
                    <a:pt x="68580" y="751840"/>
                    <a:pt x="60960" y="735330"/>
                  </a:cubicBezTo>
                  <a:cubicBezTo>
                    <a:pt x="26670" y="660400"/>
                    <a:pt x="0" y="93980"/>
                    <a:pt x="29210" y="22860"/>
                  </a:cubicBezTo>
                  <a:cubicBezTo>
                    <a:pt x="35560" y="7620"/>
                    <a:pt x="45720" y="0"/>
                    <a:pt x="53340" y="0"/>
                  </a:cubicBezTo>
                  <a:cubicBezTo>
                    <a:pt x="62230" y="0"/>
                    <a:pt x="80010" y="21590"/>
                    <a:pt x="80010" y="21590"/>
                  </a:cubicBezTo>
                </a:path>
              </a:pathLst>
            </a:custGeom>
            <a:solidFill>
              <a:srgbClr val="0571D3"/>
            </a:solidFill>
            <a:ln cap="sq">
              <a:noFill/>
              <a:prstDash val="solid"/>
              <a:miter/>
            </a:ln>
          </p:spPr>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944461" y="1095375"/>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METRICS</a:t>
            </a:r>
          </a:p>
        </p:txBody>
      </p:sp>
      <p:sp>
        <p:nvSpPr>
          <p:cNvPr name="TextBox 5" id="5"/>
          <p:cNvSpPr txBox="true"/>
          <p:nvPr/>
        </p:nvSpPr>
        <p:spPr>
          <a:xfrm rot="0">
            <a:off x="1688190" y="6097976"/>
            <a:ext cx="3942993" cy="890270"/>
          </a:xfrm>
          <a:prstGeom prst="rect">
            <a:avLst/>
          </a:prstGeom>
        </p:spPr>
        <p:txBody>
          <a:bodyPr anchor="t" rtlCol="false" tIns="0" lIns="0" bIns="0" rIns="0">
            <a:spAutoFit/>
          </a:bodyPr>
          <a:lstStyle/>
          <a:p>
            <a:pPr algn="ctr" marL="1014727" indent="-507364" lvl="1">
              <a:lnSpc>
                <a:spcPts val="6579"/>
              </a:lnSpc>
              <a:buFont typeface="Arial"/>
              <a:buChar char="•"/>
            </a:pPr>
            <a:r>
              <a:rPr lang="en-US" sz="4699">
                <a:solidFill>
                  <a:srgbClr val="000000"/>
                </a:solidFill>
                <a:latin typeface="Aurora"/>
                <a:ea typeface="Aurora"/>
                <a:cs typeface="Aurora"/>
                <a:sym typeface="Aurora"/>
              </a:rPr>
              <a:t>READABILITY</a:t>
            </a:r>
          </a:p>
        </p:txBody>
      </p:sp>
      <p:sp>
        <p:nvSpPr>
          <p:cNvPr name="TextBox 6" id="6"/>
          <p:cNvSpPr txBox="true"/>
          <p:nvPr/>
        </p:nvSpPr>
        <p:spPr>
          <a:xfrm rot="0">
            <a:off x="7129503" y="6191004"/>
            <a:ext cx="3571161" cy="890270"/>
          </a:xfrm>
          <a:prstGeom prst="rect">
            <a:avLst/>
          </a:prstGeom>
        </p:spPr>
        <p:txBody>
          <a:bodyPr anchor="t" rtlCol="false" tIns="0" lIns="0" bIns="0" rIns="0">
            <a:spAutoFit/>
          </a:bodyPr>
          <a:lstStyle/>
          <a:p>
            <a:pPr algn="ctr" marL="1014727" indent="-507364" lvl="1">
              <a:lnSpc>
                <a:spcPts val="6579"/>
              </a:lnSpc>
              <a:buFont typeface="Arial"/>
              <a:buChar char="•"/>
            </a:pPr>
            <a:r>
              <a:rPr lang="en-US" sz="4699">
                <a:solidFill>
                  <a:srgbClr val="000000"/>
                </a:solidFill>
                <a:latin typeface="Aurora"/>
                <a:ea typeface="Aurora"/>
                <a:cs typeface="Aurora"/>
                <a:sym typeface="Aurora"/>
              </a:rPr>
              <a:t>RELEVANCE</a:t>
            </a:r>
          </a:p>
        </p:txBody>
      </p:sp>
      <p:sp>
        <p:nvSpPr>
          <p:cNvPr name="TextBox 7" id="7"/>
          <p:cNvSpPr txBox="true"/>
          <p:nvPr/>
        </p:nvSpPr>
        <p:spPr>
          <a:xfrm rot="0">
            <a:off x="12046744" y="5246136"/>
            <a:ext cx="5212556" cy="890270"/>
          </a:xfrm>
          <a:prstGeom prst="rect">
            <a:avLst/>
          </a:prstGeom>
        </p:spPr>
        <p:txBody>
          <a:bodyPr anchor="t" rtlCol="false" tIns="0" lIns="0" bIns="0" rIns="0">
            <a:spAutoFit/>
          </a:bodyPr>
          <a:lstStyle/>
          <a:p>
            <a:pPr algn="ctr" marL="1014727" indent="-507364" lvl="1">
              <a:lnSpc>
                <a:spcPts val="6579"/>
              </a:lnSpc>
              <a:buFont typeface="Arial"/>
              <a:buChar char="•"/>
            </a:pPr>
            <a:r>
              <a:rPr lang="en-US" sz="4699">
                <a:solidFill>
                  <a:srgbClr val="000000"/>
                </a:solidFill>
                <a:latin typeface="Aurora"/>
                <a:ea typeface="Aurora"/>
                <a:cs typeface="Aurora"/>
                <a:sym typeface="Aurora"/>
              </a:rPr>
              <a:t>INFORMATIVENESS</a:t>
            </a:r>
          </a:p>
        </p:txBody>
      </p:sp>
      <p:sp>
        <p:nvSpPr>
          <p:cNvPr name="TextBox 8" id="8"/>
          <p:cNvSpPr txBox="true"/>
          <p:nvPr/>
        </p:nvSpPr>
        <p:spPr>
          <a:xfrm rot="0">
            <a:off x="1688190" y="4202196"/>
            <a:ext cx="4048601" cy="890270"/>
          </a:xfrm>
          <a:prstGeom prst="rect">
            <a:avLst/>
          </a:prstGeom>
        </p:spPr>
        <p:txBody>
          <a:bodyPr anchor="t" rtlCol="false" tIns="0" lIns="0" bIns="0" rIns="0">
            <a:spAutoFit/>
          </a:bodyPr>
          <a:lstStyle/>
          <a:p>
            <a:pPr algn="ctr" marL="1014727" indent="-507364" lvl="1">
              <a:lnSpc>
                <a:spcPts val="6579"/>
              </a:lnSpc>
              <a:buFont typeface="Arial"/>
              <a:buChar char="•"/>
            </a:pPr>
            <a:r>
              <a:rPr lang="en-US" sz="4699">
                <a:solidFill>
                  <a:srgbClr val="000000"/>
                </a:solidFill>
                <a:latin typeface="Aurora"/>
                <a:ea typeface="Aurora"/>
                <a:cs typeface="Aurora"/>
                <a:sym typeface="Aurora"/>
              </a:rPr>
              <a:t>REDUNDANCY</a:t>
            </a:r>
          </a:p>
        </p:txBody>
      </p:sp>
      <p:sp>
        <p:nvSpPr>
          <p:cNvPr name="TextBox 9" id="9"/>
          <p:cNvSpPr txBox="true"/>
          <p:nvPr/>
        </p:nvSpPr>
        <p:spPr>
          <a:xfrm rot="0">
            <a:off x="7129503" y="4202196"/>
            <a:ext cx="4289108" cy="890270"/>
          </a:xfrm>
          <a:prstGeom prst="rect">
            <a:avLst/>
          </a:prstGeom>
        </p:spPr>
        <p:txBody>
          <a:bodyPr anchor="t" rtlCol="false" tIns="0" lIns="0" bIns="0" rIns="0">
            <a:spAutoFit/>
          </a:bodyPr>
          <a:lstStyle/>
          <a:p>
            <a:pPr algn="ctr" marL="1014727" indent="-507364" lvl="1">
              <a:lnSpc>
                <a:spcPts val="6579"/>
              </a:lnSpc>
              <a:buFont typeface="Arial"/>
              <a:buChar char="•"/>
            </a:pPr>
            <a:r>
              <a:rPr lang="en-US" sz="4699">
                <a:solidFill>
                  <a:srgbClr val="000000"/>
                </a:solidFill>
                <a:latin typeface="Aurora"/>
                <a:ea typeface="Aurora"/>
                <a:cs typeface="Aurora"/>
                <a:sym typeface="Aurora"/>
              </a:rPr>
              <a:t>FAITHFULNESS</a:t>
            </a:r>
          </a:p>
        </p:txBody>
      </p:sp>
      <p:sp>
        <p:nvSpPr>
          <p:cNvPr name="TextBox 10" id="10"/>
          <p:cNvSpPr txBox="true"/>
          <p:nvPr/>
        </p:nvSpPr>
        <p:spPr>
          <a:xfrm rot="0">
            <a:off x="12886670" y="6210075"/>
            <a:ext cx="2888337" cy="4533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urora"/>
                <a:ea typeface="Aurora"/>
                <a:cs typeface="Aurora"/>
                <a:sym typeface="Aurora"/>
              </a:rPr>
              <a:t>PROVIDED INFORMATION </a:t>
            </a:r>
          </a:p>
        </p:txBody>
      </p:sp>
      <p:sp>
        <p:nvSpPr>
          <p:cNvPr name="TextBox 11" id="11"/>
          <p:cNvSpPr txBox="true"/>
          <p:nvPr/>
        </p:nvSpPr>
        <p:spPr>
          <a:xfrm rot="0">
            <a:off x="2582289" y="7058096"/>
            <a:ext cx="2689979" cy="4533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urora"/>
                <a:ea typeface="Aurora"/>
                <a:cs typeface="Aurora"/>
                <a:sym typeface="Aurora"/>
              </a:rPr>
              <a:t>EASY TO UNDERSTAND </a:t>
            </a:r>
          </a:p>
        </p:txBody>
      </p:sp>
      <p:sp>
        <p:nvSpPr>
          <p:cNvPr name="TextBox 12" id="12"/>
          <p:cNvSpPr txBox="true"/>
          <p:nvPr/>
        </p:nvSpPr>
        <p:spPr>
          <a:xfrm rot="0">
            <a:off x="7983777" y="7151124"/>
            <a:ext cx="1912858" cy="4533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urora"/>
                <a:ea typeface="Aurora"/>
                <a:cs typeface="Aurora"/>
                <a:sym typeface="Aurora"/>
              </a:rPr>
              <a:t>STAYS ON-TOPIC</a:t>
            </a:r>
          </a:p>
        </p:txBody>
      </p:sp>
      <p:sp>
        <p:nvSpPr>
          <p:cNvPr name="TextBox 13" id="13"/>
          <p:cNvSpPr txBox="true"/>
          <p:nvPr/>
        </p:nvSpPr>
        <p:spPr>
          <a:xfrm rot="0">
            <a:off x="2454602" y="5155074"/>
            <a:ext cx="3083243" cy="4533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urora"/>
                <a:ea typeface="Aurora"/>
                <a:cs typeface="Aurora"/>
                <a:sym typeface="Aurora"/>
              </a:rPr>
              <a:t>UNNECESSARY REPETITION</a:t>
            </a:r>
          </a:p>
        </p:txBody>
      </p:sp>
      <p:sp>
        <p:nvSpPr>
          <p:cNvPr name="TextBox 14" id="14"/>
          <p:cNvSpPr txBox="true"/>
          <p:nvPr/>
        </p:nvSpPr>
        <p:spPr>
          <a:xfrm rot="0">
            <a:off x="7861864" y="5152791"/>
            <a:ext cx="2890719" cy="453390"/>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Aurora"/>
                <a:ea typeface="Aurora"/>
                <a:cs typeface="Aurora"/>
                <a:sym typeface="Aurora"/>
              </a:rPr>
              <a:t>ACCURACY </a:t>
            </a:r>
            <a:r>
              <a:rPr lang="en-US" sz="2399">
                <a:solidFill>
                  <a:srgbClr val="000000"/>
                </a:solidFill>
                <a:latin typeface="Aurora"/>
                <a:ea typeface="Aurora"/>
                <a:cs typeface="Aurora"/>
                <a:sym typeface="Aurora"/>
              </a:rPr>
              <a:t>THE ORIGINAL</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aphicFrame>
        <p:nvGraphicFramePr>
          <p:cNvPr name="Table 4" id="4"/>
          <p:cNvGraphicFramePr>
            <a:graphicFrameLocks noGrp="true"/>
          </p:cNvGraphicFramePr>
          <p:nvPr/>
        </p:nvGraphicFramePr>
        <p:xfrm>
          <a:off x="1691659" y="5022737"/>
          <a:ext cx="14904682" cy="3240524"/>
        </p:xfrm>
        <a:graphic>
          <a:graphicData uri="http://schemas.openxmlformats.org/drawingml/2006/table">
            <a:tbl>
              <a:tblPr/>
              <a:tblGrid>
                <a:gridCol w="2484114"/>
                <a:gridCol w="2484114"/>
                <a:gridCol w="2484114"/>
                <a:gridCol w="2484114"/>
                <a:gridCol w="2484114"/>
                <a:gridCol w="2484114"/>
              </a:tblGrid>
              <a:tr h="1080175">
                <a:tc>
                  <a:txBody>
                    <a:bodyPr anchor="t" rtlCol="false"/>
                    <a:lstStyle/>
                    <a:p>
                      <a:pPr algn="ctr">
                        <a:lnSpc>
                          <a:spcPts val="3359"/>
                        </a:lnSpc>
                        <a:defRPr/>
                      </a:pP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Aurora"/>
                          <a:ea typeface="Aurora"/>
                          <a:cs typeface="Aurora"/>
                          <a:sym typeface="Aurora"/>
                        </a:rPr>
                        <a:t>Informativeness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Relevance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Readability </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Redundancy</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Faithfulness</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080175">
                <a:tc>
                  <a:txBody>
                    <a:bodyPr anchor="t" rtlCol="false"/>
                    <a:lstStyle/>
                    <a:p>
                      <a:pPr algn="ctr">
                        <a:lnSpc>
                          <a:spcPts val="3359"/>
                        </a:lnSpc>
                        <a:defRPr/>
                      </a:pPr>
                      <a:r>
                        <a:rPr lang="en-US" sz="2400">
                          <a:solidFill>
                            <a:srgbClr val="000000"/>
                          </a:solidFill>
                          <a:latin typeface="Aurora"/>
                          <a:ea typeface="Aurora"/>
                          <a:cs typeface="Aurora"/>
                          <a:sym typeface="Aurora"/>
                        </a:rPr>
                        <a:t>GPT-4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3.6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 </a:t>
                      </a:r>
                      <a:r>
                        <a:rPr lang="en-US" sz="2400">
                          <a:solidFill>
                            <a:srgbClr val="000000"/>
                          </a:solidFill>
                          <a:latin typeface="Aurora"/>
                          <a:ea typeface="Aurora"/>
                          <a:cs typeface="Aurora"/>
                          <a:sym typeface="Aurora"/>
                        </a:rPr>
                        <a:t>3.3</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 </a:t>
                      </a:r>
                      <a:r>
                        <a:rPr lang="en-US" sz="2400">
                          <a:solidFill>
                            <a:srgbClr val="000000"/>
                          </a:solidFill>
                          <a:latin typeface="Aurora"/>
                          <a:ea typeface="Aurora"/>
                          <a:cs typeface="Aurora"/>
                          <a:sym typeface="Aurora"/>
                        </a:rPr>
                        <a:t>4.4</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 </a:t>
                      </a:r>
                      <a:r>
                        <a:rPr lang="en-US" sz="2400">
                          <a:solidFill>
                            <a:srgbClr val="000000"/>
                          </a:solidFill>
                          <a:latin typeface="Aurora"/>
                          <a:ea typeface="Aurora"/>
                          <a:cs typeface="Aurora"/>
                          <a:sym typeface="Aurora"/>
                        </a:rPr>
                        <a:t>4.5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 </a:t>
                      </a:r>
                      <a:r>
                        <a:rPr lang="en-US" sz="2400">
                          <a:solidFill>
                            <a:srgbClr val="000000"/>
                          </a:solidFill>
                          <a:latin typeface="Aurora"/>
                          <a:ea typeface="Aurora"/>
                          <a:cs typeface="Aurora"/>
                          <a:sym typeface="Aurora"/>
                        </a:rPr>
                        <a:t>3.6</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80175">
                <a:tc>
                  <a:txBody>
                    <a:bodyPr anchor="t" rtlCol="false"/>
                    <a:lstStyle/>
                    <a:p>
                      <a:pPr algn="ctr">
                        <a:lnSpc>
                          <a:spcPts val="3359"/>
                        </a:lnSpc>
                        <a:defRPr/>
                      </a:pPr>
                      <a:r>
                        <a:rPr lang="en-US" sz="2400">
                          <a:solidFill>
                            <a:srgbClr val="000000"/>
                          </a:solidFill>
                          <a:latin typeface="Aurora"/>
                          <a:ea typeface="Aurora"/>
                          <a:cs typeface="Aurora"/>
                          <a:sym typeface="Aurora"/>
                        </a:rPr>
                        <a:t>APIDocBooster</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4.1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3.8</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4.5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4.5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359"/>
                        </a:lnSpc>
                        <a:defRPr/>
                      </a:pPr>
                      <a:r>
                        <a:rPr lang="en-US" sz="2400">
                          <a:solidFill>
                            <a:srgbClr val="000000"/>
                          </a:solidFill>
                          <a:latin typeface="Aurora"/>
                          <a:ea typeface="Aurora"/>
                          <a:cs typeface="Aurora"/>
                          <a:sym typeface="Aurora"/>
                        </a:rPr>
                        <a:t>4.7</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bl>
          </a:graphicData>
        </a:graphic>
      </p:graphicFrame>
      <p:sp>
        <p:nvSpPr>
          <p:cNvPr name="TextBox 5" id="5"/>
          <p:cNvSpPr txBox="true"/>
          <p:nvPr/>
        </p:nvSpPr>
        <p:spPr>
          <a:xfrm rot="0">
            <a:off x="3944461" y="876904"/>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RESULTS</a:t>
            </a:r>
          </a:p>
        </p:txBody>
      </p:sp>
      <p:sp>
        <p:nvSpPr>
          <p:cNvPr name="TextBox 6" id="6"/>
          <p:cNvSpPr txBox="true"/>
          <p:nvPr/>
        </p:nvSpPr>
        <p:spPr>
          <a:xfrm rot="0">
            <a:off x="7457063" y="4249219"/>
            <a:ext cx="3373874" cy="58699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5</a:t>
            </a:r>
            <a:r>
              <a:rPr lang="en-US" sz="3140">
                <a:solidFill>
                  <a:srgbClr val="000000"/>
                </a:solidFill>
                <a:latin typeface="Aurora"/>
                <a:ea typeface="Aurora"/>
                <a:cs typeface="Aurora"/>
                <a:sym typeface="Aurora"/>
              </a:rPr>
              <a:t>-POINT LIKERT SCALE</a:t>
            </a:r>
          </a:p>
        </p:txBody>
      </p:sp>
      <p:sp>
        <p:nvSpPr>
          <p:cNvPr name="TextBox 7" id="7"/>
          <p:cNvSpPr txBox="true"/>
          <p:nvPr/>
        </p:nvSpPr>
        <p:spPr>
          <a:xfrm rot="0">
            <a:off x="6754237" y="2391698"/>
            <a:ext cx="4779526" cy="58699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THEIR DATASET IS ON GITHUB*.</a:t>
            </a:r>
          </a:p>
        </p:txBody>
      </p:sp>
      <p:sp>
        <p:nvSpPr>
          <p:cNvPr name="TextBox 8" id="8"/>
          <p:cNvSpPr txBox="true"/>
          <p:nvPr/>
        </p:nvSpPr>
        <p:spPr>
          <a:xfrm rot="0">
            <a:off x="862418" y="9530086"/>
            <a:ext cx="10665894" cy="58699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[1] GITHUB.COM/AUTUMN-CITY/APIDOCBOOSTER/TREE/MASTER</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grpSp>
        <p:nvGrpSpPr>
          <p:cNvPr name="Group 2" id="2"/>
          <p:cNvGrpSpPr/>
          <p:nvPr/>
        </p:nvGrpSpPr>
        <p:grpSpPr>
          <a:xfrm rot="0">
            <a:off x="12634912" y="4024312"/>
            <a:ext cx="111442" cy="108585"/>
            <a:chOff x="0" y="0"/>
            <a:chExt cx="148590" cy="144780"/>
          </a:xfrm>
        </p:grpSpPr>
        <p:sp>
          <p:nvSpPr>
            <p:cNvPr name="Freeform 3" id="3"/>
            <p:cNvSpPr/>
            <p:nvPr/>
          </p:nvSpPr>
          <p:spPr>
            <a:xfrm flipH="false" flipV="false" rot="0">
              <a:off x="46990" y="44450"/>
              <a:ext cx="49530" cy="52070"/>
            </a:xfrm>
            <a:custGeom>
              <a:avLst/>
              <a:gdLst/>
              <a:ahLst/>
              <a:cxnLst/>
              <a:rect r="r" b="b" t="t" l="l"/>
              <a:pathLst>
                <a:path h="52070" w="49530">
                  <a:moveTo>
                    <a:pt x="49530" y="17780"/>
                  </a:moveTo>
                  <a:cubicBezTo>
                    <a:pt x="27940" y="52070"/>
                    <a:pt x="7620" y="45720"/>
                    <a:pt x="3810" y="39370"/>
                  </a:cubicBezTo>
                  <a:cubicBezTo>
                    <a:pt x="0" y="31750"/>
                    <a:pt x="3810" y="11430"/>
                    <a:pt x="10160" y="6350"/>
                  </a:cubicBezTo>
                  <a:cubicBezTo>
                    <a:pt x="16510" y="0"/>
                    <a:pt x="43180" y="7620"/>
                    <a:pt x="43180" y="7620"/>
                  </a:cubicBezTo>
                </a:path>
              </a:pathLst>
            </a:custGeom>
            <a:solidFill>
              <a:srgbClr val="0571D3"/>
            </a:solidFill>
            <a:ln cap="sq">
              <a:noFill/>
              <a:prstDash val="solid"/>
              <a:miter/>
            </a:ln>
          </p:spPr>
        </p:sp>
      </p:grpSp>
      <p:sp>
        <p:nvSpPr>
          <p:cNvPr name="Freeform 4" id="4"/>
          <p:cNvSpPr/>
          <p:nvPr/>
        </p:nvSpPr>
        <p:spPr>
          <a:xfrm flipH="false" flipV="false" rot="0">
            <a:off x="1854887" y="4361497"/>
            <a:ext cx="13912865" cy="3860820"/>
          </a:xfrm>
          <a:custGeom>
            <a:avLst/>
            <a:gdLst/>
            <a:ahLst/>
            <a:cxnLst/>
            <a:rect r="r" b="b" t="t" l="l"/>
            <a:pathLst>
              <a:path h="3860820" w="13912865">
                <a:moveTo>
                  <a:pt x="0" y="0"/>
                </a:moveTo>
                <a:lnTo>
                  <a:pt x="13912865" y="0"/>
                </a:lnTo>
                <a:lnTo>
                  <a:pt x="13912865" y="3860820"/>
                </a:lnTo>
                <a:lnTo>
                  <a:pt x="0" y="3860820"/>
                </a:lnTo>
                <a:lnTo>
                  <a:pt x="0" y="0"/>
                </a:lnTo>
                <a:close/>
              </a:path>
            </a:pathLst>
          </a:custGeom>
          <a:blipFill>
            <a:blip r:embed="rId2"/>
            <a:stretch>
              <a:fillRect l="0" t="0" r="0" b="0"/>
            </a:stretch>
          </a:blipFill>
        </p:spPr>
      </p:sp>
      <p:sp>
        <p:nvSpPr>
          <p:cNvPr name="TextBox 5" id="5"/>
          <p:cNvSpPr txBox="true"/>
          <p:nvPr/>
        </p:nvSpPr>
        <p:spPr>
          <a:xfrm rot="0">
            <a:off x="4592016" y="198642"/>
            <a:ext cx="8438608" cy="894632"/>
          </a:xfrm>
          <a:prstGeom prst="rect">
            <a:avLst/>
          </a:prstGeom>
        </p:spPr>
        <p:txBody>
          <a:bodyPr anchor="t" rtlCol="false" tIns="0" lIns="0" bIns="0" rIns="0">
            <a:spAutoFit/>
          </a:bodyPr>
          <a:lstStyle/>
          <a:p>
            <a:pPr algn="ctr">
              <a:lnSpc>
                <a:spcPts val="5521"/>
              </a:lnSpc>
            </a:pPr>
            <a:r>
              <a:rPr lang="en-US" sz="6346" spc="63">
                <a:solidFill>
                  <a:srgbClr val="000000"/>
                </a:solidFill>
                <a:latin typeface="Aurora"/>
                <a:ea typeface="Aurora"/>
                <a:cs typeface="Aurora"/>
                <a:sym typeface="Aurora"/>
              </a:rPr>
              <a:t>FIFTH PAPER:</a:t>
            </a:r>
          </a:p>
        </p:txBody>
      </p:sp>
      <p:sp>
        <p:nvSpPr>
          <p:cNvPr name="TextBox 6" id="6"/>
          <p:cNvSpPr txBox="true"/>
          <p:nvPr/>
        </p:nvSpPr>
        <p:spPr>
          <a:xfrm rot="0">
            <a:off x="3358525" y="2047495"/>
            <a:ext cx="10399079" cy="1912192"/>
          </a:xfrm>
          <a:prstGeom prst="rect">
            <a:avLst/>
          </a:prstGeom>
        </p:spPr>
        <p:txBody>
          <a:bodyPr anchor="t" rtlCol="false" tIns="0" lIns="0" bIns="0" rIns="0">
            <a:spAutoFit/>
          </a:bodyPr>
          <a:lstStyle/>
          <a:p>
            <a:pPr algn="ctr">
              <a:lnSpc>
                <a:spcPts val="6694"/>
              </a:lnSpc>
            </a:pPr>
            <a:r>
              <a:rPr lang="en-US" sz="7438">
                <a:solidFill>
                  <a:srgbClr val="000000"/>
                </a:solidFill>
                <a:latin typeface="Aurora"/>
                <a:ea typeface="Aurora"/>
                <a:cs typeface="Aurora"/>
                <a:sym typeface="Aurora"/>
              </a:rPr>
              <a:t>IDEA:</a:t>
            </a:r>
          </a:p>
          <a:p>
            <a:pPr algn="ctr" marL="0" indent="0" lvl="0">
              <a:lnSpc>
                <a:spcPts val="6694"/>
              </a:lnSpc>
              <a:spcBef>
                <a:spcPct val="0"/>
              </a:spcBef>
            </a:pPr>
          </a:p>
        </p:txBody>
      </p:sp>
      <p:sp>
        <p:nvSpPr>
          <p:cNvPr name="TextBox 7" id="7"/>
          <p:cNvSpPr txBox="true"/>
          <p:nvPr/>
        </p:nvSpPr>
        <p:spPr>
          <a:xfrm rot="0">
            <a:off x="4600794" y="998024"/>
            <a:ext cx="7914539" cy="927410"/>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LARGE LANGUAGE MODELS FOR DOCUMENTATION: A STUDY ON THE EFFECTS ON DEVELOPER PRODUCTIVITY</a:t>
            </a:r>
          </a:p>
        </p:txBody>
      </p:sp>
      <p:sp>
        <p:nvSpPr>
          <p:cNvPr name="TextBox 8" id="8"/>
          <p:cNvSpPr txBox="true"/>
          <p:nvPr/>
        </p:nvSpPr>
        <p:spPr>
          <a:xfrm rot="0">
            <a:off x="4337830" y="3314138"/>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THE STUDY AIM TO:</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874443" y="1277971"/>
            <a:ext cx="14391553" cy="8227171"/>
          </a:xfrm>
          <a:custGeom>
            <a:avLst/>
            <a:gdLst/>
            <a:ahLst/>
            <a:cxnLst/>
            <a:rect r="r" b="b" t="t" l="l"/>
            <a:pathLst>
              <a:path h="8227171" w="14391553">
                <a:moveTo>
                  <a:pt x="0" y="0"/>
                </a:moveTo>
                <a:lnTo>
                  <a:pt x="14391554" y="0"/>
                </a:lnTo>
                <a:lnTo>
                  <a:pt x="14391554" y="8227172"/>
                </a:lnTo>
                <a:lnTo>
                  <a:pt x="0" y="82271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524182" y="4477156"/>
            <a:ext cx="11092077" cy="1647826"/>
          </a:xfrm>
          <a:prstGeom prst="rect">
            <a:avLst/>
          </a:prstGeom>
        </p:spPr>
        <p:txBody>
          <a:bodyPr anchor="t" rtlCol="false" tIns="0" lIns="0" bIns="0" rIns="0">
            <a:spAutoFit/>
          </a:bodyPr>
          <a:lstStyle/>
          <a:p>
            <a:pPr algn="ctr">
              <a:lnSpc>
                <a:spcPts val="6299"/>
              </a:lnSpc>
            </a:pPr>
            <a:r>
              <a:rPr lang="en-US" sz="4499">
                <a:solidFill>
                  <a:srgbClr val="000000"/>
                </a:solidFill>
                <a:latin typeface="Aurora"/>
                <a:ea typeface="Aurora"/>
                <a:cs typeface="Aurora"/>
                <a:sym typeface="Aurora"/>
              </a:rPr>
              <a:t>Large Language Models for Documentation: A Study on the Effects on Developer Productivity</a:t>
            </a:r>
          </a:p>
        </p:txBody>
      </p:sp>
      <p:sp>
        <p:nvSpPr>
          <p:cNvPr name="TextBox 5" id="5"/>
          <p:cNvSpPr txBox="true"/>
          <p:nvPr/>
        </p:nvSpPr>
        <p:spPr>
          <a:xfrm rot="0">
            <a:off x="4924696" y="2824521"/>
            <a:ext cx="8438608" cy="894632"/>
          </a:xfrm>
          <a:prstGeom prst="rect">
            <a:avLst/>
          </a:prstGeom>
        </p:spPr>
        <p:txBody>
          <a:bodyPr anchor="t" rtlCol="false" tIns="0" lIns="0" bIns="0" rIns="0">
            <a:spAutoFit/>
          </a:bodyPr>
          <a:lstStyle/>
          <a:p>
            <a:pPr algn="ctr">
              <a:lnSpc>
                <a:spcPts val="5521"/>
              </a:lnSpc>
            </a:pPr>
            <a:r>
              <a:rPr lang="en-US" sz="6346" spc="63">
                <a:solidFill>
                  <a:srgbClr val="000000"/>
                </a:solidFill>
                <a:latin typeface="Aurora"/>
                <a:ea typeface="Aurora"/>
                <a:cs typeface="Aurora"/>
                <a:sym typeface="Aurora"/>
              </a:rPr>
              <a:t>FIFTH PAPER</a:t>
            </a:r>
          </a:p>
        </p:txBody>
      </p:sp>
      <p:sp>
        <p:nvSpPr>
          <p:cNvPr name="Freeform 6" id="6"/>
          <p:cNvSpPr/>
          <p:nvPr/>
        </p:nvSpPr>
        <p:spPr>
          <a:xfrm flipH="false" flipV="false" rot="-715413">
            <a:off x="2158212" y="256157"/>
            <a:ext cx="2375894" cy="2280858"/>
          </a:xfrm>
          <a:custGeom>
            <a:avLst/>
            <a:gdLst/>
            <a:ahLst/>
            <a:cxnLst/>
            <a:rect r="r" b="b" t="t" l="l"/>
            <a:pathLst>
              <a:path h="2280858" w="2375894">
                <a:moveTo>
                  <a:pt x="0" y="0"/>
                </a:moveTo>
                <a:lnTo>
                  <a:pt x="2375894" y="0"/>
                </a:lnTo>
                <a:lnTo>
                  <a:pt x="2375894" y="2280858"/>
                </a:lnTo>
                <a:lnTo>
                  <a:pt x="0" y="22808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874443" y="1277971"/>
            <a:ext cx="14391553" cy="8227171"/>
          </a:xfrm>
          <a:custGeom>
            <a:avLst/>
            <a:gdLst/>
            <a:ahLst/>
            <a:cxnLst/>
            <a:rect r="r" b="b" t="t" l="l"/>
            <a:pathLst>
              <a:path h="8227171" w="14391553">
                <a:moveTo>
                  <a:pt x="0" y="0"/>
                </a:moveTo>
                <a:lnTo>
                  <a:pt x="14391554" y="0"/>
                </a:lnTo>
                <a:lnTo>
                  <a:pt x="14391554" y="8227172"/>
                </a:lnTo>
                <a:lnTo>
                  <a:pt x="0" y="82271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992286" y="2500719"/>
            <a:ext cx="12155868" cy="5600701"/>
          </a:xfrm>
          <a:prstGeom prst="rect">
            <a:avLst/>
          </a:prstGeom>
        </p:spPr>
        <p:txBody>
          <a:bodyPr anchor="t" rtlCol="false" tIns="0" lIns="0" bIns="0" rIns="0">
            <a:spAutoFit/>
          </a:bodyPr>
          <a:lstStyle/>
          <a:p>
            <a:pPr algn="just">
              <a:lnSpc>
                <a:spcPts val="6299"/>
              </a:lnSpc>
            </a:pPr>
            <a:r>
              <a:rPr lang="en-US" sz="4499">
                <a:solidFill>
                  <a:srgbClr val="000000"/>
                </a:solidFill>
                <a:latin typeface="Aurora"/>
                <a:ea typeface="Aurora"/>
                <a:cs typeface="Aurora"/>
                <a:sym typeface="Aurora"/>
              </a:rPr>
              <a:t>The study explores the merging of generative AI and large language models (LLM ) into software-documented processes and evaluates the resulting impact on developer productivity. The purpose is to utilize an LLM-based documentation system to automate the creation and retrieval of software documentation to minimize human manual effort with efficient work practices.</a:t>
            </a:r>
          </a:p>
        </p:txBody>
      </p:sp>
      <p:sp>
        <p:nvSpPr>
          <p:cNvPr name="TextBox 5" id="5"/>
          <p:cNvSpPr txBox="true"/>
          <p:nvPr/>
        </p:nvSpPr>
        <p:spPr>
          <a:xfrm rot="0">
            <a:off x="4924696" y="1863214"/>
            <a:ext cx="8438608" cy="894632"/>
          </a:xfrm>
          <a:prstGeom prst="rect">
            <a:avLst/>
          </a:prstGeom>
        </p:spPr>
        <p:txBody>
          <a:bodyPr anchor="t" rtlCol="false" tIns="0" lIns="0" bIns="0" rIns="0">
            <a:spAutoFit/>
          </a:bodyPr>
          <a:lstStyle/>
          <a:p>
            <a:pPr algn="ctr">
              <a:lnSpc>
                <a:spcPts val="5521"/>
              </a:lnSpc>
            </a:pPr>
            <a:r>
              <a:rPr lang="en-US" sz="6346" spc="63">
                <a:solidFill>
                  <a:srgbClr val="000000"/>
                </a:solidFill>
                <a:latin typeface="Aurora"/>
                <a:ea typeface="Aurora"/>
                <a:cs typeface="Aurora"/>
                <a:sym typeface="Aurora"/>
              </a:rPr>
              <a:t>IDEA</a:t>
            </a:r>
          </a:p>
        </p:txBody>
      </p:sp>
      <p:sp>
        <p:nvSpPr>
          <p:cNvPr name="Freeform 6" id="6"/>
          <p:cNvSpPr/>
          <p:nvPr/>
        </p:nvSpPr>
        <p:spPr>
          <a:xfrm flipH="false" flipV="false" rot="-715413">
            <a:off x="2158212" y="256157"/>
            <a:ext cx="2375894" cy="2280858"/>
          </a:xfrm>
          <a:custGeom>
            <a:avLst/>
            <a:gdLst/>
            <a:ahLst/>
            <a:cxnLst/>
            <a:rect r="r" b="b" t="t" l="l"/>
            <a:pathLst>
              <a:path h="2280858" w="2375894">
                <a:moveTo>
                  <a:pt x="0" y="0"/>
                </a:moveTo>
                <a:lnTo>
                  <a:pt x="2375894" y="0"/>
                </a:lnTo>
                <a:lnTo>
                  <a:pt x="2375894" y="2280858"/>
                </a:lnTo>
                <a:lnTo>
                  <a:pt x="0" y="22808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324096" y="4590312"/>
            <a:ext cx="6128594" cy="6106308"/>
          </a:xfrm>
          <a:custGeom>
            <a:avLst/>
            <a:gdLst/>
            <a:ahLst/>
            <a:cxnLst/>
            <a:rect r="r" b="b" t="t" l="l"/>
            <a:pathLst>
              <a:path h="6106308" w="6128594">
                <a:moveTo>
                  <a:pt x="0" y="0"/>
                </a:moveTo>
                <a:lnTo>
                  <a:pt x="6128594" y="0"/>
                </a:lnTo>
                <a:lnTo>
                  <a:pt x="6128594" y="6106308"/>
                </a:lnTo>
                <a:lnTo>
                  <a:pt x="0" y="6106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812745" y="876904"/>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METHODOLOGY</a:t>
            </a:r>
          </a:p>
        </p:txBody>
      </p:sp>
      <p:sp>
        <p:nvSpPr>
          <p:cNvPr name="TextBox 6" id="6"/>
          <p:cNvSpPr txBox="true"/>
          <p:nvPr/>
        </p:nvSpPr>
        <p:spPr>
          <a:xfrm rot="0">
            <a:off x="1445783" y="5303348"/>
            <a:ext cx="7914539" cy="586994"/>
          </a:xfrm>
          <a:prstGeom prst="rect">
            <a:avLst/>
          </a:prstGeom>
        </p:spPr>
        <p:txBody>
          <a:bodyPr anchor="t" rtlCol="false" tIns="0" lIns="0" bIns="0" rIns="0">
            <a:spAutoFit/>
          </a:bodyPr>
          <a:lstStyle/>
          <a:p>
            <a:pPr algn="ctr">
              <a:lnSpc>
                <a:spcPts val="4395"/>
              </a:lnSpc>
              <a:spcBef>
                <a:spcPct val="0"/>
              </a:spcBef>
            </a:pPr>
            <a:r>
              <a:rPr lang="en-US" sz="3139">
                <a:solidFill>
                  <a:srgbClr val="FF0000"/>
                </a:solidFill>
                <a:latin typeface="Aurora"/>
                <a:ea typeface="Aurora"/>
                <a:cs typeface="Aurora"/>
                <a:sym typeface="Aurora"/>
              </a:rPr>
              <a:t>CONTROLLED EXPERIMENT</a:t>
            </a:r>
          </a:p>
        </p:txBody>
      </p:sp>
      <p:sp>
        <p:nvSpPr>
          <p:cNvPr name="Freeform 7" id="7"/>
          <p:cNvSpPr/>
          <p:nvPr/>
        </p:nvSpPr>
        <p:spPr>
          <a:xfrm flipH="false" flipV="false" rot="0">
            <a:off x="10011441" y="4590312"/>
            <a:ext cx="6128594" cy="6106308"/>
          </a:xfrm>
          <a:custGeom>
            <a:avLst/>
            <a:gdLst/>
            <a:ahLst/>
            <a:cxnLst/>
            <a:rect r="r" b="b" t="t" l="l"/>
            <a:pathLst>
              <a:path h="6106308" w="6128594">
                <a:moveTo>
                  <a:pt x="0" y="0"/>
                </a:moveTo>
                <a:lnTo>
                  <a:pt x="6128593" y="0"/>
                </a:lnTo>
                <a:lnTo>
                  <a:pt x="6128593" y="6106308"/>
                </a:lnTo>
                <a:lnTo>
                  <a:pt x="0" y="61063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237241" y="2202251"/>
            <a:ext cx="15813517" cy="1691970"/>
          </a:xfrm>
          <a:prstGeom prst="rect">
            <a:avLst/>
          </a:prstGeom>
        </p:spPr>
        <p:txBody>
          <a:bodyPr anchor="t" rtlCol="false" tIns="0" lIns="0" bIns="0" rIns="0">
            <a:spAutoFit/>
          </a:bodyPr>
          <a:lstStyle/>
          <a:p>
            <a:pPr algn="ctr">
              <a:lnSpc>
                <a:spcPts val="4391"/>
              </a:lnSpc>
              <a:spcBef>
                <a:spcPct val="0"/>
              </a:spcBef>
            </a:pPr>
            <a:r>
              <a:rPr lang="en-US" sz="3137">
                <a:solidFill>
                  <a:srgbClr val="000000"/>
                </a:solidFill>
                <a:latin typeface="Aurora"/>
                <a:ea typeface="Aurora"/>
                <a:cs typeface="Aurora"/>
                <a:sym typeface="Aurora"/>
              </a:rPr>
              <a:t>THEIR METHODOLOGY IS A CONTROLLED EXPERIMENT, FOLLOWED BY A SURVEY, TO FURTHER ASSESS THE EFFECTIVENESS OF THE LLM-POWERED DOCUMENTATION SYSTEM. PARTICIPANTS WERE REQUIRED TO GENERATE AND MAKE USE OF DOCUMENTATION USING BOTH MANUAL AND LLM-ASSISTED APPROACHES</a:t>
            </a:r>
          </a:p>
        </p:txBody>
      </p:sp>
      <p:sp>
        <p:nvSpPr>
          <p:cNvPr name="TextBox 9" id="9"/>
          <p:cNvSpPr txBox="true"/>
          <p:nvPr/>
        </p:nvSpPr>
        <p:spPr>
          <a:xfrm rot="0">
            <a:off x="3150933" y="5937107"/>
            <a:ext cx="4474919" cy="334924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CONDUCTING A CONTROLLED EXPERIMENT ENABLES PRECISE MEASUREMENTS OF PERFORMANCE METRICS SUCH AS TIME, ACCURACY, AND VELOCITY. </a:t>
            </a:r>
          </a:p>
        </p:txBody>
      </p:sp>
      <p:sp>
        <p:nvSpPr>
          <p:cNvPr name="TextBox 10" id="10"/>
          <p:cNvSpPr txBox="true"/>
          <p:nvPr/>
        </p:nvSpPr>
        <p:spPr>
          <a:xfrm rot="0">
            <a:off x="11010597" y="6165268"/>
            <a:ext cx="4130281" cy="334924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A SURVEY CONDUCTED AMONG THE PARTICIPANTS OF THE STUDY INDICATED THAT THE TOOL ENHANCES VARIOUS ASPECTS OF PRODUCTIVITY.</a:t>
            </a:r>
          </a:p>
        </p:txBody>
      </p:sp>
      <p:sp>
        <p:nvSpPr>
          <p:cNvPr name="TextBox 11" id="11"/>
          <p:cNvSpPr txBox="true"/>
          <p:nvPr/>
        </p:nvSpPr>
        <p:spPr>
          <a:xfrm rot="0">
            <a:off x="12510240" y="5295162"/>
            <a:ext cx="1130995" cy="586994"/>
          </a:xfrm>
          <a:prstGeom prst="rect">
            <a:avLst/>
          </a:prstGeom>
        </p:spPr>
        <p:txBody>
          <a:bodyPr anchor="t" rtlCol="false" tIns="0" lIns="0" bIns="0" rIns="0">
            <a:spAutoFit/>
          </a:bodyPr>
          <a:lstStyle/>
          <a:p>
            <a:pPr algn="ctr">
              <a:lnSpc>
                <a:spcPts val="4396"/>
              </a:lnSpc>
              <a:spcBef>
                <a:spcPct val="0"/>
              </a:spcBef>
            </a:pPr>
            <a:r>
              <a:rPr lang="en-US" sz="3140">
                <a:solidFill>
                  <a:srgbClr val="FF0000"/>
                </a:solidFill>
                <a:latin typeface="Aurora"/>
                <a:ea typeface="Aurora"/>
                <a:cs typeface="Aurora"/>
                <a:sym typeface="Aurora"/>
              </a:rPr>
              <a:t>SURVEY</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11169" y="4932049"/>
            <a:ext cx="4890692" cy="4872907"/>
          </a:xfrm>
          <a:custGeom>
            <a:avLst/>
            <a:gdLst/>
            <a:ahLst/>
            <a:cxnLst/>
            <a:rect r="r" b="b" t="t" l="l"/>
            <a:pathLst>
              <a:path h="4872907" w="4890692">
                <a:moveTo>
                  <a:pt x="0" y="0"/>
                </a:moveTo>
                <a:lnTo>
                  <a:pt x="4890692" y="0"/>
                </a:lnTo>
                <a:lnTo>
                  <a:pt x="4890692" y="4872907"/>
                </a:lnTo>
                <a:lnTo>
                  <a:pt x="0" y="48729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812745" y="876904"/>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EVALUATION METRIC</a:t>
            </a:r>
          </a:p>
        </p:txBody>
      </p:sp>
      <p:sp>
        <p:nvSpPr>
          <p:cNvPr name="TextBox 6" id="6"/>
          <p:cNvSpPr txBox="true"/>
          <p:nvPr/>
        </p:nvSpPr>
        <p:spPr>
          <a:xfrm rot="0">
            <a:off x="-900755" y="5365439"/>
            <a:ext cx="7914539" cy="586994"/>
          </a:xfrm>
          <a:prstGeom prst="rect">
            <a:avLst/>
          </a:prstGeom>
        </p:spPr>
        <p:txBody>
          <a:bodyPr anchor="t" rtlCol="false" tIns="0" lIns="0" bIns="0" rIns="0">
            <a:spAutoFit/>
          </a:bodyPr>
          <a:lstStyle/>
          <a:p>
            <a:pPr algn="ctr">
              <a:lnSpc>
                <a:spcPts val="4395"/>
              </a:lnSpc>
              <a:spcBef>
                <a:spcPct val="0"/>
              </a:spcBef>
            </a:pPr>
            <a:r>
              <a:rPr lang="en-US" sz="3139">
                <a:solidFill>
                  <a:srgbClr val="FF0000"/>
                </a:solidFill>
                <a:latin typeface="Aurora"/>
                <a:ea typeface="Aurora"/>
                <a:cs typeface="Aurora"/>
                <a:sym typeface="Aurora"/>
              </a:rPr>
              <a:t>EFFECTIVENESS</a:t>
            </a:r>
          </a:p>
        </p:txBody>
      </p:sp>
      <p:sp>
        <p:nvSpPr>
          <p:cNvPr name="TextBox 7" id="7"/>
          <p:cNvSpPr txBox="true"/>
          <p:nvPr/>
        </p:nvSpPr>
        <p:spPr>
          <a:xfrm rot="0">
            <a:off x="1105525" y="2644769"/>
            <a:ext cx="15813517" cy="587070"/>
          </a:xfrm>
          <a:prstGeom prst="rect">
            <a:avLst/>
          </a:prstGeom>
        </p:spPr>
        <p:txBody>
          <a:bodyPr anchor="t" rtlCol="false" tIns="0" lIns="0" bIns="0" rIns="0">
            <a:spAutoFit/>
          </a:bodyPr>
          <a:lstStyle/>
          <a:p>
            <a:pPr algn="ctr">
              <a:lnSpc>
                <a:spcPts val="4391"/>
              </a:lnSpc>
              <a:spcBef>
                <a:spcPct val="0"/>
              </a:spcBef>
            </a:pPr>
            <a:r>
              <a:rPr lang="en-US" sz="3137">
                <a:solidFill>
                  <a:srgbClr val="000000"/>
                </a:solidFill>
                <a:latin typeface="Aurora"/>
                <a:ea typeface="Aurora"/>
                <a:cs typeface="Aurora"/>
                <a:sym typeface="Aurora"/>
              </a:rPr>
              <a:t> THE KEY PRODUCTIVITY METRICS MEASURED AND COMPARED BETWEEN THE TWO APPROACHES WERE</a:t>
            </a:r>
          </a:p>
        </p:txBody>
      </p:sp>
      <p:sp>
        <p:nvSpPr>
          <p:cNvPr name="Freeform 8" id="8"/>
          <p:cNvSpPr/>
          <p:nvPr/>
        </p:nvSpPr>
        <p:spPr>
          <a:xfrm flipH="false" flipV="false" rot="0">
            <a:off x="6698654" y="4932049"/>
            <a:ext cx="4890692" cy="4872907"/>
          </a:xfrm>
          <a:custGeom>
            <a:avLst/>
            <a:gdLst/>
            <a:ahLst/>
            <a:cxnLst/>
            <a:rect r="r" b="b" t="t" l="l"/>
            <a:pathLst>
              <a:path h="4872907" w="4890692">
                <a:moveTo>
                  <a:pt x="0" y="0"/>
                </a:moveTo>
                <a:lnTo>
                  <a:pt x="4890692" y="0"/>
                </a:lnTo>
                <a:lnTo>
                  <a:pt x="4890692" y="4872907"/>
                </a:lnTo>
                <a:lnTo>
                  <a:pt x="0" y="48729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2789496" y="4932049"/>
            <a:ext cx="4890692" cy="4872907"/>
          </a:xfrm>
          <a:custGeom>
            <a:avLst/>
            <a:gdLst/>
            <a:ahLst/>
            <a:cxnLst/>
            <a:rect r="r" b="b" t="t" l="l"/>
            <a:pathLst>
              <a:path h="4872907" w="4890692">
                <a:moveTo>
                  <a:pt x="0" y="0"/>
                </a:moveTo>
                <a:lnTo>
                  <a:pt x="4890691" y="0"/>
                </a:lnTo>
                <a:lnTo>
                  <a:pt x="4890691" y="4872907"/>
                </a:lnTo>
                <a:lnTo>
                  <a:pt x="0" y="48729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8449320" y="5365439"/>
            <a:ext cx="1389360" cy="586994"/>
          </a:xfrm>
          <a:prstGeom prst="rect">
            <a:avLst/>
          </a:prstGeom>
        </p:spPr>
        <p:txBody>
          <a:bodyPr anchor="t" rtlCol="false" tIns="0" lIns="0" bIns="0" rIns="0">
            <a:spAutoFit/>
          </a:bodyPr>
          <a:lstStyle/>
          <a:p>
            <a:pPr algn="ctr">
              <a:lnSpc>
                <a:spcPts val="4396"/>
              </a:lnSpc>
              <a:spcBef>
                <a:spcPct val="0"/>
              </a:spcBef>
            </a:pPr>
            <a:r>
              <a:rPr lang="en-US" sz="3140">
                <a:solidFill>
                  <a:srgbClr val="FF0000"/>
                </a:solidFill>
                <a:latin typeface="Aurora"/>
                <a:ea typeface="Aurora"/>
                <a:cs typeface="Aurora"/>
                <a:sym typeface="Aurora"/>
              </a:rPr>
              <a:t>VELOCITY</a:t>
            </a:r>
          </a:p>
        </p:txBody>
      </p:sp>
      <p:sp>
        <p:nvSpPr>
          <p:cNvPr name="TextBox 11" id="11"/>
          <p:cNvSpPr txBox="true"/>
          <p:nvPr/>
        </p:nvSpPr>
        <p:spPr>
          <a:xfrm rot="0">
            <a:off x="14596964" y="5365439"/>
            <a:ext cx="1275755" cy="586994"/>
          </a:xfrm>
          <a:prstGeom prst="rect">
            <a:avLst/>
          </a:prstGeom>
        </p:spPr>
        <p:txBody>
          <a:bodyPr anchor="t" rtlCol="false" tIns="0" lIns="0" bIns="0" rIns="0">
            <a:spAutoFit/>
          </a:bodyPr>
          <a:lstStyle/>
          <a:p>
            <a:pPr algn="ctr">
              <a:lnSpc>
                <a:spcPts val="4396"/>
              </a:lnSpc>
              <a:spcBef>
                <a:spcPct val="0"/>
              </a:spcBef>
            </a:pPr>
            <a:r>
              <a:rPr lang="en-US" sz="3140">
                <a:solidFill>
                  <a:srgbClr val="FF0000"/>
                </a:solidFill>
                <a:latin typeface="Aurora"/>
                <a:ea typeface="Aurora"/>
                <a:cs typeface="Aurora"/>
                <a:sym typeface="Aurora"/>
              </a:rPr>
              <a:t>QUALITY</a:t>
            </a:r>
          </a:p>
        </p:txBody>
      </p:sp>
      <p:sp>
        <p:nvSpPr>
          <p:cNvPr name="TextBox 12" id="12"/>
          <p:cNvSpPr txBox="true"/>
          <p:nvPr/>
        </p:nvSpPr>
        <p:spPr>
          <a:xfrm rot="0">
            <a:off x="1642932" y="6227281"/>
            <a:ext cx="2827166" cy="224434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WHICH LOOKED AT HOW RELEVANT OR ACCURATE THE DOCUMENTATION</a:t>
            </a:r>
          </a:p>
        </p:txBody>
      </p:sp>
      <p:sp>
        <p:nvSpPr>
          <p:cNvPr name="TextBox 13" id="13"/>
          <p:cNvSpPr txBox="true"/>
          <p:nvPr/>
        </p:nvSpPr>
        <p:spPr>
          <a:xfrm rot="0">
            <a:off x="7303279" y="5828608"/>
            <a:ext cx="3418011" cy="3303348"/>
          </a:xfrm>
          <a:prstGeom prst="rect">
            <a:avLst/>
          </a:prstGeom>
        </p:spPr>
        <p:txBody>
          <a:bodyPr anchor="t" rtlCol="false" tIns="0" lIns="0" bIns="0" rIns="0">
            <a:spAutoFit/>
          </a:bodyPr>
          <a:lstStyle/>
          <a:p>
            <a:pPr algn="ctr">
              <a:lnSpc>
                <a:spcPts val="4300"/>
              </a:lnSpc>
              <a:spcBef>
                <a:spcPct val="0"/>
              </a:spcBef>
            </a:pPr>
            <a:r>
              <a:rPr lang="en-US" sz="3071">
                <a:solidFill>
                  <a:srgbClr val="000000"/>
                </a:solidFill>
                <a:latin typeface="Aurora"/>
                <a:ea typeface="Aurora"/>
                <a:cs typeface="Aurora"/>
                <a:sym typeface="Aurora"/>
              </a:rPr>
              <a:t>ACCORDING TO HOW LONG IT WOULD TAKE TO CREATE DOCUMENTATION USING EITHER MANUAL OR AI</a:t>
            </a:r>
          </a:p>
        </p:txBody>
      </p:sp>
      <p:sp>
        <p:nvSpPr>
          <p:cNvPr name="TextBox 14" id="14"/>
          <p:cNvSpPr txBox="true"/>
          <p:nvPr/>
        </p:nvSpPr>
        <p:spPr>
          <a:xfrm rot="0">
            <a:off x="13305377" y="6227281"/>
            <a:ext cx="3858929" cy="2244344"/>
          </a:xfrm>
          <a:prstGeom prst="rect">
            <a:avLst/>
          </a:prstGeom>
        </p:spPr>
        <p:txBody>
          <a:bodyPr anchor="t" rtlCol="false" tIns="0" lIns="0" bIns="0" rIns="0">
            <a:spAutoFit/>
          </a:bodyPr>
          <a:lstStyle/>
          <a:p>
            <a:pPr algn="ctr">
              <a:lnSpc>
                <a:spcPts val="4396"/>
              </a:lnSpc>
              <a:spcBef>
                <a:spcPct val="0"/>
              </a:spcBef>
            </a:pPr>
            <a:r>
              <a:rPr lang="en-US" sz="3140">
                <a:solidFill>
                  <a:srgbClr val="000000"/>
                </a:solidFill>
                <a:latin typeface="Aurora"/>
                <a:ea typeface="Aurora"/>
                <a:cs typeface="Aurora"/>
                <a:sym typeface="Aurora"/>
              </a:rPr>
              <a:t> RATED FOR UNDERSTANDABILITY, COMPLETENESS, AND READABILITY.</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737800" y="2645274"/>
            <a:ext cx="10984773" cy="6233859"/>
          </a:xfrm>
          <a:custGeom>
            <a:avLst/>
            <a:gdLst/>
            <a:ahLst/>
            <a:cxnLst/>
            <a:rect r="r" b="b" t="t" l="l"/>
            <a:pathLst>
              <a:path h="6233859" w="10984773">
                <a:moveTo>
                  <a:pt x="0" y="0"/>
                </a:moveTo>
                <a:lnTo>
                  <a:pt x="10984773" y="0"/>
                </a:lnTo>
                <a:lnTo>
                  <a:pt x="10984773" y="6233859"/>
                </a:lnTo>
                <a:lnTo>
                  <a:pt x="0" y="6233859"/>
                </a:lnTo>
                <a:lnTo>
                  <a:pt x="0" y="0"/>
                </a:lnTo>
                <a:close/>
              </a:path>
            </a:pathLst>
          </a:custGeom>
          <a:blipFill>
            <a:blip r:embed="rId5"/>
            <a:stretch>
              <a:fillRect l="0" t="0" r="0" b="0"/>
            </a:stretch>
          </a:blipFill>
        </p:spPr>
      </p:sp>
      <p:sp>
        <p:nvSpPr>
          <p:cNvPr name="TextBox 5" id="5"/>
          <p:cNvSpPr txBox="true"/>
          <p:nvPr/>
        </p:nvSpPr>
        <p:spPr>
          <a:xfrm rot="0">
            <a:off x="3963610" y="105942"/>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DATASET AND RESULTS</a:t>
            </a:r>
          </a:p>
        </p:txBody>
      </p:sp>
      <p:sp>
        <p:nvSpPr>
          <p:cNvPr name="Freeform 6" id="6"/>
          <p:cNvSpPr/>
          <p:nvPr/>
        </p:nvSpPr>
        <p:spPr>
          <a:xfrm flipH="false" flipV="false" rot="0">
            <a:off x="142591" y="2922130"/>
            <a:ext cx="6128594" cy="6106308"/>
          </a:xfrm>
          <a:custGeom>
            <a:avLst/>
            <a:gdLst/>
            <a:ahLst/>
            <a:cxnLst/>
            <a:rect r="r" b="b" t="t" l="l"/>
            <a:pathLst>
              <a:path h="6106308" w="6128594">
                <a:moveTo>
                  <a:pt x="0" y="0"/>
                </a:moveTo>
                <a:lnTo>
                  <a:pt x="6128594" y="0"/>
                </a:lnTo>
                <a:lnTo>
                  <a:pt x="6128594" y="6106308"/>
                </a:lnTo>
                <a:lnTo>
                  <a:pt x="0" y="61063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291773" y="3544376"/>
            <a:ext cx="3830231" cy="4690365"/>
          </a:xfrm>
          <a:prstGeom prst="rect">
            <a:avLst/>
          </a:prstGeom>
        </p:spPr>
        <p:txBody>
          <a:bodyPr anchor="t" rtlCol="false" tIns="0" lIns="0" bIns="0" rIns="0">
            <a:spAutoFit/>
          </a:bodyPr>
          <a:lstStyle/>
          <a:p>
            <a:pPr algn="ctr">
              <a:lnSpc>
                <a:spcPts val="6075"/>
              </a:lnSpc>
              <a:spcBef>
                <a:spcPct val="0"/>
              </a:spcBef>
            </a:pPr>
            <a:r>
              <a:rPr lang="en-US" sz="4339">
                <a:solidFill>
                  <a:srgbClr val="000000"/>
                </a:solidFill>
                <a:latin typeface="Aurora"/>
                <a:ea typeface="Aurora"/>
                <a:cs typeface="Aurora"/>
                <a:sym typeface="Aurora"/>
              </a:rPr>
              <a:t>THEIR DATASET IS PRIAVITE BUT IT IS DERIVED FROM A CONTROLLED EXPERIMENT AND SURVEY.</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045923" y="2806664"/>
            <a:ext cx="6683473" cy="6659170"/>
          </a:xfrm>
          <a:custGeom>
            <a:avLst/>
            <a:gdLst/>
            <a:ahLst/>
            <a:cxnLst/>
            <a:rect r="r" b="b" t="t" l="l"/>
            <a:pathLst>
              <a:path h="6659170" w="6683473">
                <a:moveTo>
                  <a:pt x="0" y="0"/>
                </a:moveTo>
                <a:lnTo>
                  <a:pt x="6683473" y="0"/>
                </a:lnTo>
                <a:lnTo>
                  <a:pt x="6683473" y="6659170"/>
                </a:lnTo>
                <a:lnTo>
                  <a:pt x="0" y="66591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682733" y="2806664"/>
            <a:ext cx="6683473" cy="6659170"/>
          </a:xfrm>
          <a:custGeom>
            <a:avLst/>
            <a:gdLst/>
            <a:ahLst/>
            <a:cxnLst/>
            <a:rect r="r" b="b" t="t" l="l"/>
            <a:pathLst>
              <a:path h="6659170" w="6683473">
                <a:moveTo>
                  <a:pt x="0" y="0"/>
                </a:moveTo>
                <a:lnTo>
                  <a:pt x="6683473" y="0"/>
                </a:lnTo>
                <a:lnTo>
                  <a:pt x="6683473" y="6659170"/>
                </a:lnTo>
                <a:lnTo>
                  <a:pt x="0" y="66591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812745" y="887841"/>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RESAULT AND REFLECTION</a:t>
            </a:r>
          </a:p>
        </p:txBody>
      </p:sp>
      <p:sp>
        <p:nvSpPr>
          <p:cNvPr name="TextBox 7" id="7"/>
          <p:cNvSpPr txBox="true"/>
          <p:nvPr/>
        </p:nvSpPr>
        <p:spPr>
          <a:xfrm rot="0">
            <a:off x="9067199" y="2673314"/>
            <a:ext cx="7914539" cy="672160"/>
          </a:xfrm>
          <a:prstGeom prst="rect">
            <a:avLst/>
          </a:prstGeom>
        </p:spPr>
        <p:txBody>
          <a:bodyPr anchor="t" rtlCol="false" tIns="0" lIns="0" bIns="0" rIns="0">
            <a:spAutoFit/>
          </a:bodyPr>
          <a:lstStyle/>
          <a:p>
            <a:pPr algn="ctr">
              <a:lnSpc>
                <a:spcPts val="4951"/>
              </a:lnSpc>
              <a:spcBef>
                <a:spcPct val="0"/>
              </a:spcBef>
            </a:pPr>
            <a:r>
              <a:rPr lang="en-US" sz="3537">
                <a:solidFill>
                  <a:srgbClr val="000000"/>
                </a:solidFill>
                <a:latin typeface="Aurora"/>
                <a:ea typeface="Aurora"/>
                <a:cs typeface="Aurora"/>
                <a:sym typeface="Aurora"/>
              </a:rPr>
              <a:t>REFLECTIONS</a:t>
            </a:r>
          </a:p>
        </p:txBody>
      </p:sp>
      <p:sp>
        <p:nvSpPr>
          <p:cNvPr name="TextBox 8" id="8"/>
          <p:cNvSpPr txBox="true"/>
          <p:nvPr/>
        </p:nvSpPr>
        <p:spPr>
          <a:xfrm rot="0">
            <a:off x="1445783" y="2584087"/>
            <a:ext cx="7914539" cy="672160"/>
          </a:xfrm>
          <a:prstGeom prst="rect">
            <a:avLst/>
          </a:prstGeom>
        </p:spPr>
        <p:txBody>
          <a:bodyPr anchor="t" rtlCol="false" tIns="0" lIns="0" bIns="0" rIns="0">
            <a:spAutoFit/>
          </a:bodyPr>
          <a:lstStyle/>
          <a:p>
            <a:pPr algn="ctr">
              <a:lnSpc>
                <a:spcPts val="4951"/>
              </a:lnSpc>
              <a:spcBef>
                <a:spcPct val="0"/>
              </a:spcBef>
            </a:pPr>
            <a:r>
              <a:rPr lang="en-US" sz="3537">
                <a:solidFill>
                  <a:srgbClr val="000000"/>
                </a:solidFill>
                <a:latin typeface="Aurora"/>
                <a:ea typeface="Aurora"/>
                <a:cs typeface="Aurora"/>
                <a:sym typeface="Aurora"/>
              </a:rPr>
              <a:t>RESAULT </a:t>
            </a:r>
          </a:p>
        </p:txBody>
      </p:sp>
      <p:sp>
        <p:nvSpPr>
          <p:cNvPr name="TextBox 9" id="9"/>
          <p:cNvSpPr txBox="true"/>
          <p:nvPr/>
        </p:nvSpPr>
        <p:spPr>
          <a:xfrm rot="0">
            <a:off x="2989577" y="3681249"/>
            <a:ext cx="4796164" cy="4795702"/>
          </a:xfrm>
          <a:prstGeom prst="rect">
            <a:avLst/>
          </a:prstGeom>
        </p:spPr>
        <p:txBody>
          <a:bodyPr anchor="t" rtlCol="false" tIns="0" lIns="0" bIns="0" rIns="0">
            <a:spAutoFit/>
          </a:bodyPr>
          <a:lstStyle/>
          <a:p>
            <a:pPr algn="l">
              <a:lnSpc>
                <a:spcPts val="4255"/>
              </a:lnSpc>
            </a:pPr>
            <a:r>
              <a:rPr lang="en-US" sz="3039">
                <a:solidFill>
                  <a:srgbClr val="000000"/>
                </a:solidFill>
                <a:latin typeface="Aurora"/>
                <a:ea typeface="Aurora"/>
                <a:cs typeface="Aurora"/>
                <a:sym typeface="Aurora"/>
              </a:rPr>
              <a:t>THE RESULTS SHOW THAT THE DOCUMENTATION SYSTEM THAT USES LLM IS A GREAT PRODUCTIVITY ENHANCER. IT HELPS DEVELOPERS CREATE AND UNDERSTAND DOCUMENTATION MORE QUICKLY AND ACCURATELY THAN DOING IT MANUALLY</a:t>
            </a:r>
          </a:p>
        </p:txBody>
      </p:sp>
      <p:sp>
        <p:nvSpPr>
          <p:cNvPr name="TextBox 10" id="10"/>
          <p:cNvSpPr txBox="true"/>
          <p:nvPr/>
        </p:nvSpPr>
        <p:spPr>
          <a:xfrm rot="0">
            <a:off x="11009584" y="3339843"/>
            <a:ext cx="4029771" cy="5137107"/>
          </a:xfrm>
          <a:prstGeom prst="rect">
            <a:avLst/>
          </a:prstGeom>
        </p:spPr>
        <p:txBody>
          <a:bodyPr anchor="t" rtlCol="false" tIns="0" lIns="0" bIns="0" rIns="0">
            <a:spAutoFit/>
          </a:bodyPr>
          <a:lstStyle/>
          <a:p>
            <a:pPr algn="l">
              <a:lnSpc>
                <a:spcPts val="4548"/>
              </a:lnSpc>
            </a:pPr>
            <a:r>
              <a:rPr lang="en-US" sz="3249" spc="-64">
                <a:solidFill>
                  <a:srgbClr val="000000"/>
                </a:solidFill>
                <a:latin typeface="Aurora"/>
                <a:ea typeface="Aurora"/>
                <a:cs typeface="Aurora"/>
                <a:sym typeface="Aurora"/>
              </a:rPr>
              <a:t>ALTHOUGH THE IDEA OF USING LARGE LANGUAGE MODELS (LLMS) IS RELEVANTLY NEW, BUT IT HAS A GOOD IMPACT TO ENHANCE THE DEVELOPER PRODUCTIVITY IN TERMS OF EFFECTIVENESS, VELOCITY AND QUALITY. </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755" r="0" b="-38755"/>
            </a:stretch>
          </a:blipFill>
        </p:spPr>
      </p:sp>
      <p:sp>
        <p:nvSpPr>
          <p:cNvPr name="Freeform 3" id="3"/>
          <p:cNvSpPr/>
          <p:nvPr/>
        </p:nvSpPr>
        <p:spPr>
          <a:xfrm flipH="false" flipV="false" rot="0">
            <a:off x="1431894" y="1629612"/>
            <a:ext cx="15979806" cy="8229600"/>
          </a:xfrm>
          <a:custGeom>
            <a:avLst/>
            <a:gdLst/>
            <a:ahLst/>
            <a:cxnLst/>
            <a:rect r="r" b="b" t="t" l="l"/>
            <a:pathLst>
              <a:path h="8229600" w="15979806">
                <a:moveTo>
                  <a:pt x="0" y="0"/>
                </a:moveTo>
                <a:lnTo>
                  <a:pt x="15979806" y="0"/>
                </a:lnTo>
                <a:lnTo>
                  <a:pt x="15979806" y="8229600"/>
                </a:lnTo>
                <a:lnTo>
                  <a:pt x="0" y="8229600"/>
                </a:lnTo>
                <a:lnTo>
                  <a:pt x="0" y="0"/>
                </a:lnTo>
                <a:close/>
              </a:path>
            </a:pathLst>
          </a:custGeom>
          <a:blipFill>
            <a:blip r:embed="rId3"/>
            <a:stretch>
              <a:fillRect l="0" t="0" r="0" b="0"/>
            </a:stretch>
          </a:blipFill>
        </p:spPr>
      </p:sp>
      <p:sp>
        <p:nvSpPr>
          <p:cNvPr name="Freeform 4" id="4"/>
          <p:cNvSpPr/>
          <p:nvPr/>
        </p:nvSpPr>
        <p:spPr>
          <a:xfrm flipH="false" flipV="false" rot="-715413">
            <a:off x="2494659" y="489183"/>
            <a:ext cx="2375894" cy="2280858"/>
          </a:xfrm>
          <a:custGeom>
            <a:avLst/>
            <a:gdLst/>
            <a:ahLst/>
            <a:cxnLst/>
            <a:rect r="r" b="b" t="t" l="l"/>
            <a:pathLst>
              <a:path h="2280858" w="2375894">
                <a:moveTo>
                  <a:pt x="0" y="0"/>
                </a:moveTo>
                <a:lnTo>
                  <a:pt x="2375893" y="0"/>
                </a:lnTo>
                <a:lnTo>
                  <a:pt x="2375893" y="2280858"/>
                </a:lnTo>
                <a:lnTo>
                  <a:pt x="0" y="22808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004802" y="1831186"/>
            <a:ext cx="2406898" cy="2319374"/>
          </a:xfrm>
          <a:custGeom>
            <a:avLst/>
            <a:gdLst/>
            <a:ahLst/>
            <a:cxnLst/>
            <a:rect r="r" b="b" t="t" l="l"/>
            <a:pathLst>
              <a:path h="2319374" w="2406898">
                <a:moveTo>
                  <a:pt x="0" y="0"/>
                </a:moveTo>
                <a:lnTo>
                  <a:pt x="2406898" y="0"/>
                </a:lnTo>
                <a:lnTo>
                  <a:pt x="2406898" y="2319374"/>
                </a:lnTo>
                <a:lnTo>
                  <a:pt x="0" y="23193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858841" y="5485907"/>
            <a:ext cx="3719618" cy="4114800"/>
          </a:xfrm>
          <a:custGeom>
            <a:avLst/>
            <a:gdLst/>
            <a:ahLst/>
            <a:cxnLst/>
            <a:rect r="r" b="b" t="t" l="l"/>
            <a:pathLst>
              <a:path h="4114800" w="3719618">
                <a:moveTo>
                  <a:pt x="0" y="0"/>
                </a:moveTo>
                <a:lnTo>
                  <a:pt x="3719619" y="0"/>
                </a:lnTo>
                <a:lnTo>
                  <a:pt x="371961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073816" y="3651814"/>
            <a:ext cx="8688208" cy="392576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Aurora"/>
                <a:ea typeface="Aurora"/>
                <a:cs typeface="Aurora"/>
                <a:sym typeface="Aurora"/>
              </a:rPr>
              <a:t>THANK YOU</a:t>
            </a:r>
          </a:p>
        </p:txBody>
      </p:sp>
      <p:sp>
        <p:nvSpPr>
          <p:cNvPr name="Freeform 8" id="8"/>
          <p:cNvSpPr/>
          <p:nvPr/>
        </p:nvSpPr>
        <p:spPr>
          <a:xfrm flipH="false" flipV="false" rot="0">
            <a:off x="14528574" y="6603127"/>
            <a:ext cx="2883126" cy="2997579"/>
          </a:xfrm>
          <a:custGeom>
            <a:avLst/>
            <a:gdLst/>
            <a:ahLst/>
            <a:cxnLst/>
            <a:rect r="r" b="b" t="t" l="l"/>
            <a:pathLst>
              <a:path h="2997579" w="2883126">
                <a:moveTo>
                  <a:pt x="0" y="0"/>
                </a:moveTo>
                <a:lnTo>
                  <a:pt x="2883126" y="0"/>
                </a:lnTo>
                <a:lnTo>
                  <a:pt x="2883126" y="2997580"/>
                </a:lnTo>
                <a:lnTo>
                  <a:pt x="0" y="29975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9" id="9"/>
          <p:cNvGrpSpPr/>
          <p:nvPr/>
        </p:nvGrpSpPr>
        <p:grpSpPr>
          <a:xfrm rot="0">
            <a:off x="11223521" y="-2481073"/>
            <a:ext cx="20619368" cy="17515403"/>
            <a:chOff x="0" y="0"/>
            <a:chExt cx="27492491" cy="23353871"/>
          </a:xfrm>
        </p:grpSpPr>
        <p:sp>
          <p:nvSpPr>
            <p:cNvPr name="Freeform 10" id="10"/>
            <p:cNvSpPr/>
            <p:nvPr/>
          </p:nvSpPr>
          <p:spPr>
            <a:xfrm flipH="false" flipV="false" rot="-5400000">
              <a:off x="8911567" y="4772947"/>
              <a:ext cx="23353871" cy="13807976"/>
            </a:xfrm>
            <a:custGeom>
              <a:avLst/>
              <a:gdLst/>
              <a:ahLst/>
              <a:cxnLst/>
              <a:rect r="r" b="b" t="t" l="l"/>
              <a:pathLst>
                <a:path h="13807976" w="23353871">
                  <a:moveTo>
                    <a:pt x="0" y="0"/>
                  </a:moveTo>
                  <a:lnTo>
                    <a:pt x="23353871" y="0"/>
                  </a:lnTo>
                  <a:lnTo>
                    <a:pt x="23353871" y="13807977"/>
                  </a:lnTo>
                  <a:lnTo>
                    <a:pt x="0" y="13807977"/>
                  </a:lnTo>
                  <a:lnTo>
                    <a:pt x="0" y="0"/>
                  </a:lnTo>
                  <a:close/>
                </a:path>
              </a:pathLst>
            </a:custGeom>
            <a:blipFill>
              <a:blip r:embed="rId12">
                <a:alphaModFix amt="19999"/>
              </a:blip>
              <a:stretch>
                <a:fillRect l="0" t="0" r="0" b="0"/>
              </a:stretch>
            </a:blipFill>
          </p:spPr>
        </p:sp>
        <p:sp>
          <p:nvSpPr>
            <p:cNvPr name="Freeform 11" id="11"/>
            <p:cNvSpPr/>
            <p:nvPr/>
          </p:nvSpPr>
          <p:spPr>
            <a:xfrm flipH="false" flipV="false" rot="-5400000">
              <a:off x="-4772947" y="4772947"/>
              <a:ext cx="23353871" cy="13807976"/>
            </a:xfrm>
            <a:custGeom>
              <a:avLst/>
              <a:gdLst/>
              <a:ahLst/>
              <a:cxnLst/>
              <a:rect r="r" b="b" t="t" l="l"/>
              <a:pathLst>
                <a:path h="13807976" w="23353871">
                  <a:moveTo>
                    <a:pt x="0" y="0"/>
                  </a:moveTo>
                  <a:lnTo>
                    <a:pt x="23353871" y="0"/>
                  </a:lnTo>
                  <a:lnTo>
                    <a:pt x="23353871" y="13807977"/>
                  </a:lnTo>
                  <a:lnTo>
                    <a:pt x="0" y="13807977"/>
                  </a:lnTo>
                  <a:lnTo>
                    <a:pt x="0" y="0"/>
                  </a:lnTo>
                  <a:close/>
                </a:path>
              </a:pathLst>
            </a:custGeom>
            <a:blipFill>
              <a:blip r:embed="rId12">
                <a:alphaModFix amt="19999"/>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755" r="0" b="-38755"/>
            </a:stretch>
          </a:blipFill>
        </p:spPr>
      </p:sp>
      <p:sp>
        <p:nvSpPr>
          <p:cNvPr name="Freeform 3" id="3"/>
          <p:cNvSpPr/>
          <p:nvPr/>
        </p:nvSpPr>
        <p:spPr>
          <a:xfrm flipH="false" flipV="false" rot="0">
            <a:off x="2277913" y="2795728"/>
            <a:ext cx="6683473" cy="6659170"/>
          </a:xfrm>
          <a:custGeom>
            <a:avLst/>
            <a:gdLst/>
            <a:ahLst/>
            <a:cxnLst/>
            <a:rect r="r" b="b" t="t" l="l"/>
            <a:pathLst>
              <a:path h="6659170" w="6683473">
                <a:moveTo>
                  <a:pt x="0" y="0"/>
                </a:moveTo>
                <a:lnTo>
                  <a:pt x="6683473" y="0"/>
                </a:lnTo>
                <a:lnTo>
                  <a:pt x="6683473" y="6659170"/>
                </a:lnTo>
                <a:lnTo>
                  <a:pt x="0" y="66591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914722" y="2795728"/>
            <a:ext cx="6683473" cy="6659170"/>
          </a:xfrm>
          <a:custGeom>
            <a:avLst/>
            <a:gdLst/>
            <a:ahLst/>
            <a:cxnLst/>
            <a:rect r="r" b="b" t="t" l="l"/>
            <a:pathLst>
              <a:path h="6659170" w="6683473">
                <a:moveTo>
                  <a:pt x="0" y="0"/>
                </a:moveTo>
                <a:lnTo>
                  <a:pt x="6683474" y="0"/>
                </a:lnTo>
                <a:lnTo>
                  <a:pt x="6683474" y="6659170"/>
                </a:lnTo>
                <a:lnTo>
                  <a:pt x="0" y="66591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0810929" y="4717335"/>
            <a:ext cx="6611316" cy="2609730"/>
          </a:xfrm>
          <a:custGeom>
            <a:avLst/>
            <a:gdLst/>
            <a:ahLst/>
            <a:cxnLst/>
            <a:rect r="r" b="b" t="t" l="l"/>
            <a:pathLst>
              <a:path h="2609730" w="6611316">
                <a:moveTo>
                  <a:pt x="0" y="0"/>
                </a:moveTo>
                <a:lnTo>
                  <a:pt x="6611316" y="0"/>
                </a:lnTo>
                <a:lnTo>
                  <a:pt x="6611316" y="2609730"/>
                </a:lnTo>
                <a:lnTo>
                  <a:pt x="0" y="2609730"/>
                </a:lnTo>
                <a:lnTo>
                  <a:pt x="0" y="0"/>
                </a:lnTo>
                <a:close/>
              </a:path>
            </a:pathLst>
          </a:custGeom>
          <a:blipFill>
            <a:blip r:embed="rId7"/>
            <a:stretch>
              <a:fillRect l="0" t="0" r="0" b="0"/>
            </a:stretch>
          </a:blipFill>
        </p:spPr>
      </p:sp>
      <p:sp>
        <p:nvSpPr>
          <p:cNvPr name="Freeform 7" id="7"/>
          <p:cNvSpPr/>
          <p:nvPr/>
        </p:nvSpPr>
        <p:spPr>
          <a:xfrm flipH="false" flipV="false" rot="0">
            <a:off x="3042988" y="3981970"/>
            <a:ext cx="6351309" cy="3345096"/>
          </a:xfrm>
          <a:custGeom>
            <a:avLst/>
            <a:gdLst/>
            <a:ahLst/>
            <a:cxnLst/>
            <a:rect r="r" b="b" t="t" l="l"/>
            <a:pathLst>
              <a:path h="3345096" w="6351309">
                <a:moveTo>
                  <a:pt x="0" y="0"/>
                </a:moveTo>
                <a:lnTo>
                  <a:pt x="6351310" y="0"/>
                </a:lnTo>
                <a:lnTo>
                  <a:pt x="6351310" y="3345095"/>
                </a:lnTo>
                <a:lnTo>
                  <a:pt x="0" y="3345095"/>
                </a:lnTo>
                <a:lnTo>
                  <a:pt x="0" y="0"/>
                </a:lnTo>
                <a:close/>
              </a:path>
            </a:pathLst>
          </a:custGeom>
          <a:blipFill>
            <a:blip r:embed="rId8"/>
            <a:stretch>
              <a:fillRect l="0" t="0" r="0" b="0"/>
            </a:stretch>
          </a:blipFill>
        </p:spPr>
      </p:sp>
      <p:sp>
        <p:nvSpPr>
          <p:cNvPr name="TextBox 8" id="8"/>
          <p:cNvSpPr txBox="true"/>
          <p:nvPr/>
        </p:nvSpPr>
        <p:spPr>
          <a:xfrm rot="0">
            <a:off x="4044735" y="876904"/>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METHODOLOGY</a:t>
            </a:r>
          </a:p>
        </p:txBody>
      </p:sp>
      <p:sp>
        <p:nvSpPr>
          <p:cNvPr name="TextBox 9" id="9"/>
          <p:cNvSpPr txBox="true"/>
          <p:nvPr/>
        </p:nvSpPr>
        <p:spPr>
          <a:xfrm rot="0">
            <a:off x="9144000" y="2700478"/>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DOCUMENTAUION LEVELS</a:t>
            </a:r>
          </a:p>
        </p:txBody>
      </p:sp>
      <p:sp>
        <p:nvSpPr>
          <p:cNvPr name="TextBox 10" id="10"/>
          <p:cNvSpPr txBox="true"/>
          <p:nvPr/>
        </p:nvSpPr>
        <p:spPr>
          <a:xfrm rot="0">
            <a:off x="1329735" y="2674491"/>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PROMPTS STRUCTURE</a:t>
            </a:r>
          </a:p>
        </p:txBody>
      </p:sp>
    </p:spTree>
  </p:cSld>
  <p:clrMapOvr>
    <a:masterClrMapping/>
  </p:clrMapOvr>
</p:sld>
</file>

<file path=ppt/slides/slide40.xml><?xml version="1.0" encoding="utf-8"?>
<p:sld xmlns:p="http://schemas.openxmlformats.org/presentationml/2006/main" xmlns:a="http://schemas.openxmlformats.org/drawingml/2006/main">
  <p:cSld>
    <p:bg>
      <p:bgPr>
        <a:solidFill>
          <a:srgbClr val="FFEFDA"/>
        </a:solidFill>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755" r="0" b="-38755"/>
            </a:stretch>
          </a:blipFill>
        </p:spPr>
      </p:sp>
      <p:sp>
        <p:nvSpPr>
          <p:cNvPr name="Freeform 3" id="3"/>
          <p:cNvSpPr/>
          <p:nvPr/>
        </p:nvSpPr>
        <p:spPr>
          <a:xfrm flipH="false" flipV="false" rot="0">
            <a:off x="-147560" y="3205614"/>
            <a:ext cx="5848953" cy="5827684"/>
          </a:xfrm>
          <a:custGeom>
            <a:avLst/>
            <a:gdLst/>
            <a:ahLst/>
            <a:cxnLst/>
            <a:rect r="r" b="b" t="t" l="l"/>
            <a:pathLst>
              <a:path h="5827684" w="5848953">
                <a:moveTo>
                  <a:pt x="0" y="0"/>
                </a:moveTo>
                <a:lnTo>
                  <a:pt x="5848953" y="0"/>
                </a:lnTo>
                <a:lnTo>
                  <a:pt x="5848953" y="5827684"/>
                </a:lnTo>
                <a:lnTo>
                  <a:pt x="0" y="58276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023180" y="3205614"/>
            <a:ext cx="5848953" cy="5827684"/>
          </a:xfrm>
          <a:custGeom>
            <a:avLst/>
            <a:gdLst/>
            <a:ahLst/>
            <a:cxnLst/>
            <a:rect r="r" b="b" t="t" l="l"/>
            <a:pathLst>
              <a:path h="5827684" w="5848953">
                <a:moveTo>
                  <a:pt x="0" y="0"/>
                </a:moveTo>
                <a:lnTo>
                  <a:pt x="5848954" y="0"/>
                </a:lnTo>
                <a:lnTo>
                  <a:pt x="5848954" y="5827684"/>
                </a:lnTo>
                <a:lnTo>
                  <a:pt x="0" y="58276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2004201" y="3205614"/>
            <a:ext cx="5848953" cy="5827684"/>
          </a:xfrm>
          <a:custGeom>
            <a:avLst/>
            <a:gdLst/>
            <a:ahLst/>
            <a:cxnLst/>
            <a:rect r="r" b="b" t="t" l="l"/>
            <a:pathLst>
              <a:path h="5827684" w="5848953">
                <a:moveTo>
                  <a:pt x="0" y="0"/>
                </a:moveTo>
                <a:lnTo>
                  <a:pt x="5848953" y="0"/>
                </a:lnTo>
                <a:lnTo>
                  <a:pt x="5848953" y="5827684"/>
                </a:lnTo>
                <a:lnTo>
                  <a:pt x="0" y="58276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386568" y="4132149"/>
            <a:ext cx="5466586" cy="3974614"/>
          </a:xfrm>
          <a:custGeom>
            <a:avLst/>
            <a:gdLst/>
            <a:ahLst/>
            <a:cxnLst/>
            <a:rect r="r" b="b" t="t" l="l"/>
            <a:pathLst>
              <a:path h="3974614" w="5466586">
                <a:moveTo>
                  <a:pt x="0" y="0"/>
                </a:moveTo>
                <a:lnTo>
                  <a:pt x="5466586" y="0"/>
                </a:lnTo>
                <a:lnTo>
                  <a:pt x="5466586" y="3974614"/>
                </a:lnTo>
                <a:lnTo>
                  <a:pt x="0" y="3974614"/>
                </a:lnTo>
                <a:lnTo>
                  <a:pt x="0" y="0"/>
                </a:lnTo>
                <a:close/>
              </a:path>
            </a:pathLst>
          </a:custGeom>
          <a:blipFill>
            <a:blip r:embed="rId7"/>
            <a:stretch>
              <a:fillRect l="0" t="0" r="0" b="0"/>
            </a:stretch>
          </a:blipFill>
        </p:spPr>
      </p:sp>
      <p:sp>
        <p:nvSpPr>
          <p:cNvPr name="Freeform 8" id="8"/>
          <p:cNvSpPr/>
          <p:nvPr/>
        </p:nvSpPr>
        <p:spPr>
          <a:xfrm flipH="false" flipV="false" rot="0">
            <a:off x="6680273" y="4326653"/>
            <a:ext cx="5515710" cy="3841001"/>
          </a:xfrm>
          <a:custGeom>
            <a:avLst/>
            <a:gdLst/>
            <a:ahLst/>
            <a:cxnLst/>
            <a:rect r="r" b="b" t="t" l="l"/>
            <a:pathLst>
              <a:path h="3841001" w="5515710">
                <a:moveTo>
                  <a:pt x="0" y="0"/>
                </a:moveTo>
                <a:lnTo>
                  <a:pt x="5515711" y="0"/>
                </a:lnTo>
                <a:lnTo>
                  <a:pt x="5515711" y="3841001"/>
                </a:lnTo>
                <a:lnTo>
                  <a:pt x="0" y="3841001"/>
                </a:lnTo>
                <a:lnTo>
                  <a:pt x="0" y="0"/>
                </a:lnTo>
                <a:close/>
              </a:path>
            </a:pathLst>
          </a:custGeom>
          <a:blipFill>
            <a:blip r:embed="rId8"/>
            <a:stretch>
              <a:fillRect l="0" t="0" r="0" b="0"/>
            </a:stretch>
          </a:blipFill>
        </p:spPr>
      </p:sp>
      <p:sp>
        <p:nvSpPr>
          <p:cNvPr name="Freeform 9" id="9"/>
          <p:cNvSpPr/>
          <p:nvPr/>
        </p:nvSpPr>
        <p:spPr>
          <a:xfrm flipH="false" flipV="false" rot="0">
            <a:off x="67700" y="4881655"/>
            <a:ext cx="6243264" cy="2337279"/>
          </a:xfrm>
          <a:custGeom>
            <a:avLst/>
            <a:gdLst/>
            <a:ahLst/>
            <a:cxnLst/>
            <a:rect r="r" b="b" t="t" l="l"/>
            <a:pathLst>
              <a:path h="2337279" w="6243264">
                <a:moveTo>
                  <a:pt x="0" y="0"/>
                </a:moveTo>
                <a:lnTo>
                  <a:pt x="6243264" y="0"/>
                </a:lnTo>
                <a:lnTo>
                  <a:pt x="6243264" y="2337279"/>
                </a:lnTo>
                <a:lnTo>
                  <a:pt x="0" y="2337279"/>
                </a:lnTo>
                <a:lnTo>
                  <a:pt x="0" y="0"/>
                </a:lnTo>
                <a:close/>
              </a:path>
            </a:pathLst>
          </a:custGeom>
          <a:blipFill>
            <a:blip r:embed="rId9"/>
            <a:stretch>
              <a:fillRect l="0" t="0" r="-27416" b="0"/>
            </a:stretch>
          </a:blipFill>
        </p:spPr>
      </p:sp>
      <p:sp>
        <p:nvSpPr>
          <p:cNvPr name="TextBox 10" id="10"/>
          <p:cNvSpPr txBox="true"/>
          <p:nvPr/>
        </p:nvSpPr>
        <p:spPr>
          <a:xfrm rot="0">
            <a:off x="4044735" y="876904"/>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METHODOLOGY</a:t>
            </a:r>
          </a:p>
        </p:txBody>
      </p:sp>
      <p:sp>
        <p:nvSpPr>
          <p:cNvPr name="TextBox 11" id="11"/>
          <p:cNvSpPr txBox="true"/>
          <p:nvPr/>
        </p:nvSpPr>
        <p:spPr>
          <a:xfrm rot="0">
            <a:off x="4801520" y="2036458"/>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DOCUMENTAUION LEVELS</a:t>
            </a:r>
          </a:p>
        </p:txBody>
      </p:sp>
      <p:sp>
        <p:nvSpPr>
          <p:cNvPr name="TextBox 12" id="12"/>
          <p:cNvSpPr txBox="true"/>
          <p:nvPr/>
        </p:nvSpPr>
        <p:spPr>
          <a:xfrm rot="0">
            <a:off x="-1180353" y="3036678"/>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IN-LINE</a:t>
            </a:r>
          </a:p>
        </p:txBody>
      </p:sp>
      <p:sp>
        <p:nvSpPr>
          <p:cNvPr name="TextBox 13" id="13"/>
          <p:cNvSpPr txBox="true"/>
          <p:nvPr/>
        </p:nvSpPr>
        <p:spPr>
          <a:xfrm rot="0">
            <a:off x="4990387" y="3036678"/>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FUNCTION LEVEL</a:t>
            </a:r>
          </a:p>
        </p:txBody>
      </p:sp>
      <p:sp>
        <p:nvSpPr>
          <p:cNvPr name="TextBox 14" id="14"/>
          <p:cNvSpPr txBox="true"/>
          <p:nvPr/>
        </p:nvSpPr>
        <p:spPr>
          <a:xfrm rot="0">
            <a:off x="10844928" y="3133931"/>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FILE LEVEL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3891281" y="2803114"/>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961724" y="2784064"/>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498165" y="2803114"/>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flipV="true">
            <a:off x="4789835" y="3231707"/>
            <a:ext cx="4171889" cy="19050"/>
          </a:xfrm>
          <a:prstGeom prst="line">
            <a:avLst/>
          </a:prstGeom>
          <a:ln cap="flat" w="38100">
            <a:solidFill>
              <a:srgbClr val="000000"/>
            </a:solidFill>
            <a:prstDash val="solid"/>
            <a:headEnd type="none" len="sm" w="sm"/>
            <a:tailEnd type="none" len="sm" w="sm"/>
          </a:ln>
        </p:spPr>
      </p:sp>
      <p:sp>
        <p:nvSpPr>
          <p:cNvPr name="AutoShape 7" id="7"/>
          <p:cNvSpPr/>
          <p:nvPr/>
        </p:nvSpPr>
        <p:spPr>
          <a:xfrm>
            <a:off x="9860278" y="3233801"/>
            <a:ext cx="3637887" cy="16956"/>
          </a:xfrm>
          <a:prstGeom prst="line">
            <a:avLst/>
          </a:prstGeom>
          <a:ln cap="flat" w="38100">
            <a:solidFill>
              <a:srgbClr val="000000"/>
            </a:solidFill>
            <a:prstDash val="solid"/>
            <a:headEnd type="none" len="sm" w="sm"/>
            <a:tailEnd type="none" len="sm" w="sm"/>
          </a:ln>
        </p:spPr>
      </p:sp>
      <p:sp>
        <p:nvSpPr>
          <p:cNvPr name="Freeform 8" id="8"/>
          <p:cNvSpPr/>
          <p:nvPr/>
        </p:nvSpPr>
        <p:spPr>
          <a:xfrm flipH="false" flipV="false" rot="0">
            <a:off x="11451399" y="4487832"/>
            <a:ext cx="4992086" cy="4973933"/>
          </a:xfrm>
          <a:custGeom>
            <a:avLst/>
            <a:gdLst/>
            <a:ahLst/>
            <a:cxnLst/>
            <a:rect r="r" b="b" t="t" l="l"/>
            <a:pathLst>
              <a:path h="4973933" w="4992086">
                <a:moveTo>
                  <a:pt x="0" y="0"/>
                </a:moveTo>
                <a:lnTo>
                  <a:pt x="4992087" y="0"/>
                </a:lnTo>
                <a:lnTo>
                  <a:pt x="4992087" y="4973933"/>
                </a:lnTo>
                <a:lnTo>
                  <a:pt x="0" y="49739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6647957" y="4487832"/>
            <a:ext cx="4992086" cy="4973933"/>
          </a:xfrm>
          <a:custGeom>
            <a:avLst/>
            <a:gdLst/>
            <a:ahLst/>
            <a:cxnLst/>
            <a:rect r="r" b="b" t="t" l="l"/>
            <a:pathLst>
              <a:path h="4973933" w="4992086">
                <a:moveTo>
                  <a:pt x="0" y="0"/>
                </a:moveTo>
                <a:lnTo>
                  <a:pt x="4992086" y="0"/>
                </a:lnTo>
                <a:lnTo>
                  <a:pt x="4992086" y="4973933"/>
                </a:lnTo>
                <a:lnTo>
                  <a:pt x="0" y="49739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844514" y="4487832"/>
            <a:ext cx="4992086" cy="4973933"/>
          </a:xfrm>
          <a:custGeom>
            <a:avLst/>
            <a:gdLst/>
            <a:ahLst/>
            <a:cxnLst/>
            <a:rect r="r" b="b" t="t" l="l"/>
            <a:pathLst>
              <a:path h="4973933" w="4992086">
                <a:moveTo>
                  <a:pt x="0" y="0"/>
                </a:moveTo>
                <a:lnTo>
                  <a:pt x="4992087" y="0"/>
                </a:lnTo>
                <a:lnTo>
                  <a:pt x="4992087" y="4973933"/>
                </a:lnTo>
                <a:lnTo>
                  <a:pt x="0" y="49739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6262398" y="2633136"/>
            <a:ext cx="5844640" cy="1046215"/>
          </a:xfrm>
          <a:custGeom>
            <a:avLst/>
            <a:gdLst/>
            <a:ahLst/>
            <a:cxnLst/>
            <a:rect r="r" b="b" t="t" l="l"/>
            <a:pathLst>
              <a:path h="1046215" w="5844640">
                <a:moveTo>
                  <a:pt x="0" y="0"/>
                </a:moveTo>
                <a:lnTo>
                  <a:pt x="5844640" y="0"/>
                </a:lnTo>
                <a:lnTo>
                  <a:pt x="5844640" y="1046215"/>
                </a:lnTo>
                <a:lnTo>
                  <a:pt x="0" y="1046215"/>
                </a:lnTo>
                <a:lnTo>
                  <a:pt x="0" y="0"/>
                </a:lnTo>
                <a:close/>
              </a:path>
            </a:pathLst>
          </a:custGeom>
          <a:blipFill>
            <a:blip r:embed="rId9"/>
            <a:stretch>
              <a:fillRect l="0" t="-3887" r="0" b="-3887"/>
            </a:stretch>
          </a:blipFill>
        </p:spPr>
      </p:sp>
      <p:sp>
        <p:nvSpPr>
          <p:cNvPr name="Freeform 13" id="13"/>
          <p:cNvSpPr/>
          <p:nvPr/>
        </p:nvSpPr>
        <p:spPr>
          <a:xfrm flipH="false" flipV="false" rot="0">
            <a:off x="555427" y="5143500"/>
            <a:ext cx="5203935" cy="1618642"/>
          </a:xfrm>
          <a:custGeom>
            <a:avLst/>
            <a:gdLst/>
            <a:ahLst/>
            <a:cxnLst/>
            <a:rect r="r" b="b" t="t" l="l"/>
            <a:pathLst>
              <a:path h="1618642" w="5203935">
                <a:moveTo>
                  <a:pt x="0" y="0"/>
                </a:moveTo>
                <a:lnTo>
                  <a:pt x="5203935" y="0"/>
                </a:lnTo>
                <a:lnTo>
                  <a:pt x="5203935" y="1618642"/>
                </a:lnTo>
                <a:lnTo>
                  <a:pt x="0" y="1618642"/>
                </a:lnTo>
                <a:lnTo>
                  <a:pt x="0" y="0"/>
                </a:lnTo>
                <a:close/>
              </a:path>
            </a:pathLst>
          </a:custGeom>
          <a:blipFill>
            <a:blip r:embed="rId10"/>
            <a:stretch>
              <a:fillRect l="0" t="0" r="0" b="0"/>
            </a:stretch>
          </a:blipFill>
        </p:spPr>
      </p:sp>
      <p:sp>
        <p:nvSpPr>
          <p:cNvPr name="Freeform 14" id="14"/>
          <p:cNvSpPr/>
          <p:nvPr/>
        </p:nvSpPr>
        <p:spPr>
          <a:xfrm flipH="false" flipV="false" rot="0">
            <a:off x="346865" y="6974798"/>
            <a:ext cx="5728697" cy="1584910"/>
          </a:xfrm>
          <a:custGeom>
            <a:avLst/>
            <a:gdLst/>
            <a:ahLst/>
            <a:cxnLst/>
            <a:rect r="r" b="b" t="t" l="l"/>
            <a:pathLst>
              <a:path h="1584910" w="5728697">
                <a:moveTo>
                  <a:pt x="0" y="0"/>
                </a:moveTo>
                <a:lnTo>
                  <a:pt x="5728697" y="0"/>
                </a:lnTo>
                <a:lnTo>
                  <a:pt x="5728697" y="1584910"/>
                </a:lnTo>
                <a:lnTo>
                  <a:pt x="0" y="1584910"/>
                </a:lnTo>
                <a:lnTo>
                  <a:pt x="0" y="0"/>
                </a:lnTo>
                <a:close/>
              </a:path>
            </a:pathLst>
          </a:custGeom>
          <a:blipFill>
            <a:blip r:embed="rId11"/>
            <a:stretch>
              <a:fillRect l="0" t="0" r="0" b="0"/>
            </a:stretch>
          </a:blipFill>
        </p:spPr>
      </p:sp>
      <p:sp>
        <p:nvSpPr>
          <p:cNvPr name="Freeform 15" id="15"/>
          <p:cNvSpPr/>
          <p:nvPr/>
        </p:nvSpPr>
        <p:spPr>
          <a:xfrm flipH="false" flipV="false" rot="0">
            <a:off x="6536644" y="5237371"/>
            <a:ext cx="5214712" cy="1430900"/>
          </a:xfrm>
          <a:custGeom>
            <a:avLst/>
            <a:gdLst/>
            <a:ahLst/>
            <a:cxnLst/>
            <a:rect r="r" b="b" t="t" l="l"/>
            <a:pathLst>
              <a:path h="1430900" w="5214712">
                <a:moveTo>
                  <a:pt x="0" y="0"/>
                </a:moveTo>
                <a:lnTo>
                  <a:pt x="5214712" y="0"/>
                </a:lnTo>
                <a:lnTo>
                  <a:pt x="5214712" y="1430900"/>
                </a:lnTo>
                <a:lnTo>
                  <a:pt x="0" y="1430900"/>
                </a:lnTo>
                <a:lnTo>
                  <a:pt x="0" y="0"/>
                </a:lnTo>
                <a:close/>
              </a:path>
            </a:pathLst>
          </a:custGeom>
          <a:blipFill>
            <a:blip r:embed="rId12"/>
            <a:stretch>
              <a:fillRect l="0" t="0" r="-10106" b="0"/>
            </a:stretch>
          </a:blipFill>
        </p:spPr>
      </p:sp>
      <p:sp>
        <p:nvSpPr>
          <p:cNvPr name="Freeform 16" id="16"/>
          <p:cNvSpPr/>
          <p:nvPr/>
        </p:nvSpPr>
        <p:spPr>
          <a:xfrm flipH="false" flipV="false" rot="0">
            <a:off x="6536644" y="6974798"/>
            <a:ext cx="5178841" cy="1832912"/>
          </a:xfrm>
          <a:custGeom>
            <a:avLst/>
            <a:gdLst/>
            <a:ahLst/>
            <a:cxnLst/>
            <a:rect r="r" b="b" t="t" l="l"/>
            <a:pathLst>
              <a:path h="1832912" w="5178841">
                <a:moveTo>
                  <a:pt x="0" y="0"/>
                </a:moveTo>
                <a:lnTo>
                  <a:pt x="5178841" y="0"/>
                </a:lnTo>
                <a:lnTo>
                  <a:pt x="5178841" y="1832912"/>
                </a:lnTo>
                <a:lnTo>
                  <a:pt x="0" y="1832912"/>
                </a:lnTo>
                <a:lnTo>
                  <a:pt x="0" y="0"/>
                </a:lnTo>
                <a:close/>
              </a:path>
            </a:pathLst>
          </a:custGeom>
          <a:blipFill>
            <a:blip r:embed="rId13"/>
            <a:stretch>
              <a:fillRect l="0" t="0" r="0" b="0"/>
            </a:stretch>
          </a:blipFill>
        </p:spPr>
      </p:sp>
      <p:sp>
        <p:nvSpPr>
          <p:cNvPr name="Freeform 17" id="17"/>
          <p:cNvSpPr/>
          <p:nvPr/>
        </p:nvSpPr>
        <p:spPr>
          <a:xfrm flipH="false" flipV="false" rot="0">
            <a:off x="11927858" y="5009399"/>
            <a:ext cx="5526467" cy="1658872"/>
          </a:xfrm>
          <a:custGeom>
            <a:avLst/>
            <a:gdLst/>
            <a:ahLst/>
            <a:cxnLst/>
            <a:rect r="r" b="b" t="t" l="l"/>
            <a:pathLst>
              <a:path h="1658872" w="5526467">
                <a:moveTo>
                  <a:pt x="0" y="0"/>
                </a:moveTo>
                <a:lnTo>
                  <a:pt x="5526467" y="0"/>
                </a:lnTo>
                <a:lnTo>
                  <a:pt x="5526467" y="1658872"/>
                </a:lnTo>
                <a:lnTo>
                  <a:pt x="0" y="1658872"/>
                </a:lnTo>
                <a:lnTo>
                  <a:pt x="0" y="0"/>
                </a:lnTo>
                <a:close/>
              </a:path>
            </a:pathLst>
          </a:custGeom>
          <a:blipFill>
            <a:blip r:embed="rId14"/>
            <a:stretch>
              <a:fillRect l="0" t="0" r="0" b="0"/>
            </a:stretch>
          </a:blipFill>
        </p:spPr>
      </p:sp>
      <p:sp>
        <p:nvSpPr>
          <p:cNvPr name="Freeform 18" id="18"/>
          <p:cNvSpPr/>
          <p:nvPr/>
        </p:nvSpPr>
        <p:spPr>
          <a:xfrm flipH="false" flipV="false" rot="0">
            <a:off x="12001638" y="7344546"/>
            <a:ext cx="6151520" cy="995561"/>
          </a:xfrm>
          <a:custGeom>
            <a:avLst/>
            <a:gdLst/>
            <a:ahLst/>
            <a:cxnLst/>
            <a:rect r="r" b="b" t="t" l="l"/>
            <a:pathLst>
              <a:path h="995561" w="6151520">
                <a:moveTo>
                  <a:pt x="0" y="0"/>
                </a:moveTo>
                <a:lnTo>
                  <a:pt x="6151520" y="0"/>
                </a:lnTo>
                <a:lnTo>
                  <a:pt x="6151520" y="995561"/>
                </a:lnTo>
                <a:lnTo>
                  <a:pt x="0" y="995561"/>
                </a:lnTo>
                <a:lnTo>
                  <a:pt x="0" y="0"/>
                </a:lnTo>
                <a:close/>
              </a:path>
            </a:pathLst>
          </a:custGeom>
          <a:blipFill>
            <a:blip r:embed="rId15"/>
            <a:stretch>
              <a:fillRect l="0" t="0" r="0" b="0"/>
            </a:stretch>
          </a:blipFill>
        </p:spPr>
      </p:sp>
      <p:sp>
        <p:nvSpPr>
          <p:cNvPr name="TextBox 19" id="19"/>
          <p:cNvSpPr txBox="true"/>
          <p:nvPr/>
        </p:nvSpPr>
        <p:spPr>
          <a:xfrm rot="0">
            <a:off x="6180962" y="1024812"/>
            <a:ext cx="5926076" cy="1067468"/>
          </a:xfrm>
          <a:prstGeom prst="rect">
            <a:avLst/>
          </a:prstGeom>
        </p:spPr>
        <p:txBody>
          <a:bodyPr anchor="t" rtlCol="false" tIns="0" lIns="0" bIns="0" rIns="0">
            <a:spAutoFit/>
          </a:bodyPr>
          <a:lstStyle/>
          <a:p>
            <a:pPr algn="ctr" marL="0" indent="0" lvl="0">
              <a:lnSpc>
                <a:spcPts val="7437"/>
              </a:lnSpc>
              <a:spcBef>
                <a:spcPct val="0"/>
              </a:spcBef>
            </a:pPr>
            <a:r>
              <a:rPr lang="en-US" sz="6197">
                <a:solidFill>
                  <a:srgbClr val="000000"/>
                </a:solidFill>
                <a:latin typeface="Aurora"/>
                <a:ea typeface="Aurora"/>
                <a:cs typeface="Aurora"/>
                <a:sym typeface="Aurora"/>
              </a:rPr>
              <a:t>METRICS</a:t>
            </a:r>
          </a:p>
        </p:txBody>
      </p:sp>
      <p:sp>
        <p:nvSpPr>
          <p:cNvPr name="TextBox 20" id="20"/>
          <p:cNvSpPr txBox="true"/>
          <p:nvPr/>
        </p:nvSpPr>
        <p:spPr>
          <a:xfrm rot="0">
            <a:off x="6075562" y="3689338"/>
            <a:ext cx="5926076" cy="1067468"/>
          </a:xfrm>
          <a:prstGeom prst="rect">
            <a:avLst/>
          </a:prstGeom>
        </p:spPr>
        <p:txBody>
          <a:bodyPr anchor="t" rtlCol="false" tIns="0" lIns="0" bIns="0" rIns="0">
            <a:spAutoFit/>
          </a:bodyPr>
          <a:lstStyle/>
          <a:p>
            <a:pPr algn="ctr" marL="0" indent="0" lvl="0">
              <a:lnSpc>
                <a:spcPts val="7437"/>
              </a:lnSpc>
              <a:spcBef>
                <a:spcPct val="0"/>
              </a:spcBef>
            </a:pPr>
            <a:r>
              <a:rPr lang="en-US" sz="6197">
                <a:solidFill>
                  <a:srgbClr val="000000"/>
                </a:solidFill>
                <a:latin typeface="Aurora"/>
                <a:ea typeface="Aurora"/>
                <a:cs typeface="Aurora"/>
                <a:sym typeface="Aurora"/>
              </a:rPr>
              <a:t>SIX ATTRBIUTES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919582" y="314835"/>
            <a:ext cx="6562305" cy="9000668"/>
          </a:xfrm>
          <a:custGeom>
            <a:avLst/>
            <a:gdLst/>
            <a:ahLst/>
            <a:cxnLst/>
            <a:rect r="r" b="b" t="t" l="l"/>
            <a:pathLst>
              <a:path h="9000668" w="6562305">
                <a:moveTo>
                  <a:pt x="0" y="0"/>
                </a:moveTo>
                <a:lnTo>
                  <a:pt x="6562305" y="0"/>
                </a:lnTo>
                <a:lnTo>
                  <a:pt x="6562305" y="9000668"/>
                </a:lnTo>
                <a:lnTo>
                  <a:pt x="0" y="90006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404874" y="7683694"/>
            <a:ext cx="2883126" cy="2997579"/>
          </a:xfrm>
          <a:custGeom>
            <a:avLst/>
            <a:gdLst/>
            <a:ahLst/>
            <a:cxnLst/>
            <a:rect r="r" b="b" t="t" l="l"/>
            <a:pathLst>
              <a:path h="2997579" w="2883126">
                <a:moveTo>
                  <a:pt x="0" y="0"/>
                </a:moveTo>
                <a:lnTo>
                  <a:pt x="2883126" y="0"/>
                </a:lnTo>
                <a:lnTo>
                  <a:pt x="2883126" y="2997580"/>
                </a:lnTo>
                <a:lnTo>
                  <a:pt x="0" y="29975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260488" y="3206023"/>
            <a:ext cx="6723704" cy="5856474"/>
          </a:xfrm>
          <a:custGeom>
            <a:avLst/>
            <a:gdLst/>
            <a:ahLst/>
            <a:cxnLst/>
            <a:rect r="r" b="b" t="t" l="l"/>
            <a:pathLst>
              <a:path h="5856474" w="6723704">
                <a:moveTo>
                  <a:pt x="0" y="0"/>
                </a:moveTo>
                <a:lnTo>
                  <a:pt x="6723704" y="0"/>
                </a:lnTo>
                <a:lnTo>
                  <a:pt x="6723704" y="5856474"/>
                </a:lnTo>
                <a:lnTo>
                  <a:pt x="0" y="5856474"/>
                </a:lnTo>
                <a:lnTo>
                  <a:pt x="0" y="0"/>
                </a:lnTo>
                <a:close/>
              </a:path>
            </a:pathLst>
          </a:custGeom>
          <a:blipFill>
            <a:blip r:embed="rId9"/>
            <a:stretch>
              <a:fillRect l="0" t="0" r="0" b="0"/>
            </a:stretch>
          </a:blipFill>
        </p:spPr>
      </p:sp>
      <p:sp>
        <p:nvSpPr>
          <p:cNvPr name="Freeform 7" id="7"/>
          <p:cNvSpPr/>
          <p:nvPr/>
        </p:nvSpPr>
        <p:spPr>
          <a:xfrm flipH="false" flipV="false" rot="0">
            <a:off x="8709491" y="5880092"/>
            <a:ext cx="9578509" cy="1393697"/>
          </a:xfrm>
          <a:custGeom>
            <a:avLst/>
            <a:gdLst/>
            <a:ahLst/>
            <a:cxnLst/>
            <a:rect r="r" b="b" t="t" l="l"/>
            <a:pathLst>
              <a:path h="1393697" w="9578509">
                <a:moveTo>
                  <a:pt x="0" y="0"/>
                </a:moveTo>
                <a:lnTo>
                  <a:pt x="9578509" y="0"/>
                </a:lnTo>
                <a:lnTo>
                  <a:pt x="9578509" y="1393696"/>
                </a:lnTo>
                <a:lnTo>
                  <a:pt x="0" y="1393696"/>
                </a:lnTo>
                <a:lnTo>
                  <a:pt x="0" y="0"/>
                </a:lnTo>
                <a:close/>
              </a:path>
            </a:pathLst>
          </a:custGeom>
          <a:blipFill>
            <a:blip r:embed="rId10"/>
            <a:stretch>
              <a:fillRect l="0" t="0" r="-12764" b="0"/>
            </a:stretch>
          </a:blipFill>
        </p:spPr>
      </p:sp>
      <p:sp>
        <p:nvSpPr>
          <p:cNvPr name="TextBox 8" id="8"/>
          <p:cNvSpPr txBox="true"/>
          <p:nvPr/>
        </p:nvSpPr>
        <p:spPr>
          <a:xfrm rot="0">
            <a:off x="3205348" y="1975807"/>
            <a:ext cx="5938652" cy="1114425"/>
          </a:xfrm>
          <a:prstGeom prst="rect">
            <a:avLst/>
          </a:prstGeom>
        </p:spPr>
        <p:txBody>
          <a:bodyPr anchor="t" rtlCol="false" tIns="0" lIns="0" bIns="0" rIns="0">
            <a:spAutoFit/>
          </a:bodyPr>
          <a:lstStyle/>
          <a:p>
            <a:pPr algn="l" marL="0" indent="0" lvl="0">
              <a:lnSpc>
                <a:spcPts val="7800"/>
              </a:lnSpc>
            </a:pPr>
            <a:r>
              <a:rPr lang="en-US" sz="6500">
                <a:solidFill>
                  <a:srgbClr val="000000"/>
                </a:solidFill>
                <a:latin typeface="Aurora"/>
                <a:ea typeface="Aurora"/>
                <a:cs typeface="Aurora"/>
                <a:sym typeface="Aurora"/>
              </a:rPr>
              <a:t>DATA SET</a:t>
            </a:r>
          </a:p>
        </p:txBody>
      </p:sp>
      <p:sp>
        <p:nvSpPr>
          <p:cNvPr name="TextBox 9" id="9"/>
          <p:cNvSpPr txBox="true"/>
          <p:nvPr/>
        </p:nvSpPr>
        <p:spPr>
          <a:xfrm rot="0">
            <a:off x="11279944" y="3888267"/>
            <a:ext cx="4529871" cy="1341665"/>
          </a:xfrm>
          <a:prstGeom prst="rect">
            <a:avLst/>
          </a:prstGeom>
        </p:spPr>
        <p:txBody>
          <a:bodyPr anchor="t" rtlCol="false" tIns="0" lIns="0" bIns="0" rIns="0">
            <a:spAutoFit/>
          </a:bodyPr>
          <a:lstStyle/>
          <a:p>
            <a:pPr algn="l" marL="0" indent="0" lvl="0">
              <a:lnSpc>
                <a:spcPts val="4982"/>
              </a:lnSpc>
            </a:pPr>
            <a:r>
              <a:rPr lang="en-US" sz="4151">
                <a:solidFill>
                  <a:srgbClr val="000000"/>
                </a:solidFill>
                <a:latin typeface="Aurora"/>
                <a:ea typeface="Aurora"/>
                <a:cs typeface="Aurora"/>
                <a:sym typeface="Aurora"/>
              </a:rPr>
              <a:t>BASED ON WHAT THEY TOOK THE DOUMENTS?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862418" y="0"/>
            <a:ext cx="1166730" cy="1620459"/>
          </a:xfrm>
          <a:custGeom>
            <a:avLst/>
            <a:gdLst/>
            <a:ahLst/>
            <a:cxnLst/>
            <a:rect r="r" b="b" t="t" l="l"/>
            <a:pathLst>
              <a:path h="1620459" w="1166730">
                <a:moveTo>
                  <a:pt x="0" y="0"/>
                </a:moveTo>
                <a:lnTo>
                  <a:pt x="1166730" y="0"/>
                </a:lnTo>
                <a:lnTo>
                  <a:pt x="1166730" y="1620459"/>
                </a:lnTo>
                <a:lnTo>
                  <a:pt x="0" y="1620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045923" y="2806664"/>
            <a:ext cx="6683473" cy="6659170"/>
          </a:xfrm>
          <a:custGeom>
            <a:avLst/>
            <a:gdLst/>
            <a:ahLst/>
            <a:cxnLst/>
            <a:rect r="r" b="b" t="t" l="l"/>
            <a:pathLst>
              <a:path h="6659170" w="6683473">
                <a:moveTo>
                  <a:pt x="0" y="0"/>
                </a:moveTo>
                <a:lnTo>
                  <a:pt x="6683473" y="0"/>
                </a:lnTo>
                <a:lnTo>
                  <a:pt x="6683473" y="6659170"/>
                </a:lnTo>
                <a:lnTo>
                  <a:pt x="0" y="66591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9682733" y="2806664"/>
            <a:ext cx="6683473" cy="6659170"/>
          </a:xfrm>
          <a:custGeom>
            <a:avLst/>
            <a:gdLst/>
            <a:ahLst/>
            <a:cxnLst/>
            <a:rect r="r" b="b" t="t" l="l"/>
            <a:pathLst>
              <a:path h="6659170" w="6683473">
                <a:moveTo>
                  <a:pt x="0" y="0"/>
                </a:moveTo>
                <a:lnTo>
                  <a:pt x="6683473" y="0"/>
                </a:lnTo>
                <a:lnTo>
                  <a:pt x="6683473" y="6659170"/>
                </a:lnTo>
                <a:lnTo>
                  <a:pt x="0" y="66591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3812745" y="887841"/>
            <a:ext cx="10399079" cy="1064467"/>
          </a:xfrm>
          <a:prstGeom prst="rect">
            <a:avLst/>
          </a:prstGeom>
        </p:spPr>
        <p:txBody>
          <a:bodyPr anchor="t" rtlCol="false" tIns="0" lIns="0" bIns="0" rIns="0">
            <a:spAutoFit/>
          </a:bodyPr>
          <a:lstStyle/>
          <a:p>
            <a:pPr algn="ctr" marL="0" indent="0" lvl="0">
              <a:lnSpc>
                <a:spcPts val="6694"/>
              </a:lnSpc>
              <a:spcBef>
                <a:spcPct val="0"/>
              </a:spcBef>
            </a:pPr>
            <a:r>
              <a:rPr lang="en-US" sz="7438">
                <a:solidFill>
                  <a:srgbClr val="000000"/>
                </a:solidFill>
                <a:latin typeface="Aurora"/>
                <a:ea typeface="Aurora"/>
                <a:cs typeface="Aurora"/>
                <a:sym typeface="Aurora"/>
              </a:rPr>
              <a:t>RESAULT AND REFLECTION</a:t>
            </a:r>
          </a:p>
        </p:txBody>
      </p:sp>
      <p:sp>
        <p:nvSpPr>
          <p:cNvPr name="TextBox 7" id="7"/>
          <p:cNvSpPr txBox="true"/>
          <p:nvPr/>
        </p:nvSpPr>
        <p:spPr>
          <a:xfrm rot="0">
            <a:off x="9067199" y="2711414"/>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REFLECTIONS</a:t>
            </a:r>
          </a:p>
        </p:txBody>
      </p:sp>
      <p:sp>
        <p:nvSpPr>
          <p:cNvPr name="TextBox 8" id="8"/>
          <p:cNvSpPr txBox="true"/>
          <p:nvPr/>
        </p:nvSpPr>
        <p:spPr>
          <a:xfrm rot="0">
            <a:off x="1445783" y="2622187"/>
            <a:ext cx="7914539" cy="479109"/>
          </a:xfrm>
          <a:prstGeom prst="rect">
            <a:avLst/>
          </a:prstGeom>
        </p:spPr>
        <p:txBody>
          <a:bodyPr anchor="t" rtlCol="false" tIns="0" lIns="0" bIns="0" rIns="0">
            <a:spAutoFit/>
          </a:bodyPr>
          <a:lstStyle/>
          <a:p>
            <a:pPr algn="ctr">
              <a:lnSpc>
                <a:spcPts val="3551"/>
              </a:lnSpc>
              <a:spcBef>
                <a:spcPct val="0"/>
              </a:spcBef>
            </a:pPr>
            <a:r>
              <a:rPr lang="en-US" sz="2537">
                <a:solidFill>
                  <a:srgbClr val="000000"/>
                </a:solidFill>
                <a:latin typeface="Aurora"/>
                <a:ea typeface="Aurora"/>
                <a:cs typeface="Aurora"/>
                <a:sym typeface="Aurora"/>
              </a:rPr>
              <a:t>RESAULT </a:t>
            </a:r>
          </a:p>
        </p:txBody>
      </p:sp>
      <p:sp>
        <p:nvSpPr>
          <p:cNvPr name="TextBox 9" id="9"/>
          <p:cNvSpPr txBox="true"/>
          <p:nvPr/>
        </p:nvSpPr>
        <p:spPr>
          <a:xfrm rot="0">
            <a:off x="2834263" y="4179837"/>
            <a:ext cx="5137579" cy="3637281"/>
          </a:xfrm>
          <a:prstGeom prst="rect">
            <a:avLst/>
          </a:prstGeom>
        </p:spPr>
        <p:txBody>
          <a:bodyPr anchor="t" rtlCol="false" tIns="0" lIns="0" bIns="0" rIns="0">
            <a:spAutoFit/>
          </a:bodyPr>
          <a:lstStyle/>
          <a:p>
            <a:pPr algn="l" marL="496564" indent="-248282" lvl="1">
              <a:lnSpc>
                <a:spcPts val="3219"/>
              </a:lnSpc>
              <a:buFont typeface="Arial"/>
              <a:buChar char="•"/>
            </a:pPr>
            <a:r>
              <a:rPr lang="en-US" sz="2299">
                <a:solidFill>
                  <a:srgbClr val="000000"/>
                </a:solidFill>
                <a:latin typeface="Aurora"/>
                <a:ea typeface="Aurora"/>
                <a:cs typeface="Aurora"/>
                <a:sym typeface="Aurora"/>
              </a:rPr>
              <a:t>THEIR RESULT IS THAT ALL THE LARGE  PERFORMANCE</a:t>
            </a:r>
            <a:r>
              <a:rPr lang="en-US" sz="2299">
                <a:solidFill>
                  <a:srgbClr val="000000"/>
                </a:solidFill>
                <a:latin typeface="Aurora"/>
                <a:ea typeface="Aurora"/>
                <a:cs typeface="Aurora"/>
                <a:sym typeface="Aurora"/>
              </a:rPr>
              <a:t>over the original documentation (HAS MORE POINTS).</a:t>
            </a:r>
          </a:p>
          <a:p>
            <a:pPr algn="l">
              <a:lnSpc>
                <a:spcPts val="3219"/>
              </a:lnSpc>
            </a:pPr>
          </a:p>
          <a:p>
            <a:pPr algn="l" marL="496564" indent="-248282" lvl="1">
              <a:lnSpc>
                <a:spcPts val="3219"/>
              </a:lnSpc>
              <a:buFont typeface="Arial"/>
              <a:buChar char="•"/>
            </a:pPr>
            <a:r>
              <a:rPr lang="en-US" sz="2299">
                <a:solidFill>
                  <a:srgbClr val="000000"/>
                </a:solidFill>
                <a:latin typeface="Aurora"/>
                <a:ea typeface="Aurora"/>
                <a:cs typeface="Aurora"/>
                <a:sym typeface="Aurora"/>
              </a:rPr>
              <a:t>additionally file level documentation has lowest performance in all attributesexcept the time taken.</a:t>
            </a:r>
          </a:p>
          <a:p>
            <a:pPr algn="l">
              <a:lnSpc>
                <a:spcPts val="3219"/>
              </a:lnSpc>
            </a:pPr>
          </a:p>
        </p:txBody>
      </p:sp>
      <p:sp>
        <p:nvSpPr>
          <p:cNvPr name="TextBox 10" id="10"/>
          <p:cNvSpPr txBox="true"/>
          <p:nvPr/>
        </p:nvSpPr>
        <p:spPr>
          <a:xfrm rot="0">
            <a:off x="10455680" y="3869934"/>
            <a:ext cx="5137579" cy="4437381"/>
          </a:xfrm>
          <a:prstGeom prst="rect">
            <a:avLst/>
          </a:prstGeom>
        </p:spPr>
        <p:txBody>
          <a:bodyPr anchor="t" rtlCol="false" tIns="0" lIns="0" bIns="0" rIns="0">
            <a:spAutoFit/>
          </a:bodyPr>
          <a:lstStyle/>
          <a:p>
            <a:pPr algn="l" marL="496564" indent="-248282" lvl="1">
              <a:lnSpc>
                <a:spcPts val="3219"/>
              </a:lnSpc>
              <a:buFont typeface="Arial"/>
              <a:buChar char="•"/>
            </a:pPr>
            <a:r>
              <a:rPr lang="en-US" sz="2299" spc="-45">
                <a:solidFill>
                  <a:srgbClr val="000000"/>
                </a:solidFill>
                <a:latin typeface="Aurora"/>
                <a:ea typeface="Aurora"/>
                <a:cs typeface="Aurora"/>
                <a:sym typeface="Aurora"/>
              </a:rPr>
              <a:t>THE STUDY DOES NOT SHOW IF THE PROMPTS ARE ZERO-SHOT OR FEW-SHOT.</a:t>
            </a:r>
          </a:p>
          <a:p>
            <a:pPr algn="l">
              <a:lnSpc>
                <a:spcPts val="3219"/>
              </a:lnSpc>
            </a:pPr>
          </a:p>
          <a:p>
            <a:pPr algn="l" marL="496564" indent="-248282" lvl="1">
              <a:lnSpc>
                <a:spcPts val="3219"/>
              </a:lnSpc>
              <a:buFont typeface="Arial"/>
              <a:buChar char="•"/>
            </a:pPr>
            <a:r>
              <a:rPr lang="en-US" sz="2299" spc="-45">
                <a:solidFill>
                  <a:srgbClr val="000000"/>
                </a:solidFill>
                <a:latin typeface="Aurora"/>
                <a:ea typeface="Aurora"/>
                <a:cs typeface="Aurora"/>
                <a:sym typeface="Aurora"/>
              </a:rPr>
              <a:t>ALTHOUGH THE SUBJECT IS RELEVENLTY NEW BUT IS HAS A GREATE PRFORMANCE.</a:t>
            </a:r>
          </a:p>
          <a:p>
            <a:pPr algn="l">
              <a:lnSpc>
                <a:spcPts val="3219"/>
              </a:lnSpc>
            </a:pPr>
          </a:p>
          <a:p>
            <a:pPr algn="l" marL="496564" indent="-248282" lvl="1">
              <a:lnSpc>
                <a:spcPts val="3219"/>
              </a:lnSpc>
              <a:buFont typeface="Arial"/>
              <a:buChar char="•"/>
            </a:pPr>
            <a:r>
              <a:rPr lang="en-US" sz="2299" spc="-45">
                <a:solidFill>
                  <a:srgbClr val="000000"/>
                </a:solidFill>
                <a:latin typeface="Aurora"/>
                <a:ea typeface="Aurora"/>
                <a:cs typeface="Aurora"/>
                <a:sym typeface="Aurora"/>
              </a:rPr>
              <a:t>THE DATASTS THAT ARE USED ARE PUBLICK ABAILABLE.</a:t>
            </a:r>
          </a:p>
          <a:p>
            <a:pPr algn="l">
              <a:lnSpc>
                <a:spcPts val="3219"/>
              </a:lnSpc>
            </a:pPr>
          </a:p>
          <a:p>
            <a:pPr algn="l" marL="496564" indent="-248282" lvl="1">
              <a:lnSpc>
                <a:spcPts val="3219"/>
              </a:lnSpc>
              <a:buFont typeface="Arial"/>
              <a:buChar char="•"/>
            </a:pPr>
            <a:r>
              <a:rPr lang="en-US" sz="2299" spc="-45">
                <a:solidFill>
                  <a:srgbClr val="000000"/>
                </a:solidFill>
                <a:latin typeface="Aurora"/>
                <a:ea typeface="Aurora"/>
                <a:cs typeface="Aurora"/>
                <a:sym typeface="Aurora"/>
              </a:rPr>
              <a:t>USING LLMS HAS POTIONTION TO SPEED UP THE SOFTWARE DEVOPMENT PROCESS.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874443" y="1277971"/>
            <a:ext cx="14391553" cy="8227171"/>
          </a:xfrm>
          <a:custGeom>
            <a:avLst/>
            <a:gdLst/>
            <a:ahLst/>
            <a:cxnLst/>
            <a:rect r="r" b="b" t="t" l="l"/>
            <a:pathLst>
              <a:path h="8227171" w="14391553">
                <a:moveTo>
                  <a:pt x="0" y="0"/>
                </a:moveTo>
                <a:lnTo>
                  <a:pt x="14391554" y="0"/>
                </a:lnTo>
                <a:lnTo>
                  <a:pt x="14391554" y="8227172"/>
                </a:lnTo>
                <a:lnTo>
                  <a:pt x="0" y="822717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524182" y="4477156"/>
            <a:ext cx="11092077" cy="1647826"/>
          </a:xfrm>
          <a:prstGeom prst="rect">
            <a:avLst/>
          </a:prstGeom>
        </p:spPr>
        <p:txBody>
          <a:bodyPr anchor="t" rtlCol="false" tIns="0" lIns="0" bIns="0" rIns="0">
            <a:spAutoFit/>
          </a:bodyPr>
          <a:lstStyle/>
          <a:p>
            <a:pPr algn="ctr">
              <a:lnSpc>
                <a:spcPts val="6299"/>
              </a:lnSpc>
            </a:pPr>
            <a:r>
              <a:rPr lang="en-US" sz="4499">
                <a:solidFill>
                  <a:srgbClr val="000000"/>
                </a:solidFill>
                <a:latin typeface="Aurora"/>
                <a:ea typeface="Aurora"/>
                <a:cs typeface="Aurora"/>
                <a:sym typeface="Aurora"/>
              </a:rPr>
              <a:t>Testing the Effect of Code Documentation on Large</a:t>
            </a:r>
          </a:p>
          <a:p>
            <a:pPr algn="ctr">
              <a:lnSpc>
                <a:spcPts val="6299"/>
              </a:lnSpc>
            </a:pPr>
            <a:r>
              <a:rPr lang="en-US" sz="4499">
                <a:solidFill>
                  <a:srgbClr val="000000"/>
                </a:solidFill>
                <a:latin typeface="Aurora"/>
                <a:ea typeface="Aurora"/>
                <a:cs typeface="Aurora"/>
                <a:sym typeface="Aurora"/>
              </a:rPr>
              <a:t>Language Model Code Understanding</a:t>
            </a:r>
          </a:p>
        </p:txBody>
      </p:sp>
      <p:sp>
        <p:nvSpPr>
          <p:cNvPr name="TextBox 5" id="5"/>
          <p:cNvSpPr txBox="true"/>
          <p:nvPr/>
        </p:nvSpPr>
        <p:spPr>
          <a:xfrm rot="0">
            <a:off x="4924696" y="2824521"/>
            <a:ext cx="8438608" cy="894632"/>
          </a:xfrm>
          <a:prstGeom prst="rect">
            <a:avLst/>
          </a:prstGeom>
        </p:spPr>
        <p:txBody>
          <a:bodyPr anchor="t" rtlCol="false" tIns="0" lIns="0" bIns="0" rIns="0">
            <a:spAutoFit/>
          </a:bodyPr>
          <a:lstStyle/>
          <a:p>
            <a:pPr algn="ctr">
              <a:lnSpc>
                <a:spcPts val="5521"/>
              </a:lnSpc>
            </a:pPr>
            <a:r>
              <a:rPr lang="en-US" sz="6346" spc="63">
                <a:solidFill>
                  <a:srgbClr val="000000"/>
                </a:solidFill>
                <a:latin typeface="Aurora"/>
                <a:ea typeface="Aurora"/>
                <a:cs typeface="Aurora"/>
                <a:sym typeface="Aurora"/>
              </a:rPr>
              <a:t>SECOND PAPER</a:t>
            </a:r>
          </a:p>
        </p:txBody>
      </p:sp>
      <p:sp>
        <p:nvSpPr>
          <p:cNvPr name="Freeform 6" id="6"/>
          <p:cNvSpPr/>
          <p:nvPr/>
        </p:nvSpPr>
        <p:spPr>
          <a:xfrm flipH="false" flipV="false" rot="-715413">
            <a:off x="2158212" y="256157"/>
            <a:ext cx="2375894" cy="2280858"/>
          </a:xfrm>
          <a:custGeom>
            <a:avLst/>
            <a:gdLst/>
            <a:ahLst/>
            <a:cxnLst/>
            <a:rect r="r" b="b" t="t" l="l"/>
            <a:pathLst>
              <a:path h="2280858" w="2375894">
                <a:moveTo>
                  <a:pt x="0" y="0"/>
                </a:moveTo>
                <a:lnTo>
                  <a:pt x="2375894" y="0"/>
                </a:lnTo>
                <a:lnTo>
                  <a:pt x="2375894" y="2280858"/>
                </a:lnTo>
                <a:lnTo>
                  <a:pt x="0" y="22808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DAGeJvTrrz4</dc:identifier>
  <dcterms:modified xsi:type="dcterms:W3CDTF">2011-08-01T06:04:30Z</dcterms:modified>
  <cp:revision>1</cp:revision>
  <dc:title>out study is about the ability of LLMs to genrate well-written documents</dc:title>
</cp:coreProperties>
</file>