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/>
              <a:t>TX-LCN   SpringCloud</a:t>
            </a:r>
            <a:r>
              <a:rPr lang="zh-CN" altLang="en-US" sz="5400"/>
              <a:t>环境搭建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CondingApi - Lorne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依赖环境准备</a:t>
            </a:r>
          </a:p>
          <a:p>
            <a:r>
              <a:rPr lang="zh-CN" altLang="en-US" dirty="0">
                <a:sym typeface="+mn-ea"/>
              </a:rPr>
              <a:t>演示场景介绍</a:t>
            </a:r>
            <a:endParaRPr lang="zh-CN" altLang="en-US" dirty="0"/>
          </a:p>
          <a:p>
            <a:r>
              <a:rPr lang="en-US" altLang="zh-CN" dirty="0"/>
              <a:t>Tx-Manager(TM)</a:t>
            </a:r>
            <a:r>
              <a:rPr lang="zh-CN" altLang="en-US" dirty="0"/>
              <a:t>环境搭建</a:t>
            </a:r>
          </a:p>
          <a:p>
            <a:r>
              <a:rPr lang="zh-CN" altLang="en-US" dirty="0"/>
              <a:t>微服务搭建</a:t>
            </a:r>
          </a:p>
          <a:p>
            <a:r>
              <a:rPr lang="en-US" altLang="zh-CN" dirty="0"/>
              <a:t>Tx-Client(TC)</a:t>
            </a:r>
            <a:r>
              <a:rPr lang="zh-CN" altLang="en-US" dirty="0"/>
              <a:t>环境搭建</a:t>
            </a:r>
          </a:p>
          <a:p>
            <a:r>
              <a:rPr lang="zh-CN" altLang="en-US" dirty="0">
                <a:sym typeface="+mn-ea"/>
              </a:rPr>
              <a:t>场景演练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依赖环境准备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807210"/>
            <a:ext cx="8987790" cy="43700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JDK1.8+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r>
              <a:rPr lang="zh-CN" altLang="en-US" dirty="0"/>
              <a:t>、</a:t>
            </a:r>
            <a:r>
              <a:rPr lang="en-US" altLang="zh-CN" dirty="0"/>
              <a:t>Maven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基础的</a:t>
            </a:r>
            <a:r>
              <a:rPr lang="en-US" altLang="zh-CN" dirty="0"/>
              <a:t>JAVA</a:t>
            </a:r>
            <a:r>
              <a:rPr lang="zh-CN" altLang="en-US" dirty="0"/>
              <a:t>环境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Tx-Manager(TM)</a:t>
            </a:r>
            <a:r>
              <a:rPr lang="zh-CN" altLang="en-US" dirty="0"/>
              <a:t>依赖，演示</a:t>
            </a:r>
            <a:r>
              <a:rPr lang="en-US" altLang="zh-CN" dirty="0"/>
              <a:t>demo</a:t>
            </a:r>
            <a:r>
              <a:rPr lang="zh-CN" altLang="en-US" dirty="0"/>
              <a:t>依赖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ym typeface="+mn-ea"/>
              </a:rPr>
              <a:t>Tx-Manager(TM)</a:t>
            </a:r>
            <a:r>
              <a:rPr lang="zh-CN" altLang="en-US" dirty="0">
                <a:sym typeface="+mn-ea"/>
              </a:rPr>
              <a:t>依赖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Consul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下载地址</a:t>
            </a:r>
            <a:r>
              <a:rPr lang="en-US" altLang="zh-CN" dirty="0"/>
              <a:t>:</a:t>
            </a:r>
            <a:r>
              <a:rPr lang="en-US" altLang="zh-CN" u="sng" dirty="0">
                <a:solidFill>
                  <a:srgbClr val="0070C0"/>
                </a:solidFill>
              </a:rPr>
              <a:t>https://</a:t>
            </a:r>
            <a:r>
              <a:rPr lang="en-US" altLang="zh-CN" u="sng" dirty="0" err="1">
                <a:solidFill>
                  <a:srgbClr val="0070C0"/>
                </a:solidFill>
              </a:rPr>
              <a:t>www.consul.io</a:t>
            </a:r>
            <a:r>
              <a:rPr lang="en-US" altLang="zh-CN" u="sng" dirty="0">
                <a:solidFill>
                  <a:srgbClr val="0070C0"/>
                </a:solidFill>
              </a:rPr>
              <a:t>/</a:t>
            </a:r>
            <a:r>
              <a:rPr lang="en-US" altLang="zh-CN" u="sng" dirty="0" err="1">
                <a:solidFill>
                  <a:srgbClr val="0070C0"/>
                </a:solidFill>
              </a:rPr>
              <a:t>downloads.html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启动脚本</a:t>
            </a:r>
            <a:r>
              <a:rPr lang="en-US" altLang="zh-CN" dirty="0"/>
              <a:t>:consul agent -dev -</a:t>
            </a:r>
            <a:r>
              <a:rPr lang="en-US" altLang="zh-CN" dirty="0" err="1"/>
              <a:t>ui</a:t>
            </a:r>
            <a:r>
              <a:rPr lang="en-US" altLang="zh-CN" dirty="0"/>
              <a:t> (dev</a:t>
            </a:r>
            <a:r>
              <a:rPr lang="zh-CN" altLang="en-US" dirty="0"/>
              <a:t>模式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ym typeface="+mn-ea"/>
              </a:rPr>
              <a:t>演示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依赖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演示场景介绍</a:t>
            </a:r>
            <a:endParaRPr lang="zh-CN" altLang="en-US"/>
          </a:p>
        </p:txBody>
      </p:sp>
      <p:pic>
        <p:nvPicPr>
          <p:cNvPr id="8" name="图片 7" descr="UML时序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20" y="1146810"/>
            <a:ext cx="5084445" cy="507555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807210"/>
            <a:ext cx="4242435" cy="4370070"/>
          </a:xfrm>
        </p:spPr>
        <p:txBody>
          <a:bodyPr/>
          <a:lstStyle/>
          <a:p>
            <a:pPr marL="0" indent="0">
              <a:buNone/>
            </a:pPr>
            <a:r>
              <a:rPr lang="zh-CN"/>
              <a:t>用户小明有两张银行卡，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银行下的</a:t>
            </a:r>
            <a:r>
              <a:rPr lang="en-US" altLang="zh-CN"/>
              <a:t>A</a:t>
            </a:r>
            <a:r>
              <a:rPr lang="zh-CN" altLang="en-US"/>
              <a:t>卡和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银行下的</a:t>
            </a:r>
            <a:r>
              <a:rPr lang="en-US" altLang="zh-CN"/>
              <a:t>B</a:t>
            </a:r>
            <a:r>
              <a:rPr lang="zh-CN" altLang="en-US"/>
              <a:t>卡。小明现在要将</a:t>
            </a:r>
            <a:r>
              <a:rPr lang="en-US" altLang="zh-CN"/>
              <a:t>A</a:t>
            </a:r>
            <a:r>
              <a:rPr lang="zh-CN" altLang="en-US"/>
              <a:t>卡下的</a:t>
            </a:r>
            <a:r>
              <a:rPr lang="en-US" altLang="zh-CN"/>
              <a:t>100</a:t>
            </a:r>
            <a:r>
              <a:rPr lang="zh-CN" altLang="en-US"/>
              <a:t>元转到</a:t>
            </a:r>
            <a:r>
              <a:rPr lang="en-US" altLang="zh-CN"/>
              <a:t>B</a:t>
            </a:r>
            <a:r>
              <a:rPr lang="zh-CN" altLang="en-US"/>
              <a:t>卡下。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假如银行的转账流程为</a:t>
            </a:r>
            <a:r>
              <a:rPr lang="en-US" altLang="zh-CN"/>
              <a:t>: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先转账给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银行</a:t>
            </a:r>
            <a:r>
              <a:rPr lang="zh-CN" altLang="en-US"/>
              <a:t>，然后再</a:t>
            </a:r>
            <a:r>
              <a:rPr lang="zh-CN" altLang="en-US">
                <a:sym typeface="+mn-ea"/>
              </a:rPr>
              <a:t>扣掉</a:t>
            </a:r>
            <a:r>
              <a:rPr lang="en-US" altLang="zh-CN">
                <a:sym typeface="+mn-ea"/>
              </a:rPr>
              <a:t>A</a:t>
            </a:r>
            <a:r>
              <a:rPr lang="zh-CN">
                <a:sym typeface="+mn-ea"/>
              </a:rPr>
              <a:t>银行下的钱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Tx-Manager(TM)</a:t>
            </a:r>
            <a:r>
              <a:rPr lang="zh-CN" altLang="en-US">
                <a:sym typeface="+mn-ea"/>
              </a:rPr>
              <a:t>环境搭建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807210"/>
            <a:ext cx="10141585" cy="437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zh-CN" altLang="en-US" dirty="0"/>
              <a:t>TM数据初始化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dirty="0" err="1"/>
              <a:t>TM下载与配置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en-US" altLang="zh-CN" dirty="0" err="1"/>
              <a:t>TM编译与启动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教程地址：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http://</a:t>
            </a:r>
            <a:r>
              <a:rPr lang="en-US" dirty="0" err="1">
                <a:sym typeface="+mn-ea"/>
              </a:rPr>
              <a:t>txlcn.org</a:t>
            </a:r>
            <a:r>
              <a:rPr lang="en-US" dirty="0">
                <a:sym typeface="+mn-ea"/>
              </a:rPr>
              <a:t>/</a:t>
            </a:r>
            <a:r>
              <a:rPr lang="en-US" dirty="0" err="1">
                <a:sym typeface="+mn-ea"/>
              </a:rPr>
              <a:t>zh-cn</a:t>
            </a:r>
            <a:r>
              <a:rPr lang="en-US" dirty="0">
                <a:sym typeface="+mn-ea"/>
              </a:rPr>
              <a:t>/docs/demo/</a:t>
            </a:r>
            <a:r>
              <a:rPr lang="en-US" dirty="0" err="1">
                <a:sym typeface="+mn-ea"/>
              </a:rPr>
              <a:t>env.html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微服务搭建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807210"/>
            <a:ext cx="10141585" cy="437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数据库创建</a:t>
            </a:r>
            <a:r>
              <a:rPr lang="en-US" altLang="zh-CN" dirty="0"/>
              <a:t>bank-a bank-b</a:t>
            </a:r>
            <a:r>
              <a:rPr lang="zh-CN" altLang="en-US" dirty="0"/>
              <a:t>库</a:t>
            </a:r>
            <a:endParaRPr lang="en-US" altLang="zh-CN" dirty="0"/>
          </a:p>
          <a:p>
            <a:pPr marL="457200" lvl="1" indent="0">
              <a:buNone/>
            </a:pPr>
            <a:r>
              <a:rPr lang="en-US" sz="1370" dirty="0"/>
              <a:t>CREATE TABLE `</a:t>
            </a:r>
            <a:r>
              <a:rPr lang="en-US" sz="1370" dirty="0" err="1"/>
              <a:t>t_bank</a:t>
            </a:r>
            <a:r>
              <a:rPr lang="en-US" sz="1370" dirty="0"/>
              <a:t>` (</a:t>
            </a:r>
          </a:p>
          <a:p>
            <a:pPr marL="457200" lvl="1" indent="0">
              <a:buNone/>
            </a:pPr>
            <a:r>
              <a:rPr lang="en-US" sz="1370" dirty="0"/>
              <a:t>  `id` </a:t>
            </a:r>
            <a:r>
              <a:rPr lang="en-US" sz="1370" dirty="0" err="1"/>
              <a:t>bigint</a:t>
            </a:r>
            <a:r>
              <a:rPr lang="en-US" sz="1370" dirty="0"/>
              <a:t>(20) NOT NULL AUTO_INCREMENT,</a:t>
            </a:r>
          </a:p>
          <a:p>
            <a:pPr marL="457200" lvl="1" indent="0">
              <a:buNone/>
            </a:pPr>
            <a:r>
              <a:rPr lang="en-US" sz="1370" dirty="0"/>
              <a:t>  `money` </a:t>
            </a:r>
            <a:r>
              <a:rPr lang="en-US" sz="1370" dirty="0" err="1"/>
              <a:t>int</a:t>
            </a:r>
            <a:r>
              <a:rPr lang="en-US" sz="1370" dirty="0"/>
              <a:t>(10) DEFAULT NULL,</a:t>
            </a:r>
          </a:p>
          <a:p>
            <a:pPr marL="457200" lvl="1" indent="0">
              <a:buNone/>
            </a:pPr>
            <a:r>
              <a:rPr lang="en-US" sz="1370" dirty="0"/>
              <a:t>  `user` varchar(32) DEFAULT NULL,	</a:t>
            </a:r>
          </a:p>
          <a:p>
            <a:pPr marL="457200" lvl="1" indent="0">
              <a:buNone/>
            </a:pPr>
            <a:r>
              <a:rPr lang="en-US" sz="1370" dirty="0"/>
              <a:t>  PRIMARY KEY (`id`)</a:t>
            </a:r>
          </a:p>
          <a:p>
            <a:pPr marL="457200" lvl="1" indent="0">
              <a:buNone/>
            </a:pPr>
            <a:r>
              <a:rPr lang="en-US" sz="1370" dirty="0"/>
              <a:t>) ENGINE=</a:t>
            </a:r>
            <a:r>
              <a:rPr lang="en-US" sz="1370" dirty="0" err="1"/>
              <a:t>InnoDB</a:t>
            </a:r>
            <a:r>
              <a:rPr lang="en-US" sz="1370" dirty="0"/>
              <a:t> DEFAULT CHARSET=utf8 ROW_FORMAT=DYNAMIC;</a:t>
            </a:r>
          </a:p>
          <a:p>
            <a:pPr marL="457200" lvl="1" indent="0">
              <a:buNone/>
            </a:pPr>
            <a:r>
              <a:rPr lang="en-US" sz="1370" dirty="0"/>
              <a:t>insert into </a:t>
            </a:r>
            <a:r>
              <a:rPr lang="en-US" sz="1370" dirty="0" err="1"/>
              <a:t>t_bank</a:t>
            </a:r>
            <a:r>
              <a:rPr lang="en-US" sz="1370" dirty="0"/>
              <a:t>(</a:t>
            </a:r>
            <a:r>
              <a:rPr lang="en-US" sz="1370" dirty="0" err="1"/>
              <a:t>money,user</a:t>
            </a:r>
            <a:r>
              <a:rPr lang="en-US" sz="1370" dirty="0"/>
              <a:t>) values(1000,'xiaoming');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2.Springboot </a:t>
            </a:r>
            <a:r>
              <a:rPr lang="zh-CN" altLang="en-US" dirty="0">
                <a:sym typeface="+mn-ea"/>
              </a:rPr>
              <a:t>依赖的服务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</a:t>
            </a:r>
            <a:r>
              <a:rPr lang="en-US" altLang="zh-CN" dirty="0">
                <a:sym typeface="+mn-ea"/>
              </a:rPr>
              <a:t>web actuator consul-discovery feign  </a:t>
            </a:r>
            <a:r>
              <a:rPr lang="en-US" altLang="zh-CN" dirty="0" err="1">
                <a:sym typeface="+mn-ea"/>
              </a:rPr>
              <a:t>mysql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mybatis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Tx-Client(TC)</a:t>
            </a:r>
            <a:r>
              <a:rPr lang="zh-CN" altLang="en-US">
                <a:sym typeface="+mn-ea"/>
              </a:rPr>
              <a:t>环境搭建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807210"/>
            <a:ext cx="10141585" cy="437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框架</a:t>
            </a:r>
            <a:r>
              <a:rPr lang="en-US" dirty="0" err="1"/>
              <a:t>pom</a:t>
            </a:r>
            <a:endParaRPr lang="en-US" altLang="zh-CN" dirty="0"/>
          </a:p>
          <a:p>
            <a:pPr marL="457200" lvl="1" indent="0">
              <a:buNone/>
            </a:pPr>
            <a:r>
              <a:rPr lang="en-US" sz="1370" dirty="0"/>
              <a:t>        &lt;dependency&gt;</a:t>
            </a:r>
          </a:p>
          <a:p>
            <a:pPr marL="457200" lvl="1" indent="0">
              <a:buNone/>
            </a:pPr>
            <a:r>
              <a:rPr lang="en-US" sz="1370" dirty="0"/>
              <a:t>            &lt;</a:t>
            </a:r>
            <a:r>
              <a:rPr lang="en-US" sz="1370" dirty="0" err="1"/>
              <a:t>groupId</a:t>
            </a:r>
            <a:r>
              <a:rPr lang="en-US" sz="1370" dirty="0"/>
              <a:t>&gt;</a:t>
            </a:r>
            <a:r>
              <a:rPr lang="en-US" sz="1370" dirty="0" err="1"/>
              <a:t>com.codingapi.txlcn</a:t>
            </a:r>
            <a:r>
              <a:rPr lang="en-US" sz="1370" dirty="0"/>
              <a:t>&lt;/</a:t>
            </a:r>
            <a:r>
              <a:rPr lang="en-US" sz="1370" dirty="0" err="1"/>
              <a:t>groupId</a:t>
            </a:r>
            <a:r>
              <a:rPr lang="en-US" sz="1370" dirty="0"/>
              <a:t>&gt;</a:t>
            </a:r>
          </a:p>
          <a:p>
            <a:pPr marL="457200" lvl="1" indent="0">
              <a:buNone/>
            </a:pPr>
            <a:r>
              <a:rPr lang="en-US" sz="1370" dirty="0"/>
              <a:t>            &lt;</a:t>
            </a:r>
            <a:r>
              <a:rPr lang="en-US" sz="1370" dirty="0" err="1"/>
              <a:t>artifactId</a:t>
            </a:r>
            <a:r>
              <a:rPr lang="en-US" sz="1370" dirty="0"/>
              <a:t>&gt;</a:t>
            </a:r>
            <a:r>
              <a:rPr lang="en-US" sz="1370" dirty="0" err="1"/>
              <a:t>txlcn-tc</a:t>
            </a:r>
            <a:r>
              <a:rPr lang="en-US" sz="1370" dirty="0"/>
              <a:t>&lt;/</a:t>
            </a:r>
            <a:r>
              <a:rPr lang="en-US" sz="1370" dirty="0" err="1"/>
              <a:t>artifactId</a:t>
            </a:r>
            <a:r>
              <a:rPr lang="en-US" sz="1370" dirty="0"/>
              <a:t>&gt;</a:t>
            </a:r>
          </a:p>
          <a:p>
            <a:pPr marL="457200" lvl="1" indent="0">
              <a:buNone/>
            </a:pPr>
            <a:r>
              <a:rPr lang="en-US" sz="1370" dirty="0"/>
              <a:t>            &lt;version&gt;5.0.1.RELEASE&lt;/version&gt;</a:t>
            </a:r>
          </a:p>
          <a:p>
            <a:pPr marL="457200" lvl="1" indent="0">
              <a:buNone/>
            </a:pPr>
            <a:r>
              <a:rPr lang="en-US" sz="1370" dirty="0"/>
              <a:t>        &lt;/dependency&gt;</a:t>
            </a:r>
          </a:p>
          <a:p>
            <a:pPr marL="457200" lvl="1" indent="0">
              <a:buNone/>
            </a:pPr>
            <a:r>
              <a:rPr lang="en-US" sz="1370" dirty="0"/>
              <a:t>        &lt;dependency&gt;</a:t>
            </a:r>
          </a:p>
          <a:p>
            <a:pPr marL="457200" lvl="1" indent="0">
              <a:buNone/>
            </a:pPr>
            <a:r>
              <a:rPr lang="en-US" sz="1370" dirty="0"/>
              <a:t>            &lt;</a:t>
            </a:r>
            <a:r>
              <a:rPr lang="en-US" sz="1370" dirty="0" err="1"/>
              <a:t>groupId</a:t>
            </a:r>
            <a:r>
              <a:rPr lang="en-US" sz="1370" dirty="0"/>
              <a:t>&gt;</a:t>
            </a:r>
            <a:r>
              <a:rPr lang="en-US" sz="1370" dirty="0" err="1"/>
              <a:t>com.codingapi.txlcn</a:t>
            </a:r>
            <a:r>
              <a:rPr lang="en-US" sz="1370" dirty="0"/>
              <a:t>&lt;/</a:t>
            </a:r>
            <a:r>
              <a:rPr lang="en-US" sz="1370" dirty="0" err="1"/>
              <a:t>groupId</a:t>
            </a:r>
            <a:r>
              <a:rPr lang="en-US" sz="1370" dirty="0"/>
              <a:t>&gt;</a:t>
            </a:r>
          </a:p>
          <a:p>
            <a:pPr marL="457200" lvl="1" indent="0">
              <a:buNone/>
            </a:pPr>
            <a:r>
              <a:rPr lang="en-US" sz="1370" dirty="0"/>
              <a:t>            &lt;</a:t>
            </a:r>
            <a:r>
              <a:rPr lang="en-US" sz="1370" dirty="0" err="1"/>
              <a:t>artifactId</a:t>
            </a:r>
            <a:r>
              <a:rPr lang="en-US" sz="1370" dirty="0"/>
              <a:t>&gt;</a:t>
            </a:r>
            <a:r>
              <a:rPr lang="en-US" sz="1370" dirty="0" err="1"/>
              <a:t>txlcn-txmsg-netty</a:t>
            </a:r>
            <a:r>
              <a:rPr lang="en-US" sz="1370" dirty="0"/>
              <a:t>&lt;/</a:t>
            </a:r>
            <a:r>
              <a:rPr lang="en-US" sz="1370" dirty="0" err="1"/>
              <a:t>artifactId</a:t>
            </a:r>
            <a:r>
              <a:rPr lang="en-US" sz="1370" dirty="0"/>
              <a:t>&gt;</a:t>
            </a:r>
          </a:p>
          <a:p>
            <a:pPr marL="457200" lvl="1" indent="0">
              <a:buNone/>
            </a:pPr>
            <a:r>
              <a:rPr lang="en-US" sz="1370" dirty="0"/>
              <a:t>            &lt;version&gt;5.0.1.RELEASE&lt;/version&gt;</a:t>
            </a:r>
          </a:p>
          <a:p>
            <a:pPr marL="457200" lvl="1" indent="0">
              <a:buNone/>
            </a:pPr>
            <a:r>
              <a:rPr lang="en-US" sz="1370" dirty="0"/>
              <a:t>        &lt;/dependency&gt;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开启分布式事务 @EnableDistributedTransaction 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配置事务模式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292</Words>
  <Application>Microsoft Macintosh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TX-LCN   SpringCloud环境搭建</vt:lpstr>
      <vt:lpstr>目录</vt:lpstr>
      <vt:lpstr>依赖环境准备</vt:lpstr>
      <vt:lpstr>演示场景介绍</vt:lpstr>
      <vt:lpstr>Tx-Manager(TM)环境搭建</vt:lpstr>
      <vt:lpstr>微服务搭建</vt:lpstr>
      <vt:lpstr>Tx-Client(TC)环境搭建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TX-LCN   SpringCloud环境搭建</dc:title>
  <dc:creator/>
  <cp:lastModifiedBy>王 亮</cp:lastModifiedBy>
  <cp:revision>45</cp:revision>
  <dcterms:created xsi:type="dcterms:W3CDTF">2019-02-12T12:24:14Z</dcterms:created>
  <dcterms:modified xsi:type="dcterms:W3CDTF">2019-02-12T15:15:31Z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