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8" r:id="rId5"/>
    <p:sldId id="263" r:id="rId6"/>
    <p:sldId id="265" r:id="rId7"/>
    <p:sldId id="264" r:id="rId8"/>
    <p:sldId id="266" r:id="rId9"/>
    <p:sldId id="267" r:id="rId10"/>
    <p:sldId id="268" r:id="rId11"/>
    <p:sldId id="269" r:id="rId1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4F37CD9B-A05D-43C1-BC74-EBF3157796B5}" type="datetimeFigureOut">
              <a:rPr lang="es-CO" smtClean="0"/>
              <a:t>20/04/2017</a:t>
            </a:fld>
            <a:endParaRPr lang="es-CO"/>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CO"/>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1CFD80D-D5A6-459B-B81F-67E849FD4DA9}"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F37CD9B-A05D-43C1-BC74-EBF3157796B5}" type="datetimeFigureOut">
              <a:rPr lang="es-CO" smtClean="0"/>
              <a:t>20/04/2017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E1CFD80D-D5A6-459B-B81F-67E849FD4DA9}"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F37CD9B-A05D-43C1-BC74-EBF3157796B5}" type="datetimeFigureOut">
              <a:rPr lang="es-CO" smtClean="0"/>
              <a:t>20/04/2017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E1CFD80D-D5A6-459B-B81F-67E849FD4DA9}"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4F37CD9B-A05D-43C1-BC74-EBF3157796B5}" type="datetimeFigureOut">
              <a:rPr lang="es-CO" smtClean="0"/>
              <a:t>20/04/2017</a:t>
            </a:fld>
            <a:endParaRPr lang="es-CO"/>
          </a:p>
        </p:txBody>
      </p:sp>
      <p:sp>
        <p:nvSpPr>
          <p:cNvPr id="5" name="4 Marcador de pie de página"/>
          <p:cNvSpPr>
            <a:spLocks noGrp="1"/>
          </p:cNvSpPr>
          <p:nvPr>
            <p:ph type="ftr" sz="quarter" idx="11"/>
          </p:nvPr>
        </p:nvSpPr>
        <p:spPr>
          <a:xfrm>
            <a:off x="457200" y="6480969"/>
            <a:ext cx="4260056" cy="300831"/>
          </a:xfrm>
        </p:spPr>
        <p:txBody>
          <a:bodyPr/>
          <a:lstStyle/>
          <a:p>
            <a:endParaRPr lang="es-CO"/>
          </a:p>
        </p:txBody>
      </p:sp>
      <p:sp>
        <p:nvSpPr>
          <p:cNvPr id="6" name="5 Marcador de número de diapositiva"/>
          <p:cNvSpPr>
            <a:spLocks noGrp="1"/>
          </p:cNvSpPr>
          <p:nvPr>
            <p:ph type="sldNum" sz="quarter" idx="12"/>
          </p:nvPr>
        </p:nvSpPr>
        <p:spPr/>
        <p:txBody>
          <a:bodyPr/>
          <a:lstStyle/>
          <a:p>
            <a:fld id="{E1CFD80D-D5A6-459B-B81F-67E849FD4DA9}"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4F37CD9B-A05D-43C1-BC74-EBF3157796B5}" type="datetimeFigureOut">
              <a:rPr lang="es-CO" smtClean="0"/>
              <a:t>20/04/2017</a:t>
            </a:fld>
            <a:endParaRPr lang="es-CO"/>
          </a:p>
        </p:txBody>
      </p:sp>
      <p:sp>
        <p:nvSpPr>
          <p:cNvPr id="5" name="4 Marcador de pie de página"/>
          <p:cNvSpPr>
            <a:spLocks noGrp="1"/>
          </p:cNvSpPr>
          <p:nvPr>
            <p:ph type="ftr" sz="quarter" idx="11"/>
          </p:nvPr>
        </p:nvSpPr>
        <p:spPr>
          <a:xfrm>
            <a:off x="2619376" y="6480969"/>
            <a:ext cx="4260056" cy="300831"/>
          </a:xfrm>
        </p:spPr>
        <p:txBody>
          <a:bodyPr/>
          <a:lstStyle/>
          <a:p>
            <a:endParaRPr lang="es-CO"/>
          </a:p>
        </p:txBody>
      </p:sp>
      <p:sp>
        <p:nvSpPr>
          <p:cNvPr id="6" name="5 Marcador de número de diapositiva"/>
          <p:cNvSpPr>
            <a:spLocks noGrp="1"/>
          </p:cNvSpPr>
          <p:nvPr>
            <p:ph type="sldNum" sz="quarter" idx="12"/>
          </p:nvPr>
        </p:nvSpPr>
        <p:spPr>
          <a:xfrm>
            <a:off x="8451056" y="809624"/>
            <a:ext cx="502920" cy="300831"/>
          </a:xfrm>
        </p:spPr>
        <p:txBody>
          <a:bodyPr/>
          <a:lstStyle/>
          <a:p>
            <a:fld id="{E1CFD80D-D5A6-459B-B81F-67E849FD4DA9}" type="slidenum">
              <a:rPr lang="es-CO" smtClean="0"/>
              <a:t>‹Nº›</a:t>
            </a:fld>
            <a:endParaRPr lang="es-CO"/>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4F37CD9B-A05D-43C1-BC74-EBF3157796B5}" type="datetimeFigureOut">
              <a:rPr lang="es-CO" smtClean="0"/>
              <a:t>20/04/2017</a:t>
            </a:fld>
            <a:endParaRPr lang="es-CO"/>
          </a:p>
        </p:txBody>
      </p:sp>
      <p:sp>
        <p:nvSpPr>
          <p:cNvPr id="6" name="5 Marcador de pie de página"/>
          <p:cNvSpPr>
            <a:spLocks noGrp="1"/>
          </p:cNvSpPr>
          <p:nvPr>
            <p:ph type="ftr" sz="quarter" idx="11"/>
          </p:nvPr>
        </p:nvSpPr>
        <p:spPr>
          <a:xfrm>
            <a:off x="457200" y="6480969"/>
            <a:ext cx="4260056" cy="301752"/>
          </a:xfrm>
        </p:spPr>
        <p:txBody>
          <a:bodyPr/>
          <a:lstStyle/>
          <a:p>
            <a:endParaRPr lang="es-CO"/>
          </a:p>
        </p:txBody>
      </p:sp>
      <p:sp>
        <p:nvSpPr>
          <p:cNvPr id="7" name="6 Marcador de número de diapositiva"/>
          <p:cNvSpPr>
            <a:spLocks noGrp="1"/>
          </p:cNvSpPr>
          <p:nvPr>
            <p:ph type="sldNum" sz="quarter" idx="12"/>
          </p:nvPr>
        </p:nvSpPr>
        <p:spPr>
          <a:xfrm>
            <a:off x="7589520" y="6480969"/>
            <a:ext cx="502920" cy="301752"/>
          </a:xfrm>
        </p:spPr>
        <p:txBody>
          <a:bodyPr/>
          <a:lstStyle/>
          <a:p>
            <a:fld id="{E1CFD80D-D5A6-459B-B81F-67E849FD4DA9}"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4F37CD9B-A05D-43C1-BC74-EBF3157796B5}" type="datetimeFigureOut">
              <a:rPr lang="es-CO" smtClean="0"/>
              <a:t>20/04/2017</a:t>
            </a:fld>
            <a:endParaRPr lang="es-CO"/>
          </a:p>
        </p:txBody>
      </p:sp>
      <p:sp>
        <p:nvSpPr>
          <p:cNvPr id="8" name="7 Marcador de pie de página"/>
          <p:cNvSpPr>
            <a:spLocks noGrp="1"/>
          </p:cNvSpPr>
          <p:nvPr>
            <p:ph type="ftr" sz="quarter" idx="11"/>
          </p:nvPr>
        </p:nvSpPr>
        <p:spPr>
          <a:xfrm>
            <a:off x="457200" y="6480969"/>
            <a:ext cx="4261104" cy="301752"/>
          </a:xfrm>
        </p:spPr>
        <p:txBody>
          <a:bodyPr/>
          <a:lstStyle/>
          <a:p>
            <a:endParaRPr lang="es-CO"/>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E1CFD80D-D5A6-459B-B81F-67E849FD4DA9}" type="slidenum">
              <a:rPr lang="es-CO" smtClean="0"/>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F37CD9B-A05D-43C1-BC74-EBF3157796B5}" type="datetimeFigureOut">
              <a:rPr lang="es-CO" smtClean="0"/>
              <a:t>20/04/2017</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E1CFD80D-D5A6-459B-B81F-67E849FD4DA9}"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4F37CD9B-A05D-43C1-BC74-EBF3157796B5}" type="datetimeFigureOut">
              <a:rPr lang="es-CO" smtClean="0"/>
              <a:t>20/04/2017</a:t>
            </a:fld>
            <a:endParaRPr lang="es-CO"/>
          </a:p>
        </p:txBody>
      </p:sp>
      <p:sp>
        <p:nvSpPr>
          <p:cNvPr id="3" name="2 Marcador de pie de página"/>
          <p:cNvSpPr>
            <a:spLocks noGrp="1"/>
          </p:cNvSpPr>
          <p:nvPr>
            <p:ph type="ftr" sz="quarter" idx="11"/>
          </p:nvPr>
        </p:nvSpPr>
        <p:spPr>
          <a:xfrm>
            <a:off x="457200" y="6481890"/>
            <a:ext cx="4260056" cy="300831"/>
          </a:xfrm>
        </p:spPr>
        <p:txBody>
          <a:bodyPr/>
          <a:lstStyle/>
          <a:p>
            <a:endParaRPr lang="es-CO"/>
          </a:p>
        </p:txBody>
      </p:sp>
      <p:sp>
        <p:nvSpPr>
          <p:cNvPr id="4" name="3 Marcador de número de diapositiva"/>
          <p:cNvSpPr>
            <a:spLocks noGrp="1"/>
          </p:cNvSpPr>
          <p:nvPr>
            <p:ph type="sldNum" sz="quarter" idx="12"/>
          </p:nvPr>
        </p:nvSpPr>
        <p:spPr>
          <a:xfrm>
            <a:off x="7589520" y="6480969"/>
            <a:ext cx="502920" cy="301752"/>
          </a:xfrm>
        </p:spPr>
        <p:txBody>
          <a:bodyPr/>
          <a:lstStyle/>
          <a:p>
            <a:fld id="{E1CFD80D-D5A6-459B-B81F-67E849FD4DA9}"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4F37CD9B-A05D-43C1-BC74-EBF3157796B5}" type="datetimeFigureOut">
              <a:rPr lang="es-CO" smtClean="0"/>
              <a:t>20/04/2017</a:t>
            </a:fld>
            <a:endParaRPr lang="es-CO"/>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CO"/>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E1CFD80D-D5A6-459B-B81F-67E849FD4DA9}" type="slidenum">
              <a:rPr lang="es-CO" smtClean="0"/>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4F37CD9B-A05D-43C1-BC74-EBF3157796B5}" type="datetimeFigureOut">
              <a:rPr lang="es-CO" smtClean="0"/>
              <a:t>20/04/2017</a:t>
            </a:fld>
            <a:endParaRPr lang="es-CO"/>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CO"/>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E1CFD80D-D5A6-459B-B81F-67E849FD4DA9}" type="slidenum">
              <a:rPr lang="es-CO" smtClean="0"/>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F37CD9B-A05D-43C1-BC74-EBF3157796B5}" type="datetimeFigureOut">
              <a:rPr lang="es-CO" smtClean="0"/>
              <a:t>20/04/2017</a:t>
            </a:fld>
            <a:endParaRPr lang="es-CO"/>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CO"/>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1CFD80D-D5A6-459B-B81F-67E849FD4DA9}" type="slidenum">
              <a:rPr lang="es-CO" smtClean="0"/>
              <a:t>‹Nº›</a:t>
            </a:fld>
            <a:endParaRPr lang="es-CO"/>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332656"/>
            <a:ext cx="7681911" cy="923330"/>
          </a:xfrm>
          <a:prstGeom prst="rect">
            <a:avLst/>
          </a:prstGeom>
          <a:noFill/>
        </p:spPr>
        <p:txBody>
          <a:bodyPr wrap="none" lIns="91440" tIns="45720" rIns="91440" bIns="45720">
            <a:spAutoFit/>
          </a:bodyPr>
          <a:lstStyle/>
          <a:p>
            <a:pPr algn="ctr"/>
            <a:r>
              <a:rPr lang="es-E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Seguridad informática</a:t>
            </a:r>
            <a:endParaRPr lang="es-E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5 Rectángulo"/>
          <p:cNvSpPr/>
          <p:nvPr/>
        </p:nvSpPr>
        <p:spPr>
          <a:xfrm>
            <a:off x="3995936" y="5772165"/>
            <a:ext cx="3829896" cy="923330"/>
          </a:xfrm>
          <a:prstGeom prst="rect">
            <a:avLst/>
          </a:prstGeom>
          <a:noFill/>
        </p:spPr>
        <p:txBody>
          <a:bodyPr wrap="none" lIns="91440" tIns="45720" rIns="91440" bIns="45720">
            <a:spAutoFit/>
          </a:bodyPr>
          <a:lstStyle/>
          <a:p>
            <a:pPr algn="ctr"/>
            <a:r>
              <a:rPr lang="es-E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Estándares</a:t>
            </a:r>
            <a:endParaRPr lang="es-E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5" y="1255986"/>
            <a:ext cx="2914498" cy="3992862"/>
          </a:xfrm>
          <a:prstGeom prst="rect">
            <a:avLst/>
          </a:prstGeom>
        </p:spPr>
      </p:pic>
      <p:sp>
        <p:nvSpPr>
          <p:cNvPr id="3" name="2 CuadroTexto"/>
          <p:cNvSpPr txBox="1"/>
          <p:nvPr/>
        </p:nvSpPr>
        <p:spPr>
          <a:xfrm>
            <a:off x="1909317" y="5402833"/>
            <a:ext cx="4942379" cy="369332"/>
          </a:xfrm>
          <a:prstGeom prst="rect">
            <a:avLst/>
          </a:prstGeom>
          <a:noFill/>
        </p:spPr>
        <p:txBody>
          <a:bodyPr wrap="none" rtlCol="0">
            <a:spAutoFit/>
          </a:bodyPr>
          <a:lstStyle/>
          <a:p>
            <a:r>
              <a:rPr lang="es-CO" dirty="0" smtClean="0"/>
              <a:t>Universidad Nacional abierta y a distancia</a:t>
            </a:r>
            <a:endParaRPr lang="es-CO" dirty="0"/>
          </a:p>
        </p:txBody>
      </p:sp>
    </p:spTree>
    <p:extLst>
      <p:ext uri="{BB962C8B-B14F-4D97-AF65-F5344CB8AC3E}">
        <p14:creationId xmlns:p14="http://schemas.microsoft.com/office/powerpoint/2010/main" val="30563510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79512" y="188640"/>
            <a:ext cx="8640960" cy="4801314"/>
          </a:xfrm>
          <a:prstGeom prst="rect">
            <a:avLst/>
          </a:prstGeom>
        </p:spPr>
        <p:txBody>
          <a:bodyPr wrap="square">
            <a:spAutoFit/>
          </a:bodyPr>
          <a:lstStyle/>
          <a:p>
            <a:r>
              <a:rPr lang="es-CO" b="1" dirty="0" err="1" smtClean="0"/>
              <a:t>Estandares</a:t>
            </a:r>
            <a:r>
              <a:rPr lang="es-CO" b="1" dirty="0" smtClean="0"/>
              <a:t> ISO 27000</a:t>
            </a:r>
          </a:p>
          <a:p>
            <a:endParaRPr lang="es-CO" b="1" dirty="0"/>
          </a:p>
          <a:p>
            <a:r>
              <a:rPr lang="es-CO" dirty="0"/>
              <a:t>ISO/IEC 27000 es un conjunto de estándares desarrollados -o en fase de desarrollo- por ISO (International </a:t>
            </a:r>
            <a:r>
              <a:rPr lang="es-CO" dirty="0" err="1"/>
              <a:t>Organization</a:t>
            </a:r>
            <a:r>
              <a:rPr lang="es-CO" dirty="0"/>
              <a:t> </a:t>
            </a:r>
            <a:r>
              <a:rPr lang="es-CO" dirty="0" err="1"/>
              <a:t>for</a:t>
            </a:r>
            <a:r>
              <a:rPr lang="es-CO" dirty="0"/>
              <a:t> </a:t>
            </a:r>
            <a:r>
              <a:rPr lang="es-CO" dirty="0" err="1"/>
              <a:t>Standardization</a:t>
            </a:r>
            <a:r>
              <a:rPr lang="es-CO" dirty="0"/>
              <a:t>) e IEC (International </a:t>
            </a:r>
            <a:r>
              <a:rPr lang="es-CO" dirty="0" err="1"/>
              <a:t>Electrotechnical</a:t>
            </a:r>
            <a:r>
              <a:rPr lang="es-CO" dirty="0"/>
              <a:t> </a:t>
            </a:r>
            <a:r>
              <a:rPr lang="es-CO" dirty="0" err="1"/>
              <a:t>Commission</a:t>
            </a:r>
            <a:r>
              <a:rPr lang="es-CO" dirty="0"/>
              <a:t>), que proporcionan un marco de gestión de la seguridad de la información utilizable por cualquier tipo de organización, pública o privada, grande o pequeña</a:t>
            </a:r>
            <a:r>
              <a:rPr lang="es-CO" dirty="0" smtClean="0"/>
              <a:t>.</a:t>
            </a:r>
          </a:p>
          <a:p>
            <a:endParaRPr lang="es-CO" dirty="0"/>
          </a:p>
          <a:p>
            <a:r>
              <a:rPr lang="es-CO" dirty="0"/>
              <a:t>El ISO-27000 se basa en la segunda parte del estándar británico BS7799 (BS7799:2). Está compuesta a grandes rasgos por</a:t>
            </a:r>
            <a:r>
              <a:rPr lang="es-CO" dirty="0" smtClean="0"/>
              <a:t>:</a:t>
            </a:r>
          </a:p>
          <a:p>
            <a:endParaRPr lang="es-CO" dirty="0"/>
          </a:p>
          <a:p>
            <a:pPr marL="285750" indent="-285750">
              <a:buFont typeface="Arial" panose="020B0604020202020204" pitchFamily="34" charset="0"/>
              <a:buChar char="•"/>
            </a:pPr>
            <a:r>
              <a:rPr lang="es-CO" dirty="0"/>
              <a:t>ISMS(</a:t>
            </a:r>
            <a:r>
              <a:rPr lang="es-CO" dirty="0" err="1"/>
              <a:t>Information</a:t>
            </a:r>
            <a:r>
              <a:rPr lang="es-CO" dirty="0"/>
              <a:t> Security Management </a:t>
            </a:r>
            <a:r>
              <a:rPr lang="es-CO" dirty="0" err="1"/>
              <a:t>System</a:t>
            </a:r>
            <a:r>
              <a:rPr lang="es-CO" dirty="0"/>
              <a:t>).</a:t>
            </a:r>
          </a:p>
          <a:p>
            <a:pPr marL="285750" indent="-285750">
              <a:buFont typeface="Arial" panose="020B0604020202020204" pitchFamily="34" charset="0"/>
              <a:buChar char="•"/>
            </a:pPr>
            <a:r>
              <a:rPr lang="es-CO" dirty="0"/>
              <a:t>Valoración de Riesgo.</a:t>
            </a:r>
          </a:p>
          <a:p>
            <a:pPr marL="285750" indent="-285750">
              <a:buFont typeface="Arial" panose="020B0604020202020204" pitchFamily="34" charset="0"/>
              <a:buChar char="•"/>
            </a:pPr>
            <a:r>
              <a:rPr lang="es-CO" dirty="0"/>
              <a:t>Controles</a:t>
            </a:r>
            <a:r>
              <a:rPr lang="es-CO" dirty="0" smtClean="0"/>
              <a:t>.</a:t>
            </a:r>
          </a:p>
          <a:p>
            <a:pPr marL="285750" indent="-285750">
              <a:buFont typeface="Arial" panose="020B0604020202020204" pitchFamily="34" charset="0"/>
              <a:buChar char="•"/>
            </a:pPr>
            <a:endParaRPr lang="es-CO" dirty="0"/>
          </a:p>
          <a:p>
            <a:r>
              <a:rPr lang="es-CO" dirty="0" smtClean="0"/>
              <a:t>A </a:t>
            </a:r>
            <a:r>
              <a:rPr lang="es-CO" dirty="0"/>
              <a:t>semejanza de otras normas ISO, la 27000 es realmente una serie de estándares</a:t>
            </a:r>
            <a:r>
              <a:rPr lang="es-CO" dirty="0" smtClean="0"/>
              <a:t>.</a:t>
            </a:r>
            <a:endParaRPr lang="es-CO" dirty="0"/>
          </a:p>
        </p:txBody>
      </p:sp>
    </p:spTree>
    <p:extLst>
      <p:ext uri="{BB962C8B-B14F-4D97-AF65-F5344CB8AC3E}">
        <p14:creationId xmlns:p14="http://schemas.microsoft.com/office/powerpoint/2010/main" val="6198906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197346"/>
            <a:ext cx="8424936" cy="3693319"/>
          </a:xfrm>
          <a:prstGeom prst="rect">
            <a:avLst/>
          </a:prstGeom>
        </p:spPr>
        <p:txBody>
          <a:bodyPr wrap="square">
            <a:spAutoFit/>
          </a:bodyPr>
          <a:lstStyle/>
          <a:p>
            <a:pPr marL="285750" indent="-285750">
              <a:buFont typeface="Arial" panose="020B0604020202020204" pitchFamily="34" charset="0"/>
              <a:buChar char="•"/>
            </a:pPr>
            <a:r>
              <a:rPr lang="es-CO" b="1" dirty="0" smtClean="0"/>
              <a:t>ISO 27000:</a:t>
            </a:r>
            <a:r>
              <a:rPr lang="es-CO" dirty="0" smtClean="0"/>
              <a:t> En fase de desarrollo. Contendrá términos y definiciones que se emplean en toda la serie 27000. La aplicación de cualquier estándar necesita de un vocabulario claramente definido, que evite distintas interpretaciones de conceptos técnicos y de gestión. Esta norma será gratuita, a diferencia de las demás de la serie, que tendrán un coste.</a:t>
            </a:r>
          </a:p>
          <a:p>
            <a:endParaRPr lang="es-CO" dirty="0" smtClean="0"/>
          </a:p>
          <a:p>
            <a:pPr marL="285750" indent="-285750">
              <a:buFont typeface="Arial" panose="020B0604020202020204" pitchFamily="34" charset="0"/>
              <a:buChar char="•"/>
            </a:pPr>
            <a:r>
              <a:rPr lang="es-CO" b="1" dirty="0" smtClean="0"/>
              <a:t>ISO 27001:</a:t>
            </a:r>
            <a:r>
              <a:rPr lang="es-CO" dirty="0" smtClean="0"/>
              <a:t> Es la norma principal de requisitos del sistema de gestión de seguridad de la información. Tiene su origen en la BS 7799-2:2002 y es la norma con arreglo a la cual se certifican por auditores externos los SGSI de las organizaciones. Fue publicada el 15 de Octubre de 2005 y sustituye a la BS 7799-2, habiéndose establecido unas condiciones de transición para aquellas empresas certificadas en esta última.</a:t>
            </a:r>
            <a:endParaRPr lang="es-CO" dirty="0"/>
          </a:p>
        </p:txBody>
      </p:sp>
      <p:pic>
        <p:nvPicPr>
          <p:cNvPr id="4098" name="Picture 2" descr="http://1.bp.blogspot.com/-NdBu0yzfgbU/VP9LamQO42I/AAAAAAAAA4I/gfCg74gQdTE/s1600/img_iso27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149080"/>
            <a:ext cx="5429250"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8906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03848" y="692696"/>
            <a:ext cx="2884123" cy="707886"/>
          </a:xfrm>
          <a:prstGeom prst="rect">
            <a:avLst/>
          </a:prstGeom>
          <a:noFill/>
        </p:spPr>
        <p:txBody>
          <a:bodyPr wrap="none" rtlCol="0">
            <a:spAutoFit/>
          </a:bodyPr>
          <a:lstStyle/>
          <a:p>
            <a:r>
              <a:rPr lang="es-CO" sz="4000" dirty="0" smtClean="0"/>
              <a:t>Estándares</a:t>
            </a:r>
            <a:endParaRPr lang="es-CO" sz="4000" dirty="0"/>
          </a:p>
        </p:txBody>
      </p:sp>
      <p:sp>
        <p:nvSpPr>
          <p:cNvPr id="4" name="3 CuadroTexto"/>
          <p:cNvSpPr txBox="1"/>
          <p:nvPr/>
        </p:nvSpPr>
        <p:spPr>
          <a:xfrm>
            <a:off x="468331" y="1628800"/>
            <a:ext cx="8355156" cy="1477328"/>
          </a:xfrm>
          <a:prstGeom prst="rect">
            <a:avLst/>
          </a:prstGeom>
          <a:noFill/>
        </p:spPr>
        <p:txBody>
          <a:bodyPr wrap="square" rtlCol="0">
            <a:spAutoFit/>
          </a:bodyPr>
          <a:lstStyle/>
          <a:p>
            <a:r>
              <a:rPr lang="es-CO" dirty="0"/>
              <a:t>Los estándares de seguridad son una herramienta que apoya la gestión de la seguridad informática, ya que los ambientes cada vez más complejos requieren de modelos que administren las tecnologías de manera integral, sin embargo, existen distintos modelos aplicables en la administración de la seguridad.</a:t>
            </a:r>
          </a:p>
        </p:txBody>
      </p:sp>
      <p:sp>
        <p:nvSpPr>
          <p:cNvPr id="5" name="4 CuadroTexto"/>
          <p:cNvSpPr txBox="1"/>
          <p:nvPr/>
        </p:nvSpPr>
        <p:spPr>
          <a:xfrm>
            <a:off x="468331" y="3106128"/>
            <a:ext cx="7297190" cy="1754326"/>
          </a:xfrm>
          <a:prstGeom prst="rect">
            <a:avLst/>
          </a:prstGeom>
          <a:noFill/>
        </p:spPr>
        <p:txBody>
          <a:bodyPr wrap="none" rtlCol="0">
            <a:spAutoFit/>
          </a:bodyPr>
          <a:lstStyle/>
          <a:p>
            <a:pPr marL="285750" indent="-285750">
              <a:buFont typeface="Arial" panose="020B0604020202020204" pitchFamily="34" charset="0"/>
              <a:buChar char="•"/>
            </a:pPr>
            <a:r>
              <a:rPr lang="es-CO" dirty="0" err="1">
                <a:solidFill>
                  <a:schemeClr val="tx1">
                    <a:lumMod val="95000"/>
                  </a:schemeClr>
                </a:solidFill>
              </a:rPr>
              <a:t>Trusted</a:t>
            </a:r>
            <a:r>
              <a:rPr lang="es-CO" dirty="0">
                <a:solidFill>
                  <a:schemeClr val="tx1">
                    <a:lumMod val="95000"/>
                  </a:schemeClr>
                </a:solidFill>
              </a:rPr>
              <a:t> </a:t>
            </a:r>
            <a:r>
              <a:rPr lang="es-CO" dirty="0" err="1">
                <a:solidFill>
                  <a:schemeClr val="tx1">
                    <a:lumMod val="95000"/>
                  </a:schemeClr>
                </a:solidFill>
              </a:rPr>
              <a:t>Computer</a:t>
            </a:r>
            <a:r>
              <a:rPr lang="es-CO" dirty="0">
                <a:solidFill>
                  <a:schemeClr val="tx1">
                    <a:lumMod val="95000"/>
                  </a:schemeClr>
                </a:solidFill>
              </a:rPr>
              <a:t> Security </a:t>
            </a:r>
            <a:r>
              <a:rPr lang="es-CO" dirty="0" err="1">
                <a:solidFill>
                  <a:schemeClr val="tx1">
                    <a:lumMod val="95000"/>
                  </a:schemeClr>
                </a:solidFill>
              </a:rPr>
              <a:t>Evaluation</a:t>
            </a:r>
            <a:r>
              <a:rPr lang="es-CO" dirty="0">
                <a:solidFill>
                  <a:schemeClr val="tx1">
                    <a:lumMod val="95000"/>
                  </a:schemeClr>
                </a:solidFill>
              </a:rPr>
              <a:t> </a:t>
            </a:r>
            <a:r>
              <a:rPr lang="es-CO" dirty="0" err="1">
                <a:solidFill>
                  <a:schemeClr val="tx1">
                    <a:lumMod val="95000"/>
                  </a:schemeClr>
                </a:solidFill>
              </a:rPr>
              <a:t>Criteria</a:t>
            </a:r>
            <a:r>
              <a:rPr lang="es-CO" dirty="0">
                <a:solidFill>
                  <a:schemeClr val="tx1">
                    <a:lumMod val="95000"/>
                  </a:schemeClr>
                </a:solidFill>
              </a:rPr>
              <a:t>. TCSEC</a:t>
            </a:r>
            <a:r>
              <a:rPr lang="es-CO" dirty="0" smtClean="0">
                <a:solidFill>
                  <a:schemeClr val="tx1">
                    <a:lumMod val="95000"/>
                  </a:schemeClr>
                </a:solidFill>
              </a:rPr>
              <a:t>.</a:t>
            </a:r>
            <a:endParaRPr lang="es-CO" dirty="0">
              <a:solidFill>
                <a:schemeClr val="tx1">
                  <a:lumMod val="95000"/>
                </a:schemeClr>
              </a:solidFill>
            </a:endParaRPr>
          </a:p>
          <a:p>
            <a:pPr marL="285750" indent="-285750">
              <a:buFont typeface="Arial" panose="020B0604020202020204" pitchFamily="34" charset="0"/>
              <a:buChar char="•"/>
            </a:pPr>
            <a:r>
              <a:rPr lang="es-CO" dirty="0" err="1">
                <a:solidFill>
                  <a:schemeClr val="tx1">
                    <a:lumMod val="95000"/>
                  </a:schemeClr>
                </a:solidFill>
              </a:rPr>
              <a:t>Information</a:t>
            </a:r>
            <a:r>
              <a:rPr lang="es-CO" dirty="0">
                <a:solidFill>
                  <a:schemeClr val="tx1">
                    <a:lumMod val="95000"/>
                  </a:schemeClr>
                </a:solidFill>
              </a:rPr>
              <a:t> </a:t>
            </a:r>
            <a:r>
              <a:rPr lang="es-CO" dirty="0" err="1">
                <a:solidFill>
                  <a:schemeClr val="tx1">
                    <a:lumMod val="95000"/>
                  </a:schemeClr>
                </a:solidFill>
              </a:rPr>
              <a:t>Technology</a:t>
            </a:r>
            <a:r>
              <a:rPr lang="es-CO" dirty="0">
                <a:solidFill>
                  <a:schemeClr val="tx1">
                    <a:lumMod val="95000"/>
                  </a:schemeClr>
                </a:solidFill>
              </a:rPr>
              <a:t> Security </a:t>
            </a:r>
            <a:r>
              <a:rPr lang="es-CO" dirty="0" err="1">
                <a:solidFill>
                  <a:schemeClr val="tx1">
                    <a:lumMod val="95000"/>
                  </a:schemeClr>
                </a:solidFill>
              </a:rPr>
              <a:t>Evaluation</a:t>
            </a:r>
            <a:r>
              <a:rPr lang="es-CO" dirty="0">
                <a:solidFill>
                  <a:schemeClr val="tx1">
                    <a:lumMod val="95000"/>
                  </a:schemeClr>
                </a:solidFill>
              </a:rPr>
              <a:t> </a:t>
            </a:r>
            <a:r>
              <a:rPr lang="es-CO" dirty="0" err="1">
                <a:solidFill>
                  <a:schemeClr val="tx1">
                    <a:lumMod val="95000"/>
                  </a:schemeClr>
                </a:solidFill>
              </a:rPr>
              <a:t>Criteria</a:t>
            </a:r>
            <a:r>
              <a:rPr lang="es-CO" dirty="0">
                <a:solidFill>
                  <a:schemeClr val="tx1">
                    <a:lumMod val="95000"/>
                  </a:schemeClr>
                </a:solidFill>
              </a:rPr>
              <a:t>. ITSEC.  </a:t>
            </a:r>
          </a:p>
          <a:p>
            <a:pPr marL="285750" indent="-285750">
              <a:buFont typeface="Arial" panose="020B0604020202020204" pitchFamily="34" charset="0"/>
              <a:buChar char="•"/>
            </a:pPr>
            <a:r>
              <a:rPr lang="es-CO" dirty="0">
                <a:solidFill>
                  <a:schemeClr val="tx1">
                    <a:lumMod val="95000"/>
                  </a:schemeClr>
                </a:solidFill>
              </a:rPr>
              <a:t>ISO 15408 Criterios </a:t>
            </a:r>
            <a:r>
              <a:rPr lang="es-CO" dirty="0" smtClean="0">
                <a:solidFill>
                  <a:schemeClr val="tx1">
                    <a:lumMod val="95000"/>
                  </a:schemeClr>
                </a:solidFill>
              </a:rPr>
              <a:t>Comunes </a:t>
            </a:r>
            <a:r>
              <a:rPr lang="es-CO" dirty="0">
                <a:solidFill>
                  <a:schemeClr val="tx1">
                    <a:lumMod val="95000"/>
                  </a:schemeClr>
                </a:solidFill>
              </a:rPr>
              <a:t>(CC</a:t>
            </a:r>
            <a:r>
              <a:rPr lang="es-CO" dirty="0" smtClean="0">
                <a:solidFill>
                  <a:schemeClr val="tx1">
                    <a:lumMod val="95000"/>
                  </a:schemeClr>
                </a:solidFill>
              </a:rPr>
              <a:t>).</a:t>
            </a:r>
            <a:r>
              <a:rPr lang="es-CO" dirty="0">
                <a:solidFill>
                  <a:schemeClr val="tx1">
                    <a:lumMod val="95000"/>
                  </a:schemeClr>
                </a:solidFill>
              </a:rPr>
              <a:t> </a:t>
            </a:r>
          </a:p>
          <a:p>
            <a:pPr marL="285750" indent="-285750">
              <a:buFont typeface="Arial" panose="020B0604020202020204" pitchFamily="34" charset="0"/>
              <a:buChar char="•"/>
            </a:pPr>
            <a:r>
              <a:rPr lang="es-CO" dirty="0">
                <a:solidFill>
                  <a:schemeClr val="tx1">
                    <a:lumMod val="95000"/>
                  </a:schemeClr>
                </a:solidFill>
              </a:rPr>
              <a:t>BS 7799 (Reino Unido). </a:t>
            </a:r>
          </a:p>
          <a:p>
            <a:pPr marL="285750" indent="-285750">
              <a:buFont typeface="Arial" panose="020B0604020202020204" pitchFamily="34" charset="0"/>
              <a:buChar char="•"/>
            </a:pPr>
            <a:r>
              <a:rPr lang="es-CO" dirty="0">
                <a:solidFill>
                  <a:schemeClr val="tx1">
                    <a:lumMod val="95000"/>
                  </a:schemeClr>
                </a:solidFill>
              </a:rPr>
              <a:t>ISO 17799.  </a:t>
            </a:r>
            <a:endParaRPr lang="es-CO" dirty="0" smtClean="0">
              <a:solidFill>
                <a:schemeClr val="tx1">
                  <a:lumMod val="95000"/>
                </a:schemeClr>
              </a:solidFill>
            </a:endParaRPr>
          </a:p>
          <a:p>
            <a:pPr marL="285750" indent="-285750">
              <a:buFont typeface="Arial" panose="020B0604020202020204" pitchFamily="34" charset="0"/>
              <a:buChar char="•"/>
            </a:pPr>
            <a:r>
              <a:rPr lang="es-CO" dirty="0" smtClean="0">
                <a:solidFill>
                  <a:schemeClr val="tx1">
                    <a:lumMod val="95000"/>
                  </a:schemeClr>
                </a:solidFill>
              </a:rPr>
              <a:t>ISO </a:t>
            </a:r>
            <a:r>
              <a:rPr lang="es-CO" dirty="0">
                <a:solidFill>
                  <a:schemeClr val="tx1">
                    <a:lumMod val="95000"/>
                  </a:schemeClr>
                </a:solidFill>
              </a:rPr>
              <a:t>27000.</a:t>
            </a:r>
          </a:p>
        </p:txBody>
      </p:sp>
      <p:pic>
        <p:nvPicPr>
          <p:cNvPr id="3074" name="Picture 2" descr="http://www.openinnova.es/wp-content/uploads/2014/11/Smart-Meter-Secur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648" y="4149080"/>
            <a:ext cx="4203285" cy="2313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5550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2088" y="476672"/>
            <a:ext cx="8352928" cy="5324535"/>
          </a:xfrm>
          <a:prstGeom prst="rect">
            <a:avLst/>
          </a:prstGeom>
        </p:spPr>
        <p:txBody>
          <a:bodyPr wrap="square">
            <a:spAutoFit/>
          </a:bodyPr>
          <a:lstStyle/>
          <a:p>
            <a:r>
              <a:rPr lang="es-CO" sz="2800" b="1" dirty="0" err="1" smtClean="0"/>
              <a:t>Estandar</a:t>
            </a:r>
            <a:r>
              <a:rPr lang="es-CO" sz="2800" b="1" dirty="0" smtClean="0"/>
              <a:t>: </a:t>
            </a:r>
            <a:r>
              <a:rPr lang="es-CO" sz="2400" b="1" dirty="0" err="1" smtClean="0"/>
              <a:t>Trusted</a:t>
            </a:r>
            <a:r>
              <a:rPr lang="es-CO" sz="2400" b="1" dirty="0" smtClean="0"/>
              <a:t> </a:t>
            </a:r>
            <a:r>
              <a:rPr lang="es-CO" sz="2400" b="1" dirty="0" err="1"/>
              <a:t>Computer</a:t>
            </a:r>
            <a:r>
              <a:rPr lang="es-CO" sz="2400" b="1" dirty="0"/>
              <a:t> Security </a:t>
            </a:r>
            <a:r>
              <a:rPr lang="es-CO" sz="2400" b="1" dirty="0" err="1"/>
              <a:t>Evaluation</a:t>
            </a:r>
            <a:r>
              <a:rPr lang="es-CO" sz="2400" b="1" dirty="0"/>
              <a:t> </a:t>
            </a:r>
            <a:r>
              <a:rPr lang="es-CO" sz="2400" b="1" dirty="0" err="1"/>
              <a:t>Criteria</a:t>
            </a:r>
            <a:r>
              <a:rPr lang="es-CO" sz="2400" b="1" dirty="0"/>
              <a:t>. TCSEC.</a:t>
            </a:r>
          </a:p>
          <a:p>
            <a:r>
              <a:rPr lang="es-CO" dirty="0"/>
              <a:t>El Departamento de Defensa de los Estados Unidos por los años 80’s (1983-1985) publica una serie de documentos denominados Serie Arco iris (</a:t>
            </a:r>
            <a:r>
              <a:rPr lang="es-CO" dirty="0" err="1"/>
              <a:t>Rainbow</a:t>
            </a:r>
            <a:r>
              <a:rPr lang="es-CO" dirty="0"/>
              <a:t> Series). Dentro de esta serie se encuentra el Libro Naranja (Orange Book) el cual suministra especificaciones de seguridad. Se definen siete conjuntos de criterios de evaluación denominados clases (D, C1, C2, B1, B2, B3 y A1). Cada clase de criterios cubre cuatro aspectos de la evaluación: política de seguridad, imputabilidad, aseguramiento y documentación. Los criterios correspondientes a estas cuatro áreas van ganando en detalle de una clase a otra, constituyendo una jerarquía en la que D es el nivel más bajo y A1 él más elevado. Todas las clases incluyen requisitos tanto de funcionalidad como de confianza.</a:t>
            </a:r>
          </a:p>
          <a:p>
            <a:r>
              <a:rPr lang="es-CO" dirty="0"/>
              <a:t/>
            </a:r>
            <a:br>
              <a:rPr lang="es-CO" dirty="0"/>
            </a:br>
            <a:r>
              <a:rPr lang="es-CO" b="1" dirty="0"/>
              <a:t>Nivel D (Protección mínima)</a:t>
            </a:r>
            <a:endParaRPr lang="es-CO" dirty="0"/>
          </a:p>
          <a:p>
            <a:r>
              <a:rPr lang="es-CO" dirty="0"/>
              <a:t>Sin seguridad, está reservada para sistemas que han sido evaluados y no cumplen con ninguna especificación de seguridad</a:t>
            </a:r>
            <a:r>
              <a:rPr lang="es-CO" dirty="0" smtClean="0"/>
              <a:t>.</a:t>
            </a:r>
            <a:endParaRPr lang="es-CO" dirty="0"/>
          </a:p>
        </p:txBody>
      </p:sp>
    </p:spTree>
    <p:extLst>
      <p:ext uri="{BB962C8B-B14F-4D97-AF65-F5344CB8AC3E}">
        <p14:creationId xmlns:p14="http://schemas.microsoft.com/office/powerpoint/2010/main" val="27523729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2088" y="476672"/>
            <a:ext cx="8352928" cy="3416320"/>
          </a:xfrm>
          <a:prstGeom prst="rect">
            <a:avLst/>
          </a:prstGeom>
        </p:spPr>
        <p:txBody>
          <a:bodyPr wrap="square">
            <a:spAutoFit/>
          </a:bodyPr>
          <a:lstStyle/>
          <a:p>
            <a:r>
              <a:rPr lang="es-CO" b="1" dirty="0" smtClean="0"/>
              <a:t>Nivel C1 (Protección Discrecional)</a:t>
            </a:r>
            <a:endParaRPr lang="es-CO" dirty="0" smtClean="0"/>
          </a:p>
          <a:p>
            <a:r>
              <a:rPr lang="es-CO" dirty="0" smtClean="0"/>
              <a:t>Se requiere identificación de usuarios que permite el acceso a distinta información. Cada usuario puede manejar su información privada y se hace la distinción entre los usuarios y el administrador del sistema, quien tiene control total de acceso.</a:t>
            </a:r>
          </a:p>
          <a:p>
            <a:r>
              <a:rPr lang="es-CO" dirty="0" smtClean="0"/>
              <a:t>Muchas de las tareas cotidianas de administración del sistema sólo pueden ser realizadas por este "súper usuario"; quien tiene gran responsabilidad en la seguridad del mismo. Con la actual descentralización de los sistemas de cómputos, no es raro que en una organización encontremos dos o tres personas cumpliendo este rol. Esto es un problema, debido a que no hay forma de distinguir entre los cambios que hizo cada usuario.</a:t>
            </a:r>
            <a:endParaRPr lang="es-CO" dirty="0"/>
          </a:p>
        </p:txBody>
      </p:sp>
      <p:pic>
        <p:nvPicPr>
          <p:cNvPr id="9218" name="Picture 2" descr="http://contenidos.enter.co/custom/uploads/2016/11/security-265130_1920FIN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037439"/>
            <a:ext cx="3651854" cy="273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952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79512" y="260648"/>
            <a:ext cx="8712968" cy="3693319"/>
          </a:xfrm>
          <a:prstGeom prst="rect">
            <a:avLst/>
          </a:prstGeom>
        </p:spPr>
        <p:txBody>
          <a:bodyPr wrap="square">
            <a:spAutoFit/>
          </a:bodyPr>
          <a:lstStyle/>
          <a:p>
            <a:r>
              <a:rPr lang="es-CO" sz="2400" b="1" dirty="0" err="1" smtClean="0">
                <a:solidFill>
                  <a:schemeClr val="tx1">
                    <a:lumMod val="95000"/>
                  </a:schemeClr>
                </a:solidFill>
              </a:rPr>
              <a:t>Estandares</a:t>
            </a:r>
            <a:r>
              <a:rPr lang="es-CO" sz="2400" b="1" dirty="0" smtClean="0"/>
              <a:t> </a:t>
            </a:r>
            <a:r>
              <a:rPr lang="es-CO" sz="2400" b="1" dirty="0" err="1" smtClean="0"/>
              <a:t>Information</a:t>
            </a:r>
            <a:r>
              <a:rPr lang="es-CO" sz="2400" b="1" dirty="0" smtClean="0"/>
              <a:t> </a:t>
            </a:r>
            <a:r>
              <a:rPr lang="es-CO" sz="2400" b="1" dirty="0" err="1"/>
              <a:t>Technology</a:t>
            </a:r>
            <a:r>
              <a:rPr lang="es-CO" sz="2400" b="1" dirty="0"/>
              <a:t> Security </a:t>
            </a:r>
            <a:r>
              <a:rPr lang="es-CO" sz="2400" b="1" dirty="0" err="1"/>
              <a:t>Evaluation</a:t>
            </a:r>
            <a:r>
              <a:rPr lang="es-CO" sz="2400" b="1" dirty="0"/>
              <a:t> </a:t>
            </a:r>
            <a:r>
              <a:rPr lang="es-CO" sz="2400" b="1" dirty="0" err="1"/>
              <a:t>Criteria</a:t>
            </a:r>
            <a:r>
              <a:rPr lang="es-CO" sz="2400" b="1" dirty="0"/>
              <a:t>. ITSEC</a:t>
            </a:r>
            <a:r>
              <a:rPr lang="es-CO" sz="2400" b="1" dirty="0" smtClean="0"/>
              <a:t>.</a:t>
            </a:r>
          </a:p>
          <a:p>
            <a:endParaRPr lang="es-CO" sz="2400" b="1" dirty="0"/>
          </a:p>
          <a:p>
            <a:r>
              <a:rPr lang="es-CO" dirty="0"/>
              <a:t>Por su parte el </a:t>
            </a:r>
            <a:r>
              <a:rPr lang="es-CO" dirty="0" err="1"/>
              <a:t>Information</a:t>
            </a:r>
            <a:r>
              <a:rPr lang="es-CO" dirty="0"/>
              <a:t> </a:t>
            </a:r>
            <a:r>
              <a:rPr lang="es-CO" dirty="0" err="1"/>
              <a:t>Technology</a:t>
            </a:r>
            <a:r>
              <a:rPr lang="es-CO" dirty="0"/>
              <a:t> Security </a:t>
            </a:r>
            <a:r>
              <a:rPr lang="es-CO" dirty="0" err="1"/>
              <a:t>Evaluation</a:t>
            </a:r>
            <a:r>
              <a:rPr lang="es-CO" dirty="0"/>
              <a:t> </a:t>
            </a:r>
            <a:r>
              <a:rPr lang="es-CO" dirty="0" err="1"/>
              <a:t>Criteria</a:t>
            </a:r>
            <a:r>
              <a:rPr lang="es-CO" dirty="0"/>
              <a:t> (ITSEC), conformado principalmente por Francia, Alemania y Reino Unido, crearon su propio estándar de seguridad, al principio de los 90’s, este se conoce como el Libro Blanco (White Book).</a:t>
            </a:r>
          </a:p>
          <a:p>
            <a:r>
              <a:rPr lang="es-CO" dirty="0"/>
              <a:t>Se definen siete niveles de evaluación, denominados E0 a E6, que representan una confianza para alcanzar la meta u objetivo de seguridad. E0 representa una confianza inadecuada. E1, el punto de entrada por debajo del cual no cabe la confianza útil, y E6 el nivel de confianza más elevado.</a:t>
            </a:r>
          </a:p>
        </p:txBody>
      </p:sp>
    </p:spTree>
    <p:extLst>
      <p:ext uri="{BB962C8B-B14F-4D97-AF65-F5344CB8AC3E}">
        <p14:creationId xmlns:p14="http://schemas.microsoft.com/office/powerpoint/2010/main" val="32129342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332656"/>
            <a:ext cx="7920880" cy="2954655"/>
          </a:xfrm>
          <a:prstGeom prst="rect">
            <a:avLst/>
          </a:prstGeom>
        </p:spPr>
        <p:txBody>
          <a:bodyPr wrap="square">
            <a:spAutoFit/>
          </a:bodyPr>
          <a:lstStyle/>
          <a:p>
            <a:r>
              <a:rPr lang="es-CO" sz="2400" b="1" dirty="0" err="1" smtClean="0"/>
              <a:t>Estandares</a:t>
            </a:r>
            <a:r>
              <a:rPr lang="es-CO" sz="2400" b="1" dirty="0" smtClean="0"/>
              <a:t> ISO </a:t>
            </a:r>
            <a:r>
              <a:rPr lang="es-CO" sz="2400" b="1" dirty="0"/>
              <a:t>15408 Criterios Comunes (CC)</a:t>
            </a:r>
          </a:p>
          <a:p>
            <a:r>
              <a:rPr lang="es-CO" dirty="0"/>
              <a:t>Los CC (Criterios Comunes) su primer versión surgió en el 96, pero Europa paralelamente trabajó en un estándar ISO, esto nos regresaba al problema original, tener criterios diferentes de seguridad dependiendo del continente en el que se encontrará; para el año 2000 se unificaron criterios nuevamente dando lugar a un estándar internacional que puede ser conocido con el nombre de </a:t>
            </a:r>
            <a:r>
              <a:rPr lang="es-CO" dirty="0" err="1"/>
              <a:t>Common</a:t>
            </a:r>
            <a:r>
              <a:rPr lang="es-CO" dirty="0"/>
              <a:t> </a:t>
            </a:r>
            <a:r>
              <a:rPr lang="es-CO" dirty="0" err="1"/>
              <a:t>Criteria</a:t>
            </a:r>
            <a:r>
              <a:rPr lang="es-CO" dirty="0"/>
              <a:t> o ISO-15408.</a:t>
            </a:r>
          </a:p>
          <a:p>
            <a:r>
              <a:rPr lang="es-CO" dirty="0"/>
              <a:t>En el año del 2005 se actualizaron los CC dando origen a CC versión 2.2 también conocido como ISO-15408:2005</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692" t="49604" r="23252" b="17856"/>
          <a:stretch/>
        </p:blipFill>
        <p:spPr bwMode="auto">
          <a:xfrm>
            <a:off x="971600" y="3628569"/>
            <a:ext cx="7056784" cy="2791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5234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2724" y="84165"/>
            <a:ext cx="8611763" cy="6740307"/>
          </a:xfrm>
          <a:prstGeom prst="rect">
            <a:avLst/>
          </a:prstGeom>
        </p:spPr>
        <p:txBody>
          <a:bodyPr wrap="square">
            <a:spAutoFit/>
          </a:bodyPr>
          <a:lstStyle/>
          <a:p>
            <a:r>
              <a:rPr lang="es-CO" b="1" dirty="0" err="1" smtClean="0"/>
              <a:t>Estandares</a:t>
            </a:r>
            <a:r>
              <a:rPr lang="es-CO" b="1" dirty="0" smtClean="0"/>
              <a:t> BS </a:t>
            </a:r>
            <a:r>
              <a:rPr lang="es-CO" b="1" dirty="0"/>
              <a:t>7799 </a:t>
            </a:r>
          </a:p>
          <a:p>
            <a:r>
              <a:rPr lang="es-CO" dirty="0"/>
              <a:t>Desde 1901, y como primera entidad de normalización a nivel mundial, BSI (British </a:t>
            </a:r>
            <a:r>
              <a:rPr lang="es-CO" dirty="0" err="1"/>
              <a:t>Standards</a:t>
            </a:r>
            <a:r>
              <a:rPr lang="es-CO" dirty="0"/>
              <a:t> </a:t>
            </a:r>
            <a:r>
              <a:rPr lang="es-CO" dirty="0" err="1"/>
              <a:t>Institution</a:t>
            </a:r>
            <a:r>
              <a:rPr lang="es-CO" dirty="0"/>
              <a:t>, la organización inglesa equivalente a AENOR en España) es responsable de la publicación de importantes normas como:</a:t>
            </a:r>
          </a:p>
          <a:p>
            <a:endParaRPr lang="es-CO" dirty="0" smtClean="0"/>
          </a:p>
          <a:p>
            <a:r>
              <a:rPr lang="es-CO" dirty="0" smtClean="0"/>
              <a:t>1979 </a:t>
            </a:r>
            <a:r>
              <a:rPr lang="es-CO" dirty="0"/>
              <a:t>Publicación BS 5750 - ahora ISO </a:t>
            </a:r>
            <a:r>
              <a:rPr lang="es-CO" dirty="0" smtClean="0"/>
              <a:t>9001</a:t>
            </a:r>
            <a:r>
              <a:rPr lang="es-CO" dirty="0"/>
              <a:t/>
            </a:r>
            <a:br>
              <a:rPr lang="es-CO" dirty="0"/>
            </a:br>
            <a:r>
              <a:rPr lang="es-CO" dirty="0"/>
              <a:t>1992 Publicación BS 7750 - ahora ISO </a:t>
            </a:r>
            <a:r>
              <a:rPr lang="es-CO" dirty="0" smtClean="0"/>
              <a:t>14001</a:t>
            </a:r>
            <a:r>
              <a:rPr lang="es-CO" dirty="0"/>
              <a:t/>
            </a:r>
            <a:br>
              <a:rPr lang="es-CO" dirty="0"/>
            </a:br>
            <a:r>
              <a:rPr lang="es-CO" dirty="0"/>
              <a:t>1996 Publicación BS 8800 - ahora OHSAS </a:t>
            </a:r>
            <a:r>
              <a:rPr lang="es-CO" dirty="0" smtClean="0"/>
              <a:t>18001</a:t>
            </a:r>
          </a:p>
          <a:p>
            <a:endParaRPr lang="es-CO" dirty="0"/>
          </a:p>
          <a:p>
            <a:r>
              <a:rPr lang="es-CO" dirty="0"/>
              <a:t>La norma BS 7799 de BSI aparece por primera vez en 1995, con objeto de proporcionar a cualquier empresa -británica o no- un conjunto de buenas prácticas para la gestión de la seguridad de su información</a:t>
            </a:r>
            <a:r>
              <a:rPr lang="es-CO" dirty="0" smtClean="0"/>
              <a:t>.</a:t>
            </a:r>
          </a:p>
          <a:p>
            <a:endParaRPr lang="es-CO" dirty="0"/>
          </a:p>
          <a:p>
            <a:r>
              <a:rPr lang="es-CO" dirty="0"/>
              <a:t>El estándar británico BS 7799 es un estándar aceptado ampliamente que ha sido utilizado como base para elaborar otros estándares de seguridad de la información incluyendo el ISO 17799</a:t>
            </a:r>
          </a:p>
          <a:p>
            <a:r>
              <a:rPr lang="es-CO" dirty="0"/>
              <a:t>La versión actual de estándar tiene dos partes:</a:t>
            </a:r>
          </a:p>
          <a:p>
            <a:pPr marL="285750" indent="-285750">
              <a:buFont typeface="Arial" panose="020B0604020202020204" pitchFamily="34" charset="0"/>
              <a:buChar char="•"/>
            </a:pPr>
            <a:r>
              <a:rPr lang="es-CO" dirty="0"/>
              <a:t>BS7799-1:1999 </a:t>
            </a:r>
            <a:r>
              <a:rPr lang="es-CO" dirty="0" err="1"/>
              <a:t>Information</a:t>
            </a:r>
            <a:r>
              <a:rPr lang="es-CO" dirty="0"/>
              <a:t> Security Management. </a:t>
            </a:r>
            <a:r>
              <a:rPr lang="es-CO" dirty="0" err="1"/>
              <a:t>Code</a:t>
            </a:r>
            <a:r>
              <a:rPr lang="es-CO" dirty="0"/>
              <a:t> of </a:t>
            </a:r>
            <a:r>
              <a:rPr lang="es-CO" dirty="0" err="1"/>
              <a:t>Practice</a:t>
            </a:r>
            <a:r>
              <a:rPr lang="es-CO" dirty="0"/>
              <a:t> </a:t>
            </a:r>
            <a:r>
              <a:rPr lang="es-CO" dirty="0" err="1"/>
              <a:t>for</a:t>
            </a:r>
            <a:r>
              <a:rPr lang="es-CO" dirty="0"/>
              <a:t> </a:t>
            </a:r>
            <a:r>
              <a:rPr lang="es-CO" dirty="0" err="1"/>
              <a:t>Information</a:t>
            </a:r>
            <a:r>
              <a:rPr lang="es-CO" dirty="0"/>
              <a:t> Security Management. Es la guía de buenas prácticas, para la que no se establece un modelo de certificación.</a:t>
            </a:r>
          </a:p>
          <a:p>
            <a:pPr marL="285750" indent="-285750">
              <a:buFont typeface="Arial" panose="020B0604020202020204" pitchFamily="34" charset="0"/>
              <a:buChar char="•"/>
            </a:pPr>
            <a:r>
              <a:rPr lang="es-CO" dirty="0"/>
              <a:t>BS7799-2:1999 </a:t>
            </a:r>
            <a:r>
              <a:rPr lang="es-CO" dirty="0" err="1"/>
              <a:t>Information</a:t>
            </a:r>
            <a:r>
              <a:rPr lang="es-CO" dirty="0"/>
              <a:t> Security Management. </a:t>
            </a:r>
            <a:r>
              <a:rPr lang="es-CO" dirty="0" err="1"/>
              <a:t>Specification</a:t>
            </a:r>
            <a:r>
              <a:rPr lang="es-CO" dirty="0"/>
              <a:t> </a:t>
            </a:r>
            <a:r>
              <a:rPr lang="es-CO" dirty="0" err="1"/>
              <a:t>for</a:t>
            </a:r>
            <a:r>
              <a:rPr lang="es-CO" dirty="0"/>
              <a:t> </a:t>
            </a:r>
            <a:r>
              <a:rPr lang="es-CO" dirty="0" err="1"/>
              <a:t>Information</a:t>
            </a:r>
            <a:r>
              <a:rPr lang="es-CO" dirty="0"/>
              <a:t> Security Management </a:t>
            </a:r>
            <a:r>
              <a:rPr lang="es-CO" dirty="0" err="1"/>
              <a:t>Systems</a:t>
            </a:r>
            <a:r>
              <a:rPr lang="es-CO" dirty="0"/>
              <a:t>. Establece los requisitos de un sistema de seguridad de la información (SGSI) para ser certificable por una entidad independiente.</a:t>
            </a:r>
          </a:p>
        </p:txBody>
      </p:sp>
    </p:spTree>
    <p:extLst>
      <p:ext uri="{BB962C8B-B14F-4D97-AF65-F5344CB8AC3E}">
        <p14:creationId xmlns:p14="http://schemas.microsoft.com/office/powerpoint/2010/main" val="695234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79512" y="116632"/>
            <a:ext cx="8856984" cy="6463308"/>
          </a:xfrm>
          <a:prstGeom prst="rect">
            <a:avLst/>
          </a:prstGeom>
        </p:spPr>
        <p:txBody>
          <a:bodyPr wrap="square">
            <a:spAutoFit/>
          </a:bodyPr>
          <a:lstStyle/>
          <a:p>
            <a:r>
              <a:rPr lang="es-CO" b="1" dirty="0" err="1"/>
              <a:t>Estandares</a:t>
            </a:r>
            <a:r>
              <a:rPr lang="es-CO" b="1" dirty="0"/>
              <a:t> ISO </a:t>
            </a:r>
            <a:r>
              <a:rPr lang="es-CO" b="1" dirty="0" smtClean="0"/>
              <a:t>17799</a:t>
            </a:r>
          </a:p>
          <a:p>
            <a:endParaRPr lang="es-CO" b="1" dirty="0"/>
          </a:p>
          <a:p>
            <a:r>
              <a:rPr lang="es-CO" dirty="0"/>
              <a:t>El estándar de seguridad de la información ISO 17799, es descendiente del BS 7799 – </a:t>
            </a:r>
            <a:r>
              <a:rPr lang="es-CO" dirty="0" err="1"/>
              <a:t>Information</a:t>
            </a:r>
            <a:r>
              <a:rPr lang="es-CO" dirty="0"/>
              <a:t> Security Management Standard – de la BSI (British Standard </a:t>
            </a:r>
            <a:r>
              <a:rPr lang="es-CO" dirty="0" err="1"/>
              <a:t>Institute</a:t>
            </a:r>
            <a:r>
              <a:rPr lang="es-CO" dirty="0"/>
              <a:t>) que publicó su primera versión en Inglaterra en 1995, con actualizaciones realizadas en 1998 y 1999, consiste de dos partes:</a:t>
            </a:r>
          </a:p>
          <a:p>
            <a:endParaRPr lang="es-CO" b="1" i="1" dirty="0" smtClean="0"/>
          </a:p>
          <a:p>
            <a:r>
              <a:rPr lang="es-CO" b="1" i="1" dirty="0" smtClean="0"/>
              <a:t>Parte </a:t>
            </a:r>
            <a:r>
              <a:rPr lang="es-CO" b="1" i="1" dirty="0"/>
              <a:t>1.</a:t>
            </a:r>
            <a:r>
              <a:rPr lang="es-CO" dirty="0"/>
              <a:t> Código de prácticas</a:t>
            </a:r>
            <a:r>
              <a:rPr lang="es-CO" dirty="0" smtClean="0"/>
              <a:t>.</a:t>
            </a:r>
            <a:r>
              <a:rPr lang="es-CO" dirty="0"/>
              <a:t/>
            </a:r>
            <a:br>
              <a:rPr lang="es-CO" dirty="0"/>
            </a:br>
            <a:r>
              <a:rPr lang="es-CO" b="1" i="1" dirty="0"/>
              <a:t>Parte 2.</a:t>
            </a:r>
            <a:r>
              <a:rPr lang="es-CO" dirty="0"/>
              <a:t> Especificaciones del sistema de administración de seguridad de la información</a:t>
            </a:r>
            <a:r>
              <a:rPr lang="es-CO" dirty="0" smtClean="0"/>
              <a:t>.</a:t>
            </a:r>
          </a:p>
          <a:p>
            <a:endParaRPr lang="es-CO" dirty="0"/>
          </a:p>
          <a:p>
            <a:r>
              <a:rPr lang="es-CO" dirty="0"/>
              <a:t>Por la necesidad generalizada de contar con un estándar de carácter internacional que permitiera reconocer o validar el marco de referencia de seguridad aplicado por las organizaciones, se elaboró el estándar ISO17799:2000, basado principalmente en la primera parte del BS 7799 conocida como Código de Prácticas (BS 7799 </a:t>
            </a:r>
            <a:r>
              <a:rPr lang="es-CO" dirty="0" err="1"/>
              <a:t>Part</a:t>
            </a:r>
            <a:r>
              <a:rPr lang="es-CO" dirty="0"/>
              <a:t> 1: </a:t>
            </a:r>
            <a:r>
              <a:rPr lang="es-CO" dirty="0" err="1"/>
              <a:t>Code</a:t>
            </a:r>
            <a:r>
              <a:rPr lang="es-CO" dirty="0"/>
              <a:t> of </a:t>
            </a:r>
            <a:r>
              <a:rPr lang="es-CO" dirty="0" err="1"/>
              <a:t>Practice</a:t>
            </a:r>
            <a:r>
              <a:rPr lang="es-CO" dirty="0"/>
              <a:t>).</a:t>
            </a:r>
          </a:p>
          <a:p>
            <a:endParaRPr lang="es-CO" dirty="0" smtClean="0"/>
          </a:p>
          <a:p>
            <a:r>
              <a:rPr lang="es-CO" dirty="0" smtClean="0"/>
              <a:t>El </a:t>
            </a:r>
            <a:r>
              <a:rPr lang="es-CO" dirty="0"/>
              <a:t>ISO 17799, al definirse como una guía en la implementación del sistema de administración de la seguridad de la información, se orienta a preservar los siguientes principios de la seguridad informática:</a:t>
            </a:r>
          </a:p>
          <a:p>
            <a:endParaRPr lang="es-CO" b="1" dirty="0" smtClean="0"/>
          </a:p>
          <a:p>
            <a:r>
              <a:rPr lang="es-CO" b="1" dirty="0" smtClean="0"/>
              <a:t>Confidencialidad</a:t>
            </a:r>
            <a:r>
              <a:rPr lang="es-CO" b="1" dirty="0"/>
              <a:t>.</a:t>
            </a:r>
            <a:r>
              <a:rPr lang="es-CO" dirty="0"/>
              <a:t> Asegurar que únicamente personal autorizado tenga acceso a la información</a:t>
            </a:r>
            <a:r>
              <a:rPr lang="es-CO" dirty="0" smtClean="0"/>
              <a:t>.</a:t>
            </a:r>
            <a:endParaRPr lang="es-CO" dirty="0"/>
          </a:p>
        </p:txBody>
      </p:sp>
    </p:spTree>
    <p:extLst>
      <p:ext uri="{BB962C8B-B14F-4D97-AF65-F5344CB8AC3E}">
        <p14:creationId xmlns:p14="http://schemas.microsoft.com/office/powerpoint/2010/main" val="18835792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32342" y="332656"/>
            <a:ext cx="8424936" cy="3416320"/>
          </a:xfrm>
          <a:prstGeom prst="rect">
            <a:avLst/>
          </a:prstGeom>
        </p:spPr>
        <p:txBody>
          <a:bodyPr wrap="square">
            <a:spAutoFit/>
          </a:bodyPr>
          <a:lstStyle/>
          <a:p>
            <a:r>
              <a:rPr lang="es-CO" b="1" dirty="0" smtClean="0"/>
              <a:t>Integridad.</a:t>
            </a:r>
            <a:r>
              <a:rPr lang="es-CO" dirty="0" smtClean="0"/>
              <a:t> Garantizar que la información no será alterada, eliminada o destruida por entidades no autorizadas.</a:t>
            </a:r>
          </a:p>
          <a:p>
            <a:r>
              <a:rPr lang="es-CO" dirty="0" smtClean="0"/>
              <a:t/>
            </a:r>
            <a:br>
              <a:rPr lang="es-CO" dirty="0" smtClean="0"/>
            </a:br>
            <a:r>
              <a:rPr lang="es-CO" b="1" dirty="0" smtClean="0"/>
              <a:t>Disponibilidad.</a:t>
            </a:r>
            <a:r>
              <a:rPr lang="es-CO" dirty="0" smtClean="0"/>
              <a:t> Asegurar que los usuarios autorizados tendrán acceso a la información cuando la requieran.</a:t>
            </a:r>
          </a:p>
          <a:p>
            <a:endParaRPr lang="es-CO" dirty="0" smtClean="0"/>
          </a:p>
          <a:p>
            <a:r>
              <a:rPr lang="es-CO" dirty="0" smtClean="0"/>
              <a:t>Estos principios en la protección de los activos de información constituyen las normas básicas deseables en cualquier organización, sean instituciones de gobierno, educativas e investigación; no obstante, dependiendo de la naturaleza y metas de las organizaciones, éstas mostrarán especial énfasis en algún dominio o área del estándar ISO 17799.</a:t>
            </a:r>
            <a:endParaRPr lang="es-CO" dirty="0"/>
          </a:p>
        </p:txBody>
      </p:sp>
    </p:spTree>
    <p:extLst>
      <p:ext uri="{BB962C8B-B14F-4D97-AF65-F5344CB8AC3E}">
        <p14:creationId xmlns:p14="http://schemas.microsoft.com/office/powerpoint/2010/main" val="912932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2">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53</TotalTime>
  <Words>721</Words>
  <Application>Microsoft Office PowerPoint</Application>
  <PresentationFormat>Presentación en pantalla (4:3)</PresentationFormat>
  <Paragraphs>65</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Brío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jonathan rincon</dc:creator>
  <cp:lastModifiedBy>jonathan rincon</cp:lastModifiedBy>
  <cp:revision>7</cp:revision>
  <dcterms:created xsi:type="dcterms:W3CDTF">2017-04-21T00:43:35Z</dcterms:created>
  <dcterms:modified xsi:type="dcterms:W3CDTF">2017-04-21T03:09:35Z</dcterms:modified>
</cp:coreProperties>
</file>