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546" r:id="rId5"/>
    <p:sldId id="547" r:id="rId6"/>
    <p:sldId id="548" r:id="rId7"/>
    <p:sldId id="555" r:id="rId8"/>
    <p:sldId id="554" r:id="rId9"/>
    <p:sldId id="556" r:id="rId10"/>
    <p:sldId id="469" r:id="rId11"/>
    <p:sldId id="563" r:id="rId12"/>
    <p:sldId id="558" r:id="rId13"/>
    <p:sldId id="560" r:id="rId14"/>
    <p:sldId id="597" r:id="rId15"/>
    <p:sldId id="642" r:id="rId16"/>
    <p:sldId id="643" r:id="rId17"/>
    <p:sldId id="644" r:id="rId18"/>
    <p:sldId id="316" r:id="rId19"/>
    <p:sldId id="582" r:id="rId20"/>
    <p:sldId id="583" r:id="rId21"/>
    <p:sldId id="584" r:id="rId22"/>
    <p:sldId id="585" r:id="rId23"/>
    <p:sldId id="586" r:id="rId24"/>
    <p:sldId id="587" r:id="rId25"/>
    <p:sldId id="504" r:id="rId26"/>
    <p:sldId id="620" r:id="rId27"/>
    <p:sldId id="621" r:id="rId28"/>
    <p:sldId id="622" r:id="rId29"/>
    <p:sldId id="623" r:id="rId30"/>
    <p:sldId id="624" r:id="rId31"/>
    <p:sldId id="625" r:id="rId32"/>
    <p:sldId id="626" r:id="rId33"/>
    <p:sldId id="627" r:id="rId34"/>
    <p:sldId id="628" r:id="rId35"/>
    <p:sldId id="600" r:id="rId36"/>
    <p:sldId id="601" r:id="rId37"/>
    <p:sldId id="602" r:id="rId38"/>
    <p:sldId id="603" r:id="rId39"/>
    <p:sldId id="604" r:id="rId40"/>
    <p:sldId id="605" r:id="rId41"/>
    <p:sldId id="561" r:id="rId42"/>
    <p:sldId id="564" r:id="rId43"/>
    <p:sldId id="562" r:id="rId44"/>
    <p:sldId id="527" r:id="rId45"/>
    <p:sldId id="421" r:id="rId4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EB0"/>
    <a:srgbClr val="29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8" autoAdjust="0"/>
    <p:restoredTop sz="94660"/>
  </p:normalViewPr>
  <p:slideViewPr>
    <p:cSldViewPr>
      <p:cViewPr varScale="1">
        <p:scale>
          <a:sx n="109" d="100"/>
          <a:sy n="109" d="100"/>
        </p:scale>
        <p:origin x="-234" y="312"/>
      </p:cViewPr>
      <p:guideLst>
        <p:guide orient="horz" pos="1545"/>
        <p:guide pos="2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gradFill>
              <a:gsLst>
                <a:gs pos="0">
                  <a:srgbClr val="00BBFE"/>
                </a:gs>
                <a:gs pos="70000">
                  <a:srgbClr val="00B0F0"/>
                </a:gs>
              </a:gsLst>
              <a:lin ang="8100000" scaled="1"/>
            </a:gradFill>
            <a:ln>
              <a:noFill/>
            </a:ln>
            <a:effectLst>
              <a:outerShdw blurRad="254000" dist="127000" dir="8100000" algn="tr" rotWithShape="0">
                <a:prstClr val="black">
                  <a:alpha val="1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>
              <a:outerShdw blurRad="254000" dist="127000" dir="8100000" algn="tr" rotWithShape="0">
                <a:prstClr val="black">
                  <a:alpha val="1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0.55</c:v>
                </c:pt>
                <c:pt idx="1">
                  <c:v>0.45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684125122251"/>
          <c:y val="0.0779030812060586"/>
          <c:w val="0.556631749755498"/>
          <c:h val="0.8352050205256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gradFill>
              <a:gsLst>
                <a:gs pos="0">
                  <a:srgbClr val="00BBFE"/>
                </a:gs>
                <a:gs pos="70000">
                  <a:srgbClr val="00B0F0"/>
                </a:gs>
              </a:gsLst>
              <a:lin ang="8100000" scaled="1"/>
            </a:gradFill>
            <a:ln>
              <a:noFill/>
            </a:ln>
            <a:effectLst>
              <a:outerShdw blurRad="254000" dist="127000" dir="8100000" algn="tr" rotWithShape="0">
                <a:prstClr val="black">
                  <a:alpha val="1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>
              <a:outerShdw blurRad="254000" dist="127000" dir="8100000" algn="tr" rotWithShape="0">
                <a:prstClr val="black">
                  <a:alpha val="1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0.55</c:v>
                </c:pt>
                <c:pt idx="1">
                  <c:v>0.45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684125122251"/>
          <c:y val="0.0779030812060586"/>
          <c:w val="0.556631749755498"/>
          <c:h val="0.8352050205256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gradFill>
              <a:gsLst>
                <a:gs pos="0">
                  <a:srgbClr val="00BBFE"/>
                </a:gs>
                <a:gs pos="70000">
                  <a:srgbClr val="00B0F0"/>
                </a:gs>
              </a:gsLst>
              <a:lin ang="8100000" scaled="1"/>
            </a:gradFill>
            <a:ln>
              <a:noFill/>
            </a:ln>
            <a:effectLst>
              <a:outerShdw blurRad="254000" dist="127000" dir="8100000" algn="tr" rotWithShape="0">
                <a:prstClr val="black">
                  <a:alpha val="1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gradFill>
              <a:gsLst>
                <a:gs pos="0">
                  <a:srgbClr val="00BBFE"/>
                </a:gs>
                <a:gs pos="70000">
                  <a:srgbClr val="00B0F0"/>
                </a:gs>
              </a:gsLst>
              <a:lin ang="8100000" scaled="1"/>
            </a:gradFill>
            <a:ln>
              <a:noFill/>
            </a:ln>
            <a:effectLst>
              <a:outerShdw blurRad="254000" dist="127000" dir="8100000" algn="tr" rotWithShape="0">
                <a:prstClr val="black">
                  <a:alpha val="1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>
              <a:outerShdw blurRad="254000" dist="127000" dir="8100000" algn="tr" rotWithShape="0">
                <a:prstClr val="black">
                  <a:alpha val="1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0.55</c:v>
                </c:pt>
                <c:pt idx="1">
                  <c:v>0.45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>
              <a:outerShdw blurRad="254000" dist="127000" dir="8100000" algn="tr" rotWithShape="0">
                <a:prstClr val="black">
                  <a:alpha val="10000"/>
                </a:prstClr>
              </a:outerShdw>
            </a:effectLst>
          </c:spPr>
          <c:explosion val="0"/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>
                <a:outerShdw blurRad="254000" dist="127000" dir="8100000" algn="tr" rotWithShape="0">
                  <a:prstClr val="black">
                    <a:alpha val="1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0.84</c:v>
                </c:pt>
                <c:pt idx="1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3FD46-6A8B-42CE-AB66-7B6FA619B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91B95-4814-4A8A-A8A6-0A5CED9DF3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2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2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287524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32792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59532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3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200401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2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1353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6833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4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2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2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tags" Target="../tags/tag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3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3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3.xml"/><Relationship Id="rId6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media" Target="../media/media1.mp3"/><Relationship Id="rId2" Type="http://schemas.openxmlformats.org/officeDocument/2006/relationships/video" Target="../media/media1.mp3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chart" Target="../charts/chart6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2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916680" y="2139950"/>
            <a:ext cx="12319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成员：     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  <p:pic>
        <p:nvPicPr>
          <p:cNvPr id="2" name="bambo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828600" y="1132034"/>
            <a:ext cx="609600" cy="609412"/>
          </a:xfrm>
          <a:prstGeom prst="rect">
            <a:avLst/>
          </a:prstGeom>
        </p:spPr>
      </p:pic>
      <p:sp>
        <p:nvSpPr>
          <p:cNvPr id="18" name="TextBox 5"/>
          <p:cNvSpPr txBox="1"/>
          <p:nvPr/>
        </p:nvSpPr>
        <p:spPr>
          <a:xfrm>
            <a:off x="2946400" y="556260"/>
            <a:ext cx="2202180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房屋租赁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63407" flipH="1">
            <a:off x="6955049" y="292999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192" y="3015109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2632004" y="2463850"/>
            <a:ext cx="841699" cy="611956"/>
          </a:xfrm>
          <a:prstGeom prst="rect">
            <a:avLst/>
          </a:prstGeom>
        </p:spPr>
      </p:pic>
      <p:sp>
        <p:nvSpPr>
          <p:cNvPr id="9" name="MH_Entry_2"/>
          <p:cNvSpPr/>
          <p:nvPr>
            <p:custDataLst>
              <p:tags r:id="rId8"/>
            </p:custDataLst>
          </p:nvPr>
        </p:nvSpPr>
        <p:spPr>
          <a:xfrm>
            <a:off x="5614670" y="2900045"/>
            <a:ext cx="1063625" cy="5842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 defTabSz="725805"/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 </a:t>
            </a:r>
            <a:endParaRPr lang="zh-CN" altLang="zh-CN" sz="2000" dirty="0">
              <a:solidFill>
                <a:schemeClr val="accent4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r" defTabSz="725805"/>
            <a:r>
              <a:rPr lang="zh-CN" altLang="zh-CN" dirty="0" smtClean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 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2840076" y="1407080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制作小组组长：石崇重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  <p:sp>
        <p:nvSpPr>
          <p:cNvPr id="4" name="MH_Entry_2"/>
          <p:cNvSpPr/>
          <p:nvPr>
            <p:custDataLst>
              <p:tags r:id="rId9"/>
            </p:custDataLst>
          </p:nvPr>
        </p:nvSpPr>
        <p:spPr>
          <a:xfrm>
            <a:off x="4218940" y="3558471"/>
            <a:ext cx="2903855" cy="27699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 defTabSz="725805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zh-CN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054600" y="2208530"/>
            <a:ext cx="1231265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    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668520" y="2139950"/>
            <a:ext cx="12319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吕宗钢     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472305" y="2691130"/>
            <a:ext cx="12319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周菲     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5545455" y="2139950"/>
            <a:ext cx="1202055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李天     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5704205" y="2691130"/>
            <a:ext cx="1202055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     </a:t>
            </a:r>
            <a:endParaRPr lang="zh-CN" altLang="zh-CN" b="0" dirty="0">
              <a:solidFill>
                <a:schemeClr val="accent4">
                  <a:lumMod val="75000"/>
                </a:schemeClr>
              </a:solidFill>
              <a:latin typeface="+mn-ea"/>
              <a:ea typeface="方正姚体" panose="02010601030101010101" pitchFamily="2" charset="-122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49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49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49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49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49"/>
                            </p:stCondLst>
                            <p:childTnLst>
                              <p:par>
                                <p:cTn id="5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49"/>
                            </p:stCondLst>
                            <p:childTnLst>
                              <p:par>
                                <p:cTn id="6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49"/>
                            </p:stCondLst>
                            <p:childTnLst>
                              <p:par>
                                <p:cTn id="6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49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149"/>
                            </p:stCondLst>
                            <p:childTnLst>
                              <p:par>
                                <p:cTn id="7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25">
                <p:cTn id="7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3" grpId="0" bldLvl="0" animBg="1"/>
      <p:bldP spid="18" grpId="0"/>
      <p:bldP spid="9" grpId="0" bldLvl="0" animBg="1"/>
      <p:bldP spid="3" grpId="0" bldLvl="0" animBg="1"/>
      <p:bldP spid="4" grpId="0" bldLvl="0" animBg="1"/>
      <p:bldP spid="6" grpId="0" bldLvl="0" animBg="1"/>
      <p:bldP spid="7" grpId="0" bldLvl="0" animBg="1"/>
      <p:bldP spid="10" grpId="0" bldLvl="0" animBg="1"/>
      <p:bldP spid="14" grpId="0" bldLvl="0" animBg="1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5616117" y="140980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2099310" y="1417955"/>
            <a:ext cx="1597025" cy="1625600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MH_Entry_1"/>
          <p:cNvSpPr/>
          <p:nvPr>
            <p:custDataLst>
              <p:tags r:id="rId2"/>
            </p:custDataLst>
          </p:nvPr>
        </p:nvSpPr>
        <p:spPr>
          <a:xfrm>
            <a:off x="4037330" y="2039620"/>
            <a:ext cx="4391025" cy="14770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功能展示</a:t>
            </a:r>
            <a:endParaRPr 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46555" y="679237"/>
            <a:ext cx="4317083" cy="3749750"/>
          </a:xfrm>
          <a:prstGeom prst="rect">
            <a:avLst/>
          </a:prstGeom>
        </p:spPr>
      </p:pic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6228257" y="1580615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用户登录注册  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4955939" y="779217"/>
            <a:ext cx="482633" cy="482572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279"/>
          <p:cNvGrpSpPr/>
          <p:nvPr/>
        </p:nvGrpSpPr>
        <p:grpSpPr>
          <a:xfrm>
            <a:off x="4955939" y="1469866"/>
            <a:ext cx="482633" cy="482572"/>
            <a:chOff x="933570" y="1401020"/>
            <a:chExt cx="877416" cy="877416"/>
          </a:xfrm>
          <a:effectLst/>
        </p:grpSpPr>
        <p:sp>
          <p:nvSpPr>
            <p:cNvPr id="16" name="Teardrop 108"/>
            <p:cNvSpPr/>
            <p:nvPr/>
          </p:nvSpPr>
          <p:spPr>
            <a:xfrm rot="8100000">
              <a:off x="933570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11"/>
            <p:cNvSpPr/>
            <p:nvPr/>
          </p:nvSpPr>
          <p:spPr>
            <a:xfrm>
              <a:off x="1068039" y="1535207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79"/>
          <p:cNvGrpSpPr/>
          <p:nvPr/>
        </p:nvGrpSpPr>
        <p:grpSpPr>
          <a:xfrm>
            <a:off x="4955939" y="2168251"/>
            <a:ext cx="482633" cy="482572"/>
            <a:chOff x="846989" y="1401020"/>
            <a:chExt cx="877416" cy="877416"/>
          </a:xfrm>
          <a:effectLst/>
        </p:grpSpPr>
        <p:sp>
          <p:nvSpPr>
            <p:cNvPr id="1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79"/>
          <p:cNvGrpSpPr/>
          <p:nvPr/>
        </p:nvGrpSpPr>
        <p:grpSpPr>
          <a:xfrm>
            <a:off x="4955939" y="2850514"/>
            <a:ext cx="482633" cy="482572"/>
            <a:chOff x="846989" y="801802"/>
            <a:chExt cx="877416" cy="877416"/>
          </a:xfrm>
          <a:effectLst/>
        </p:grpSpPr>
        <p:sp>
          <p:nvSpPr>
            <p:cNvPr id="22" name="Teardrop 108"/>
            <p:cNvSpPr/>
            <p:nvPr/>
          </p:nvSpPr>
          <p:spPr>
            <a:xfrm rot="8100000">
              <a:off x="846989" y="801802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111"/>
            <p:cNvSpPr/>
            <p:nvPr/>
          </p:nvSpPr>
          <p:spPr>
            <a:xfrm>
              <a:off x="980901" y="936886"/>
              <a:ext cx="608377" cy="608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MH_Others_1"/>
          <p:cNvSpPr txBox="1"/>
          <p:nvPr>
            <p:custDataLst>
              <p:tags r:id="rId3"/>
            </p:custDataLst>
          </p:nvPr>
        </p:nvSpPr>
        <p:spPr>
          <a:xfrm>
            <a:off x="2335697" y="1373519"/>
            <a:ext cx="483091" cy="22159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s_2"/>
          <p:cNvSpPr txBox="1"/>
          <p:nvPr>
            <p:custDataLst>
              <p:tags r:id="rId4"/>
            </p:custDataLst>
          </p:nvPr>
        </p:nvSpPr>
        <p:spPr>
          <a:xfrm rot="5400000">
            <a:off x="1257244" y="2358404"/>
            <a:ext cx="169115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 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MH_Entry_1"/>
          <p:cNvSpPr/>
          <p:nvPr>
            <p:custDataLst>
              <p:tags r:id="rId5"/>
            </p:custDataLst>
          </p:nvPr>
        </p:nvSpPr>
        <p:spPr>
          <a:xfrm>
            <a:off x="6475730" y="968375"/>
            <a:ext cx="2592070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前端页面展示</a:t>
            </a:r>
            <a:endParaRPr lang="zh-CN" sz="17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6"/>
            </p:custDataLst>
          </p:nvPr>
        </p:nvSpPr>
        <p:spPr>
          <a:xfrm>
            <a:off x="6476365" y="2220595"/>
            <a:ext cx="216217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房屋增删改功能</a:t>
            </a:r>
            <a:endParaRPr lang="zh-CN" sz="17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7"/>
            </p:custDataLst>
          </p:nvPr>
        </p:nvSpPr>
        <p:spPr>
          <a:xfrm>
            <a:off x="6476365" y="2901950"/>
            <a:ext cx="2162810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>
              <a:buClrTx/>
              <a:buSzTx/>
              <a:buFontTx/>
            </a:pPr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用户增删改功能</a:t>
            </a:r>
            <a:endParaRPr lang="zh-CN" sz="17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279"/>
          <p:cNvGrpSpPr/>
          <p:nvPr/>
        </p:nvGrpSpPr>
        <p:grpSpPr>
          <a:xfrm>
            <a:off x="4955939" y="3533212"/>
            <a:ext cx="482633" cy="482572"/>
            <a:chOff x="846989" y="1279791"/>
            <a:chExt cx="877416" cy="877416"/>
          </a:xfrm>
          <a:effectLst/>
        </p:grpSpPr>
        <p:sp>
          <p:nvSpPr>
            <p:cNvPr id="10" name="Teardrop 108"/>
            <p:cNvSpPr/>
            <p:nvPr/>
          </p:nvSpPr>
          <p:spPr>
            <a:xfrm rot="8100000">
              <a:off x="846989" y="1279791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11"/>
            <p:cNvSpPr/>
            <p:nvPr/>
          </p:nvSpPr>
          <p:spPr>
            <a:xfrm>
              <a:off x="981458" y="1415132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05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5" name="MH_Entry_1"/>
          <p:cNvSpPr/>
          <p:nvPr>
            <p:custDataLst>
              <p:tags r:id="rId8"/>
            </p:custDataLst>
          </p:nvPr>
        </p:nvSpPr>
        <p:spPr>
          <a:xfrm>
            <a:off x="6527165" y="3667125"/>
            <a:ext cx="2162810" cy="2152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algn="l">
              <a:buClrTx/>
              <a:buSzTx/>
              <a:buFontTx/>
            </a:pPr>
            <a:r>
              <a:rPr 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用户、房屋查询功能</a:t>
            </a:r>
            <a:endParaRPr lang="zh-CN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4" grpId="0"/>
      <p:bldP spid="26" grpId="0" bldLvl="0" animBg="1"/>
      <p:bldP spid="2" grpId="0" bldLvl="0" animBg="1"/>
      <p:bldP spid="5" grpId="0" bldLvl="0" animBg="1"/>
      <p:bldP spid="6" grpId="0" bldLvl="0" animBg="1"/>
      <p:bldP spid="2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01198" y="1698279"/>
            <a:ext cx="1025922" cy="11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788364">
            <a:off x="678828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  <p:sp>
        <p:nvSpPr>
          <p:cNvPr id="2" name="MH_Entry_1"/>
          <p:cNvSpPr/>
          <p:nvPr>
            <p:custDataLst>
              <p:tags r:id="rId5"/>
            </p:custDataLst>
          </p:nvPr>
        </p:nvSpPr>
        <p:spPr>
          <a:xfrm>
            <a:off x="3674110" y="2756218"/>
            <a:ext cx="2957195" cy="2768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2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3375" y="1936115"/>
            <a:ext cx="2644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登录注册功能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978078"/>
            <a:ext cx="6108921" cy="32914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24228" y="22024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普通用户登录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" y="976540"/>
            <a:ext cx="6336196" cy="34139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04248" y="23870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管理员登录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" y="973380"/>
            <a:ext cx="6376211" cy="34354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53422" y="2370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注册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01198" y="1698279"/>
            <a:ext cx="101727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788364">
            <a:off x="678828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  <p:sp>
        <p:nvSpPr>
          <p:cNvPr id="2" name="MH_Entry_1"/>
          <p:cNvSpPr/>
          <p:nvPr>
            <p:custDataLst>
              <p:tags r:id="rId5"/>
            </p:custDataLst>
          </p:nvPr>
        </p:nvSpPr>
        <p:spPr>
          <a:xfrm>
            <a:off x="3674110" y="2756218"/>
            <a:ext cx="2957195" cy="2768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2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3375" y="1936115"/>
            <a:ext cx="2644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房屋管理功能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房屋添加功能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8765" y="1724025"/>
            <a:ext cx="23818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layui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框架设计的房屋信息发布页面，提供用户发布房源信息的功能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080770"/>
            <a:ext cx="4514850" cy="374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房屋添加展示功能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602740"/>
            <a:ext cx="5193030" cy="2129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93510" y="1179195"/>
            <a:ext cx="1931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用户点击提交按钮后，跳转并显示房屋信息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272540"/>
            <a:ext cx="6388100" cy="3281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房屋管理功能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46555" y="679237"/>
            <a:ext cx="4317083" cy="3749750"/>
          </a:xfrm>
          <a:prstGeom prst="rect">
            <a:avLst/>
          </a:prstGeom>
        </p:spPr>
      </p:pic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5616117" y="140980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4955939" y="779217"/>
            <a:ext cx="482633" cy="482572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279"/>
          <p:cNvGrpSpPr/>
          <p:nvPr/>
        </p:nvGrpSpPr>
        <p:grpSpPr>
          <a:xfrm>
            <a:off x="4955939" y="1469866"/>
            <a:ext cx="482633" cy="482572"/>
            <a:chOff x="933570" y="1401020"/>
            <a:chExt cx="877416" cy="877416"/>
          </a:xfrm>
          <a:effectLst/>
        </p:grpSpPr>
        <p:sp>
          <p:nvSpPr>
            <p:cNvPr id="16" name="Teardrop 108"/>
            <p:cNvSpPr/>
            <p:nvPr/>
          </p:nvSpPr>
          <p:spPr>
            <a:xfrm rot="8100000">
              <a:off x="933570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11"/>
            <p:cNvSpPr/>
            <p:nvPr/>
          </p:nvSpPr>
          <p:spPr>
            <a:xfrm>
              <a:off x="1068039" y="1535207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79"/>
          <p:cNvGrpSpPr/>
          <p:nvPr/>
        </p:nvGrpSpPr>
        <p:grpSpPr>
          <a:xfrm>
            <a:off x="4955939" y="2168251"/>
            <a:ext cx="482633" cy="482572"/>
            <a:chOff x="846989" y="1401020"/>
            <a:chExt cx="877416" cy="877416"/>
          </a:xfrm>
          <a:effectLst/>
        </p:grpSpPr>
        <p:sp>
          <p:nvSpPr>
            <p:cNvPr id="1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79"/>
          <p:cNvGrpSpPr/>
          <p:nvPr/>
        </p:nvGrpSpPr>
        <p:grpSpPr>
          <a:xfrm>
            <a:off x="4955939" y="2850514"/>
            <a:ext cx="482633" cy="482572"/>
            <a:chOff x="846989" y="801802"/>
            <a:chExt cx="877416" cy="877416"/>
          </a:xfrm>
          <a:effectLst/>
        </p:grpSpPr>
        <p:sp>
          <p:nvSpPr>
            <p:cNvPr id="22" name="Teardrop 108"/>
            <p:cNvSpPr/>
            <p:nvPr/>
          </p:nvSpPr>
          <p:spPr>
            <a:xfrm rot="8100000">
              <a:off x="846989" y="801802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111"/>
            <p:cNvSpPr/>
            <p:nvPr/>
          </p:nvSpPr>
          <p:spPr>
            <a:xfrm>
              <a:off x="980901" y="936886"/>
              <a:ext cx="608377" cy="6084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MH_Others_1"/>
          <p:cNvSpPr txBox="1"/>
          <p:nvPr>
            <p:custDataLst>
              <p:tags r:id="rId3"/>
            </p:custDataLst>
          </p:nvPr>
        </p:nvSpPr>
        <p:spPr>
          <a:xfrm>
            <a:off x="2335697" y="1373519"/>
            <a:ext cx="483091" cy="22159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s_2"/>
          <p:cNvSpPr txBox="1"/>
          <p:nvPr>
            <p:custDataLst>
              <p:tags r:id="rId4"/>
            </p:custDataLst>
          </p:nvPr>
        </p:nvSpPr>
        <p:spPr>
          <a:xfrm rot="5400000">
            <a:off x="1257244" y="2358404"/>
            <a:ext cx="169115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 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MH_Entry_1"/>
          <p:cNvSpPr/>
          <p:nvPr>
            <p:custDataLst>
              <p:tags r:id="rId5"/>
            </p:custDataLst>
          </p:nvPr>
        </p:nvSpPr>
        <p:spPr>
          <a:xfrm>
            <a:off x="6475730" y="991235"/>
            <a:ext cx="2592070" cy="2152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项目概述</a:t>
            </a:r>
            <a:endParaRPr 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Entry_1"/>
          <p:cNvSpPr/>
          <p:nvPr>
            <p:custDataLst>
              <p:tags r:id="rId6"/>
            </p:custDataLst>
          </p:nvPr>
        </p:nvSpPr>
        <p:spPr>
          <a:xfrm>
            <a:off x="6476365" y="1603375"/>
            <a:ext cx="2162810" cy="2152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技术、开发环境介绍</a:t>
            </a:r>
            <a:endParaRPr 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7"/>
            </p:custDataLst>
          </p:nvPr>
        </p:nvSpPr>
        <p:spPr>
          <a:xfrm>
            <a:off x="6476365" y="2243455"/>
            <a:ext cx="2162175" cy="2152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功能展示</a:t>
            </a:r>
            <a:endParaRPr lang="zh-CN" sz="1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8"/>
            </p:custDataLst>
          </p:nvPr>
        </p:nvSpPr>
        <p:spPr>
          <a:xfrm>
            <a:off x="6476365" y="2924810"/>
            <a:ext cx="2162810" cy="2152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>
              <a:buClrTx/>
              <a:buSzTx/>
              <a:buFontTx/>
            </a:pPr>
            <a:r>
              <a:rPr 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操作注意事项</a:t>
            </a:r>
            <a:endParaRPr lang="zh-CN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279"/>
          <p:cNvGrpSpPr/>
          <p:nvPr/>
        </p:nvGrpSpPr>
        <p:grpSpPr>
          <a:xfrm>
            <a:off x="4955939" y="3533212"/>
            <a:ext cx="482633" cy="482572"/>
            <a:chOff x="846989" y="1279791"/>
            <a:chExt cx="877416" cy="877416"/>
          </a:xfrm>
          <a:effectLst/>
        </p:grpSpPr>
        <p:sp>
          <p:nvSpPr>
            <p:cNvPr id="10" name="Teardrop 108"/>
            <p:cNvSpPr/>
            <p:nvPr/>
          </p:nvSpPr>
          <p:spPr>
            <a:xfrm rot="8100000">
              <a:off x="846989" y="1279791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11"/>
            <p:cNvSpPr/>
            <p:nvPr/>
          </p:nvSpPr>
          <p:spPr>
            <a:xfrm>
              <a:off x="981458" y="1415132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05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5" name="MH_Entry_1"/>
          <p:cNvSpPr/>
          <p:nvPr>
            <p:custDataLst>
              <p:tags r:id="rId9"/>
            </p:custDataLst>
          </p:nvPr>
        </p:nvSpPr>
        <p:spPr>
          <a:xfrm>
            <a:off x="6527165" y="3667125"/>
            <a:ext cx="2162810" cy="2152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algn="l">
              <a:buClrTx/>
              <a:buSzTx/>
              <a:buFontTx/>
            </a:pPr>
            <a:r>
              <a:rPr 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不足与展望</a:t>
            </a:r>
            <a:endParaRPr lang="zh-CN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4" grpId="0"/>
      <p:bldP spid="26" grpId="0" bldLvl="0" animBg="1"/>
      <p:bldP spid="2" grpId="0" bldLvl="0" animBg="1"/>
      <p:bldP spid="3" grpId="0" bldLvl="0" animBg="1"/>
      <p:bldP spid="5" grpId="0" bldLvl="0" animBg="1"/>
      <p:bldP spid="6" grpId="0" bldLvl="0" animBg="1"/>
      <p:bldP spid="2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398905"/>
            <a:ext cx="5793740" cy="2943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9945" y="992505"/>
            <a:ext cx="1424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点击查看按钮，会弹出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房屋详细信息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533525"/>
            <a:ext cx="5263515" cy="3034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62115" y="1119505"/>
            <a:ext cx="12306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点击编辑按钮，会弹出房屋修改页面，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在表格中进行信息修改后，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点击确认修改，便成功修改信息。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删除功能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1749425"/>
            <a:ext cx="5715635" cy="1367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91960" y="1724025"/>
            <a:ext cx="17043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点击删除按钮，会弹出确认框，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点击确认，便可成功删除此房屋信息。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86948" y="1761779"/>
            <a:ext cx="101727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  <p:sp>
        <p:nvSpPr>
          <p:cNvPr id="5" name="MH_Entry_1"/>
          <p:cNvSpPr/>
          <p:nvPr>
            <p:custDataLst>
              <p:tags r:id="rId5"/>
            </p:custDataLst>
          </p:nvPr>
        </p:nvSpPr>
        <p:spPr>
          <a:xfrm>
            <a:off x="4173855" y="2798128"/>
            <a:ext cx="3071495" cy="245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endParaRPr lang="zh-CN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0865" y="2068830"/>
            <a:ext cx="2223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用户管理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420" y="41151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用户管理功能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56176" y="1910714"/>
            <a:ext cx="238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layui</a:t>
            </a:r>
            <a:r>
              <a:rPr lang="zh-CN" altLang="en-US" sz="2000" dirty="0"/>
              <a:t>数据表格直观，简洁展示用户数据。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" y="1248728"/>
            <a:ext cx="5292587" cy="2646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420" y="411510"/>
            <a:ext cx="2266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管理功能代码实现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56176" y="1910714"/>
            <a:ext cx="2381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首先得引入</a:t>
            </a:r>
            <a:r>
              <a:rPr lang="en-US" altLang="zh-CN" sz="2000" dirty="0" err="1"/>
              <a:t>layui</a:t>
            </a:r>
            <a:r>
              <a:rPr lang="zh-CN" altLang="en-US" sz="2000" dirty="0"/>
              <a:t>的插件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声明数据表</a:t>
            </a:r>
            <a:r>
              <a:rPr lang="en-US" altLang="zh-CN" sz="2000" dirty="0"/>
              <a:t>,</a:t>
            </a:r>
            <a:r>
              <a:rPr lang="zh-CN" altLang="en-US" sz="2000" dirty="0"/>
              <a:t>数据表格模块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初始化</a:t>
            </a:r>
            <a:r>
              <a:rPr lang="en-US" altLang="zh-CN" sz="2000" dirty="0" err="1"/>
              <a:t>layui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9420" y="1024890"/>
            <a:ext cx="4949190" cy="343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查看用户个人信息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1" y="1057060"/>
            <a:ext cx="5788764" cy="32483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8244" y="1743658"/>
            <a:ext cx="1879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点击查看按钮，会弹出用户信息页面，可查看用户个人详细信息。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9420" y="477520"/>
            <a:ext cx="2266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查看信息代码实现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6430" y="2109380"/>
            <a:ext cx="2808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控制器中的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则是查询表格中所需要的数据。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0370" y="18516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代码截图</a:t>
            </a:r>
            <a:endParaRPr lang="zh-CN" altLang="en-US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970280"/>
            <a:ext cx="4708525" cy="387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个人修改功能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4897" y="1275606"/>
            <a:ext cx="161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点击编辑按钮，会弹出用户信息修改页面，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在表格中进行信息修改后，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点击确认修改，便成功修改信息。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3" y="951571"/>
            <a:ext cx="6043410" cy="3354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个人修改功能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1012" y="1889651"/>
            <a:ext cx="1612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重写用户信息更新函数，显示用户信息。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1353820"/>
            <a:ext cx="541972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5616117" y="140980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2099310" y="1410335"/>
            <a:ext cx="1597025" cy="1625600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MH_Entry_1"/>
          <p:cNvSpPr/>
          <p:nvPr>
            <p:custDataLst>
              <p:tags r:id="rId2"/>
            </p:custDataLst>
          </p:nvPr>
        </p:nvSpPr>
        <p:spPr>
          <a:xfrm>
            <a:off x="4677410" y="1969135"/>
            <a:ext cx="2592070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项目概述</a:t>
            </a:r>
            <a:endParaRPr 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删除功能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4248" y="1383618"/>
            <a:ext cx="1704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点击删除按钮，会弹出确认框，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点击确认，便可成功删除此用户。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" y="1383618"/>
            <a:ext cx="6096313" cy="2032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删除功能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9950" y="3084830"/>
            <a:ext cx="1777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查讯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用户信息。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编辑用户在信息进行删除。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072515"/>
            <a:ext cx="4431030" cy="3735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15" y="1072515"/>
            <a:ext cx="39465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9525" y="1743710"/>
            <a:ext cx="2075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</a:rPr>
              <a:t>table-form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表实现发布房源信息页面。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59385"/>
            <a:ext cx="4989195" cy="482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01198" y="1698279"/>
            <a:ext cx="101727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788364">
            <a:off x="678828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  <p:sp>
        <p:nvSpPr>
          <p:cNvPr id="2" name="MH_Entry_1"/>
          <p:cNvSpPr/>
          <p:nvPr>
            <p:custDataLst>
              <p:tags r:id="rId5"/>
            </p:custDataLst>
          </p:nvPr>
        </p:nvSpPr>
        <p:spPr>
          <a:xfrm>
            <a:off x="3674110" y="2756218"/>
            <a:ext cx="2957195" cy="2768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2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3375" y="1936115"/>
            <a:ext cx="2644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房屋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查询功能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用户查询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9970" y="3114040"/>
            <a:ext cx="7143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layui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框架设计的查询用户信息页面，展示用户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信息的功能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 descr="XCDQI6RO6T`}L8D_4KGYWA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1037590"/>
            <a:ext cx="8227695" cy="207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用户查询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581785"/>
            <a:ext cx="3892550" cy="212280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39420" y="1219835"/>
            <a:ext cx="1656080" cy="28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查询所有用户</a:t>
            </a:r>
            <a:endParaRPr lang="zh-CN" altLang="en-US" sz="1600"/>
          </a:p>
        </p:txBody>
      </p:sp>
      <p:sp>
        <p:nvSpPr>
          <p:cNvPr id="7" name="圆角矩形 6"/>
          <p:cNvSpPr/>
          <p:nvPr/>
        </p:nvSpPr>
        <p:spPr>
          <a:xfrm>
            <a:off x="4810125" y="1219835"/>
            <a:ext cx="1656080" cy="28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查询单个</a:t>
            </a:r>
            <a:r>
              <a:rPr lang="zh-CN" altLang="en-US" sz="1600"/>
              <a:t>用户</a:t>
            </a:r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0" y="1630045"/>
            <a:ext cx="4267200" cy="2074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房屋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795" y="3602990"/>
            <a:ext cx="7143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layui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框架设计的查询房屋信息页面，展示房屋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信息的功能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 descr="8ZGC4%D(M@4P1A2ET])F}$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943610"/>
            <a:ext cx="7953375" cy="2659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9420" y="477520"/>
            <a:ext cx="22669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房屋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9420" y="1219835"/>
            <a:ext cx="1656080" cy="28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查询所有房屋</a:t>
            </a:r>
            <a:endParaRPr lang="zh-CN" altLang="en-US" sz="1600"/>
          </a:p>
        </p:txBody>
      </p:sp>
      <p:sp>
        <p:nvSpPr>
          <p:cNvPr id="7" name="圆角矩形 6"/>
          <p:cNvSpPr/>
          <p:nvPr/>
        </p:nvSpPr>
        <p:spPr>
          <a:xfrm>
            <a:off x="4810125" y="1219835"/>
            <a:ext cx="1656080" cy="288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查询单个房屋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2014855"/>
            <a:ext cx="3437255" cy="1598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95" y="1804670"/>
            <a:ext cx="4714875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9420" y="477520"/>
            <a:ext cx="3155315" cy="645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查询房屋页面的详情展示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294130"/>
            <a:ext cx="5158740" cy="27578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77865" y="2258695"/>
            <a:ext cx="3115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layui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框架设计的房屋详细信息页面，展示房屋详细信息的页面。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5616117" y="140980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2099310" y="1417955"/>
            <a:ext cx="1597025" cy="1625600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MH_Entry_1"/>
          <p:cNvSpPr/>
          <p:nvPr>
            <p:custDataLst>
              <p:tags r:id="rId2"/>
            </p:custDataLst>
          </p:nvPr>
        </p:nvSpPr>
        <p:spPr>
          <a:xfrm>
            <a:off x="4037330" y="2408873"/>
            <a:ext cx="4391025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操作注意事项</a:t>
            </a:r>
            <a:endParaRPr 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67773" y="413674"/>
            <a:ext cx="14224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2"/>
            </p:custDataLst>
          </p:nvPr>
        </p:nvSpPr>
        <p:spPr>
          <a:xfrm>
            <a:off x="1931670" y="1772920"/>
            <a:ext cx="5566410" cy="138493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开发一个房地产在线平台。在该平台上，人们可以发布免费广告，出租或出售他们的房子，搜索不同的房产，申请出租或购买。用户可登录并发布广告。该项目旨在开发一个应用程序，其中用户可以发布广告、房租出售或租赁信息。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788364">
            <a:off x="6971795" y="668849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20604422">
            <a:off x="1162609" y="2754938"/>
            <a:ext cx="841699" cy="611956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657321" y="2760265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" name="bambo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828600" y="1132034"/>
            <a:ext cx="609600" cy="609412"/>
          </a:xfrm>
          <a:prstGeom prst="rect">
            <a:avLst/>
          </a:prstGeom>
        </p:spPr>
      </p:pic>
      <p:sp>
        <p:nvSpPr>
          <p:cNvPr id="18" name="TextBox 5"/>
          <p:cNvSpPr txBox="1"/>
          <p:nvPr/>
        </p:nvSpPr>
        <p:spPr>
          <a:xfrm>
            <a:off x="3275856" y="1708487"/>
            <a:ext cx="5315941" cy="90297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r>
              <a:rPr lang="en-US" altLang="zh-CN" dirty="0"/>
              <a:t>   </a:t>
            </a:r>
            <a:endParaRPr lang="en-US" altLang="zh-CN" dirty="0"/>
          </a:p>
          <a:p>
            <a:pPr algn="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204470" y="422275"/>
            <a:ext cx="4372610" cy="8070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操作注意事项</a:t>
            </a:r>
            <a:endParaRPr lang="id-ID" altLang="zh-CN" sz="3200" dirty="0">
              <a:solidFill>
                <a:schemeClr val="accent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Clear Sans Light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-108520" y="3111810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2024188" y="2175717"/>
            <a:ext cx="841699" cy="6119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66390" y="1572260"/>
            <a:ext cx="466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页面显示的功能都可以按系统提示正常使用。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25">
                <p:cTn id="4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3" grpId="0" bldLvl="0" animBg="1"/>
      <p:bldP spid="18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5616117" y="140980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2099310" y="1417955"/>
            <a:ext cx="1597025" cy="1625600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05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MH_Entry_1"/>
          <p:cNvSpPr/>
          <p:nvPr>
            <p:custDataLst>
              <p:tags r:id="rId2"/>
            </p:custDataLst>
          </p:nvPr>
        </p:nvSpPr>
        <p:spPr>
          <a:xfrm>
            <a:off x="4037330" y="2039620"/>
            <a:ext cx="4391025" cy="14770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不足及展望</a:t>
            </a:r>
            <a:endParaRPr 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035808" y="2211821"/>
            <a:ext cx="731520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376672" y="2211821"/>
            <a:ext cx="719328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弧形 10"/>
          <p:cNvSpPr/>
          <p:nvPr/>
        </p:nvSpPr>
        <p:spPr>
          <a:xfrm flipH="1">
            <a:off x="1417179" y="1402945"/>
            <a:ext cx="1618252" cy="1617753"/>
          </a:xfrm>
          <a:prstGeom prst="arc">
            <a:avLst>
              <a:gd name="adj1" fmla="val 12184051"/>
              <a:gd name="adj2" fmla="val 0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flipH="1" flipV="1">
            <a:off x="1417179" y="1430422"/>
            <a:ext cx="1618252" cy="1617753"/>
          </a:xfrm>
          <a:prstGeom prst="arc">
            <a:avLst>
              <a:gd name="adj1" fmla="val 10684416"/>
              <a:gd name="adj2" fmla="val 20274395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flipH="1">
            <a:off x="3757794" y="1402945"/>
            <a:ext cx="1618252" cy="1617753"/>
          </a:xfrm>
          <a:prstGeom prst="arc">
            <a:avLst>
              <a:gd name="adj1" fmla="val 12184051"/>
              <a:gd name="adj2" fmla="val 0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flipH="1" flipV="1">
            <a:off x="3757794" y="1430422"/>
            <a:ext cx="1618252" cy="1617753"/>
          </a:xfrm>
          <a:prstGeom prst="arc">
            <a:avLst>
              <a:gd name="adj1" fmla="val 10684416"/>
              <a:gd name="adj2" fmla="val 20274395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flipH="1">
            <a:off x="6100635" y="1402945"/>
            <a:ext cx="1618252" cy="1617753"/>
          </a:xfrm>
          <a:prstGeom prst="arc">
            <a:avLst>
              <a:gd name="adj1" fmla="val 12184051"/>
              <a:gd name="adj2" fmla="val 0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 flipH="1" flipV="1">
            <a:off x="6100635" y="1430422"/>
            <a:ext cx="1618252" cy="1617753"/>
          </a:xfrm>
          <a:prstGeom prst="arc">
            <a:avLst>
              <a:gd name="adj1" fmla="val 10684416"/>
              <a:gd name="adj2" fmla="val 20274395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表 16"/>
          <p:cNvGraphicFramePr/>
          <p:nvPr/>
        </p:nvGraphicFramePr>
        <p:xfrm>
          <a:off x="953727" y="1380212"/>
          <a:ext cx="2543944" cy="16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3300030" y="1380212"/>
          <a:ext cx="2543944" cy="16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5646333" y="1380212"/>
          <a:ext cx="2543944" cy="16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矩形 19"/>
          <p:cNvSpPr/>
          <p:nvPr/>
        </p:nvSpPr>
        <p:spPr>
          <a:xfrm>
            <a:off x="1747593" y="3220516"/>
            <a:ext cx="954075" cy="295129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页面不够美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89429" y="3533831"/>
            <a:ext cx="1670404" cy="588010"/>
          </a:xfrm>
          <a:prstGeom prst="rect">
            <a:avLst/>
          </a:prstGeom>
        </p:spPr>
        <p:txBody>
          <a:bodyPr wrap="square" lIns="91424" tIns="45712" rIns="91424" bIns="45712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页面风格不统一，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项目界面，需要再完善一一下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4000" y="3220516"/>
            <a:ext cx="1096010" cy="31115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功能不够完善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36800" y="3616699"/>
            <a:ext cx="1670404" cy="422275"/>
          </a:xfrm>
          <a:prstGeom prst="rect">
            <a:avLst/>
          </a:prstGeom>
        </p:spPr>
        <p:txBody>
          <a:bodyPr wrap="square" lIns="91424" tIns="45712" rIns="91424" bIns="45712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学生答题模式单一，收藏试题功能还没实现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71368" y="3220516"/>
            <a:ext cx="1096010" cy="31115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代码不够简洁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84168" y="3699884"/>
            <a:ext cx="1670404" cy="255905"/>
          </a:xfrm>
          <a:prstGeom prst="rect">
            <a:avLst/>
          </a:prstGeom>
        </p:spPr>
        <p:txBody>
          <a:bodyPr wrap="square" lIns="91424" tIns="45712" rIns="91424" bIns="45712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代码有很多冗余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45572" y="2044602"/>
            <a:ext cx="558133" cy="424716"/>
          </a:xfrm>
          <a:prstGeom prst="rect">
            <a:avLst/>
          </a:prstGeom>
        </p:spPr>
        <p:txBody>
          <a:bodyPr wrap="none" lIns="91424" tIns="45712" rIns="91424" bIns="45712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75%</a:t>
            </a:r>
            <a:endParaRPr lang="zh-CN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91013" y="2044602"/>
            <a:ext cx="551815" cy="422275"/>
          </a:xfrm>
          <a:prstGeom prst="rect">
            <a:avLst/>
          </a:prstGeom>
        </p:spPr>
        <p:txBody>
          <a:bodyPr wrap="none" lIns="91424" tIns="45712" rIns="91424" bIns="45712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70%</a:t>
            </a:r>
            <a:endParaRPr lang="zh-CN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27483" y="2044602"/>
            <a:ext cx="583781" cy="424716"/>
          </a:xfrm>
          <a:prstGeom prst="rect">
            <a:avLst/>
          </a:prstGeom>
        </p:spPr>
        <p:txBody>
          <a:bodyPr wrap="none" lIns="91424" tIns="45712" rIns="91424" bIns="45712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84%</a:t>
            </a:r>
            <a:endParaRPr lang="zh-CN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7868" y="5739918"/>
            <a:ext cx="1584176" cy="36921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zh-CN" altLang="en-US" dirty="0">
                <a:latin typeface="方正准圆简体" panose="02010601030101010101" pitchFamily="65" charset="-122"/>
                <a:ea typeface="方正准圆简体" panose="02010601030101010101" pitchFamily="65" charset="-122"/>
              </a:rPr>
              <a:t>延迟符号</a:t>
            </a:r>
            <a:endParaRPr lang="zh-CN" altLang="en-US" dirty="0"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-387985" y="67310"/>
            <a:ext cx="2966085" cy="8070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id-ID" sz="3200" dirty="0">
                <a:solidFill>
                  <a:schemeClr val="accent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Clear Sans Light" pitchFamily="34" charset="0"/>
              </a:rPr>
              <a:t>不足与展望</a:t>
            </a:r>
            <a:endParaRPr lang="zh-CN" altLang="id-ID" sz="3200" dirty="0">
              <a:solidFill>
                <a:schemeClr val="accent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Clear Sans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Graphic spid="17" grpId="0">
        <p:bldAsOne/>
      </p:bldGraphic>
      <p:bldGraphic spid="18" grpId="0">
        <p:bldAsOne/>
      </p:bldGraphic>
      <p:bldGraphic spid="19" grpId="0">
        <p:bldAsOne/>
      </p:bldGraphic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1600" y="486504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739369" y="3111810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081943" y="2292203"/>
            <a:ext cx="4031204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defTabSz="725805"/>
            <a:endParaRPr lang="zh-CN" altLang="zh-CN" sz="2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483768" y="1620748"/>
            <a:ext cx="5315941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3779912" y="357651"/>
            <a:ext cx="2292609" cy="117602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endParaRPr lang="id-ID" altLang="zh-CN" sz="4800" dirty="0">
              <a:solidFill>
                <a:schemeClr val="accent1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Clear Sans Light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6437" y="2991614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2632003" y="2148471"/>
            <a:ext cx="841699" cy="611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49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49"/>
                            </p:stCondLst>
                            <p:childTnLst>
                              <p:par>
                                <p:cTn id="4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035808" y="2211821"/>
            <a:ext cx="731520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376672" y="2211821"/>
            <a:ext cx="719328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弧形 10"/>
          <p:cNvSpPr/>
          <p:nvPr/>
        </p:nvSpPr>
        <p:spPr>
          <a:xfrm flipH="1">
            <a:off x="1417179" y="1402945"/>
            <a:ext cx="1618252" cy="1617753"/>
          </a:xfrm>
          <a:prstGeom prst="arc">
            <a:avLst>
              <a:gd name="adj1" fmla="val 12184051"/>
              <a:gd name="adj2" fmla="val 0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flipH="1" flipV="1">
            <a:off x="1417179" y="1430422"/>
            <a:ext cx="1618252" cy="1617753"/>
          </a:xfrm>
          <a:prstGeom prst="arc">
            <a:avLst>
              <a:gd name="adj1" fmla="val 10684416"/>
              <a:gd name="adj2" fmla="val 20274395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flipH="1">
            <a:off x="3757794" y="1402945"/>
            <a:ext cx="1618252" cy="1617753"/>
          </a:xfrm>
          <a:prstGeom prst="arc">
            <a:avLst>
              <a:gd name="adj1" fmla="val 12184051"/>
              <a:gd name="adj2" fmla="val 0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flipH="1" flipV="1">
            <a:off x="3757794" y="1430422"/>
            <a:ext cx="1618252" cy="1617753"/>
          </a:xfrm>
          <a:prstGeom prst="arc">
            <a:avLst>
              <a:gd name="adj1" fmla="val 10684416"/>
              <a:gd name="adj2" fmla="val 20274395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表 16"/>
          <p:cNvGraphicFramePr/>
          <p:nvPr/>
        </p:nvGraphicFramePr>
        <p:xfrm>
          <a:off x="953727" y="1380212"/>
          <a:ext cx="2543944" cy="16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3300030" y="1380212"/>
          <a:ext cx="2543944" cy="16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1676626" y="3220516"/>
            <a:ext cx="1096010" cy="53213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房屋展示页面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房屋增删改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4000" y="3220516"/>
            <a:ext cx="1096010" cy="753745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房屋添加页面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用户增删改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65068" y="3220516"/>
            <a:ext cx="308610" cy="31115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0934" y="2044602"/>
            <a:ext cx="867410" cy="422275"/>
          </a:xfrm>
          <a:prstGeom prst="rect">
            <a:avLst/>
          </a:prstGeom>
        </p:spPr>
        <p:txBody>
          <a:bodyPr wrap="none" lIns="91424" tIns="45712" rIns="91424" bIns="45712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石崇重</a:t>
            </a:r>
            <a:endParaRPr lang="zh-CN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47515" y="2044602"/>
            <a:ext cx="638810" cy="754380"/>
          </a:xfrm>
          <a:prstGeom prst="rect">
            <a:avLst/>
          </a:prstGeom>
        </p:spPr>
        <p:txBody>
          <a:bodyPr wrap="none" lIns="91424" tIns="45712" rIns="91424" bIns="45712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李天</a:t>
            </a:r>
            <a:endParaRPr lang="zh-CN" altLang="en-US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7868" y="5739918"/>
            <a:ext cx="1584176" cy="36921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zh-CN" altLang="en-US" dirty="0">
                <a:latin typeface="方正准圆简体" panose="02010601030101010101" pitchFamily="65" charset="-122"/>
                <a:ea typeface="方正准圆简体" panose="02010601030101010101" pitchFamily="65" charset="-122"/>
              </a:rPr>
              <a:t>延迟符号</a:t>
            </a:r>
            <a:endParaRPr lang="zh-CN" altLang="en-US" dirty="0"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7573" y="334299"/>
            <a:ext cx="21336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开发人员分工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Graphic spid="17" grpId="0">
        <p:bldAsOne/>
      </p:bldGraphic>
      <p:bldGraphic spid="18" grpId="0">
        <p:bldAsOne/>
      </p:bldGraphic>
      <p:bldP spid="20" grpId="0"/>
      <p:bldP spid="22" grpId="0"/>
      <p:bldP spid="24" grpId="0"/>
      <p:bldP spid="26" grpId="0"/>
      <p:bldP spid="27" grpId="0"/>
      <p:bldP spid="29" grpId="0"/>
      <p:bldP spid="20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035808" y="2211821"/>
            <a:ext cx="731520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弧形 10"/>
          <p:cNvSpPr/>
          <p:nvPr/>
        </p:nvSpPr>
        <p:spPr>
          <a:xfrm flipH="1">
            <a:off x="1417179" y="1402945"/>
            <a:ext cx="1618252" cy="1617753"/>
          </a:xfrm>
          <a:prstGeom prst="arc">
            <a:avLst>
              <a:gd name="adj1" fmla="val 12184051"/>
              <a:gd name="adj2" fmla="val 0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flipH="1" flipV="1">
            <a:off x="1417179" y="1430422"/>
            <a:ext cx="1618252" cy="1617753"/>
          </a:xfrm>
          <a:prstGeom prst="arc">
            <a:avLst>
              <a:gd name="adj1" fmla="val 10684416"/>
              <a:gd name="adj2" fmla="val 20274395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flipH="1">
            <a:off x="3757794" y="1402945"/>
            <a:ext cx="1618252" cy="1617753"/>
          </a:xfrm>
          <a:prstGeom prst="arc">
            <a:avLst>
              <a:gd name="adj1" fmla="val 12184051"/>
              <a:gd name="adj2" fmla="val 0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flipH="1" flipV="1">
            <a:off x="3757794" y="1430422"/>
            <a:ext cx="1618252" cy="1617753"/>
          </a:xfrm>
          <a:prstGeom prst="arc">
            <a:avLst>
              <a:gd name="adj1" fmla="val 10684416"/>
              <a:gd name="adj2" fmla="val 20274395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表 16"/>
          <p:cNvGraphicFramePr/>
          <p:nvPr/>
        </p:nvGraphicFramePr>
        <p:xfrm>
          <a:off x="954362" y="1391642"/>
          <a:ext cx="2543944" cy="16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3300030" y="1380212"/>
          <a:ext cx="2543944" cy="16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1752826" y="3220516"/>
            <a:ext cx="943610" cy="53213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登录，注册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页面及功能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3230" y="3220516"/>
            <a:ext cx="3257550" cy="532130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两个后台查询： 一个是 用户查询 ， 房屋查询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搜索详情页面</a:t>
            </a:r>
            <a:endParaRPr lang="en-US" altLang="zh-CN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47515" y="2044602"/>
            <a:ext cx="638810" cy="422275"/>
          </a:xfrm>
          <a:prstGeom prst="rect">
            <a:avLst/>
          </a:prstGeom>
        </p:spPr>
        <p:txBody>
          <a:bodyPr wrap="none" lIns="91424" tIns="45712" rIns="91424" bIns="45712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周菲</a:t>
            </a:r>
            <a:endParaRPr lang="zh-CN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7868" y="5739918"/>
            <a:ext cx="1584176" cy="36921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zh-CN" altLang="en-US" dirty="0">
                <a:latin typeface="方正准圆简体" panose="02010601030101010101" pitchFamily="65" charset="-122"/>
                <a:ea typeface="方正准圆简体" panose="02010601030101010101" pitchFamily="65" charset="-122"/>
              </a:rPr>
              <a:t>延迟符号</a:t>
            </a:r>
            <a:endParaRPr lang="zh-CN" altLang="en-US" dirty="0">
              <a:latin typeface="方正准圆简体" panose="02010601030101010101" pitchFamily="65" charset="-122"/>
              <a:ea typeface="方正准圆简体" panose="02010601030101010101" pitchFamily="65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7573" y="334299"/>
            <a:ext cx="21336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开发人员分工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97992" y="2239761"/>
            <a:ext cx="719328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图表 6"/>
          <p:cNvGraphicFramePr/>
          <p:nvPr/>
        </p:nvGraphicFramePr>
        <p:xfrm>
          <a:off x="952457" y="1391642"/>
          <a:ext cx="2543944" cy="169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1792605" y="2017297"/>
            <a:ext cx="867410" cy="422275"/>
          </a:xfrm>
          <a:prstGeom prst="rect">
            <a:avLst/>
          </a:prstGeom>
        </p:spPr>
        <p:txBody>
          <a:bodyPr wrap="none" lIns="91424" tIns="45712" rIns="91424" bIns="45712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吕宗钢</a:t>
            </a:r>
            <a:endParaRPr lang="zh-CN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Graphic spid="17" grpId="0">
        <p:bldAsOne/>
      </p:bldGraphic>
      <p:bldGraphic spid="18" grpId="0">
        <p:bldAsOne/>
      </p:bldGraphic>
      <p:bldP spid="20" grpId="0"/>
      <p:bldP spid="22" grpId="0"/>
      <p:bldP spid="27" grpId="0"/>
      <p:bldP spid="29" grpId="0"/>
      <p:bldP spid="205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Entry_1"/>
          <p:cNvSpPr/>
          <p:nvPr>
            <p:custDataLst>
              <p:tags r:id="rId1"/>
            </p:custDataLst>
          </p:nvPr>
        </p:nvSpPr>
        <p:spPr>
          <a:xfrm>
            <a:off x="5616117" y="140980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sz="17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2099310" y="1417955"/>
            <a:ext cx="1597025" cy="1625600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MH_Entry_1"/>
          <p:cNvSpPr/>
          <p:nvPr>
            <p:custDataLst>
              <p:tags r:id="rId2"/>
            </p:custDataLst>
          </p:nvPr>
        </p:nvSpPr>
        <p:spPr>
          <a:xfrm>
            <a:off x="4037330" y="1670368"/>
            <a:ext cx="4391025" cy="22155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l"/>
            <a:r>
              <a:rPr 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技术、开发环境介绍</a:t>
            </a:r>
            <a:endParaRPr 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sz="4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/>
          <p:nvPr/>
        </p:nvGrpSpPr>
        <p:grpSpPr>
          <a:xfrm>
            <a:off x="2320908" y="1996830"/>
            <a:ext cx="4160925" cy="1891716"/>
            <a:chOff x="3345973" y="2694618"/>
            <a:chExt cx="5547900" cy="2522288"/>
          </a:xfrm>
        </p:grpSpPr>
        <p:sp>
          <p:nvSpPr>
            <p:cNvPr id="7" name="Shape 1918"/>
            <p:cNvSpPr/>
            <p:nvPr/>
          </p:nvSpPr>
          <p:spPr>
            <a:xfrm>
              <a:off x="3345973" y="3538210"/>
              <a:ext cx="1033993" cy="103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" name="Shape 1919"/>
            <p:cNvSpPr/>
            <p:nvPr/>
          </p:nvSpPr>
          <p:spPr>
            <a:xfrm>
              <a:off x="4405914" y="3108409"/>
              <a:ext cx="1498259" cy="149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9" name="Shape 1920"/>
            <p:cNvSpPr/>
            <p:nvPr/>
          </p:nvSpPr>
          <p:spPr>
            <a:xfrm>
              <a:off x="5996192" y="3446848"/>
              <a:ext cx="1216710" cy="121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Shape 1921"/>
            <p:cNvSpPr/>
            <p:nvPr/>
          </p:nvSpPr>
          <p:spPr>
            <a:xfrm>
              <a:off x="5797470" y="2694618"/>
              <a:ext cx="747531" cy="74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" name="Shape 1922"/>
            <p:cNvSpPr/>
            <p:nvPr/>
          </p:nvSpPr>
          <p:spPr>
            <a:xfrm>
              <a:off x="6936848" y="4530710"/>
              <a:ext cx="686169" cy="686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" name="Shape 1923"/>
            <p:cNvSpPr/>
            <p:nvPr/>
          </p:nvSpPr>
          <p:spPr>
            <a:xfrm>
              <a:off x="7317794" y="3125623"/>
              <a:ext cx="1576079" cy="157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 dirty="0"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3" name="Shape 1931"/>
          <p:cNvSpPr/>
          <p:nvPr/>
        </p:nvSpPr>
        <p:spPr>
          <a:xfrm flipH="1">
            <a:off x="2724785" y="2976245"/>
            <a:ext cx="925830" cy="1343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03" extrusionOk="0">
                <a:moveTo>
                  <a:pt x="0" y="18203"/>
                </a:moveTo>
                <a:cubicBezTo>
                  <a:pt x="6036" y="1983"/>
                  <a:pt x="13236" y="-3397"/>
                  <a:pt x="21600" y="2063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lstStyle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1932"/>
          <p:cNvSpPr/>
          <p:nvPr/>
        </p:nvSpPr>
        <p:spPr>
          <a:xfrm>
            <a:off x="3580884" y="1708228"/>
            <a:ext cx="189228" cy="1181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7" h="21600" extrusionOk="0">
                <a:moveTo>
                  <a:pt x="0" y="0"/>
                </a:moveTo>
                <a:cubicBezTo>
                  <a:pt x="19121" y="3557"/>
                  <a:pt x="21600" y="10757"/>
                  <a:pt x="7438" y="21600"/>
                </a:cubicBezTo>
              </a:path>
            </a:pathLst>
          </a:custGeom>
          <a:ln w="25400">
            <a:solidFill>
              <a:schemeClr val="accent2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lstStyle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1925"/>
          <p:cNvSpPr/>
          <p:nvPr/>
        </p:nvSpPr>
        <p:spPr>
          <a:xfrm>
            <a:off x="2320909" y="2629527"/>
            <a:ext cx="775495" cy="775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Shape 1926"/>
          <p:cNvSpPr/>
          <p:nvPr/>
        </p:nvSpPr>
        <p:spPr>
          <a:xfrm>
            <a:off x="3115863" y="2307176"/>
            <a:ext cx="1123694" cy="1123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Shape 1927"/>
          <p:cNvSpPr/>
          <p:nvPr/>
        </p:nvSpPr>
        <p:spPr>
          <a:xfrm>
            <a:off x="4308572" y="2561005"/>
            <a:ext cx="912533" cy="91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Shape 1928"/>
          <p:cNvSpPr/>
          <p:nvPr/>
        </p:nvSpPr>
        <p:spPr>
          <a:xfrm>
            <a:off x="4159530" y="1996832"/>
            <a:ext cx="560648" cy="560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Shape 1929"/>
          <p:cNvSpPr/>
          <p:nvPr/>
        </p:nvSpPr>
        <p:spPr>
          <a:xfrm>
            <a:off x="5014064" y="3373902"/>
            <a:ext cx="514627" cy="51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Shape 1930"/>
          <p:cNvSpPr/>
          <p:nvPr/>
        </p:nvSpPr>
        <p:spPr>
          <a:xfrm>
            <a:off x="5299774" y="2320086"/>
            <a:ext cx="1182059" cy="1182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kern="0" dirty="0">
              <a:latin typeface="微软雅黑" panose="020B0503020204020204" pitchFamily="34" charset="-122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3651250" y="4210050"/>
            <a:ext cx="288607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 </a:t>
            </a:r>
            <a:r>
              <a:rPr lang="zh-CN" altLang="en-US" sz="2000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kern="3000" spc="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endParaRPr lang="zh-CN" altLang="en-US" sz="2000" kern="3000" spc="2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9"/>
          <p:cNvSpPr txBox="1"/>
          <p:nvPr/>
        </p:nvSpPr>
        <p:spPr>
          <a:xfrm>
            <a:off x="1149281" y="3471981"/>
            <a:ext cx="1471755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sz="1200" kern="3000" spc="23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1149281" y="4026184"/>
            <a:ext cx="1581639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800" spc="22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478790" y="1333500"/>
            <a:ext cx="3172460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  </a:t>
            </a:r>
            <a:endParaRPr lang="zh-CN" altLang="en-US" sz="2000" spc="2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5828" y="374939"/>
            <a:ext cx="28651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kern="3000" spc="23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项目主要技术技能</a:t>
            </a:r>
            <a:endParaRPr lang="zh-CN" altLang="en-US" sz="2800" kern="3000" spc="23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8825" y="1379855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BootStrap</a:t>
            </a:r>
            <a:r>
              <a:rPr lang="zh-CN" altLang="en-US"/>
              <a:t>和</a:t>
            </a:r>
            <a:r>
              <a:rPr lang="en-US" altLang="zh-CN"/>
              <a:t>Layui</a:t>
            </a:r>
            <a:endParaRPr lang="en-US" altLang="zh-CN"/>
          </a:p>
        </p:txBody>
      </p:sp>
      <p:sp>
        <p:nvSpPr>
          <p:cNvPr id="4" name="Shape 1931"/>
          <p:cNvSpPr/>
          <p:nvPr/>
        </p:nvSpPr>
        <p:spPr>
          <a:xfrm flipH="1" flipV="1">
            <a:off x="6093460" y="1708785"/>
            <a:ext cx="956945" cy="636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03" extrusionOk="0">
                <a:moveTo>
                  <a:pt x="0" y="18203"/>
                </a:moveTo>
                <a:cubicBezTo>
                  <a:pt x="6036" y="1983"/>
                  <a:pt x="13236" y="-3397"/>
                  <a:pt x="21600" y="2063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  <a:tailEnd type="oval"/>
          </a:ln>
        </p:spPr>
        <p:txBody>
          <a:bodyPr lIns="68580" tIns="34290" rIns="68580" bIns="34290"/>
          <a:p>
            <a:pPr>
              <a:defRPr/>
            </a:pPr>
            <a:endParaRPr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6" grpId="0"/>
      <p:bldP spid="28" grpId="0"/>
      <p:bldP spid="33" grpId="0"/>
      <p:bldP spid="35" grpId="0"/>
      <p:bldP spid="2053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文本框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67773" y="413674"/>
            <a:ext cx="14224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788364">
            <a:off x="5916425" y="788229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20604422">
            <a:off x="1099109" y="3143558"/>
            <a:ext cx="841699" cy="6119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51405" y="1517650"/>
            <a:ext cx="326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NetBean</a:t>
            </a:r>
            <a:r>
              <a:rPr lang="zh-CN" altLang="en-US"/>
              <a:t>、Tomcat 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5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6.xml><?xml version="1.0" encoding="utf-8"?>
<p:tagLst xmlns:p="http://schemas.openxmlformats.org/presentationml/2006/main">
  <p:tag name="MH" val="20161022204303"/>
  <p:tag name="MH_LIBRARY" val="GRAPHIC"/>
</p:tagLst>
</file>

<file path=ppt/tags/tag17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8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2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3.xml><?xml version="1.0" encoding="utf-8"?>
<p:tagLst xmlns:p="http://schemas.openxmlformats.org/presentationml/2006/main">
  <p:tag name="MH" val="20161022204303"/>
  <p:tag name="MH_LIBRARY" val="GRAPHIC"/>
</p:tagLst>
</file>

<file path=ppt/tags/tag2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8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KSO_WM_SLIDE_MODEL_TYPE" val="cover"/>
</p:tagLst>
</file>

<file path=ppt/tags/tag3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5.xml><?xml version="1.0" encoding="utf-8"?>
<p:tagLst xmlns:p="http://schemas.openxmlformats.org/presentationml/2006/main">
  <p:tag name="MH" val="20161022204303"/>
  <p:tag name="MH_LIBRARY" val="GRAPHIC"/>
</p:tagLst>
</file>

<file path=ppt/tags/tag36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8.xml><?xml version="1.0" encoding="utf-8"?>
<p:tagLst xmlns:p="http://schemas.openxmlformats.org/presentationml/2006/main">
  <p:tag name="MH" val="20161022204303"/>
  <p:tag name="MH_LIBRARY" val="GRAPHIC"/>
</p:tagLst>
</file>

<file path=ppt/tags/tag39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1.xml><?xml version="1.0" encoding="utf-8"?>
<p:tagLst xmlns:p="http://schemas.openxmlformats.org/presentationml/2006/main">
  <p:tag name="MH" val="20161022204303"/>
  <p:tag name="MH_LIBRARY" val="GRAPHIC"/>
</p:tagLst>
</file>

<file path=ppt/tags/tag42.xml><?xml version="1.0" encoding="utf-8"?>
<p:tagLst xmlns:p="http://schemas.openxmlformats.org/presentationml/2006/main">
  <p:tag name="KSO_WM_UNIT_PLACING_PICTURE_USER_VIEWPORT" val="{&quot;height&quot;:7020,&quot;width&quot;:10110}"/>
</p:tagLst>
</file>

<file path=ppt/tags/tag4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4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5.xml><?xml version="1.0" encoding="utf-8"?>
<p:tagLst xmlns:p="http://schemas.openxmlformats.org/presentationml/2006/main">
  <p:tag name="MH" val="20161022204303"/>
  <p:tag name="MH_LIBRARY" val="GRAPHIC"/>
</p:tagLst>
</file>

<file path=ppt/tags/tag4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2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65ADA9"/>
      </a:accent1>
      <a:accent2>
        <a:srgbClr val="8BB7D3"/>
      </a:accent2>
      <a:accent3>
        <a:srgbClr val="65ADA9"/>
      </a:accent3>
      <a:accent4>
        <a:srgbClr val="8BB7D3"/>
      </a:accent4>
      <a:accent5>
        <a:srgbClr val="65ADA9"/>
      </a:accent5>
      <a:accent6>
        <a:srgbClr val="8BB7D3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WPS 演示</Application>
  <PresentationFormat>全屏显示(16:9)</PresentationFormat>
  <Paragraphs>323</Paragraphs>
  <Slides>43</Slides>
  <Notes>20</Notes>
  <HiddenSlides>0</HiddenSlides>
  <MMClips>2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Glegoo</vt:lpstr>
      <vt:lpstr>Segoe Print</vt:lpstr>
      <vt:lpstr>Lato Light</vt:lpstr>
      <vt:lpstr>Mission Gothic Regular</vt:lpstr>
      <vt:lpstr>Calibri</vt:lpstr>
      <vt:lpstr>Open Sans</vt:lpstr>
      <vt:lpstr>仿宋_GB2312</vt:lpstr>
      <vt:lpstr>仿宋</vt:lpstr>
      <vt:lpstr>方正姚体</vt:lpstr>
      <vt:lpstr>Calibri</vt:lpstr>
      <vt:lpstr>字魂58号-创中黑</vt:lpstr>
      <vt:lpstr>黑体</vt:lpstr>
      <vt:lpstr>幼圆</vt:lpstr>
      <vt:lpstr>Impact</vt:lpstr>
      <vt:lpstr>方正准圆简体</vt:lpstr>
      <vt:lpstr>Helvetica Light</vt:lpstr>
      <vt:lpstr>Arial Unicode MS</vt:lpstr>
      <vt:lpstr>-apple-system</vt:lpstr>
      <vt:lpstr>方正正大黑简体</vt:lpstr>
      <vt:lpstr>Clear Sans Light</vt:lpstr>
      <vt:lpstr>华文琥珀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</dc:title>
  <dc:creator>第一PPT模板网-WWW.1PPT.COM</dc:creator>
  <cp:keywords>第一PPT模板网-WWW.1PPT.COM</cp:keywords>
  <cp:lastModifiedBy>能力呢</cp:lastModifiedBy>
  <cp:revision>976</cp:revision>
  <dcterms:created xsi:type="dcterms:W3CDTF">2017-03-27T05:41:00Z</dcterms:created>
  <dcterms:modified xsi:type="dcterms:W3CDTF">2020-11-23T10:06:27Z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