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728" y="1276664"/>
            <a:ext cx="6606543" cy="294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99534" y="4906724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jp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1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53.jp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jp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52.png"/><Relationship Id="rId6" Type="http://schemas.openxmlformats.org/officeDocument/2006/relationships/image" Target="../media/image53.jp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0.png"/><Relationship Id="rId8" Type="http://schemas.openxmlformats.org/officeDocument/2006/relationships/image" Target="../media/image75.png"/><Relationship Id="rId9" Type="http://schemas.openxmlformats.org/officeDocument/2006/relationships/image" Target="../media/image87.png"/><Relationship Id="rId10" Type="http://schemas.openxmlformats.org/officeDocument/2006/relationships/image" Target="../media/image1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10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14.png"/><Relationship Id="rId4" Type="http://schemas.openxmlformats.org/officeDocument/2006/relationships/image" Target="../media/image113.png"/><Relationship Id="rId5" Type="http://schemas.openxmlformats.org/officeDocument/2006/relationships/image" Target="../media/image120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21.png"/><Relationship Id="rId11" Type="http://schemas.openxmlformats.org/officeDocument/2006/relationships/image" Target="../media/image112.png"/><Relationship Id="rId12" Type="http://schemas.openxmlformats.org/officeDocument/2006/relationships/image" Target="../media/image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18.png"/><Relationship Id="rId10" Type="http://schemas.openxmlformats.org/officeDocument/2006/relationships/image" Target="../media/image1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9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30.png"/><Relationship Id="rId7" Type="http://schemas.openxmlformats.org/officeDocument/2006/relationships/image" Target="../media/image127.png"/><Relationship Id="rId8" Type="http://schemas.openxmlformats.org/officeDocument/2006/relationships/image" Target="../media/image131.png"/><Relationship Id="rId9" Type="http://schemas.openxmlformats.org/officeDocument/2006/relationships/image" Target="../media/image118.png"/><Relationship Id="rId10" Type="http://schemas.openxmlformats.org/officeDocument/2006/relationships/image" Target="../media/image1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6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18.png"/><Relationship Id="rId10" Type="http://schemas.openxmlformats.org/officeDocument/2006/relationships/image" Target="../media/image1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2.png"/><Relationship Id="rId8" Type="http://schemas.openxmlformats.org/officeDocument/2006/relationships/image" Target="../media/image146.png"/><Relationship Id="rId9" Type="http://schemas.openxmlformats.org/officeDocument/2006/relationships/image" Target="../media/image118.png"/><Relationship Id="rId10" Type="http://schemas.openxmlformats.org/officeDocument/2006/relationships/image" Target="../media/image1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ales@intellipaat.com" TargetMode="External"/><Relationship Id="rId3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13.png"/><Relationship Id="rId20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15" y="511875"/>
            <a:ext cx="2351151" cy="81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925" y="2447925"/>
            <a:ext cx="397194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875" y="2838450"/>
            <a:ext cx="2371725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1300" y="2838450"/>
            <a:ext cx="5905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1956" y="2552317"/>
            <a:ext cx="3385820" cy="8407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756285" marR="5080" indent="-744220">
              <a:lnSpc>
                <a:spcPts val="3080"/>
              </a:lnSpc>
              <a:spcBef>
                <a:spcPts val="415"/>
              </a:spcBef>
            </a:pPr>
            <a:r>
              <a:rPr dirty="0" sz="2750" spc="10">
                <a:solidFill>
                  <a:srgbClr val="2F233B"/>
                </a:solidFill>
                <a:latin typeface="Gill Sans MT"/>
                <a:cs typeface="Gill Sans MT"/>
              </a:rPr>
              <a:t>Continuous Monitoring  </a:t>
            </a: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Using</a:t>
            </a:r>
            <a:r>
              <a:rPr dirty="0" sz="2750" spc="55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dirty="0" sz="2750" spc="10">
                <a:solidFill>
                  <a:srgbClr val="2F233B"/>
                </a:solidFill>
                <a:latin typeface="Gill Sans MT"/>
                <a:cs typeface="Gill Sans MT"/>
              </a:rPr>
              <a:t>Nagios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5" y="981090"/>
            <a:ext cx="7486665" cy="106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1931" y="994775"/>
            <a:ext cx="7388859" cy="975994"/>
          </a:xfrm>
          <a:custGeom>
            <a:avLst/>
            <a:gdLst/>
            <a:ahLst/>
            <a:cxnLst/>
            <a:rect l="l" t="t" r="r" b="b"/>
            <a:pathLst>
              <a:path w="7388859" h="975994">
                <a:moveTo>
                  <a:pt x="7226076" y="0"/>
                </a:moveTo>
                <a:lnTo>
                  <a:pt x="162616" y="0"/>
                </a:lnTo>
                <a:lnTo>
                  <a:pt x="119387" y="5807"/>
                </a:lnTo>
                <a:lnTo>
                  <a:pt x="80541" y="22200"/>
                </a:lnTo>
                <a:lnTo>
                  <a:pt x="47629" y="47632"/>
                </a:lnTo>
                <a:lnTo>
                  <a:pt x="22202" y="80557"/>
                </a:lnTo>
                <a:lnTo>
                  <a:pt x="5808" y="119429"/>
                </a:lnTo>
                <a:lnTo>
                  <a:pt x="0" y="162702"/>
                </a:lnTo>
                <a:lnTo>
                  <a:pt x="0" y="813054"/>
                </a:lnTo>
                <a:lnTo>
                  <a:pt x="5808" y="856284"/>
                </a:lnTo>
                <a:lnTo>
                  <a:pt x="22202" y="895144"/>
                </a:lnTo>
                <a:lnTo>
                  <a:pt x="47629" y="928077"/>
                </a:lnTo>
                <a:lnTo>
                  <a:pt x="80541" y="953528"/>
                </a:lnTo>
                <a:lnTo>
                  <a:pt x="119387" y="969939"/>
                </a:lnTo>
                <a:lnTo>
                  <a:pt x="162616" y="975756"/>
                </a:lnTo>
                <a:lnTo>
                  <a:pt x="7226076" y="975756"/>
                </a:lnTo>
                <a:lnTo>
                  <a:pt x="7269298" y="969939"/>
                </a:lnTo>
                <a:lnTo>
                  <a:pt x="7308135" y="953528"/>
                </a:lnTo>
                <a:lnTo>
                  <a:pt x="7341039" y="928077"/>
                </a:lnTo>
                <a:lnTo>
                  <a:pt x="7366460" y="895144"/>
                </a:lnTo>
                <a:lnTo>
                  <a:pt x="7382849" y="856284"/>
                </a:lnTo>
                <a:lnTo>
                  <a:pt x="7388657" y="813054"/>
                </a:lnTo>
                <a:lnTo>
                  <a:pt x="7388657" y="162702"/>
                </a:lnTo>
                <a:lnTo>
                  <a:pt x="7382849" y="119429"/>
                </a:lnTo>
                <a:lnTo>
                  <a:pt x="7366460" y="80557"/>
                </a:lnTo>
                <a:lnTo>
                  <a:pt x="7341039" y="47632"/>
                </a:lnTo>
                <a:lnTo>
                  <a:pt x="7308135" y="22200"/>
                </a:lnTo>
                <a:lnTo>
                  <a:pt x="7269298" y="5807"/>
                </a:lnTo>
                <a:lnTo>
                  <a:pt x="7226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1931" y="994775"/>
            <a:ext cx="7388859" cy="975994"/>
          </a:xfrm>
          <a:custGeom>
            <a:avLst/>
            <a:gdLst/>
            <a:ahLst/>
            <a:cxnLst/>
            <a:rect l="l" t="t" r="r" b="b"/>
            <a:pathLst>
              <a:path w="7388859" h="975994">
                <a:moveTo>
                  <a:pt x="0" y="162702"/>
                </a:moveTo>
                <a:lnTo>
                  <a:pt x="5808" y="119429"/>
                </a:lnTo>
                <a:lnTo>
                  <a:pt x="22202" y="80557"/>
                </a:lnTo>
                <a:lnTo>
                  <a:pt x="47629" y="47632"/>
                </a:lnTo>
                <a:lnTo>
                  <a:pt x="80541" y="22200"/>
                </a:lnTo>
                <a:lnTo>
                  <a:pt x="119387" y="5807"/>
                </a:lnTo>
                <a:lnTo>
                  <a:pt x="162616" y="0"/>
                </a:lnTo>
                <a:lnTo>
                  <a:pt x="7226076" y="0"/>
                </a:lnTo>
                <a:lnTo>
                  <a:pt x="7269297" y="5807"/>
                </a:lnTo>
                <a:lnTo>
                  <a:pt x="7308135" y="22200"/>
                </a:lnTo>
                <a:lnTo>
                  <a:pt x="7341039" y="47632"/>
                </a:lnTo>
                <a:lnTo>
                  <a:pt x="7366460" y="80557"/>
                </a:lnTo>
                <a:lnTo>
                  <a:pt x="7382849" y="119429"/>
                </a:lnTo>
                <a:lnTo>
                  <a:pt x="7388656" y="162702"/>
                </a:lnTo>
                <a:lnTo>
                  <a:pt x="7388656" y="813053"/>
                </a:lnTo>
                <a:lnTo>
                  <a:pt x="7382849" y="856284"/>
                </a:lnTo>
                <a:lnTo>
                  <a:pt x="7366460" y="895144"/>
                </a:lnTo>
                <a:lnTo>
                  <a:pt x="7341039" y="928077"/>
                </a:lnTo>
                <a:lnTo>
                  <a:pt x="7308135" y="953528"/>
                </a:lnTo>
                <a:lnTo>
                  <a:pt x="7269297" y="969939"/>
                </a:lnTo>
                <a:lnTo>
                  <a:pt x="7226076" y="975756"/>
                </a:lnTo>
                <a:lnTo>
                  <a:pt x="162616" y="975756"/>
                </a:lnTo>
                <a:lnTo>
                  <a:pt x="119387" y="969939"/>
                </a:lnTo>
                <a:lnTo>
                  <a:pt x="80541" y="953528"/>
                </a:lnTo>
                <a:lnTo>
                  <a:pt x="47629" y="928077"/>
                </a:lnTo>
                <a:lnTo>
                  <a:pt x="22202" y="895144"/>
                </a:lnTo>
                <a:lnTo>
                  <a:pt x="5808" y="856284"/>
                </a:lnTo>
                <a:lnTo>
                  <a:pt x="0" y="813053"/>
                </a:lnTo>
                <a:lnTo>
                  <a:pt x="0" y="1627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3326129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4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Nagios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9396" y="1150553"/>
            <a:ext cx="569722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>
                <a:solidFill>
                  <a:srgbClr val="212121"/>
                </a:solidFill>
                <a:latin typeface="Calibri"/>
                <a:cs typeface="Calibri"/>
              </a:rPr>
              <a:t>Nagios,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now known </a:t>
            </a:r>
            <a:r>
              <a:rPr dirty="0" sz="1350" spc="1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dirty="0" sz="1350" spc="5">
                <a:solidFill>
                  <a:srgbClr val="212121"/>
                </a:solidFill>
                <a:latin typeface="Calibri"/>
                <a:cs typeface="Calibri"/>
              </a:rPr>
              <a:t>Nagios Core,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dirty="0" sz="1350">
                <a:solidFill>
                  <a:srgbClr val="212121"/>
                </a:solidFill>
                <a:latin typeface="Calibri"/>
                <a:cs typeface="Calibri"/>
              </a:rPr>
              <a:t>a free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350">
                <a:solidFill>
                  <a:srgbClr val="212121"/>
                </a:solidFill>
                <a:latin typeface="Calibri"/>
                <a:cs typeface="Calibri"/>
              </a:rPr>
              <a:t>open-source</a:t>
            </a:r>
            <a:r>
              <a:rPr dirty="0" sz="1350" spc="-16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212121"/>
                </a:solidFill>
                <a:latin typeface="Calibri"/>
                <a:cs typeface="Calibri"/>
              </a:rPr>
              <a:t>computer-software 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application that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monitors systems,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networks and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infrastructure. </a:t>
            </a:r>
            <a:r>
              <a:rPr dirty="0" sz="1350" spc="5">
                <a:solidFill>
                  <a:srgbClr val="212121"/>
                </a:solidFill>
                <a:latin typeface="Calibri"/>
                <a:cs typeface="Calibri"/>
              </a:rPr>
              <a:t>Nagios </a:t>
            </a:r>
            <a:r>
              <a:rPr dirty="0" sz="1350" spc="15">
                <a:solidFill>
                  <a:srgbClr val="212121"/>
                </a:solidFill>
                <a:latin typeface="Calibri"/>
                <a:cs typeface="Calibri"/>
              </a:rPr>
              <a:t>offers 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monitoring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alerting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services </a:t>
            </a:r>
            <a:r>
              <a:rPr dirty="0" sz="1350" spc="2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dirty="0" sz="1350" spc="-10">
                <a:solidFill>
                  <a:srgbClr val="212121"/>
                </a:solidFill>
                <a:latin typeface="Calibri"/>
                <a:cs typeface="Calibri"/>
              </a:rPr>
              <a:t>servers,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switches, applications and</a:t>
            </a:r>
            <a:r>
              <a:rPr dirty="0" sz="1350" spc="8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12121"/>
                </a:solidFill>
                <a:latin typeface="Calibri"/>
                <a:cs typeface="Calibri"/>
              </a:rPr>
              <a:t>services.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8320" y="2273173"/>
            <a:ext cx="3966575" cy="2687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3916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</a:t>
            </a:r>
            <a:r>
              <a:rPr dirty="0" sz="3950" spc="-6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4665" y="1076309"/>
            <a:ext cx="2190750" cy="90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39768" y="1086038"/>
            <a:ext cx="2106930" cy="829310"/>
          </a:xfrm>
          <a:custGeom>
            <a:avLst/>
            <a:gdLst/>
            <a:ahLst/>
            <a:cxnLst/>
            <a:rect l="l" t="t" r="r" b="b"/>
            <a:pathLst>
              <a:path w="2106929" h="829310">
                <a:moveTo>
                  <a:pt x="0" y="828745"/>
                </a:moveTo>
                <a:lnTo>
                  <a:pt x="2106430" y="828745"/>
                </a:lnTo>
                <a:lnTo>
                  <a:pt x="2106430" y="0"/>
                </a:lnTo>
                <a:lnTo>
                  <a:pt x="0" y="0"/>
                </a:lnTo>
                <a:lnTo>
                  <a:pt x="0" y="82874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083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5"/>
              <a:t> </a:t>
            </a:r>
            <a:r>
              <a:rPr dirty="0" spc="-5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6930" y="2438969"/>
            <a:ext cx="7924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Nagios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GUI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6000" y="1376359"/>
            <a:ext cx="9607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NRPE</a:t>
            </a:r>
            <a:r>
              <a:rPr dirty="0" sz="135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174" y="1047750"/>
            <a:ext cx="3009884" cy="1247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064" y="1068515"/>
            <a:ext cx="2905758" cy="114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96" y="1063691"/>
            <a:ext cx="2915920" cy="1155700"/>
          </a:xfrm>
          <a:custGeom>
            <a:avLst/>
            <a:gdLst/>
            <a:ahLst/>
            <a:cxnLst/>
            <a:rect l="l" t="t" r="r" b="b"/>
            <a:pathLst>
              <a:path w="2915920" h="1155700">
                <a:moveTo>
                  <a:pt x="0" y="1155502"/>
                </a:moveTo>
                <a:lnTo>
                  <a:pt x="2915293" y="1155502"/>
                </a:lnTo>
                <a:lnTo>
                  <a:pt x="2915293" y="0"/>
                </a:lnTo>
                <a:lnTo>
                  <a:pt x="0" y="0"/>
                </a:lnTo>
                <a:lnTo>
                  <a:pt x="0" y="115550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10040" y="1885950"/>
            <a:ext cx="2190750" cy="2981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8175" y="1897248"/>
            <a:ext cx="2106930" cy="2898775"/>
          </a:xfrm>
          <a:custGeom>
            <a:avLst/>
            <a:gdLst/>
            <a:ahLst/>
            <a:cxnLst/>
            <a:rect l="l" t="t" r="r" b="b"/>
            <a:pathLst>
              <a:path w="2106929" h="2898775">
                <a:moveTo>
                  <a:pt x="0" y="2898267"/>
                </a:moveTo>
                <a:lnTo>
                  <a:pt x="2106430" y="2898267"/>
                </a:lnTo>
                <a:lnTo>
                  <a:pt x="2106430" y="0"/>
                </a:lnTo>
                <a:lnTo>
                  <a:pt x="0" y="0"/>
                </a:lnTo>
                <a:lnTo>
                  <a:pt x="0" y="289826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21482" y="3225735"/>
            <a:ext cx="7454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67050" y="1514475"/>
            <a:ext cx="1057275" cy="194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0890" y="1598553"/>
            <a:ext cx="837565" cy="1762125"/>
          </a:xfrm>
          <a:custGeom>
            <a:avLst/>
            <a:gdLst/>
            <a:ahLst/>
            <a:cxnLst/>
            <a:rect l="l" t="t" r="r" b="b"/>
            <a:pathLst>
              <a:path w="837564" h="1762125">
                <a:moveTo>
                  <a:pt x="404347" y="42915"/>
                </a:moveTo>
                <a:lnTo>
                  <a:pt x="404347" y="1762115"/>
                </a:lnTo>
                <a:lnTo>
                  <a:pt x="837285" y="1762115"/>
                </a:lnTo>
                <a:lnTo>
                  <a:pt x="837285" y="1747768"/>
                </a:lnTo>
                <a:lnTo>
                  <a:pt x="432937" y="1747768"/>
                </a:lnTo>
                <a:lnTo>
                  <a:pt x="418581" y="1733540"/>
                </a:lnTo>
                <a:lnTo>
                  <a:pt x="432937" y="1733540"/>
                </a:lnTo>
                <a:lnTo>
                  <a:pt x="432937" y="57150"/>
                </a:lnTo>
                <a:lnTo>
                  <a:pt x="418581" y="57150"/>
                </a:lnTo>
                <a:lnTo>
                  <a:pt x="404347" y="42915"/>
                </a:lnTo>
                <a:close/>
              </a:path>
              <a:path w="837564" h="1762125">
                <a:moveTo>
                  <a:pt x="432937" y="1733540"/>
                </a:moveTo>
                <a:lnTo>
                  <a:pt x="418581" y="1733540"/>
                </a:lnTo>
                <a:lnTo>
                  <a:pt x="432937" y="1747768"/>
                </a:lnTo>
                <a:lnTo>
                  <a:pt x="432937" y="1733540"/>
                </a:lnTo>
                <a:close/>
              </a:path>
              <a:path w="837564" h="1762125">
                <a:moveTo>
                  <a:pt x="837285" y="1733540"/>
                </a:moveTo>
                <a:lnTo>
                  <a:pt x="432937" y="1733540"/>
                </a:lnTo>
                <a:lnTo>
                  <a:pt x="432937" y="1747768"/>
                </a:lnTo>
                <a:lnTo>
                  <a:pt x="837285" y="1747768"/>
                </a:lnTo>
                <a:lnTo>
                  <a:pt x="837285" y="1733540"/>
                </a:lnTo>
                <a:close/>
              </a:path>
              <a:path w="837564" h="1762125">
                <a:moveTo>
                  <a:pt x="85709" y="0"/>
                </a:moveTo>
                <a:lnTo>
                  <a:pt x="0" y="42915"/>
                </a:lnTo>
                <a:lnTo>
                  <a:pt x="85709" y="85709"/>
                </a:lnTo>
                <a:lnTo>
                  <a:pt x="85709" y="57150"/>
                </a:lnTo>
                <a:lnTo>
                  <a:pt x="71353" y="57150"/>
                </a:lnTo>
                <a:lnTo>
                  <a:pt x="71353" y="28559"/>
                </a:lnTo>
                <a:lnTo>
                  <a:pt x="85709" y="28559"/>
                </a:lnTo>
                <a:lnTo>
                  <a:pt x="85709" y="0"/>
                </a:lnTo>
                <a:close/>
              </a:path>
              <a:path w="837564" h="1762125">
                <a:moveTo>
                  <a:pt x="85709" y="28559"/>
                </a:moveTo>
                <a:lnTo>
                  <a:pt x="71353" y="28559"/>
                </a:lnTo>
                <a:lnTo>
                  <a:pt x="71353" y="57150"/>
                </a:lnTo>
                <a:lnTo>
                  <a:pt x="85709" y="57150"/>
                </a:lnTo>
                <a:lnTo>
                  <a:pt x="85709" y="28559"/>
                </a:lnTo>
                <a:close/>
              </a:path>
              <a:path w="837564" h="1762125">
                <a:moveTo>
                  <a:pt x="432937" y="28559"/>
                </a:moveTo>
                <a:lnTo>
                  <a:pt x="85709" y="28559"/>
                </a:lnTo>
                <a:lnTo>
                  <a:pt x="85709" y="57150"/>
                </a:lnTo>
                <a:lnTo>
                  <a:pt x="404347" y="57150"/>
                </a:lnTo>
                <a:lnTo>
                  <a:pt x="404347" y="42915"/>
                </a:lnTo>
                <a:lnTo>
                  <a:pt x="432937" y="42915"/>
                </a:lnTo>
                <a:lnTo>
                  <a:pt x="432937" y="28559"/>
                </a:lnTo>
                <a:close/>
              </a:path>
              <a:path w="837564" h="1762125">
                <a:moveTo>
                  <a:pt x="432937" y="42915"/>
                </a:moveTo>
                <a:lnTo>
                  <a:pt x="404347" y="42915"/>
                </a:lnTo>
                <a:lnTo>
                  <a:pt x="418581" y="57150"/>
                </a:lnTo>
                <a:lnTo>
                  <a:pt x="432937" y="57150"/>
                </a:lnTo>
                <a:lnTo>
                  <a:pt x="432937" y="4291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10259" y="1876425"/>
            <a:ext cx="1885950" cy="1647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34618" y="1914783"/>
            <a:ext cx="1672589" cy="1474470"/>
          </a:xfrm>
          <a:custGeom>
            <a:avLst/>
            <a:gdLst/>
            <a:ahLst/>
            <a:cxnLst/>
            <a:rect l="l" t="t" r="r" b="b"/>
            <a:pathLst>
              <a:path w="1672590" h="1474470">
                <a:moveTo>
                  <a:pt x="85709" y="1388735"/>
                </a:moveTo>
                <a:lnTo>
                  <a:pt x="0" y="1431538"/>
                </a:lnTo>
                <a:lnTo>
                  <a:pt x="85709" y="1474460"/>
                </a:lnTo>
                <a:lnTo>
                  <a:pt x="85709" y="1445885"/>
                </a:lnTo>
                <a:lnTo>
                  <a:pt x="71506" y="1445885"/>
                </a:lnTo>
                <a:lnTo>
                  <a:pt x="71506" y="1417310"/>
                </a:lnTo>
                <a:lnTo>
                  <a:pt x="85709" y="1417310"/>
                </a:lnTo>
                <a:lnTo>
                  <a:pt x="85709" y="1388735"/>
                </a:lnTo>
                <a:close/>
              </a:path>
              <a:path w="1672590" h="1474470">
                <a:moveTo>
                  <a:pt x="85709" y="1417310"/>
                </a:moveTo>
                <a:lnTo>
                  <a:pt x="71506" y="1417310"/>
                </a:lnTo>
                <a:lnTo>
                  <a:pt x="71506" y="1445885"/>
                </a:lnTo>
                <a:lnTo>
                  <a:pt x="85709" y="1445885"/>
                </a:lnTo>
                <a:lnTo>
                  <a:pt x="85709" y="1417310"/>
                </a:lnTo>
                <a:close/>
              </a:path>
              <a:path w="1672590" h="1474470">
                <a:moveTo>
                  <a:pt x="1643999" y="1417310"/>
                </a:moveTo>
                <a:lnTo>
                  <a:pt x="85709" y="1417310"/>
                </a:lnTo>
                <a:lnTo>
                  <a:pt x="85709" y="1445885"/>
                </a:lnTo>
                <a:lnTo>
                  <a:pt x="1672590" y="1445885"/>
                </a:lnTo>
                <a:lnTo>
                  <a:pt x="1672590" y="1431538"/>
                </a:lnTo>
                <a:lnTo>
                  <a:pt x="1643999" y="1431538"/>
                </a:lnTo>
                <a:lnTo>
                  <a:pt x="1643999" y="1417310"/>
                </a:lnTo>
                <a:close/>
              </a:path>
              <a:path w="1672590" h="1474470">
                <a:moveTo>
                  <a:pt x="1672590" y="0"/>
                </a:moveTo>
                <a:lnTo>
                  <a:pt x="1643999" y="0"/>
                </a:lnTo>
                <a:lnTo>
                  <a:pt x="1643999" y="1431538"/>
                </a:lnTo>
                <a:lnTo>
                  <a:pt x="1658355" y="1417310"/>
                </a:lnTo>
                <a:lnTo>
                  <a:pt x="1672590" y="1417310"/>
                </a:lnTo>
                <a:lnTo>
                  <a:pt x="1672590" y="0"/>
                </a:lnTo>
                <a:close/>
              </a:path>
              <a:path w="1672590" h="1474470">
                <a:moveTo>
                  <a:pt x="1672590" y="1417310"/>
                </a:moveTo>
                <a:lnTo>
                  <a:pt x="1658355" y="1417310"/>
                </a:lnTo>
                <a:lnTo>
                  <a:pt x="1643999" y="1431538"/>
                </a:lnTo>
                <a:lnTo>
                  <a:pt x="1672590" y="1431538"/>
                </a:lnTo>
                <a:lnTo>
                  <a:pt x="1672590" y="141731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3324225"/>
            <a:ext cx="3048000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059" y="3344167"/>
            <a:ext cx="2956560" cy="880110"/>
          </a:xfrm>
          <a:custGeom>
            <a:avLst/>
            <a:gdLst/>
            <a:ahLst/>
            <a:cxnLst/>
            <a:rect l="l" t="t" r="r" b="b"/>
            <a:pathLst>
              <a:path w="2956560" h="880110">
                <a:moveTo>
                  <a:pt x="2809544" y="0"/>
                </a:moveTo>
                <a:lnTo>
                  <a:pt x="146613" y="0"/>
                </a:lnTo>
                <a:lnTo>
                  <a:pt x="100272" y="7475"/>
                </a:lnTo>
                <a:lnTo>
                  <a:pt x="60025" y="28295"/>
                </a:lnTo>
                <a:lnTo>
                  <a:pt x="28287" y="60045"/>
                </a:lnTo>
                <a:lnTo>
                  <a:pt x="7474" y="100312"/>
                </a:lnTo>
                <a:lnTo>
                  <a:pt x="0" y="146685"/>
                </a:lnTo>
                <a:lnTo>
                  <a:pt x="0" y="733068"/>
                </a:lnTo>
                <a:lnTo>
                  <a:pt x="7474" y="779403"/>
                </a:lnTo>
                <a:lnTo>
                  <a:pt x="28287" y="819646"/>
                </a:lnTo>
                <a:lnTo>
                  <a:pt x="60025" y="851381"/>
                </a:lnTo>
                <a:lnTo>
                  <a:pt x="100272" y="872193"/>
                </a:lnTo>
                <a:lnTo>
                  <a:pt x="146613" y="879668"/>
                </a:lnTo>
                <a:lnTo>
                  <a:pt x="2809544" y="879668"/>
                </a:lnTo>
                <a:lnTo>
                  <a:pt x="2855923" y="872193"/>
                </a:lnTo>
                <a:lnTo>
                  <a:pt x="2896195" y="851381"/>
                </a:lnTo>
                <a:lnTo>
                  <a:pt x="2927947" y="819646"/>
                </a:lnTo>
                <a:lnTo>
                  <a:pt x="2948768" y="779403"/>
                </a:lnTo>
                <a:lnTo>
                  <a:pt x="2956244" y="733068"/>
                </a:lnTo>
                <a:lnTo>
                  <a:pt x="2956244" y="146685"/>
                </a:lnTo>
                <a:lnTo>
                  <a:pt x="2948768" y="100312"/>
                </a:lnTo>
                <a:lnTo>
                  <a:pt x="2927947" y="60045"/>
                </a:lnTo>
                <a:lnTo>
                  <a:pt x="2896195" y="28295"/>
                </a:lnTo>
                <a:lnTo>
                  <a:pt x="2855923" y="7475"/>
                </a:lnTo>
                <a:lnTo>
                  <a:pt x="2809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059" y="3344167"/>
            <a:ext cx="2956560" cy="880110"/>
          </a:xfrm>
          <a:custGeom>
            <a:avLst/>
            <a:gdLst/>
            <a:ahLst/>
            <a:cxnLst/>
            <a:rect l="l" t="t" r="r" b="b"/>
            <a:pathLst>
              <a:path w="2956560" h="880110">
                <a:moveTo>
                  <a:pt x="0" y="146684"/>
                </a:moveTo>
                <a:lnTo>
                  <a:pt x="7474" y="100312"/>
                </a:lnTo>
                <a:lnTo>
                  <a:pt x="28287" y="60045"/>
                </a:lnTo>
                <a:lnTo>
                  <a:pt x="60025" y="28295"/>
                </a:lnTo>
                <a:lnTo>
                  <a:pt x="100272" y="7475"/>
                </a:lnTo>
                <a:lnTo>
                  <a:pt x="146613" y="0"/>
                </a:lnTo>
                <a:lnTo>
                  <a:pt x="2809544" y="0"/>
                </a:lnTo>
                <a:lnTo>
                  <a:pt x="2855923" y="7475"/>
                </a:lnTo>
                <a:lnTo>
                  <a:pt x="2896195" y="28295"/>
                </a:lnTo>
                <a:lnTo>
                  <a:pt x="2927947" y="60045"/>
                </a:lnTo>
                <a:lnTo>
                  <a:pt x="2948768" y="100312"/>
                </a:lnTo>
                <a:lnTo>
                  <a:pt x="2956244" y="146684"/>
                </a:lnTo>
                <a:lnTo>
                  <a:pt x="2956244" y="733068"/>
                </a:lnTo>
                <a:lnTo>
                  <a:pt x="2948768" y="779403"/>
                </a:lnTo>
                <a:lnTo>
                  <a:pt x="2927947" y="819646"/>
                </a:lnTo>
                <a:lnTo>
                  <a:pt x="2896195" y="851381"/>
                </a:lnTo>
                <a:lnTo>
                  <a:pt x="2855923" y="872193"/>
                </a:lnTo>
                <a:lnTo>
                  <a:pt x="2809544" y="879668"/>
                </a:lnTo>
                <a:lnTo>
                  <a:pt x="146613" y="879668"/>
                </a:lnTo>
                <a:lnTo>
                  <a:pt x="100272" y="872193"/>
                </a:lnTo>
                <a:lnTo>
                  <a:pt x="60025" y="851381"/>
                </a:lnTo>
                <a:lnTo>
                  <a:pt x="28287" y="819646"/>
                </a:lnTo>
                <a:lnTo>
                  <a:pt x="7474" y="779403"/>
                </a:lnTo>
                <a:lnTo>
                  <a:pt x="0" y="733068"/>
                </a:lnTo>
                <a:lnTo>
                  <a:pt x="0" y="14668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24665" y="1076309"/>
            <a:ext cx="219075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9768" y="1086038"/>
            <a:ext cx="2106930" cy="829310"/>
          </a:xfrm>
          <a:custGeom>
            <a:avLst/>
            <a:gdLst/>
            <a:ahLst/>
            <a:cxnLst/>
            <a:rect l="l" t="t" r="r" b="b"/>
            <a:pathLst>
              <a:path w="2106929" h="829310">
                <a:moveTo>
                  <a:pt x="0" y="828745"/>
                </a:moveTo>
                <a:lnTo>
                  <a:pt x="2106430" y="828745"/>
                </a:lnTo>
                <a:lnTo>
                  <a:pt x="2106430" y="0"/>
                </a:lnTo>
                <a:lnTo>
                  <a:pt x="0" y="0"/>
                </a:lnTo>
                <a:lnTo>
                  <a:pt x="0" y="82874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083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5"/>
              <a:t> </a:t>
            </a:r>
            <a:r>
              <a:rPr dirty="0" spc="-5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6930" y="2438969"/>
            <a:ext cx="7924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Nagios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GUI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000" y="1376359"/>
            <a:ext cx="9607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NRPE</a:t>
            </a:r>
            <a:r>
              <a:rPr dirty="0" sz="135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975" y="962025"/>
            <a:ext cx="3171839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300" y="895350"/>
            <a:ext cx="3248040" cy="148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064" y="1068515"/>
            <a:ext cx="2905758" cy="1145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296" y="1063691"/>
            <a:ext cx="2915920" cy="1155700"/>
          </a:xfrm>
          <a:custGeom>
            <a:avLst/>
            <a:gdLst/>
            <a:ahLst/>
            <a:cxnLst/>
            <a:rect l="l" t="t" r="r" b="b"/>
            <a:pathLst>
              <a:path w="2915920" h="1155700">
                <a:moveTo>
                  <a:pt x="0" y="1155502"/>
                </a:moveTo>
                <a:lnTo>
                  <a:pt x="2915293" y="1155502"/>
                </a:lnTo>
                <a:lnTo>
                  <a:pt x="2915293" y="0"/>
                </a:lnTo>
                <a:lnTo>
                  <a:pt x="0" y="0"/>
                </a:lnTo>
                <a:lnTo>
                  <a:pt x="0" y="115550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10040" y="1885950"/>
            <a:ext cx="2190750" cy="29813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8175" y="1897248"/>
            <a:ext cx="2106930" cy="2898775"/>
          </a:xfrm>
          <a:custGeom>
            <a:avLst/>
            <a:gdLst/>
            <a:ahLst/>
            <a:cxnLst/>
            <a:rect l="l" t="t" r="r" b="b"/>
            <a:pathLst>
              <a:path w="2106929" h="2898775">
                <a:moveTo>
                  <a:pt x="0" y="2898267"/>
                </a:moveTo>
                <a:lnTo>
                  <a:pt x="2106430" y="2898267"/>
                </a:lnTo>
                <a:lnTo>
                  <a:pt x="2106430" y="0"/>
                </a:lnTo>
                <a:lnTo>
                  <a:pt x="0" y="0"/>
                </a:lnTo>
                <a:lnTo>
                  <a:pt x="0" y="289826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1482" y="3225735"/>
            <a:ext cx="7454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3455985"/>
            <a:ext cx="2148840" cy="642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0795">
              <a:lnSpc>
                <a:spcPct val="998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web </a:t>
            </a:r>
            <a:r>
              <a:rPr dirty="0" sz="1350" spc="20">
                <a:latin typeface="Calibri"/>
                <a:cs typeface="Calibri"/>
              </a:rPr>
              <a:t>UI,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check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status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-5">
                <a:latin typeface="Calibri"/>
                <a:cs typeface="Calibri"/>
              </a:rPr>
              <a:t>host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services.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7050" y="1514475"/>
            <a:ext cx="1057275" cy="194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90890" y="1598553"/>
            <a:ext cx="837565" cy="1762125"/>
          </a:xfrm>
          <a:custGeom>
            <a:avLst/>
            <a:gdLst/>
            <a:ahLst/>
            <a:cxnLst/>
            <a:rect l="l" t="t" r="r" b="b"/>
            <a:pathLst>
              <a:path w="837564" h="1762125">
                <a:moveTo>
                  <a:pt x="404347" y="42915"/>
                </a:moveTo>
                <a:lnTo>
                  <a:pt x="404347" y="1762115"/>
                </a:lnTo>
                <a:lnTo>
                  <a:pt x="837285" y="1762115"/>
                </a:lnTo>
                <a:lnTo>
                  <a:pt x="837285" y="1747768"/>
                </a:lnTo>
                <a:lnTo>
                  <a:pt x="432937" y="1747768"/>
                </a:lnTo>
                <a:lnTo>
                  <a:pt x="418581" y="1733540"/>
                </a:lnTo>
                <a:lnTo>
                  <a:pt x="432937" y="1733540"/>
                </a:lnTo>
                <a:lnTo>
                  <a:pt x="432937" y="57150"/>
                </a:lnTo>
                <a:lnTo>
                  <a:pt x="418581" y="57150"/>
                </a:lnTo>
                <a:lnTo>
                  <a:pt x="404347" y="42915"/>
                </a:lnTo>
                <a:close/>
              </a:path>
              <a:path w="837564" h="1762125">
                <a:moveTo>
                  <a:pt x="432937" y="1733540"/>
                </a:moveTo>
                <a:lnTo>
                  <a:pt x="418581" y="1733540"/>
                </a:lnTo>
                <a:lnTo>
                  <a:pt x="432937" y="1747768"/>
                </a:lnTo>
                <a:lnTo>
                  <a:pt x="432937" y="1733540"/>
                </a:lnTo>
                <a:close/>
              </a:path>
              <a:path w="837564" h="1762125">
                <a:moveTo>
                  <a:pt x="837285" y="1733540"/>
                </a:moveTo>
                <a:lnTo>
                  <a:pt x="432937" y="1733540"/>
                </a:lnTo>
                <a:lnTo>
                  <a:pt x="432937" y="1747768"/>
                </a:lnTo>
                <a:lnTo>
                  <a:pt x="837285" y="1747768"/>
                </a:lnTo>
                <a:lnTo>
                  <a:pt x="837285" y="1733540"/>
                </a:lnTo>
                <a:close/>
              </a:path>
              <a:path w="837564" h="1762125">
                <a:moveTo>
                  <a:pt x="85709" y="0"/>
                </a:moveTo>
                <a:lnTo>
                  <a:pt x="0" y="42915"/>
                </a:lnTo>
                <a:lnTo>
                  <a:pt x="85709" y="85709"/>
                </a:lnTo>
                <a:lnTo>
                  <a:pt x="85709" y="57150"/>
                </a:lnTo>
                <a:lnTo>
                  <a:pt x="71353" y="57150"/>
                </a:lnTo>
                <a:lnTo>
                  <a:pt x="71353" y="28559"/>
                </a:lnTo>
                <a:lnTo>
                  <a:pt x="85709" y="28559"/>
                </a:lnTo>
                <a:lnTo>
                  <a:pt x="85709" y="0"/>
                </a:lnTo>
                <a:close/>
              </a:path>
              <a:path w="837564" h="1762125">
                <a:moveTo>
                  <a:pt x="85709" y="28559"/>
                </a:moveTo>
                <a:lnTo>
                  <a:pt x="71353" y="28559"/>
                </a:lnTo>
                <a:lnTo>
                  <a:pt x="71353" y="57150"/>
                </a:lnTo>
                <a:lnTo>
                  <a:pt x="85709" y="57150"/>
                </a:lnTo>
                <a:lnTo>
                  <a:pt x="85709" y="28559"/>
                </a:lnTo>
                <a:close/>
              </a:path>
              <a:path w="837564" h="1762125">
                <a:moveTo>
                  <a:pt x="432937" y="28559"/>
                </a:moveTo>
                <a:lnTo>
                  <a:pt x="85709" y="28559"/>
                </a:lnTo>
                <a:lnTo>
                  <a:pt x="85709" y="57150"/>
                </a:lnTo>
                <a:lnTo>
                  <a:pt x="404347" y="57150"/>
                </a:lnTo>
                <a:lnTo>
                  <a:pt x="404347" y="42915"/>
                </a:lnTo>
                <a:lnTo>
                  <a:pt x="432937" y="42915"/>
                </a:lnTo>
                <a:lnTo>
                  <a:pt x="432937" y="28559"/>
                </a:lnTo>
                <a:close/>
              </a:path>
              <a:path w="837564" h="1762125">
                <a:moveTo>
                  <a:pt x="432937" y="42915"/>
                </a:moveTo>
                <a:lnTo>
                  <a:pt x="404347" y="42915"/>
                </a:lnTo>
                <a:lnTo>
                  <a:pt x="418581" y="57150"/>
                </a:lnTo>
                <a:lnTo>
                  <a:pt x="432937" y="57150"/>
                </a:lnTo>
                <a:lnTo>
                  <a:pt x="432937" y="4291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10259" y="1876425"/>
            <a:ext cx="1885950" cy="164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34618" y="1914783"/>
            <a:ext cx="1672589" cy="1474470"/>
          </a:xfrm>
          <a:custGeom>
            <a:avLst/>
            <a:gdLst/>
            <a:ahLst/>
            <a:cxnLst/>
            <a:rect l="l" t="t" r="r" b="b"/>
            <a:pathLst>
              <a:path w="1672590" h="1474470">
                <a:moveTo>
                  <a:pt x="85709" y="1388735"/>
                </a:moveTo>
                <a:lnTo>
                  <a:pt x="0" y="1431538"/>
                </a:lnTo>
                <a:lnTo>
                  <a:pt x="85709" y="1474460"/>
                </a:lnTo>
                <a:lnTo>
                  <a:pt x="85709" y="1445885"/>
                </a:lnTo>
                <a:lnTo>
                  <a:pt x="71506" y="1445885"/>
                </a:lnTo>
                <a:lnTo>
                  <a:pt x="71506" y="1417310"/>
                </a:lnTo>
                <a:lnTo>
                  <a:pt x="85709" y="1417310"/>
                </a:lnTo>
                <a:lnTo>
                  <a:pt x="85709" y="1388735"/>
                </a:lnTo>
                <a:close/>
              </a:path>
              <a:path w="1672590" h="1474470">
                <a:moveTo>
                  <a:pt x="85709" y="1417310"/>
                </a:moveTo>
                <a:lnTo>
                  <a:pt x="71506" y="1417310"/>
                </a:lnTo>
                <a:lnTo>
                  <a:pt x="71506" y="1445885"/>
                </a:lnTo>
                <a:lnTo>
                  <a:pt x="85709" y="1445885"/>
                </a:lnTo>
                <a:lnTo>
                  <a:pt x="85709" y="1417310"/>
                </a:lnTo>
                <a:close/>
              </a:path>
              <a:path w="1672590" h="1474470">
                <a:moveTo>
                  <a:pt x="1643999" y="1417310"/>
                </a:moveTo>
                <a:lnTo>
                  <a:pt x="85709" y="1417310"/>
                </a:lnTo>
                <a:lnTo>
                  <a:pt x="85709" y="1445885"/>
                </a:lnTo>
                <a:lnTo>
                  <a:pt x="1672590" y="1445885"/>
                </a:lnTo>
                <a:lnTo>
                  <a:pt x="1672590" y="1431538"/>
                </a:lnTo>
                <a:lnTo>
                  <a:pt x="1643999" y="1431538"/>
                </a:lnTo>
                <a:lnTo>
                  <a:pt x="1643999" y="1417310"/>
                </a:lnTo>
                <a:close/>
              </a:path>
              <a:path w="1672590" h="1474470">
                <a:moveTo>
                  <a:pt x="1672590" y="0"/>
                </a:moveTo>
                <a:lnTo>
                  <a:pt x="1643999" y="0"/>
                </a:lnTo>
                <a:lnTo>
                  <a:pt x="1643999" y="1431538"/>
                </a:lnTo>
                <a:lnTo>
                  <a:pt x="1658355" y="1417310"/>
                </a:lnTo>
                <a:lnTo>
                  <a:pt x="1672590" y="1417310"/>
                </a:lnTo>
                <a:lnTo>
                  <a:pt x="1672590" y="0"/>
                </a:lnTo>
                <a:close/>
              </a:path>
              <a:path w="1672590" h="1474470">
                <a:moveTo>
                  <a:pt x="1672590" y="1417310"/>
                </a:moveTo>
                <a:lnTo>
                  <a:pt x="1658355" y="1417310"/>
                </a:lnTo>
                <a:lnTo>
                  <a:pt x="1643999" y="1431538"/>
                </a:lnTo>
                <a:lnTo>
                  <a:pt x="1672590" y="1431538"/>
                </a:lnTo>
                <a:lnTo>
                  <a:pt x="1672590" y="141731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40" y="847725"/>
            <a:ext cx="292417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90884" y="867521"/>
            <a:ext cx="2830195" cy="880110"/>
          </a:xfrm>
          <a:custGeom>
            <a:avLst/>
            <a:gdLst/>
            <a:ahLst/>
            <a:cxnLst/>
            <a:rect l="l" t="t" r="r" b="b"/>
            <a:pathLst>
              <a:path w="2830195" h="880110">
                <a:moveTo>
                  <a:pt x="2683245" y="0"/>
                </a:moveTo>
                <a:lnTo>
                  <a:pt x="146547" y="0"/>
                </a:lnTo>
                <a:lnTo>
                  <a:pt x="100196" y="7478"/>
                </a:lnTo>
                <a:lnTo>
                  <a:pt x="59964" y="28298"/>
                </a:lnTo>
                <a:lnTo>
                  <a:pt x="28252" y="60036"/>
                </a:lnTo>
                <a:lnTo>
                  <a:pt x="7463" y="100270"/>
                </a:lnTo>
                <a:lnTo>
                  <a:pt x="0" y="146578"/>
                </a:lnTo>
                <a:lnTo>
                  <a:pt x="0" y="733044"/>
                </a:lnTo>
                <a:lnTo>
                  <a:pt x="7463" y="779363"/>
                </a:lnTo>
                <a:lnTo>
                  <a:pt x="28252" y="819598"/>
                </a:lnTo>
                <a:lnTo>
                  <a:pt x="59964" y="851333"/>
                </a:lnTo>
                <a:lnTo>
                  <a:pt x="100196" y="872146"/>
                </a:lnTo>
                <a:lnTo>
                  <a:pt x="146547" y="879622"/>
                </a:lnTo>
                <a:lnTo>
                  <a:pt x="2683245" y="879622"/>
                </a:lnTo>
                <a:lnTo>
                  <a:pt x="2729612" y="872146"/>
                </a:lnTo>
                <a:lnTo>
                  <a:pt x="2769883" y="851333"/>
                </a:lnTo>
                <a:lnTo>
                  <a:pt x="2801640" y="819598"/>
                </a:lnTo>
                <a:lnTo>
                  <a:pt x="2822466" y="779363"/>
                </a:lnTo>
                <a:lnTo>
                  <a:pt x="2829946" y="733044"/>
                </a:lnTo>
                <a:lnTo>
                  <a:pt x="2829946" y="146578"/>
                </a:lnTo>
                <a:lnTo>
                  <a:pt x="2822466" y="100270"/>
                </a:lnTo>
                <a:lnTo>
                  <a:pt x="2801640" y="60036"/>
                </a:lnTo>
                <a:lnTo>
                  <a:pt x="2769883" y="28298"/>
                </a:lnTo>
                <a:lnTo>
                  <a:pt x="2729612" y="7478"/>
                </a:lnTo>
                <a:lnTo>
                  <a:pt x="2683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0884" y="867521"/>
            <a:ext cx="2830195" cy="880110"/>
          </a:xfrm>
          <a:custGeom>
            <a:avLst/>
            <a:gdLst/>
            <a:ahLst/>
            <a:cxnLst/>
            <a:rect l="l" t="t" r="r" b="b"/>
            <a:pathLst>
              <a:path w="2830195" h="880110">
                <a:moveTo>
                  <a:pt x="0" y="146578"/>
                </a:moveTo>
                <a:lnTo>
                  <a:pt x="7463" y="100270"/>
                </a:lnTo>
                <a:lnTo>
                  <a:pt x="28252" y="60036"/>
                </a:lnTo>
                <a:lnTo>
                  <a:pt x="59964" y="28298"/>
                </a:lnTo>
                <a:lnTo>
                  <a:pt x="100196" y="7478"/>
                </a:lnTo>
                <a:lnTo>
                  <a:pt x="146547" y="0"/>
                </a:lnTo>
                <a:lnTo>
                  <a:pt x="2683245" y="0"/>
                </a:lnTo>
                <a:lnTo>
                  <a:pt x="2729612" y="7478"/>
                </a:lnTo>
                <a:lnTo>
                  <a:pt x="2769883" y="28298"/>
                </a:lnTo>
                <a:lnTo>
                  <a:pt x="2801640" y="60036"/>
                </a:lnTo>
                <a:lnTo>
                  <a:pt x="2822466" y="100270"/>
                </a:lnTo>
                <a:lnTo>
                  <a:pt x="2829946" y="146578"/>
                </a:lnTo>
                <a:lnTo>
                  <a:pt x="2829946" y="733043"/>
                </a:lnTo>
                <a:lnTo>
                  <a:pt x="2822466" y="779363"/>
                </a:lnTo>
                <a:lnTo>
                  <a:pt x="2801640" y="819598"/>
                </a:lnTo>
                <a:lnTo>
                  <a:pt x="2769883" y="851332"/>
                </a:lnTo>
                <a:lnTo>
                  <a:pt x="2729612" y="872146"/>
                </a:lnTo>
                <a:lnTo>
                  <a:pt x="2683245" y="879622"/>
                </a:lnTo>
                <a:lnTo>
                  <a:pt x="146547" y="879622"/>
                </a:lnTo>
                <a:lnTo>
                  <a:pt x="100196" y="872146"/>
                </a:lnTo>
                <a:lnTo>
                  <a:pt x="59964" y="851332"/>
                </a:lnTo>
                <a:lnTo>
                  <a:pt x="28252" y="819598"/>
                </a:lnTo>
                <a:lnTo>
                  <a:pt x="7463" y="779363"/>
                </a:lnTo>
                <a:lnTo>
                  <a:pt x="0" y="733043"/>
                </a:lnTo>
                <a:lnTo>
                  <a:pt x="0" y="14657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24665" y="1076309"/>
            <a:ext cx="219075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9768" y="1086038"/>
            <a:ext cx="2106930" cy="829310"/>
          </a:xfrm>
          <a:custGeom>
            <a:avLst/>
            <a:gdLst/>
            <a:ahLst/>
            <a:cxnLst/>
            <a:rect l="l" t="t" r="r" b="b"/>
            <a:pathLst>
              <a:path w="2106929" h="829310">
                <a:moveTo>
                  <a:pt x="0" y="828745"/>
                </a:moveTo>
                <a:lnTo>
                  <a:pt x="2106430" y="828745"/>
                </a:lnTo>
                <a:lnTo>
                  <a:pt x="2106430" y="0"/>
                </a:lnTo>
                <a:lnTo>
                  <a:pt x="0" y="0"/>
                </a:lnTo>
                <a:lnTo>
                  <a:pt x="0" y="82874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083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5"/>
              <a:t> </a:t>
            </a:r>
            <a:r>
              <a:rPr dirty="0" spc="-5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6930" y="2438969"/>
            <a:ext cx="7924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Nagios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GUI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000" y="1376359"/>
            <a:ext cx="9607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NRPE</a:t>
            </a:r>
            <a:r>
              <a:rPr dirty="0" sz="135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174" y="1047750"/>
            <a:ext cx="3009884" cy="1247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064" y="1068515"/>
            <a:ext cx="2905758" cy="114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296" y="1063691"/>
            <a:ext cx="2915920" cy="1155700"/>
          </a:xfrm>
          <a:custGeom>
            <a:avLst/>
            <a:gdLst/>
            <a:ahLst/>
            <a:cxnLst/>
            <a:rect l="l" t="t" r="r" b="b"/>
            <a:pathLst>
              <a:path w="2915920" h="1155700">
                <a:moveTo>
                  <a:pt x="0" y="1155502"/>
                </a:moveTo>
                <a:lnTo>
                  <a:pt x="2915293" y="1155502"/>
                </a:lnTo>
                <a:lnTo>
                  <a:pt x="2915293" y="0"/>
                </a:lnTo>
                <a:lnTo>
                  <a:pt x="0" y="0"/>
                </a:lnTo>
                <a:lnTo>
                  <a:pt x="0" y="115550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76690" y="1743075"/>
            <a:ext cx="2466975" cy="3257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05250" y="1771650"/>
            <a:ext cx="2352675" cy="3143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8175" y="1897248"/>
            <a:ext cx="2106930" cy="2898775"/>
          </a:xfrm>
          <a:custGeom>
            <a:avLst/>
            <a:gdLst/>
            <a:ahLst/>
            <a:cxnLst/>
            <a:rect l="l" t="t" r="r" b="b"/>
            <a:pathLst>
              <a:path w="2106929" h="2898775">
                <a:moveTo>
                  <a:pt x="0" y="2898267"/>
                </a:moveTo>
                <a:lnTo>
                  <a:pt x="2106430" y="2898267"/>
                </a:lnTo>
                <a:lnTo>
                  <a:pt x="2106430" y="0"/>
                </a:lnTo>
                <a:lnTo>
                  <a:pt x="0" y="0"/>
                </a:lnTo>
                <a:lnTo>
                  <a:pt x="0" y="289826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1482" y="3225735"/>
            <a:ext cx="7454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1298" y="979103"/>
            <a:ext cx="218313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016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15">
                <a:latin typeface="Calibri"/>
                <a:cs typeface="Calibri"/>
              </a:rPr>
              <a:t>scheduler </a:t>
            </a:r>
            <a:r>
              <a:rPr dirty="0" sz="1350">
                <a:latin typeface="Calibri"/>
                <a:cs typeface="Calibri"/>
              </a:rPr>
              <a:t>does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job </a:t>
            </a:r>
            <a:r>
              <a:rPr dirty="0" sz="1350" spc="15">
                <a:latin typeface="Calibri"/>
                <a:cs typeface="Calibri"/>
              </a:rPr>
              <a:t>of  </a:t>
            </a:r>
            <a:r>
              <a:rPr dirty="0" sz="1350" spc="-20">
                <a:latin typeface="Calibri"/>
                <a:cs typeface="Calibri"/>
              </a:rPr>
              <a:t>scheduling </a:t>
            </a:r>
            <a:r>
              <a:rPr dirty="0" sz="1350" spc="-5">
                <a:latin typeface="Calibri"/>
                <a:cs typeface="Calibri"/>
              </a:rPr>
              <a:t>checks, </a:t>
            </a:r>
            <a:r>
              <a:rPr dirty="0" sz="1350" spc="5">
                <a:latin typeface="Calibri"/>
                <a:cs typeface="Calibri"/>
              </a:rPr>
              <a:t>i.e., </a:t>
            </a:r>
            <a:r>
              <a:rPr dirty="0" sz="1350" spc="-5">
                <a:latin typeface="Calibri"/>
                <a:cs typeface="Calibri"/>
              </a:rPr>
              <a:t>what </a:t>
            </a:r>
            <a:r>
              <a:rPr dirty="0" sz="1350">
                <a:latin typeface="Calibri"/>
                <a:cs typeface="Calibri"/>
              </a:rPr>
              <a:t>to  check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when </a:t>
            </a:r>
            <a:r>
              <a:rPr dirty="0" sz="1350">
                <a:latin typeface="Calibri"/>
                <a:cs typeface="Calibri"/>
              </a:rPr>
              <a:t>to check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7050" y="1514475"/>
            <a:ext cx="1057275" cy="194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90890" y="1598553"/>
            <a:ext cx="837565" cy="1762125"/>
          </a:xfrm>
          <a:custGeom>
            <a:avLst/>
            <a:gdLst/>
            <a:ahLst/>
            <a:cxnLst/>
            <a:rect l="l" t="t" r="r" b="b"/>
            <a:pathLst>
              <a:path w="837564" h="1762125">
                <a:moveTo>
                  <a:pt x="404347" y="42915"/>
                </a:moveTo>
                <a:lnTo>
                  <a:pt x="404347" y="1762115"/>
                </a:lnTo>
                <a:lnTo>
                  <a:pt x="837285" y="1762115"/>
                </a:lnTo>
                <a:lnTo>
                  <a:pt x="837285" y="1747768"/>
                </a:lnTo>
                <a:lnTo>
                  <a:pt x="432937" y="1747768"/>
                </a:lnTo>
                <a:lnTo>
                  <a:pt x="418581" y="1733540"/>
                </a:lnTo>
                <a:lnTo>
                  <a:pt x="432937" y="1733540"/>
                </a:lnTo>
                <a:lnTo>
                  <a:pt x="432937" y="57150"/>
                </a:lnTo>
                <a:lnTo>
                  <a:pt x="418581" y="57150"/>
                </a:lnTo>
                <a:lnTo>
                  <a:pt x="404347" y="42915"/>
                </a:lnTo>
                <a:close/>
              </a:path>
              <a:path w="837564" h="1762125">
                <a:moveTo>
                  <a:pt x="432937" y="1733540"/>
                </a:moveTo>
                <a:lnTo>
                  <a:pt x="418581" y="1733540"/>
                </a:lnTo>
                <a:lnTo>
                  <a:pt x="432937" y="1747768"/>
                </a:lnTo>
                <a:lnTo>
                  <a:pt x="432937" y="1733540"/>
                </a:lnTo>
                <a:close/>
              </a:path>
              <a:path w="837564" h="1762125">
                <a:moveTo>
                  <a:pt x="837285" y="1733540"/>
                </a:moveTo>
                <a:lnTo>
                  <a:pt x="432937" y="1733540"/>
                </a:lnTo>
                <a:lnTo>
                  <a:pt x="432937" y="1747768"/>
                </a:lnTo>
                <a:lnTo>
                  <a:pt x="837285" y="1747768"/>
                </a:lnTo>
                <a:lnTo>
                  <a:pt x="837285" y="1733540"/>
                </a:lnTo>
                <a:close/>
              </a:path>
              <a:path w="837564" h="1762125">
                <a:moveTo>
                  <a:pt x="85709" y="0"/>
                </a:moveTo>
                <a:lnTo>
                  <a:pt x="0" y="42915"/>
                </a:lnTo>
                <a:lnTo>
                  <a:pt x="85709" y="85709"/>
                </a:lnTo>
                <a:lnTo>
                  <a:pt x="85709" y="57150"/>
                </a:lnTo>
                <a:lnTo>
                  <a:pt x="71353" y="57150"/>
                </a:lnTo>
                <a:lnTo>
                  <a:pt x="71353" y="28559"/>
                </a:lnTo>
                <a:lnTo>
                  <a:pt x="85709" y="28559"/>
                </a:lnTo>
                <a:lnTo>
                  <a:pt x="85709" y="0"/>
                </a:lnTo>
                <a:close/>
              </a:path>
              <a:path w="837564" h="1762125">
                <a:moveTo>
                  <a:pt x="85709" y="28559"/>
                </a:moveTo>
                <a:lnTo>
                  <a:pt x="71353" y="28559"/>
                </a:lnTo>
                <a:lnTo>
                  <a:pt x="71353" y="57150"/>
                </a:lnTo>
                <a:lnTo>
                  <a:pt x="85709" y="57150"/>
                </a:lnTo>
                <a:lnTo>
                  <a:pt x="85709" y="28559"/>
                </a:lnTo>
                <a:close/>
              </a:path>
              <a:path w="837564" h="1762125">
                <a:moveTo>
                  <a:pt x="432937" y="28559"/>
                </a:moveTo>
                <a:lnTo>
                  <a:pt x="85709" y="28559"/>
                </a:lnTo>
                <a:lnTo>
                  <a:pt x="85709" y="57150"/>
                </a:lnTo>
                <a:lnTo>
                  <a:pt x="404347" y="57150"/>
                </a:lnTo>
                <a:lnTo>
                  <a:pt x="404347" y="42915"/>
                </a:lnTo>
                <a:lnTo>
                  <a:pt x="432937" y="42915"/>
                </a:lnTo>
                <a:lnTo>
                  <a:pt x="432937" y="28559"/>
                </a:lnTo>
                <a:close/>
              </a:path>
              <a:path w="837564" h="1762125">
                <a:moveTo>
                  <a:pt x="432937" y="42915"/>
                </a:moveTo>
                <a:lnTo>
                  <a:pt x="404347" y="42915"/>
                </a:lnTo>
                <a:lnTo>
                  <a:pt x="418581" y="57150"/>
                </a:lnTo>
                <a:lnTo>
                  <a:pt x="432937" y="57150"/>
                </a:lnTo>
                <a:lnTo>
                  <a:pt x="432937" y="4291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10259" y="1876425"/>
            <a:ext cx="1885950" cy="164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34618" y="1914783"/>
            <a:ext cx="1672589" cy="1474470"/>
          </a:xfrm>
          <a:custGeom>
            <a:avLst/>
            <a:gdLst/>
            <a:ahLst/>
            <a:cxnLst/>
            <a:rect l="l" t="t" r="r" b="b"/>
            <a:pathLst>
              <a:path w="1672590" h="1474470">
                <a:moveTo>
                  <a:pt x="85709" y="1388735"/>
                </a:moveTo>
                <a:lnTo>
                  <a:pt x="0" y="1431538"/>
                </a:lnTo>
                <a:lnTo>
                  <a:pt x="85709" y="1474460"/>
                </a:lnTo>
                <a:lnTo>
                  <a:pt x="85709" y="1445885"/>
                </a:lnTo>
                <a:lnTo>
                  <a:pt x="71506" y="1445885"/>
                </a:lnTo>
                <a:lnTo>
                  <a:pt x="71506" y="1417310"/>
                </a:lnTo>
                <a:lnTo>
                  <a:pt x="85709" y="1417310"/>
                </a:lnTo>
                <a:lnTo>
                  <a:pt x="85709" y="1388735"/>
                </a:lnTo>
                <a:close/>
              </a:path>
              <a:path w="1672590" h="1474470">
                <a:moveTo>
                  <a:pt x="85709" y="1417310"/>
                </a:moveTo>
                <a:lnTo>
                  <a:pt x="71506" y="1417310"/>
                </a:lnTo>
                <a:lnTo>
                  <a:pt x="71506" y="1445885"/>
                </a:lnTo>
                <a:lnTo>
                  <a:pt x="85709" y="1445885"/>
                </a:lnTo>
                <a:lnTo>
                  <a:pt x="85709" y="1417310"/>
                </a:lnTo>
                <a:close/>
              </a:path>
              <a:path w="1672590" h="1474470">
                <a:moveTo>
                  <a:pt x="1643999" y="1417310"/>
                </a:moveTo>
                <a:lnTo>
                  <a:pt x="85709" y="1417310"/>
                </a:lnTo>
                <a:lnTo>
                  <a:pt x="85709" y="1445885"/>
                </a:lnTo>
                <a:lnTo>
                  <a:pt x="1672590" y="1445885"/>
                </a:lnTo>
                <a:lnTo>
                  <a:pt x="1672590" y="1431538"/>
                </a:lnTo>
                <a:lnTo>
                  <a:pt x="1643999" y="1431538"/>
                </a:lnTo>
                <a:lnTo>
                  <a:pt x="1643999" y="1417310"/>
                </a:lnTo>
                <a:close/>
              </a:path>
              <a:path w="1672590" h="1474470">
                <a:moveTo>
                  <a:pt x="1672590" y="0"/>
                </a:moveTo>
                <a:lnTo>
                  <a:pt x="1643999" y="0"/>
                </a:lnTo>
                <a:lnTo>
                  <a:pt x="1643999" y="1431538"/>
                </a:lnTo>
                <a:lnTo>
                  <a:pt x="1658355" y="1417310"/>
                </a:lnTo>
                <a:lnTo>
                  <a:pt x="1672590" y="1417310"/>
                </a:lnTo>
                <a:lnTo>
                  <a:pt x="1672590" y="0"/>
                </a:lnTo>
                <a:close/>
              </a:path>
              <a:path w="1672590" h="1474470">
                <a:moveTo>
                  <a:pt x="1672590" y="1417310"/>
                </a:moveTo>
                <a:lnTo>
                  <a:pt x="1658355" y="1417310"/>
                </a:lnTo>
                <a:lnTo>
                  <a:pt x="1643999" y="1431538"/>
                </a:lnTo>
                <a:lnTo>
                  <a:pt x="1672590" y="1431538"/>
                </a:lnTo>
                <a:lnTo>
                  <a:pt x="1672590" y="141731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4125" y="3533775"/>
            <a:ext cx="259080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50751" y="3549014"/>
            <a:ext cx="2495550" cy="1088390"/>
          </a:xfrm>
          <a:custGeom>
            <a:avLst/>
            <a:gdLst/>
            <a:ahLst/>
            <a:cxnLst/>
            <a:rect l="l" t="t" r="r" b="b"/>
            <a:pathLst>
              <a:path w="2495550" h="1088389">
                <a:moveTo>
                  <a:pt x="2313950" y="0"/>
                </a:moveTo>
                <a:lnTo>
                  <a:pt x="181356" y="0"/>
                </a:lnTo>
                <a:lnTo>
                  <a:pt x="133177" y="6484"/>
                </a:lnTo>
                <a:lnTo>
                  <a:pt x="89864" y="24784"/>
                </a:lnTo>
                <a:lnTo>
                  <a:pt x="53153" y="53167"/>
                </a:lnTo>
                <a:lnTo>
                  <a:pt x="24781" y="89900"/>
                </a:lnTo>
                <a:lnTo>
                  <a:pt x="6484" y="133250"/>
                </a:lnTo>
                <a:lnTo>
                  <a:pt x="0" y="181487"/>
                </a:lnTo>
                <a:lnTo>
                  <a:pt x="0" y="906923"/>
                </a:lnTo>
                <a:lnTo>
                  <a:pt x="6484" y="955143"/>
                </a:lnTo>
                <a:lnTo>
                  <a:pt x="24781" y="998471"/>
                </a:lnTo>
                <a:lnTo>
                  <a:pt x="53153" y="1035180"/>
                </a:lnTo>
                <a:lnTo>
                  <a:pt x="89864" y="1063541"/>
                </a:lnTo>
                <a:lnTo>
                  <a:pt x="133177" y="1081824"/>
                </a:lnTo>
                <a:lnTo>
                  <a:pt x="181356" y="1088303"/>
                </a:lnTo>
                <a:lnTo>
                  <a:pt x="2313950" y="1088303"/>
                </a:lnTo>
                <a:lnTo>
                  <a:pt x="2362182" y="1081824"/>
                </a:lnTo>
                <a:lnTo>
                  <a:pt x="2405509" y="1063541"/>
                </a:lnTo>
                <a:lnTo>
                  <a:pt x="2442210" y="1035180"/>
                </a:lnTo>
                <a:lnTo>
                  <a:pt x="2470558" y="998471"/>
                </a:lnTo>
                <a:lnTo>
                  <a:pt x="2488832" y="955143"/>
                </a:lnTo>
                <a:lnTo>
                  <a:pt x="2495306" y="906923"/>
                </a:lnTo>
                <a:lnTo>
                  <a:pt x="2495306" y="181487"/>
                </a:lnTo>
                <a:lnTo>
                  <a:pt x="2488832" y="133250"/>
                </a:lnTo>
                <a:lnTo>
                  <a:pt x="2470558" y="89900"/>
                </a:lnTo>
                <a:lnTo>
                  <a:pt x="2442210" y="53167"/>
                </a:lnTo>
                <a:lnTo>
                  <a:pt x="2405509" y="24784"/>
                </a:lnTo>
                <a:lnTo>
                  <a:pt x="2362182" y="6484"/>
                </a:lnTo>
                <a:lnTo>
                  <a:pt x="231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50751" y="3549015"/>
            <a:ext cx="2495550" cy="1088390"/>
          </a:xfrm>
          <a:custGeom>
            <a:avLst/>
            <a:gdLst/>
            <a:ahLst/>
            <a:cxnLst/>
            <a:rect l="l" t="t" r="r" b="b"/>
            <a:pathLst>
              <a:path w="2495550" h="1088389">
                <a:moveTo>
                  <a:pt x="0" y="181487"/>
                </a:moveTo>
                <a:lnTo>
                  <a:pt x="6484" y="133250"/>
                </a:lnTo>
                <a:lnTo>
                  <a:pt x="24781" y="89900"/>
                </a:lnTo>
                <a:lnTo>
                  <a:pt x="53153" y="53167"/>
                </a:lnTo>
                <a:lnTo>
                  <a:pt x="89864" y="24784"/>
                </a:lnTo>
                <a:lnTo>
                  <a:pt x="133177" y="6484"/>
                </a:lnTo>
                <a:lnTo>
                  <a:pt x="181355" y="0"/>
                </a:lnTo>
                <a:lnTo>
                  <a:pt x="2313950" y="0"/>
                </a:lnTo>
                <a:lnTo>
                  <a:pt x="2362181" y="6484"/>
                </a:lnTo>
                <a:lnTo>
                  <a:pt x="2405509" y="24784"/>
                </a:lnTo>
                <a:lnTo>
                  <a:pt x="2442209" y="53167"/>
                </a:lnTo>
                <a:lnTo>
                  <a:pt x="2470558" y="89900"/>
                </a:lnTo>
                <a:lnTo>
                  <a:pt x="2488831" y="133250"/>
                </a:lnTo>
                <a:lnTo>
                  <a:pt x="2495306" y="181487"/>
                </a:lnTo>
                <a:lnTo>
                  <a:pt x="2495306" y="906923"/>
                </a:lnTo>
                <a:lnTo>
                  <a:pt x="2488831" y="955143"/>
                </a:lnTo>
                <a:lnTo>
                  <a:pt x="2470558" y="998471"/>
                </a:lnTo>
                <a:lnTo>
                  <a:pt x="2442209" y="1035180"/>
                </a:lnTo>
                <a:lnTo>
                  <a:pt x="2405509" y="1063540"/>
                </a:lnTo>
                <a:lnTo>
                  <a:pt x="2362181" y="1081824"/>
                </a:lnTo>
                <a:lnTo>
                  <a:pt x="2313950" y="1088303"/>
                </a:lnTo>
                <a:lnTo>
                  <a:pt x="181355" y="1088303"/>
                </a:lnTo>
                <a:lnTo>
                  <a:pt x="133177" y="1081824"/>
                </a:lnTo>
                <a:lnTo>
                  <a:pt x="89864" y="1063540"/>
                </a:lnTo>
                <a:lnTo>
                  <a:pt x="53153" y="1035180"/>
                </a:lnTo>
                <a:lnTo>
                  <a:pt x="24781" y="998471"/>
                </a:lnTo>
                <a:lnTo>
                  <a:pt x="6484" y="955143"/>
                </a:lnTo>
                <a:lnTo>
                  <a:pt x="0" y="906923"/>
                </a:lnTo>
                <a:lnTo>
                  <a:pt x="0" y="18148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7515" y="1019175"/>
            <a:ext cx="2305050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19890" y="962025"/>
            <a:ext cx="2352675" cy="1076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39768" y="1086038"/>
            <a:ext cx="2106930" cy="829310"/>
          </a:xfrm>
          <a:custGeom>
            <a:avLst/>
            <a:gdLst/>
            <a:ahLst/>
            <a:cxnLst/>
            <a:rect l="l" t="t" r="r" b="b"/>
            <a:pathLst>
              <a:path w="2106929" h="829310">
                <a:moveTo>
                  <a:pt x="0" y="828745"/>
                </a:moveTo>
                <a:lnTo>
                  <a:pt x="2106430" y="828745"/>
                </a:lnTo>
                <a:lnTo>
                  <a:pt x="2106430" y="0"/>
                </a:lnTo>
                <a:lnTo>
                  <a:pt x="0" y="0"/>
                </a:lnTo>
                <a:lnTo>
                  <a:pt x="0" y="82874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083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5"/>
              <a:t> </a:t>
            </a:r>
            <a:r>
              <a:rPr dirty="0" spc="-5"/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36930" y="2438969"/>
            <a:ext cx="7924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Nagios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GUI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6000" y="1376359"/>
            <a:ext cx="9607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NRPE</a:t>
            </a:r>
            <a:r>
              <a:rPr dirty="0" sz="135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174" y="1047750"/>
            <a:ext cx="3009884" cy="1247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064" y="1068515"/>
            <a:ext cx="2905758" cy="1145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296" y="1063691"/>
            <a:ext cx="2915920" cy="1155700"/>
          </a:xfrm>
          <a:custGeom>
            <a:avLst/>
            <a:gdLst/>
            <a:ahLst/>
            <a:cxnLst/>
            <a:rect l="l" t="t" r="r" b="b"/>
            <a:pathLst>
              <a:path w="2915920" h="1155700">
                <a:moveTo>
                  <a:pt x="0" y="1155502"/>
                </a:moveTo>
                <a:lnTo>
                  <a:pt x="2915293" y="1155502"/>
                </a:lnTo>
                <a:lnTo>
                  <a:pt x="2915293" y="0"/>
                </a:lnTo>
                <a:lnTo>
                  <a:pt x="0" y="0"/>
                </a:lnTo>
                <a:lnTo>
                  <a:pt x="0" y="115550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10040" y="1885950"/>
            <a:ext cx="2190750" cy="29813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8175" y="1897248"/>
            <a:ext cx="2106930" cy="2898775"/>
          </a:xfrm>
          <a:custGeom>
            <a:avLst/>
            <a:gdLst/>
            <a:ahLst/>
            <a:cxnLst/>
            <a:rect l="l" t="t" r="r" b="b"/>
            <a:pathLst>
              <a:path w="2106929" h="2898775">
                <a:moveTo>
                  <a:pt x="0" y="2898267"/>
                </a:moveTo>
                <a:lnTo>
                  <a:pt x="2106430" y="2898267"/>
                </a:lnTo>
                <a:lnTo>
                  <a:pt x="2106430" y="0"/>
                </a:lnTo>
                <a:lnTo>
                  <a:pt x="0" y="0"/>
                </a:lnTo>
                <a:lnTo>
                  <a:pt x="0" y="289826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1482" y="3225735"/>
            <a:ext cx="7454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7050" y="1514475"/>
            <a:ext cx="1057275" cy="194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0890" y="1598553"/>
            <a:ext cx="837565" cy="1762125"/>
          </a:xfrm>
          <a:custGeom>
            <a:avLst/>
            <a:gdLst/>
            <a:ahLst/>
            <a:cxnLst/>
            <a:rect l="l" t="t" r="r" b="b"/>
            <a:pathLst>
              <a:path w="837564" h="1762125">
                <a:moveTo>
                  <a:pt x="404347" y="42915"/>
                </a:moveTo>
                <a:lnTo>
                  <a:pt x="404347" y="1762115"/>
                </a:lnTo>
                <a:lnTo>
                  <a:pt x="837285" y="1762115"/>
                </a:lnTo>
                <a:lnTo>
                  <a:pt x="837285" y="1747768"/>
                </a:lnTo>
                <a:lnTo>
                  <a:pt x="432937" y="1747768"/>
                </a:lnTo>
                <a:lnTo>
                  <a:pt x="418581" y="1733540"/>
                </a:lnTo>
                <a:lnTo>
                  <a:pt x="432937" y="1733540"/>
                </a:lnTo>
                <a:lnTo>
                  <a:pt x="432937" y="57150"/>
                </a:lnTo>
                <a:lnTo>
                  <a:pt x="418581" y="57150"/>
                </a:lnTo>
                <a:lnTo>
                  <a:pt x="404347" y="42915"/>
                </a:lnTo>
                <a:close/>
              </a:path>
              <a:path w="837564" h="1762125">
                <a:moveTo>
                  <a:pt x="432937" y="1733540"/>
                </a:moveTo>
                <a:lnTo>
                  <a:pt x="418581" y="1733540"/>
                </a:lnTo>
                <a:lnTo>
                  <a:pt x="432937" y="1747768"/>
                </a:lnTo>
                <a:lnTo>
                  <a:pt x="432937" y="1733540"/>
                </a:lnTo>
                <a:close/>
              </a:path>
              <a:path w="837564" h="1762125">
                <a:moveTo>
                  <a:pt x="837285" y="1733540"/>
                </a:moveTo>
                <a:lnTo>
                  <a:pt x="432937" y="1733540"/>
                </a:lnTo>
                <a:lnTo>
                  <a:pt x="432937" y="1747768"/>
                </a:lnTo>
                <a:lnTo>
                  <a:pt x="837285" y="1747768"/>
                </a:lnTo>
                <a:lnTo>
                  <a:pt x="837285" y="1733540"/>
                </a:lnTo>
                <a:close/>
              </a:path>
              <a:path w="837564" h="1762125">
                <a:moveTo>
                  <a:pt x="85709" y="0"/>
                </a:moveTo>
                <a:lnTo>
                  <a:pt x="0" y="42915"/>
                </a:lnTo>
                <a:lnTo>
                  <a:pt x="85709" y="85709"/>
                </a:lnTo>
                <a:lnTo>
                  <a:pt x="85709" y="57150"/>
                </a:lnTo>
                <a:lnTo>
                  <a:pt x="71353" y="57150"/>
                </a:lnTo>
                <a:lnTo>
                  <a:pt x="71353" y="28559"/>
                </a:lnTo>
                <a:lnTo>
                  <a:pt x="85709" y="28559"/>
                </a:lnTo>
                <a:lnTo>
                  <a:pt x="85709" y="0"/>
                </a:lnTo>
                <a:close/>
              </a:path>
              <a:path w="837564" h="1762125">
                <a:moveTo>
                  <a:pt x="85709" y="28559"/>
                </a:moveTo>
                <a:lnTo>
                  <a:pt x="71353" y="28559"/>
                </a:lnTo>
                <a:lnTo>
                  <a:pt x="71353" y="57150"/>
                </a:lnTo>
                <a:lnTo>
                  <a:pt x="85709" y="57150"/>
                </a:lnTo>
                <a:lnTo>
                  <a:pt x="85709" y="28559"/>
                </a:lnTo>
                <a:close/>
              </a:path>
              <a:path w="837564" h="1762125">
                <a:moveTo>
                  <a:pt x="432937" y="28559"/>
                </a:moveTo>
                <a:lnTo>
                  <a:pt x="85709" y="28559"/>
                </a:lnTo>
                <a:lnTo>
                  <a:pt x="85709" y="57150"/>
                </a:lnTo>
                <a:lnTo>
                  <a:pt x="404347" y="57150"/>
                </a:lnTo>
                <a:lnTo>
                  <a:pt x="404347" y="42915"/>
                </a:lnTo>
                <a:lnTo>
                  <a:pt x="432937" y="42915"/>
                </a:lnTo>
                <a:lnTo>
                  <a:pt x="432937" y="28559"/>
                </a:lnTo>
                <a:close/>
              </a:path>
              <a:path w="837564" h="1762125">
                <a:moveTo>
                  <a:pt x="432937" y="42915"/>
                </a:moveTo>
                <a:lnTo>
                  <a:pt x="404347" y="42915"/>
                </a:lnTo>
                <a:lnTo>
                  <a:pt x="418581" y="57150"/>
                </a:lnTo>
                <a:lnTo>
                  <a:pt x="432937" y="57150"/>
                </a:lnTo>
                <a:lnTo>
                  <a:pt x="432937" y="4291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10259" y="1876425"/>
            <a:ext cx="1885950" cy="164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34618" y="1914783"/>
            <a:ext cx="1672589" cy="1474470"/>
          </a:xfrm>
          <a:custGeom>
            <a:avLst/>
            <a:gdLst/>
            <a:ahLst/>
            <a:cxnLst/>
            <a:rect l="l" t="t" r="r" b="b"/>
            <a:pathLst>
              <a:path w="1672590" h="1474470">
                <a:moveTo>
                  <a:pt x="85709" y="1388735"/>
                </a:moveTo>
                <a:lnTo>
                  <a:pt x="0" y="1431538"/>
                </a:lnTo>
                <a:lnTo>
                  <a:pt x="85709" y="1474460"/>
                </a:lnTo>
                <a:lnTo>
                  <a:pt x="85709" y="1445885"/>
                </a:lnTo>
                <a:lnTo>
                  <a:pt x="71506" y="1445885"/>
                </a:lnTo>
                <a:lnTo>
                  <a:pt x="71506" y="1417310"/>
                </a:lnTo>
                <a:lnTo>
                  <a:pt x="85709" y="1417310"/>
                </a:lnTo>
                <a:lnTo>
                  <a:pt x="85709" y="1388735"/>
                </a:lnTo>
                <a:close/>
              </a:path>
              <a:path w="1672590" h="1474470">
                <a:moveTo>
                  <a:pt x="85709" y="1417310"/>
                </a:moveTo>
                <a:lnTo>
                  <a:pt x="71506" y="1417310"/>
                </a:lnTo>
                <a:lnTo>
                  <a:pt x="71506" y="1445885"/>
                </a:lnTo>
                <a:lnTo>
                  <a:pt x="85709" y="1445885"/>
                </a:lnTo>
                <a:lnTo>
                  <a:pt x="85709" y="1417310"/>
                </a:lnTo>
                <a:close/>
              </a:path>
              <a:path w="1672590" h="1474470">
                <a:moveTo>
                  <a:pt x="1643999" y="1417310"/>
                </a:moveTo>
                <a:lnTo>
                  <a:pt x="85709" y="1417310"/>
                </a:lnTo>
                <a:lnTo>
                  <a:pt x="85709" y="1445885"/>
                </a:lnTo>
                <a:lnTo>
                  <a:pt x="1672590" y="1445885"/>
                </a:lnTo>
                <a:lnTo>
                  <a:pt x="1672590" y="1431538"/>
                </a:lnTo>
                <a:lnTo>
                  <a:pt x="1643999" y="1431538"/>
                </a:lnTo>
                <a:lnTo>
                  <a:pt x="1643999" y="1417310"/>
                </a:lnTo>
                <a:close/>
              </a:path>
              <a:path w="1672590" h="1474470">
                <a:moveTo>
                  <a:pt x="1672590" y="0"/>
                </a:moveTo>
                <a:lnTo>
                  <a:pt x="1643999" y="0"/>
                </a:lnTo>
                <a:lnTo>
                  <a:pt x="1643999" y="1431538"/>
                </a:lnTo>
                <a:lnTo>
                  <a:pt x="1658355" y="1417310"/>
                </a:lnTo>
                <a:lnTo>
                  <a:pt x="1672590" y="1417310"/>
                </a:lnTo>
                <a:lnTo>
                  <a:pt x="1672590" y="0"/>
                </a:lnTo>
                <a:close/>
              </a:path>
              <a:path w="1672590" h="1474470">
                <a:moveTo>
                  <a:pt x="1672590" y="1417310"/>
                </a:moveTo>
                <a:lnTo>
                  <a:pt x="1658355" y="1417310"/>
                </a:lnTo>
                <a:lnTo>
                  <a:pt x="1643999" y="1431538"/>
                </a:lnTo>
                <a:lnTo>
                  <a:pt x="1672590" y="1431538"/>
                </a:lnTo>
                <a:lnTo>
                  <a:pt x="1672590" y="141731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22470" y="3663631"/>
            <a:ext cx="2165350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9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clients </a:t>
            </a:r>
            <a:r>
              <a:rPr dirty="0" sz="1350" spc="-20">
                <a:latin typeface="Calibri"/>
                <a:cs typeface="Calibri"/>
              </a:rPr>
              <a:t>do </a:t>
            </a:r>
            <a:r>
              <a:rPr dirty="0" sz="1350">
                <a:latin typeface="Calibri"/>
                <a:cs typeface="Calibri"/>
              </a:rPr>
              <a:t>not </a:t>
            </a:r>
            <a:r>
              <a:rPr dirty="0" sz="1350" spc="-5">
                <a:latin typeface="Calibri"/>
                <a:cs typeface="Calibri"/>
              </a:rPr>
              <a:t>have </a:t>
            </a:r>
            <a:r>
              <a:rPr dirty="0" sz="1350" spc="5">
                <a:latin typeface="Calibri"/>
                <a:cs typeface="Calibri"/>
              </a:rPr>
              <a:t>Nagios  </a:t>
            </a:r>
            <a:r>
              <a:rPr dirty="0" sz="1350" spc="-10">
                <a:latin typeface="Calibri"/>
                <a:cs typeface="Calibri"/>
              </a:rPr>
              <a:t>installed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them. </a:t>
            </a:r>
            <a:r>
              <a:rPr dirty="0" sz="1350" spc="-5">
                <a:latin typeface="Calibri"/>
                <a:cs typeface="Calibri"/>
              </a:rPr>
              <a:t>Hence,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5">
                <a:latin typeface="Calibri"/>
                <a:cs typeface="Calibri"/>
              </a:rPr>
              <a:t>log </a:t>
            </a:r>
            <a:r>
              <a:rPr dirty="0" sz="1350" spc="-5">
                <a:latin typeface="Calibri"/>
                <a:cs typeface="Calibri"/>
              </a:rPr>
              <a:t>data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0">
                <a:latin typeface="Calibri"/>
                <a:cs typeface="Calibri"/>
              </a:rPr>
              <a:t>clients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0">
                <a:latin typeface="Calibri"/>
                <a:cs typeface="Calibri"/>
              </a:rPr>
              <a:t>sent  </a:t>
            </a:r>
            <a:r>
              <a:rPr dirty="0" sz="1350" spc="-15">
                <a:latin typeface="Calibri"/>
                <a:cs typeface="Calibri"/>
              </a:rPr>
              <a:t>through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plugins.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44944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 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dirty="0" sz="3950" spc="10" b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5847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</a:t>
            </a:r>
            <a:r>
              <a:rPr dirty="0" sz="3950" spc="12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65" y="923909"/>
            <a:ext cx="2333625" cy="6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46186" y="935613"/>
            <a:ext cx="2251710" cy="523240"/>
          </a:xfrm>
          <a:custGeom>
            <a:avLst/>
            <a:gdLst/>
            <a:ahLst/>
            <a:cxnLst/>
            <a:rect l="l" t="t" r="r" b="b"/>
            <a:pathLst>
              <a:path w="2251710" h="523240">
                <a:moveTo>
                  <a:pt x="0" y="523219"/>
                </a:moveTo>
                <a:lnTo>
                  <a:pt x="2251460" y="523219"/>
                </a:lnTo>
                <a:lnTo>
                  <a:pt x="2251460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74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0"/>
              <a:t> 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46186" y="1077020"/>
            <a:ext cx="225171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Nagios</a:t>
            </a:r>
            <a:r>
              <a:rPr dirty="0" sz="1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2190750"/>
            <a:ext cx="5333984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5695" y="2219574"/>
            <a:ext cx="5252720" cy="0"/>
          </a:xfrm>
          <a:custGeom>
            <a:avLst/>
            <a:gdLst/>
            <a:ahLst/>
            <a:cxnLst/>
            <a:rect l="l" t="t" r="r" b="b"/>
            <a:pathLst>
              <a:path w="5252720" h="0">
                <a:moveTo>
                  <a:pt x="0" y="0"/>
                </a:moveTo>
                <a:lnTo>
                  <a:pt x="5252456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19600" y="1419225"/>
            <a:ext cx="1619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1934" y="1458833"/>
            <a:ext cx="0" cy="761365"/>
          </a:xfrm>
          <a:custGeom>
            <a:avLst/>
            <a:gdLst/>
            <a:ahLst/>
            <a:cxnLst/>
            <a:rect l="l" t="t" r="r" b="b"/>
            <a:pathLst>
              <a:path w="0" h="761364">
                <a:moveTo>
                  <a:pt x="0" y="0"/>
                </a:moveTo>
                <a:lnTo>
                  <a:pt x="0" y="76074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24025" y="2181225"/>
            <a:ext cx="304800" cy="962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2761" y="2219574"/>
            <a:ext cx="85725" cy="747395"/>
          </a:xfrm>
          <a:custGeom>
            <a:avLst/>
            <a:gdLst/>
            <a:ahLst/>
            <a:cxnLst/>
            <a:rect l="l" t="t" r="r" b="b"/>
            <a:pathLst>
              <a:path w="85725" h="747394">
                <a:moveTo>
                  <a:pt x="28575" y="661166"/>
                </a:moveTo>
                <a:lnTo>
                  <a:pt x="0" y="661166"/>
                </a:lnTo>
                <a:lnTo>
                  <a:pt x="42934" y="746891"/>
                </a:lnTo>
                <a:lnTo>
                  <a:pt x="78563" y="675513"/>
                </a:lnTo>
                <a:lnTo>
                  <a:pt x="28575" y="675513"/>
                </a:lnTo>
                <a:lnTo>
                  <a:pt x="28575" y="661166"/>
                </a:lnTo>
                <a:close/>
              </a:path>
              <a:path w="85725" h="747394">
                <a:moveTo>
                  <a:pt x="57150" y="0"/>
                </a:moveTo>
                <a:lnTo>
                  <a:pt x="28575" y="0"/>
                </a:lnTo>
                <a:lnTo>
                  <a:pt x="28575" y="675513"/>
                </a:lnTo>
                <a:lnTo>
                  <a:pt x="57150" y="675513"/>
                </a:lnTo>
                <a:lnTo>
                  <a:pt x="57150" y="0"/>
                </a:lnTo>
                <a:close/>
              </a:path>
              <a:path w="85725" h="747394">
                <a:moveTo>
                  <a:pt x="85725" y="661166"/>
                </a:moveTo>
                <a:lnTo>
                  <a:pt x="57150" y="661166"/>
                </a:lnTo>
                <a:lnTo>
                  <a:pt x="57150" y="675513"/>
                </a:lnTo>
                <a:lnTo>
                  <a:pt x="78563" y="675513"/>
                </a:lnTo>
                <a:lnTo>
                  <a:pt x="85725" y="6611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72300" y="2181225"/>
            <a:ext cx="314325" cy="962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60173" y="2219574"/>
            <a:ext cx="86360" cy="747395"/>
          </a:xfrm>
          <a:custGeom>
            <a:avLst/>
            <a:gdLst/>
            <a:ahLst/>
            <a:cxnLst/>
            <a:rect l="l" t="t" r="r" b="b"/>
            <a:pathLst>
              <a:path w="86359" h="747394">
                <a:moveTo>
                  <a:pt x="28575" y="661166"/>
                </a:moveTo>
                <a:lnTo>
                  <a:pt x="0" y="661166"/>
                </a:lnTo>
                <a:lnTo>
                  <a:pt x="42824" y="746891"/>
                </a:lnTo>
                <a:lnTo>
                  <a:pt x="78557" y="675513"/>
                </a:lnTo>
                <a:lnTo>
                  <a:pt x="28575" y="675513"/>
                </a:lnTo>
                <a:lnTo>
                  <a:pt x="28575" y="661166"/>
                </a:lnTo>
                <a:close/>
              </a:path>
              <a:path w="86359" h="747394">
                <a:moveTo>
                  <a:pt x="57150" y="0"/>
                </a:moveTo>
                <a:lnTo>
                  <a:pt x="28575" y="0"/>
                </a:lnTo>
                <a:lnTo>
                  <a:pt x="28575" y="675513"/>
                </a:lnTo>
                <a:lnTo>
                  <a:pt x="57150" y="675513"/>
                </a:lnTo>
                <a:lnTo>
                  <a:pt x="57150" y="0"/>
                </a:lnTo>
                <a:close/>
              </a:path>
              <a:path w="86359" h="747394">
                <a:moveTo>
                  <a:pt x="85740" y="661166"/>
                </a:moveTo>
                <a:lnTo>
                  <a:pt x="57150" y="661166"/>
                </a:lnTo>
                <a:lnTo>
                  <a:pt x="57150" y="675513"/>
                </a:lnTo>
                <a:lnTo>
                  <a:pt x="78557" y="675513"/>
                </a:lnTo>
                <a:lnTo>
                  <a:pt x="85740" y="6611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6275" y="2924175"/>
            <a:ext cx="2390775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38275" y="3086100"/>
            <a:ext cx="90487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8590" y="2966514"/>
            <a:ext cx="2254250" cy="617220"/>
          </a:xfrm>
          <a:custGeom>
            <a:avLst/>
            <a:gdLst/>
            <a:ahLst/>
            <a:cxnLst/>
            <a:rect l="l" t="t" r="r" b="b"/>
            <a:pathLst>
              <a:path w="2254250" h="617220">
                <a:moveTo>
                  <a:pt x="0" y="616659"/>
                </a:moveTo>
                <a:lnTo>
                  <a:pt x="2254127" y="616659"/>
                </a:lnTo>
                <a:lnTo>
                  <a:pt x="2254127" y="0"/>
                </a:lnTo>
                <a:lnTo>
                  <a:pt x="0" y="0"/>
                </a:lnTo>
                <a:lnTo>
                  <a:pt x="0" y="6166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8590" y="3155631"/>
            <a:ext cx="22542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4059" y="2933700"/>
            <a:ext cx="2381250" cy="742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00" y="3086100"/>
            <a:ext cx="8572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1032" y="2969562"/>
            <a:ext cx="2254250" cy="617220"/>
          </a:xfrm>
          <a:custGeom>
            <a:avLst/>
            <a:gdLst/>
            <a:ahLst/>
            <a:cxnLst/>
            <a:rect l="l" t="t" r="r" b="b"/>
            <a:pathLst>
              <a:path w="2254250" h="617220">
                <a:moveTo>
                  <a:pt x="0" y="616659"/>
                </a:moveTo>
                <a:lnTo>
                  <a:pt x="2254127" y="616659"/>
                </a:lnTo>
                <a:lnTo>
                  <a:pt x="2254127" y="0"/>
                </a:lnTo>
                <a:lnTo>
                  <a:pt x="0" y="0"/>
                </a:lnTo>
                <a:lnTo>
                  <a:pt x="0" y="6166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71032" y="3158551"/>
            <a:ext cx="22542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3775" y="1066800"/>
            <a:ext cx="5191109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1316" y="1084569"/>
            <a:ext cx="5104130" cy="1180465"/>
          </a:xfrm>
          <a:custGeom>
            <a:avLst/>
            <a:gdLst/>
            <a:ahLst/>
            <a:cxnLst/>
            <a:rect l="l" t="t" r="r" b="b"/>
            <a:pathLst>
              <a:path w="5104130" h="1180464">
                <a:moveTo>
                  <a:pt x="4906883" y="0"/>
                </a:moveTo>
                <a:lnTo>
                  <a:pt x="196717" y="0"/>
                </a:lnTo>
                <a:lnTo>
                  <a:pt x="151587" y="5192"/>
                </a:lnTo>
                <a:lnTo>
                  <a:pt x="110172" y="19983"/>
                </a:lnTo>
                <a:lnTo>
                  <a:pt x="73648" y="43192"/>
                </a:lnTo>
                <a:lnTo>
                  <a:pt x="43192" y="73638"/>
                </a:lnTo>
                <a:lnTo>
                  <a:pt x="19981" y="110141"/>
                </a:lnTo>
                <a:lnTo>
                  <a:pt x="5191" y="151520"/>
                </a:lnTo>
                <a:lnTo>
                  <a:pt x="0" y="196596"/>
                </a:lnTo>
                <a:lnTo>
                  <a:pt x="0" y="983498"/>
                </a:lnTo>
                <a:lnTo>
                  <a:pt x="5191" y="1028585"/>
                </a:lnTo>
                <a:lnTo>
                  <a:pt x="19981" y="1069985"/>
                </a:lnTo>
                <a:lnTo>
                  <a:pt x="43192" y="1106513"/>
                </a:lnTo>
                <a:lnTo>
                  <a:pt x="73648" y="1136986"/>
                </a:lnTo>
                <a:lnTo>
                  <a:pt x="110172" y="1160218"/>
                </a:lnTo>
                <a:lnTo>
                  <a:pt x="151587" y="1175026"/>
                </a:lnTo>
                <a:lnTo>
                  <a:pt x="196717" y="1180225"/>
                </a:lnTo>
                <a:lnTo>
                  <a:pt x="4906883" y="1180225"/>
                </a:lnTo>
                <a:lnTo>
                  <a:pt x="4951975" y="1175026"/>
                </a:lnTo>
                <a:lnTo>
                  <a:pt x="4993376" y="1160218"/>
                </a:lnTo>
                <a:lnTo>
                  <a:pt x="5029902" y="1136986"/>
                </a:lnTo>
                <a:lnTo>
                  <a:pt x="5060371" y="1106513"/>
                </a:lnTo>
                <a:lnTo>
                  <a:pt x="5083599" y="1069985"/>
                </a:lnTo>
                <a:lnTo>
                  <a:pt x="5098404" y="1028585"/>
                </a:lnTo>
                <a:lnTo>
                  <a:pt x="5103601" y="983498"/>
                </a:lnTo>
                <a:lnTo>
                  <a:pt x="5103601" y="196596"/>
                </a:lnTo>
                <a:lnTo>
                  <a:pt x="5098404" y="151520"/>
                </a:lnTo>
                <a:lnTo>
                  <a:pt x="5083599" y="110141"/>
                </a:lnTo>
                <a:lnTo>
                  <a:pt x="5060371" y="73638"/>
                </a:lnTo>
                <a:lnTo>
                  <a:pt x="5029902" y="43192"/>
                </a:lnTo>
                <a:lnTo>
                  <a:pt x="4993376" y="19983"/>
                </a:lnTo>
                <a:lnTo>
                  <a:pt x="4951975" y="5192"/>
                </a:lnTo>
                <a:lnTo>
                  <a:pt x="4906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51316" y="1084569"/>
            <a:ext cx="5104130" cy="1180465"/>
          </a:xfrm>
          <a:custGeom>
            <a:avLst/>
            <a:gdLst/>
            <a:ahLst/>
            <a:cxnLst/>
            <a:rect l="l" t="t" r="r" b="b"/>
            <a:pathLst>
              <a:path w="5104130" h="1180464">
                <a:moveTo>
                  <a:pt x="0" y="196595"/>
                </a:moveTo>
                <a:lnTo>
                  <a:pt x="5191" y="151520"/>
                </a:lnTo>
                <a:lnTo>
                  <a:pt x="19981" y="110141"/>
                </a:lnTo>
                <a:lnTo>
                  <a:pt x="43192" y="73638"/>
                </a:lnTo>
                <a:lnTo>
                  <a:pt x="73648" y="43192"/>
                </a:lnTo>
                <a:lnTo>
                  <a:pt x="110172" y="19983"/>
                </a:lnTo>
                <a:lnTo>
                  <a:pt x="151587" y="5192"/>
                </a:lnTo>
                <a:lnTo>
                  <a:pt x="196717" y="0"/>
                </a:lnTo>
                <a:lnTo>
                  <a:pt x="4906883" y="0"/>
                </a:lnTo>
                <a:lnTo>
                  <a:pt x="4951975" y="5192"/>
                </a:lnTo>
                <a:lnTo>
                  <a:pt x="4993375" y="19983"/>
                </a:lnTo>
                <a:lnTo>
                  <a:pt x="5029902" y="43192"/>
                </a:lnTo>
                <a:lnTo>
                  <a:pt x="5060370" y="73638"/>
                </a:lnTo>
                <a:lnTo>
                  <a:pt x="5083599" y="110141"/>
                </a:lnTo>
                <a:lnTo>
                  <a:pt x="5098403" y="151520"/>
                </a:lnTo>
                <a:lnTo>
                  <a:pt x="5103601" y="196595"/>
                </a:lnTo>
                <a:lnTo>
                  <a:pt x="5103601" y="983498"/>
                </a:lnTo>
                <a:lnTo>
                  <a:pt x="5098403" y="1028585"/>
                </a:lnTo>
                <a:lnTo>
                  <a:pt x="5083599" y="1069985"/>
                </a:lnTo>
                <a:lnTo>
                  <a:pt x="5060370" y="1106513"/>
                </a:lnTo>
                <a:lnTo>
                  <a:pt x="5029902" y="1136986"/>
                </a:lnTo>
                <a:lnTo>
                  <a:pt x="4993375" y="1160218"/>
                </a:lnTo>
                <a:lnTo>
                  <a:pt x="4951975" y="1175026"/>
                </a:lnTo>
                <a:lnTo>
                  <a:pt x="4906883" y="1180225"/>
                </a:lnTo>
                <a:lnTo>
                  <a:pt x="196717" y="1180225"/>
                </a:lnTo>
                <a:lnTo>
                  <a:pt x="151587" y="1175026"/>
                </a:lnTo>
                <a:lnTo>
                  <a:pt x="110172" y="1160218"/>
                </a:lnTo>
                <a:lnTo>
                  <a:pt x="73648" y="1136986"/>
                </a:lnTo>
                <a:lnTo>
                  <a:pt x="43192" y="1106513"/>
                </a:lnTo>
                <a:lnTo>
                  <a:pt x="19981" y="1069985"/>
                </a:lnTo>
                <a:lnTo>
                  <a:pt x="5191" y="1028585"/>
                </a:lnTo>
                <a:lnTo>
                  <a:pt x="0" y="983498"/>
                </a:lnTo>
                <a:lnTo>
                  <a:pt x="0" y="19659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74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0"/>
              <a:t> 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285750" y="1743075"/>
            <a:ext cx="2447925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1685925"/>
            <a:ext cx="2514600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7079" y="1816787"/>
            <a:ext cx="2254250" cy="6172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Objects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" y="3028950"/>
            <a:ext cx="2333625" cy="695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375" y="3162300"/>
            <a:ext cx="8572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7079" y="3039797"/>
            <a:ext cx="2254250" cy="617220"/>
          </a:xfrm>
          <a:custGeom>
            <a:avLst/>
            <a:gdLst/>
            <a:ahLst/>
            <a:cxnLst/>
            <a:rect l="l" t="t" r="r" b="b"/>
            <a:pathLst>
              <a:path w="2254250" h="617220">
                <a:moveTo>
                  <a:pt x="0" y="616659"/>
                </a:moveTo>
                <a:lnTo>
                  <a:pt x="2254127" y="616659"/>
                </a:lnTo>
                <a:lnTo>
                  <a:pt x="2254127" y="0"/>
                </a:lnTo>
                <a:lnTo>
                  <a:pt x="0" y="0"/>
                </a:lnTo>
                <a:lnTo>
                  <a:pt x="0" y="6166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7079" y="3228910"/>
            <a:ext cx="22542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8950" y="695309"/>
            <a:ext cx="161925" cy="44481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9363" y="733684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0981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71594" y="1346832"/>
            <a:ext cx="4401185" cy="632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065" marR="5080" indent="-19050">
              <a:lnSpc>
                <a:spcPct val="100499"/>
              </a:lnSpc>
              <a:spcBef>
                <a:spcPts val="114"/>
              </a:spcBef>
            </a:pPr>
            <a:r>
              <a:rPr dirty="0" sz="1250" spc="10" b="1">
                <a:solidFill>
                  <a:srgbClr val="313131"/>
                </a:solidFill>
                <a:latin typeface="Calibri"/>
                <a:cs typeface="Calibri"/>
              </a:rPr>
              <a:t>Objects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are </a:t>
            </a:r>
            <a:r>
              <a:rPr dirty="0" sz="1250">
                <a:solidFill>
                  <a:srgbClr val="313131"/>
                </a:solidFill>
                <a:latin typeface="Calibri"/>
                <a:cs typeface="Calibri"/>
              </a:rPr>
              <a:t>all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elements </a:t>
            </a:r>
            <a:r>
              <a:rPr dirty="0" sz="1250" spc="10">
                <a:solidFill>
                  <a:srgbClr val="313131"/>
                </a:solidFill>
                <a:latin typeface="Calibri"/>
                <a:cs typeface="Calibri"/>
              </a:rPr>
              <a:t>that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are </a:t>
            </a:r>
            <a:r>
              <a:rPr dirty="0" sz="1250" spc="10">
                <a:solidFill>
                  <a:srgbClr val="313131"/>
                </a:solidFill>
                <a:latin typeface="Calibri"/>
                <a:cs typeface="Calibri"/>
              </a:rPr>
              <a:t>involved in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monitoring 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and </a:t>
            </a:r>
            <a:r>
              <a:rPr dirty="0" sz="1250" spc="10">
                <a:solidFill>
                  <a:srgbClr val="313131"/>
                </a:solidFill>
                <a:latin typeface="Calibri"/>
                <a:cs typeface="Calibri"/>
              </a:rPr>
              <a:t>notification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logic.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When </a:t>
            </a:r>
            <a:r>
              <a:rPr dirty="0" sz="1350" spc="5">
                <a:solidFill>
                  <a:srgbClr val="313131"/>
                </a:solidFill>
                <a:latin typeface="Calibri"/>
                <a:cs typeface="Calibri"/>
              </a:rPr>
              <a:t>Nagios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starts, restarts </a:t>
            </a:r>
            <a:r>
              <a:rPr dirty="0" sz="1350" spc="15">
                <a:solidFill>
                  <a:srgbClr val="313131"/>
                </a:solidFill>
                <a:latin typeface="Calibri"/>
                <a:cs typeface="Calibri"/>
              </a:rPr>
              <a:t>or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reloads,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it  reads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all </a:t>
            </a: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the “.cfg”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files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within </a:t>
            </a: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object</a:t>
            </a:r>
            <a:r>
              <a:rPr dirty="0" sz="1350" spc="-204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directories.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07732" y="3039834"/>
            <a:ext cx="1513692" cy="1588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33584" y="228929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3584" y="2408552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4344" y="309181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4344" y="3212781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3584" y="150927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33584" y="1627184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6056" y="23011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86056" y="2420554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4344" y="38824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04344" y="4004947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80079" y="151586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80079" y="1633788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9877" y="1525584"/>
            <a:ext cx="179260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5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Continuous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Monitoring?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4105" y="3893497"/>
            <a:ext cx="153162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Installing Nagios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-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65" b="1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9877" y="2314882"/>
            <a:ext cx="13722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Nagios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6795" y="1535046"/>
            <a:ext cx="116967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Nagios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4261" y="3112196"/>
            <a:ext cx="113093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Nagios  </a:t>
            </a:r>
            <a:r>
              <a:rPr dirty="0" sz="1500" spc="-1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2383" y="2300546"/>
            <a:ext cx="82613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dirty="0" sz="15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are 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Plugins?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37" y="400117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3950" spc="50" b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39284" y="387057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39284" y="3992875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3584" y="307987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933584" y="3200716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57524" y="3104576"/>
            <a:ext cx="1811020" cy="1510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Adding 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in  Nagios Using NRPE  </a:t>
            </a:r>
            <a:r>
              <a:rPr dirty="0" sz="1500" spc="-30" b="1">
                <a:solidFill>
                  <a:srgbClr val="7F7F7F"/>
                </a:solidFill>
                <a:latin typeface="Arial"/>
                <a:cs typeface="Arial"/>
              </a:rPr>
              <a:t>Plugin</a:t>
            </a:r>
            <a:endParaRPr sz="1500">
              <a:latin typeface="Arial"/>
              <a:cs typeface="Arial"/>
            </a:endParaRPr>
          </a:p>
          <a:p>
            <a:pPr marL="12700" marR="93345">
              <a:lnSpc>
                <a:spcPct val="100000"/>
              </a:lnSpc>
              <a:spcBef>
                <a:spcPts val="88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Monitoring Service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Using  NRPE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74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Nagios</a:t>
            </a:r>
            <a:r>
              <a:rPr dirty="0" spc="20"/>
              <a:t> 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800225"/>
            <a:ext cx="2333625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6325" y="1933575"/>
            <a:ext cx="9048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7079" y="1816787"/>
            <a:ext cx="2254250" cy="617220"/>
          </a:xfrm>
          <a:custGeom>
            <a:avLst/>
            <a:gdLst/>
            <a:ahLst/>
            <a:cxnLst/>
            <a:rect l="l" t="t" r="r" b="b"/>
            <a:pathLst>
              <a:path w="2254250" h="617219">
                <a:moveTo>
                  <a:pt x="0" y="616659"/>
                </a:moveTo>
                <a:lnTo>
                  <a:pt x="2254127" y="616659"/>
                </a:lnTo>
                <a:lnTo>
                  <a:pt x="2254127" y="0"/>
                </a:lnTo>
                <a:lnTo>
                  <a:pt x="0" y="0"/>
                </a:lnTo>
                <a:lnTo>
                  <a:pt x="0" y="6166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079" y="2003740"/>
            <a:ext cx="22542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50" y="2962275"/>
            <a:ext cx="2447925" cy="81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5375" y="3162300"/>
            <a:ext cx="8572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600" y="2905125"/>
            <a:ext cx="2514600" cy="885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7079" y="3039797"/>
            <a:ext cx="2254250" cy="6172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5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8950" y="695309"/>
            <a:ext cx="161925" cy="44481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9363" y="733684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0981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33775" y="1066800"/>
            <a:ext cx="5191109" cy="1276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1316" y="1084569"/>
            <a:ext cx="5104130" cy="1180465"/>
          </a:xfrm>
          <a:custGeom>
            <a:avLst/>
            <a:gdLst/>
            <a:ahLst/>
            <a:cxnLst/>
            <a:rect l="l" t="t" r="r" b="b"/>
            <a:pathLst>
              <a:path w="5104130" h="1180464">
                <a:moveTo>
                  <a:pt x="4906883" y="0"/>
                </a:moveTo>
                <a:lnTo>
                  <a:pt x="196717" y="0"/>
                </a:lnTo>
                <a:lnTo>
                  <a:pt x="151587" y="5192"/>
                </a:lnTo>
                <a:lnTo>
                  <a:pt x="110172" y="19983"/>
                </a:lnTo>
                <a:lnTo>
                  <a:pt x="73648" y="43192"/>
                </a:lnTo>
                <a:lnTo>
                  <a:pt x="43192" y="73638"/>
                </a:lnTo>
                <a:lnTo>
                  <a:pt x="19981" y="110141"/>
                </a:lnTo>
                <a:lnTo>
                  <a:pt x="5191" y="151520"/>
                </a:lnTo>
                <a:lnTo>
                  <a:pt x="0" y="196596"/>
                </a:lnTo>
                <a:lnTo>
                  <a:pt x="0" y="983498"/>
                </a:lnTo>
                <a:lnTo>
                  <a:pt x="5191" y="1028585"/>
                </a:lnTo>
                <a:lnTo>
                  <a:pt x="19981" y="1069985"/>
                </a:lnTo>
                <a:lnTo>
                  <a:pt x="43192" y="1106513"/>
                </a:lnTo>
                <a:lnTo>
                  <a:pt x="73648" y="1136986"/>
                </a:lnTo>
                <a:lnTo>
                  <a:pt x="110172" y="1160218"/>
                </a:lnTo>
                <a:lnTo>
                  <a:pt x="151587" y="1175026"/>
                </a:lnTo>
                <a:lnTo>
                  <a:pt x="196717" y="1180225"/>
                </a:lnTo>
                <a:lnTo>
                  <a:pt x="4906883" y="1180225"/>
                </a:lnTo>
                <a:lnTo>
                  <a:pt x="4951975" y="1175026"/>
                </a:lnTo>
                <a:lnTo>
                  <a:pt x="4993376" y="1160218"/>
                </a:lnTo>
                <a:lnTo>
                  <a:pt x="5029902" y="1136986"/>
                </a:lnTo>
                <a:lnTo>
                  <a:pt x="5060371" y="1106513"/>
                </a:lnTo>
                <a:lnTo>
                  <a:pt x="5083599" y="1069985"/>
                </a:lnTo>
                <a:lnTo>
                  <a:pt x="5098404" y="1028585"/>
                </a:lnTo>
                <a:lnTo>
                  <a:pt x="5103601" y="983498"/>
                </a:lnTo>
                <a:lnTo>
                  <a:pt x="5103601" y="196596"/>
                </a:lnTo>
                <a:lnTo>
                  <a:pt x="5098404" y="151520"/>
                </a:lnTo>
                <a:lnTo>
                  <a:pt x="5083599" y="110141"/>
                </a:lnTo>
                <a:lnTo>
                  <a:pt x="5060371" y="73638"/>
                </a:lnTo>
                <a:lnTo>
                  <a:pt x="5029902" y="43192"/>
                </a:lnTo>
                <a:lnTo>
                  <a:pt x="4993376" y="19983"/>
                </a:lnTo>
                <a:lnTo>
                  <a:pt x="4951975" y="5192"/>
                </a:lnTo>
                <a:lnTo>
                  <a:pt x="4906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51316" y="1084569"/>
            <a:ext cx="5104130" cy="1180465"/>
          </a:xfrm>
          <a:custGeom>
            <a:avLst/>
            <a:gdLst/>
            <a:ahLst/>
            <a:cxnLst/>
            <a:rect l="l" t="t" r="r" b="b"/>
            <a:pathLst>
              <a:path w="5104130" h="1180464">
                <a:moveTo>
                  <a:pt x="0" y="196595"/>
                </a:moveTo>
                <a:lnTo>
                  <a:pt x="5191" y="151520"/>
                </a:lnTo>
                <a:lnTo>
                  <a:pt x="19981" y="110141"/>
                </a:lnTo>
                <a:lnTo>
                  <a:pt x="43192" y="73638"/>
                </a:lnTo>
                <a:lnTo>
                  <a:pt x="73648" y="43192"/>
                </a:lnTo>
                <a:lnTo>
                  <a:pt x="110172" y="19983"/>
                </a:lnTo>
                <a:lnTo>
                  <a:pt x="151587" y="5192"/>
                </a:lnTo>
                <a:lnTo>
                  <a:pt x="196717" y="0"/>
                </a:lnTo>
                <a:lnTo>
                  <a:pt x="4906883" y="0"/>
                </a:lnTo>
                <a:lnTo>
                  <a:pt x="4951975" y="5192"/>
                </a:lnTo>
                <a:lnTo>
                  <a:pt x="4993375" y="19983"/>
                </a:lnTo>
                <a:lnTo>
                  <a:pt x="5029902" y="43192"/>
                </a:lnTo>
                <a:lnTo>
                  <a:pt x="5060370" y="73638"/>
                </a:lnTo>
                <a:lnTo>
                  <a:pt x="5083599" y="110141"/>
                </a:lnTo>
                <a:lnTo>
                  <a:pt x="5098403" y="151520"/>
                </a:lnTo>
                <a:lnTo>
                  <a:pt x="5103601" y="196595"/>
                </a:lnTo>
                <a:lnTo>
                  <a:pt x="5103601" y="983498"/>
                </a:lnTo>
                <a:lnTo>
                  <a:pt x="5098403" y="1028585"/>
                </a:lnTo>
                <a:lnTo>
                  <a:pt x="5083599" y="1069985"/>
                </a:lnTo>
                <a:lnTo>
                  <a:pt x="5060370" y="1106513"/>
                </a:lnTo>
                <a:lnTo>
                  <a:pt x="5029902" y="1136986"/>
                </a:lnTo>
                <a:lnTo>
                  <a:pt x="4993375" y="1160218"/>
                </a:lnTo>
                <a:lnTo>
                  <a:pt x="4951975" y="1175026"/>
                </a:lnTo>
                <a:lnTo>
                  <a:pt x="4906883" y="1180225"/>
                </a:lnTo>
                <a:lnTo>
                  <a:pt x="196717" y="1180225"/>
                </a:lnTo>
                <a:lnTo>
                  <a:pt x="151587" y="1175026"/>
                </a:lnTo>
                <a:lnTo>
                  <a:pt x="110172" y="1160218"/>
                </a:lnTo>
                <a:lnTo>
                  <a:pt x="73648" y="1136986"/>
                </a:lnTo>
                <a:lnTo>
                  <a:pt x="43192" y="1106513"/>
                </a:lnTo>
                <a:lnTo>
                  <a:pt x="19981" y="1069985"/>
                </a:lnTo>
                <a:lnTo>
                  <a:pt x="5191" y="1028585"/>
                </a:lnTo>
                <a:lnTo>
                  <a:pt x="0" y="983498"/>
                </a:lnTo>
                <a:lnTo>
                  <a:pt x="0" y="19659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09698" y="1354388"/>
            <a:ext cx="4304665" cy="6210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5200"/>
              </a:lnSpc>
              <a:spcBef>
                <a:spcPts val="50"/>
              </a:spcBef>
            </a:pPr>
            <a:r>
              <a:rPr dirty="0" sz="1250" b="1">
                <a:solidFill>
                  <a:srgbClr val="313131"/>
                </a:solidFill>
                <a:latin typeface="Calibri"/>
                <a:cs typeface="Calibri"/>
              </a:rPr>
              <a:t>Plugins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are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250">
                <a:solidFill>
                  <a:srgbClr val="313131"/>
                </a:solidFill>
                <a:latin typeface="Calibri"/>
                <a:cs typeface="Calibri"/>
              </a:rPr>
              <a:t>piece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of </a:t>
            </a:r>
            <a:r>
              <a:rPr dirty="0" sz="1250" spc="10">
                <a:solidFill>
                  <a:srgbClr val="313131"/>
                </a:solidFill>
                <a:latin typeface="Calibri"/>
                <a:cs typeface="Calibri"/>
              </a:rPr>
              <a:t>software that one installs on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Nagios 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slave/host, using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which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host </a:t>
            </a:r>
            <a:r>
              <a:rPr dirty="0" sz="1250">
                <a:solidFill>
                  <a:srgbClr val="313131"/>
                </a:solidFill>
                <a:latin typeface="Calibri"/>
                <a:cs typeface="Calibri"/>
              </a:rPr>
              <a:t>can interact </a:t>
            </a:r>
            <a:r>
              <a:rPr dirty="0" sz="1250" spc="10">
                <a:solidFill>
                  <a:srgbClr val="313131"/>
                </a:solidFill>
                <a:latin typeface="Calibri"/>
                <a:cs typeface="Calibri"/>
              </a:rPr>
              <a:t>with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Nagios  </a:t>
            </a:r>
            <a:r>
              <a:rPr dirty="0" sz="1250">
                <a:solidFill>
                  <a:srgbClr val="313131"/>
                </a:solidFill>
                <a:latin typeface="Calibri"/>
                <a:cs typeface="Calibri"/>
              </a:rPr>
              <a:t>Server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and send </a:t>
            </a:r>
            <a:r>
              <a:rPr dirty="0" sz="1250" spc="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250" spc="5">
                <a:solidFill>
                  <a:srgbClr val="313131"/>
                </a:solidFill>
                <a:latin typeface="Calibri"/>
                <a:cs typeface="Calibri"/>
              </a:rPr>
              <a:t>application</a:t>
            </a:r>
            <a:r>
              <a:rPr dirty="0" sz="1250" spc="114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313131"/>
                </a:solidFill>
                <a:latin typeface="Calibri"/>
                <a:cs typeface="Calibri"/>
              </a:rPr>
              <a:t>logs.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6829" y="2790274"/>
            <a:ext cx="1895346" cy="1732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7365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70" b="0">
                <a:solidFill>
                  <a:srgbClr val="7F7F7F"/>
                </a:solidFill>
                <a:latin typeface="Arial"/>
                <a:cs typeface="Arial"/>
              </a:rPr>
              <a:t>Type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dirty="0" sz="3950" spc="-40" b="0">
                <a:solidFill>
                  <a:srgbClr val="7F7F7F"/>
                </a:solidFill>
                <a:latin typeface="Arial"/>
                <a:cs typeface="Arial"/>
              </a:rPr>
              <a:t>Plugins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3950" spc="-229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8125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Types </a:t>
            </a:r>
            <a:r>
              <a:rPr dirty="0" spc="10"/>
              <a:t>of </a:t>
            </a:r>
            <a:r>
              <a:rPr dirty="0" spc="15"/>
              <a:t>Plugins </a:t>
            </a:r>
            <a:r>
              <a:rPr dirty="0" spc="5"/>
              <a:t>in</a:t>
            </a:r>
            <a:r>
              <a:rPr dirty="0" spc="-40"/>
              <a:t> </a:t>
            </a:r>
            <a:r>
              <a:rPr dirty="0" spc="5"/>
              <a:t>Nagios</a:t>
            </a:r>
          </a:p>
        </p:txBody>
      </p:sp>
      <p:sp>
        <p:nvSpPr>
          <p:cNvPr id="3" name="object 3"/>
          <p:cNvSpPr/>
          <p:nvPr/>
        </p:nvSpPr>
        <p:spPr>
          <a:xfrm>
            <a:off x="3276615" y="1009650"/>
            <a:ext cx="2343150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29090" y="1133459"/>
            <a:ext cx="8572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1718" y="1019598"/>
            <a:ext cx="2254250" cy="617220"/>
          </a:xfrm>
          <a:custGeom>
            <a:avLst/>
            <a:gdLst/>
            <a:ahLst/>
            <a:cxnLst/>
            <a:rect l="l" t="t" r="r" b="b"/>
            <a:pathLst>
              <a:path w="2254250" h="617219">
                <a:moveTo>
                  <a:pt x="0" y="616659"/>
                </a:moveTo>
                <a:lnTo>
                  <a:pt x="2254127" y="616659"/>
                </a:lnTo>
                <a:lnTo>
                  <a:pt x="2254127" y="0"/>
                </a:lnTo>
                <a:lnTo>
                  <a:pt x="0" y="0"/>
                </a:lnTo>
                <a:lnTo>
                  <a:pt x="0" y="6166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91718" y="1205163"/>
            <a:ext cx="22542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1040" y="1600200"/>
            <a:ext cx="161925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46147" y="1636257"/>
            <a:ext cx="635" cy="733425"/>
          </a:xfrm>
          <a:custGeom>
            <a:avLst/>
            <a:gdLst/>
            <a:ahLst/>
            <a:cxnLst/>
            <a:rect l="l" t="t" r="r" b="b"/>
            <a:pathLst>
              <a:path w="635" h="733425">
                <a:moveTo>
                  <a:pt x="121" y="0"/>
                </a:moveTo>
                <a:lnTo>
                  <a:pt x="0" y="73343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4550" y="2314575"/>
            <a:ext cx="4962509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364" y="2369689"/>
            <a:ext cx="4827905" cy="0"/>
          </a:xfrm>
          <a:custGeom>
            <a:avLst/>
            <a:gdLst/>
            <a:ahLst/>
            <a:cxnLst/>
            <a:rect l="l" t="t" r="r" b="b"/>
            <a:pathLst>
              <a:path w="4827905" h="0">
                <a:moveTo>
                  <a:pt x="0" y="0"/>
                </a:moveTo>
                <a:lnTo>
                  <a:pt x="4827285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28825" y="2333625"/>
            <a:ext cx="304800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5561" y="2369688"/>
            <a:ext cx="85725" cy="926465"/>
          </a:xfrm>
          <a:custGeom>
            <a:avLst/>
            <a:gdLst/>
            <a:ahLst/>
            <a:cxnLst/>
            <a:rect l="l" t="t" r="r" b="b"/>
            <a:pathLst>
              <a:path w="85725" h="926464">
                <a:moveTo>
                  <a:pt x="28575" y="840617"/>
                </a:moveTo>
                <a:lnTo>
                  <a:pt x="0" y="840617"/>
                </a:lnTo>
                <a:lnTo>
                  <a:pt x="42803" y="926342"/>
                </a:lnTo>
                <a:lnTo>
                  <a:pt x="78541" y="854964"/>
                </a:lnTo>
                <a:lnTo>
                  <a:pt x="28575" y="854964"/>
                </a:lnTo>
                <a:lnTo>
                  <a:pt x="28575" y="840617"/>
                </a:lnTo>
                <a:close/>
              </a:path>
              <a:path w="85725" h="926464">
                <a:moveTo>
                  <a:pt x="57150" y="0"/>
                </a:moveTo>
                <a:lnTo>
                  <a:pt x="28575" y="0"/>
                </a:lnTo>
                <a:lnTo>
                  <a:pt x="28575" y="854964"/>
                </a:lnTo>
                <a:lnTo>
                  <a:pt x="57150" y="854964"/>
                </a:lnTo>
                <a:lnTo>
                  <a:pt x="57150" y="0"/>
                </a:lnTo>
                <a:close/>
              </a:path>
              <a:path w="85725" h="926464">
                <a:moveTo>
                  <a:pt x="85725" y="840617"/>
                </a:moveTo>
                <a:lnTo>
                  <a:pt x="57150" y="840617"/>
                </a:lnTo>
                <a:lnTo>
                  <a:pt x="57150" y="854964"/>
                </a:lnTo>
                <a:lnTo>
                  <a:pt x="78541" y="854964"/>
                </a:lnTo>
                <a:lnTo>
                  <a:pt x="85725" y="84061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8000" y="2333625"/>
            <a:ext cx="3048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42704" y="2369688"/>
            <a:ext cx="86360" cy="926465"/>
          </a:xfrm>
          <a:custGeom>
            <a:avLst/>
            <a:gdLst/>
            <a:ahLst/>
            <a:cxnLst/>
            <a:rect l="l" t="t" r="r" b="b"/>
            <a:pathLst>
              <a:path w="86359" h="926464">
                <a:moveTo>
                  <a:pt x="28575" y="840617"/>
                </a:moveTo>
                <a:lnTo>
                  <a:pt x="0" y="840617"/>
                </a:lnTo>
                <a:lnTo>
                  <a:pt x="42946" y="926342"/>
                </a:lnTo>
                <a:lnTo>
                  <a:pt x="78578" y="854964"/>
                </a:lnTo>
                <a:lnTo>
                  <a:pt x="28575" y="854964"/>
                </a:lnTo>
                <a:lnTo>
                  <a:pt x="28575" y="840617"/>
                </a:lnTo>
                <a:close/>
              </a:path>
              <a:path w="86359" h="926464">
                <a:moveTo>
                  <a:pt x="57150" y="0"/>
                </a:moveTo>
                <a:lnTo>
                  <a:pt x="28575" y="0"/>
                </a:lnTo>
                <a:lnTo>
                  <a:pt x="28575" y="854964"/>
                </a:lnTo>
                <a:lnTo>
                  <a:pt x="57150" y="854964"/>
                </a:lnTo>
                <a:lnTo>
                  <a:pt x="57150" y="0"/>
                </a:lnTo>
                <a:close/>
              </a:path>
              <a:path w="86359" h="926464">
                <a:moveTo>
                  <a:pt x="85740" y="840617"/>
                </a:moveTo>
                <a:lnTo>
                  <a:pt x="57150" y="840617"/>
                </a:lnTo>
                <a:lnTo>
                  <a:pt x="57150" y="854964"/>
                </a:lnTo>
                <a:lnTo>
                  <a:pt x="78578" y="854964"/>
                </a:lnTo>
                <a:lnTo>
                  <a:pt x="85740" y="84061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1100" y="3257550"/>
            <a:ext cx="2009775" cy="65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19275" y="3371850"/>
            <a:ext cx="7620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7426" y="3296055"/>
            <a:ext cx="1882139" cy="523240"/>
          </a:xfrm>
          <a:custGeom>
            <a:avLst/>
            <a:gdLst/>
            <a:ahLst/>
            <a:cxnLst/>
            <a:rect l="l" t="t" r="r" b="b"/>
            <a:pathLst>
              <a:path w="1882139" h="523239">
                <a:moveTo>
                  <a:pt x="0" y="523219"/>
                </a:moveTo>
                <a:lnTo>
                  <a:pt x="1882008" y="523219"/>
                </a:lnTo>
                <a:lnTo>
                  <a:pt x="1882008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17426" y="3438841"/>
            <a:ext cx="188213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NRPE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00750" y="3257550"/>
            <a:ext cx="2019300" cy="6572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57950" y="3371850"/>
            <a:ext cx="11430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44580" y="3296055"/>
            <a:ext cx="1882139" cy="523240"/>
          </a:xfrm>
          <a:custGeom>
            <a:avLst/>
            <a:gdLst/>
            <a:ahLst/>
            <a:cxnLst/>
            <a:rect l="l" t="t" r="r" b="b"/>
            <a:pathLst>
              <a:path w="1882140" h="523239">
                <a:moveTo>
                  <a:pt x="0" y="523219"/>
                </a:moveTo>
                <a:lnTo>
                  <a:pt x="1882008" y="523219"/>
                </a:lnTo>
                <a:lnTo>
                  <a:pt x="1882008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44580" y="3438841"/>
            <a:ext cx="188213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451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NSClient++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71594" y="3945681"/>
            <a:ext cx="772068" cy="924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343" y="4306049"/>
            <a:ext cx="656767" cy="5232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40305" y="3929253"/>
            <a:ext cx="1116418" cy="3767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12417" y="4035945"/>
            <a:ext cx="946303" cy="7097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92700" y="4449123"/>
            <a:ext cx="6940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 b="1">
                <a:latin typeface="Calibri"/>
                <a:cs typeface="Calibri"/>
              </a:rPr>
              <a:t>W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ndo</a:t>
            </a:r>
            <a:r>
              <a:rPr dirty="0" sz="1350" spc="-35" b="1">
                <a:latin typeface="Calibri"/>
                <a:cs typeface="Calibri"/>
              </a:rPr>
              <a:t>w</a:t>
            </a:r>
            <a:r>
              <a:rPr dirty="0" sz="1350" b="1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6262" y="4599618"/>
            <a:ext cx="408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 b="1">
                <a:latin typeface="Calibri"/>
                <a:cs typeface="Calibri"/>
              </a:rPr>
              <a:t>L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nu</a:t>
            </a:r>
            <a:r>
              <a:rPr dirty="0" sz="1350" b="1"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18140"/>
            <a:ext cx="579247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dirty="0" sz="3950" spc="5" b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 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Using </a:t>
            </a:r>
            <a:r>
              <a:rPr dirty="0" sz="3950" b="0">
                <a:solidFill>
                  <a:srgbClr val="7F7F7F"/>
                </a:solidFill>
                <a:latin typeface="Arial"/>
                <a:cs typeface="Arial"/>
              </a:rPr>
              <a:t>NRPE</a:t>
            </a:r>
            <a:r>
              <a:rPr dirty="0" sz="3950" spc="35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Plugin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8068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Creating a Host </a:t>
            </a:r>
            <a:r>
              <a:rPr dirty="0" spc="5"/>
              <a:t>in Nagios Using</a:t>
            </a:r>
            <a:r>
              <a:rPr dirty="0" spc="180"/>
              <a:t> </a:t>
            </a:r>
            <a:r>
              <a:rPr dirty="0" spc="10"/>
              <a:t>NRPE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141" y="1200464"/>
            <a:ext cx="4662170" cy="2292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Launch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15">
                <a:latin typeface="Calibri"/>
                <a:cs typeface="Calibri"/>
              </a:rPr>
              <a:t>Ubuntu </a:t>
            </a:r>
            <a:r>
              <a:rPr dirty="0" sz="1350" spc="-5">
                <a:latin typeface="Calibri"/>
                <a:cs typeface="Calibri"/>
              </a:rPr>
              <a:t>box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AWS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Follow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commands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10">
                <a:latin typeface="Calibri"/>
                <a:cs typeface="Calibri"/>
              </a:rPr>
              <a:t>Installing </a:t>
            </a:r>
            <a:r>
              <a:rPr dirty="0" sz="1350">
                <a:latin typeface="Calibri"/>
                <a:cs typeface="Calibri"/>
              </a:rPr>
              <a:t>NRPE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Plugin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5">
                <a:latin typeface="Calibri"/>
                <a:cs typeface="Calibri"/>
              </a:rPr>
              <a:t>Add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Host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5">
                <a:latin typeface="Calibri"/>
                <a:cs typeface="Calibri"/>
              </a:rPr>
              <a:t>Nagios </a:t>
            </a:r>
            <a:r>
              <a:rPr dirty="0" sz="1350" spc="-10">
                <a:latin typeface="Calibri"/>
                <a:cs typeface="Calibri"/>
              </a:rPr>
              <a:t>Server 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objects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folder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15">
                <a:latin typeface="Calibri"/>
                <a:cs typeface="Calibri"/>
              </a:rPr>
              <a:t>Change the </a:t>
            </a:r>
            <a:r>
              <a:rPr dirty="0" sz="1350" spc="-5">
                <a:latin typeface="Calibri"/>
                <a:cs typeface="Calibri"/>
              </a:rPr>
              <a:t>Main </a:t>
            </a:r>
            <a:r>
              <a:rPr dirty="0" sz="1350" spc="5">
                <a:latin typeface="Calibri"/>
                <a:cs typeface="Calibri"/>
              </a:rPr>
              <a:t>Nagios </a:t>
            </a:r>
            <a:r>
              <a:rPr dirty="0" sz="1350" spc="-5">
                <a:latin typeface="Calibri"/>
                <a:cs typeface="Calibri"/>
              </a:rPr>
              <a:t>Configuration </a:t>
            </a:r>
            <a:r>
              <a:rPr dirty="0" sz="1350">
                <a:latin typeface="Calibri"/>
                <a:cs typeface="Calibri"/>
              </a:rPr>
              <a:t>file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15">
                <a:latin typeface="Calibri"/>
                <a:cs typeface="Calibri"/>
              </a:rPr>
              <a:t>reading this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5">
                <a:latin typeface="Calibri"/>
                <a:cs typeface="Calibri"/>
              </a:rPr>
              <a:t>Finally, </a:t>
            </a:r>
            <a:r>
              <a:rPr dirty="0" sz="1350" spc="-5">
                <a:latin typeface="Calibri"/>
                <a:cs typeface="Calibri"/>
              </a:rPr>
              <a:t>restart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Nagios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18140"/>
            <a:ext cx="7249159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5012055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Creating</a:t>
            </a:r>
            <a:r>
              <a:rPr dirty="0" sz="3950" spc="30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3950" spc="8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Monitoring</a:t>
            </a:r>
            <a:r>
              <a:rPr dirty="0" sz="3950" spc="-25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5" b="0">
                <a:solidFill>
                  <a:srgbClr val="7F7F7F"/>
                </a:solidFill>
                <a:latin typeface="Arial"/>
                <a:cs typeface="Arial"/>
              </a:rPr>
              <a:t>Service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 </a:t>
            </a:r>
            <a:r>
              <a:rPr dirty="0" sz="3950" b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dirty="0" sz="3950" spc="10" b="0">
                <a:solidFill>
                  <a:srgbClr val="7F7F7F"/>
                </a:solidFill>
                <a:latin typeface="Arial"/>
                <a:cs typeface="Arial"/>
              </a:rPr>
              <a:t>Remote </a:t>
            </a:r>
            <a:r>
              <a:rPr dirty="0" sz="3950" b="0">
                <a:solidFill>
                  <a:srgbClr val="7F7F7F"/>
                </a:solidFill>
                <a:latin typeface="Arial"/>
                <a:cs typeface="Arial"/>
              </a:rPr>
              <a:t>NRPE</a:t>
            </a:r>
            <a:r>
              <a:rPr dirty="0" sz="3950" spc="409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40" b="0">
                <a:solidFill>
                  <a:srgbClr val="7F7F7F"/>
                </a:solidFill>
                <a:latin typeface="Arial"/>
                <a:cs typeface="Arial"/>
              </a:rPr>
              <a:t>Client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61" y="3339400"/>
            <a:ext cx="10414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3950" spc="-60" b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337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configuration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file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will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have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all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sample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syntax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defined?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15049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25" y="2314575"/>
            <a:ext cx="12954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12477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4097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115379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5">
                <a:latin typeface="Calibri"/>
                <a:cs typeface="Calibri"/>
              </a:rPr>
              <a:t>templates.cfg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servers.cfg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printer.cfg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-5">
                <a:latin typeface="Calibri"/>
                <a:cs typeface="Calibri"/>
              </a:rPr>
              <a:t>switches.cfg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337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configuration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file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will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have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all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sample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syntax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defined?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1552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1191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templates.cfg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2954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12477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4097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3416" y="2384676"/>
            <a:ext cx="105854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servers.cfg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printer.cfg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dirty="0" sz="1350" spc="-5">
                <a:latin typeface="Calibri"/>
                <a:cs typeface="Calibri"/>
              </a:rPr>
              <a:t>switches.cfg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2171700"/>
            <a:ext cx="3181350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6725" y="2228850"/>
            <a:ext cx="3238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2608" y="2186939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3014877" y="469142"/>
                </a:lnTo>
                <a:lnTo>
                  <a:pt x="3045323" y="462990"/>
                </a:lnTo>
                <a:lnTo>
                  <a:pt x="3070194" y="446218"/>
                </a:lnTo>
                <a:lnTo>
                  <a:pt x="3086967" y="421348"/>
                </a:lnTo>
                <a:lnTo>
                  <a:pt x="3093119" y="390906"/>
                </a:lnTo>
                <a:lnTo>
                  <a:pt x="3093119" y="78236"/>
                </a:lnTo>
                <a:lnTo>
                  <a:pt x="3086967" y="47793"/>
                </a:lnTo>
                <a:lnTo>
                  <a:pt x="3070194" y="22924"/>
                </a:lnTo>
                <a:lnTo>
                  <a:pt x="3045323" y="6151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2186940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51"/>
                </a:lnTo>
                <a:lnTo>
                  <a:pt x="3070194" y="22924"/>
                </a:lnTo>
                <a:lnTo>
                  <a:pt x="3086967" y="47793"/>
                </a:lnTo>
                <a:lnTo>
                  <a:pt x="3093119" y="78236"/>
                </a:lnTo>
                <a:lnTo>
                  <a:pt x="3093119" y="390905"/>
                </a:lnTo>
                <a:lnTo>
                  <a:pt x="3086967" y="421348"/>
                </a:lnTo>
                <a:lnTo>
                  <a:pt x="3070194" y="446218"/>
                </a:lnTo>
                <a:lnTo>
                  <a:pt x="3045323" y="462990"/>
                </a:lnTo>
                <a:lnTo>
                  <a:pt x="301487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7675" y="2686050"/>
            <a:ext cx="32385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725" y="2771775"/>
            <a:ext cx="30384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608" y="273190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23"/>
                </a:lnTo>
                <a:lnTo>
                  <a:pt x="22899" y="446147"/>
                </a:lnTo>
                <a:lnTo>
                  <a:pt x="47749" y="462878"/>
                </a:lnTo>
                <a:lnTo>
                  <a:pt x="78178" y="469011"/>
                </a:lnTo>
                <a:lnTo>
                  <a:pt x="3014877" y="469011"/>
                </a:lnTo>
                <a:lnTo>
                  <a:pt x="3045323" y="462878"/>
                </a:lnTo>
                <a:lnTo>
                  <a:pt x="3070194" y="446147"/>
                </a:lnTo>
                <a:lnTo>
                  <a:pt x="3086967" y="421323"/>
                </a:lnTo>
                <a:lnTo>
                  <a:pt x="3093119" y="390906"/>
                </a:lnTo>
                <a:lnTo>
                  <a:pt x="3093119" y="78223"/>
                </a:lnTo>
                <a:lnTo>
                  <a:pt x="3086967" y="47788"/>
                </a:lnTo>
                <a:lnTo>
                  <a:pt x="3070194" y="22922"/>
                </a:lnTo>
                <a:lnTo>
                  <a:pt x="3045323" y="6151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608" y="273190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51"/>
                </a:lnTo>
                <a:lnTo>
                  <a:pt x="3070194" y="22922"/>
                </a:lnTo>
                <a:lnTo>
                  <a:pt x="3086967" y="47788"/>
                </a:lnTo>
                <a:lnTo>
                  <a:pt x="3093119" y="78223"/>
                </a:lnTo>
                <a:lnTo>
                  <a:pt x="3093119" y="390905"/>
                </a:lnTo>
                <a:lnTo>
                  <a:pt x="3086967" y="421323"/>
                </a:lnTo>
                <a:lnTo>
                  <a:pt x="3070194" y="446147"/>
                </a:lnTo>
                <a:lnTo>
                  <a:pt x="3045323" y="462878"/>
                </a:lnTo>
                <a:lnTo>
                  <a:pt x="3014877" y="469010"/>
                </a:lnTo>
                <a:lnTo>
                  <a:pt x="78178" y="469010"/>
                </a:lnTo>
                <a:lnTo>
                  <a:pt x="47749" y="462878"/>
                </a:lnTo>
                <a:lnTo>
                  <a:pt x="22899" y="446147"/>
                </a:lnTo>
                <a:lnTo>
                  <a:pt x="6144" y="421323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675" y="3228975"/>
            <a:ext cx="32385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6725" y="3324225"/>
            <a:ext cx="21907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608" y="327761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3014877" y="469011"/>
                </a:lnTo>
                <a:lnTo>
                  <a:pt x="3045323" y="462859"/>
                </a:lnTo>
                <a:lnTo>
                  <a:pt x="3070194" y="446088"/>
                </a:lnTo>
                <a:lnTo>
                  <a:pt x="3086967" y="421222"/>
                </a:lnTo>
                <a:lnTo>
                  <a:pt x="3093119" y="390787"/>
                </a:lnTo>
                <a:lnTo>
                  <a:pt x="3093119" y="78105"/>
                </a:lnTo>
                <a:lnTo>
                  <a:pt x="3086967" y="47687"/>
                </a:lnTo>
                <a:lnTo>
                  <a:pt x="3070194" y="22863"/>
                </a:lnTo>
                <a:lnTo>
                  <a:pt x="3045323" y="6132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608" y="327761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32"/>
                </a:lnTo>
                <a:lnTo>
                  <a:pt x="3070194" y="22863"/>
                </a:lnTo>
                <a:lnTo>
                  <a:pt x="3086967" y="47687"/>
                </a:lnTo>
                <a:lnTo>
                  <a:pt x="3093119" y="78104"/>
                </a:lnTo>
                <a:lnTo>
                  <a:pt x="3093119" y="390787"/>
                </a:lnTo>
                <a:lnTo>
                  <a:pt x="3086967" y="421222"/>
                </a:lnTo>
                <a:lnTo>
                  <a:pt x="3070194" y="446088"/>
                </a:lnTo>
                <a:lnTo>
                  <a:pt x="3045323" y="462859"/>
                </a:lnTo>
                <a:lnTo>
                  <a:pt x="301487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7675" y="3781425"/>
            <a:ext cx="32385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6725" y="38671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608" y="3823203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50"/>
                </a:lnTo>
                <a:lnTo>
                  <a:pt x="22899" y="22916"/>
                </a:lnTo>
                <a:lnTo>
                  <a:pt x="6144" y="47767"/>
                </a:lnTo>
                <a:lnTo>
                  <a:pt x="0" y="78175"/>
                </a:lnTo>
                <a:lnTo>
                  <a:pt x="0" y="390869"/>
                </a:lnTo>
                <a:lnTo>
                  <a:pt x="6144" y="421296"/>
                </a:lnTo>
                <a:lnTo>
                  <a:pt x="22899" y="446141"/>
                </a:lnTo>
                <a:lnTo>
                  <a:pt x="47749" y="462893"/>
                </a:lnTo>
                <a:lnTo>
                  <a:pt x="78178" y="469035"/>
                </a:lnTo>
                <a:lnTo>
                  <a:pt x="3014877" y="469035"/>
                </a:lnTo>
                <a:lnTo>
                  <a:pt x="3045323" y="462893"/>
                </a:lnTo>
                <a:lnTo>
                  <a:pt x="3070194" y="446141"/>
                </a:lnTo>
                <a:lnTo>
                  <a:pt x="3086967" y="421296"/>
                </a:lnTo>
                <a:lnTo>
                  <a:pt x="3093119" y="390869"/>
                </a:lnTo>
                <a:lnTo>
                  <a:pt x="3093119" y="78175"/>
                </a:lnTo>
                <a:lnTo>
                  <a:pt x="3086967" y="47767"/>
                </a:lnTo>
                <a:lnTo>
                  <a:pt x="3070194" y="22916"/>
                </a:lnTo>
                <a:lnTo>
                  <a:pt x="3045323" y="6150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3823203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175"/>
                </a:moveTo>
                <a:lnTo>
                  <a:pt x="6144" y="47767"/>
                </a:lnTo>
                <a:lnTo>
                  <a:pt x="22899" y="22916"/>
                </a:lnTo>
                <a:lnTo>
                  <a:pt x="47749" y="6150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50"/>
                </a:lnTo>
                <a:lnTo>
                  <a:pt x="3070194" y="22916"/>
                </a:lnTo>
                <a:lnTo>
                  <a:pt x="3086967" y="47767"/>
                </a:lnTo>
                <a:lnTo>
                  <a:pt x="3093119" y="78175"/>
                </a:lnTo>
                <a:lnTo>
                  <a:pt x="3093119" y="390869"/>
                </a:lnTo>
                <a:lnTo>
                  <a:pt x="3086967" y="421295"/>
                </a:lnTo>
                <a:lnTo>
                  <a:pt x="3070194" y="446141"/>
                </a:lnTo>
                <a:lnTo>
                  <a:pt x="3045323" y="462892"/>
                </a:lnTo>
                <a:lnTo>
                  <a:pt x="3014877" y="469035"/>
                </a:lnTo>
                <a:lnTo>
                  <a:pt x="78178" y="469035"/>
                </a:lnTo>
                <a:lnTo>
                  <a:pt x="47749" y="462892"/>
                </a:lnTo>
                <a:lnTo>
                  <a:pt x="22899" y="446141"/>
                </a:lnTo>
                <a:lnTo>
                  <a:pt x="6144" y="421295"/>
                </a:lnTo>
                <a:lnTo>
                  <a:pt x="0" y="390869"/>
                </a:lnTo>
                <a:lnTo>
                  <a:pt x="0" y="7817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7628890" cy="31356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80"/>
              </a:spcBef>
              <a:buAutoNum type="arabicPeriod" startAt="2"/>
              <a:tabLst>
                <a:tab pos="241300" algn="l"/>
              </a:tabLst>
            </a:pPr>
            <a:r>
              <a:rPr dirty="0" sz="1800" spc="-65" b="1">
                <a:latin typeface="Calibri"/>
                <a:cs typeface="Calibri"/>
              </a:rPr>
              <a:t>You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defined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new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Nagios.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After defining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when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you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went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Nagios  </a:t>
            </a:r>
            <a:r>
              <a:rPr dirty="0" sz="1800" spc="-10" b="1">
                <a:latin typeface="Calibri"/>
                <a:cs typeface="Calibri"/>
              </a:rPr>
              <a:t>GUI, you </a:t>
            </a:r>
            <a:r>
              <a:rPr dirty="0" sz="1800" b="1">
                <a:latin typeface="Calibri"/>
                <a:cs typeface="Calibri"/>
              </a:rPr>
              <a:t>did </a:t>
            </a:r>
            <a:r>
              <a:rPr dirty="0" sz="1800" spc="5" b="1">
                <a:latin typeface="Calibri"/>
                <a:cs typeface="Calibri"/>
              </a:rPr>
              <a:t>not find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Nagios </a:t>
            </a:r>
            <a:r>
              <a:rPr dirty="0" sz="1800" spc="10" b="1">
                <a:latin typeface="Calibri"/>
                <a:cs typeface="Calibri"/>
              </a:rPr>
              <a:t>host </a:t>
            </a:r>
            <a:r>
              <a:rPr dirty="0" sz="1800" b="1">
                <a:latin typeface="Calibri"/>
                <a:cs typeface="Calibri"/>
              </a:rPr>
              <a:t>listed. </a:t>
            </a:r>
            <a:r>
              <a:rPr dirty="0" sz="1800" spc="5" b="1">
                <a:latin typeface="Calibri"/>
                <a:cs typeface="Calibri"/>
              </a:rPr>
              <a:t>What </a:t>
            </a:r>
            <a:r>
              <a:rPr dirty="0" sz="1800" b="1">
                <a:latin typeface="Calibri"/>
                <a:cs typeface="Calibri"/>
              </a:rPr>
              <a:t>will </a:t>
            </a:r>
            <a:r>
              <a:rPr dirty="0" sz="1800" spc="5" b="1">
                <a:latin typeface="Calibri"/>
                <a:cs typeface="Calibri"/>
              </a:rPr>
              <a:t>be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15" b="1">
                <a:latin typeface="Calibri"/>
                <a:cs typeface="Calibri"/>
              </a:rPr>
              <a:t>first </a:t>
            </a:r>
            <a:r>
              <a:rPr dirty="0" sz="1800" spc="-5" b="1">
                <a:latin typeface="Calibri"/>
                <a:cs typeface="Calibri"/>
              </a:rPr>
              <a:t>thing that </a:t>
            </a:r>
            <a:r>
              <a:rPr dirty="0" sz="1800" spc="-10" b="1">
                <a:latin typeface="Calibri"/>
                <a:cs typeface="Calibri"/>
              </a:rPr>
              <a:t>you  </a:t>
            </a:r>
            <a:r>
              <a:rPr dirty="0" sz="1800" b="1">
                <a:latin typeface="Calibri"/>
                <a:cs typeface="Calibri"/>
              </a:rPr>
              <a:t>will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check?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2"/>
            </a:pPr>
            <a:endParaRPr sz="1800">
              <a:latin typeface="Times New Roman"/>
              <a:cs typeface="Times New Roman"/>
            </a:endParaRPr>
          </a:p>
          <a:p>
            <a:pPr lvl="1" marL="381635" indent="-180975">
              <a:lnSpc>
                <a:spcPct val="100000"/>
              </a:lnSpc>
              <a:spcBef>
                <a:spcPts val="1370"/>
              </a:spcBef>
              <a:buAutoNum type="alphaUcPeriod"/>
              <a:tabLst>
                <a:tab pos="382270" algn="l"/>
              </a:tabLst>
            </a:pPr>
            <a:r>
              <a:rPr dirty="0" sz="1350" spc="-15">
                <a:latin typeface="Calibri"/>
                <a:cs typeface="Calibri"/>
              </a:rPr>
              <a:t>Whether </a:t>
            </a:r>
            <a:r>
              <a:rPr dirty="0" sz="1350" spc="5">
                <a:latin typeface="Calibri"/>
                <a:cs typeface="Calibri"/>
              </a:rPr>
              <a:t>Nagios </a:t>
            </a:r>
            <a:r>
              <a:rPr dirty="0" sz="1350">
                <a:latin typeface="Calibri"/>
                <a:cs typeface="Calibri"/>
              </a:rPr>
              <a:t>Host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not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372110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dirty="0" sz="1350" spc="-15">
                <a:latin typeface="Calibri"/>
                <a:cs typeface="Calibri"/>
              </a:rPr>
              <a:t>Whether </a:t>
            </a:r>
            <a:r>
              <a:rPr dirty="0" sz="1350" spc="5">
                <a:latin typeface="Calibri"/>
                <a:cs typeface="Calibri"/>
              </a:rPr>
              <a:t>Nagios Core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restarted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372110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dirty="0" sz="1350" spc="5">
                <a:latin typeface="Calibri"/>
                <a:cs typeface="Calibri"/>
              </a:rPr>
              <a:t>Nagios </a:t>
            </a:r>
            <a:r>
              <a:rPr dirty="0" sz="1350" spc="-10">
                <a:latin typeface="Calibri"/>
                <a:cs typeface="Calibri"/>
              </a:rPr>
              <a:t>Host’s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definition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381635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38404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Continuous 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Monitoring?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21717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6725" y="2228850"/>
            <a:ext cx="30384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2608" y="218693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218694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7675" y="2686050"/>
            <a:ext cx="32385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725" y="2771775"/>
            <a:ext cx="3076559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608" y="273190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23"/>
                </a:lnTo>
                <a:lnTo>
                  <a:pt x="22899" y="446147"/>
                </a:lnTo>
                <a:lnTo>
                  <a:pt x="47749" y="462878"/>
                </a:lnTo>
                <a:lnTo>
                  <a:pt x="78178" y="469011"/>
                </a:lnTo>
                <a:lnTo>
                  <a:pt x="3014877" y="469011"/>
                </a:lnTo>
                <a:lnTo>
                  <a:pt x="3045323" y="462878"/>
                </a:lnTo>
                <a:lnTo>
                  <a:pt x="3070194" y="446147"/>
                </a:lnTo>
                <a:lnTo>
                  <a:pt x="3086967" y="421323"/>
                </a:lnTo>
                <a:lnTo>
                  <a:pt x="3093119" y="390906"/>
                </a:lnTo>
                <a:lnTo>
                  <a:pt x="3093119" y="78223"/>
                </a:lnTo>
                <a:lnTo>
                  <a:pt x="3086967" y="47788"/>
                </a:lnTo>
                <a:lnTo>
                  <a:pt x="3070194" y="22922"/>
                </a:lnTo>
                <a:lnTo>
                  <a:pt x="3045323" y="6151"/>
                </a:lnTo>
                <a:lnTo>
                  <a:pt x="301487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608" y="273190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51"/>
                </a:lnTo>
                <a:lnTo>
                  <a:pt x="3070194" y="22922"/>
                </a:lnTo>
                <a:lnTo>
                  <a:pt x="3086967" y="47788"/>
                </a:lnTo>
                <a:lnTo>
                  <a:pt x="3093119" y="78223"/>
                </a:lnTo>
                <a:lnTo>
                  <a:pt x="3093119" y="390905"/>
                </a:lnTo>
                <a:lnTo>
                  <a:pt x="3086967" y="421323"/>
                </a:lnTo>
                <a:lnTo>
                  <a:pt x="3070194" y="446147"/>
                </a:lnTo>
                <a:lnTo>
                  <a:pt x="3045323" y="462878"/>
                </a:lnTo>
                <a:lnTo>
                  <a:pt x="3014877" y="469010"/>
                </a:lnTo>
                <a:lnTo>
                  <a:pt x="78178" y="469010"/>
                </a:lnTo>
                <a:lnTo>
                  <a:pt x="47749" y="462878"/>
                </a:lnTo>
                <a:lnTo>
                  <a:pt x="22899" y="446147"/>
                </a:lnTo>
                <a:lnTo>
                  <a:pt x="6144" y="421323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4995" y="2846639"/>
            <a:ext cx="27171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 Whether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Nagios Core</a:t>
            </a:r>
            <a:r>
              <a:rPr dirty="0" sz="1350" spc="-2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restarted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675" y="3228975"/>
            <a:ext cx="32385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725" y="3324225"/>
            <a:ext cx="21907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608" y="327761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3014877" y="469011"/>
                </a:lnTo>
                <a:lnTo>
                  <a:pt x="3045323" y="462859"/>
                </a:lnTo>
                <a:lnTo>
                  <a:pt x="3070194" y="446088"/>
                </a:lnTo>
                <a:lnTo>
                  <a:pt x="3086967" y="421222"/>
                </a:lnTo>
                <a:lnTo>
                  <a:pt x="3093119" y="390787"/>
                </a:lnTo>
                <a:lnTo>
                  <a:pt x="3093119" y="78105"/>
                </a:lnTo>
                <a:lnTo>
                  <a:pt x="3086967" y="47687"/>
                </a:lnTo>
                <a:lnTo>
                  <a:pt x="3070194" y="22863"/>
                </a:lnTo>
                <a:lnTo>
                  <a:pt x="3045323" y="6132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3277611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32"/>
                </a:lnTo>
                <a:lnTo>
                  <a:pt x="3070194" y="22863"/>
                </a:lnTo>
                <a:lnTo>
                  <a:pt x="3086967" y="47687"/>
                </a:lnTo>
                <a:lnTo>
                  <a:pt x="3093119" y="78104"/>
                </a:lnTo>
                <a:lnTo>
                  <a:pt x="3093119" y="390787"/>
                </a:lnTo>
                <a:lnTo>
                  <a:pt x="3086967" y="421222"/>
                </a:lnTo>
                <a:lnTo>
                  <a:pt x="3070194" y="446088"/>
                </a:lnTo>
                <a:lnTo>
                  <a:pt x="3045323" y="462859"/>
                </a:lnTo>
                <a:lnTo>
                  <a:pt x="301487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675" y="3781425"/>
            <a:ext cx="32385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725" y="38671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3823203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50"/>
                </a:lnTo>
                <a:lnTo>
                  <a:pt x="22899" y="22916"/>
                </a:lnTo>
                <a:lnTo>
                  <a:pt x="6144" y="47767"/>
                </a:lnTo>
                <a:lnTo>
                  <a:pt x="0" y="78175"/>
                </a:lnTo>
                <a:lnTo>
                  <a:pt x="0" y="390869"/>
                </a:lnTo>
                <a:lnTo>
                  <a:pt x="6144" y="421296"/>
                </a:lnTo>
                <a:lnTo>
                  <a:pt x="22899" y="446141"/>
                </a:lnTo>
                <a:lnTo>
                  <a:pt x="47749" y="462893"/>
                </a:lnTo>
                <a:lnTo>
                  <a:pt x="78178" y="469035"/>
                </a:lnTo>
                <a:lnTo>
                  <a:pt x="3014877" y="469035"/>
                </a:lnTo>
                <a:lnTo>
                  <a:pt x="3045323" y="462893"/>
                </a:lnTo>
                <a:lnTo>
                  <a:pt x="3070194" y="446141"/>
                </a:lnTo>
                <a:lnTo>
                  <a:pt x="3086967" y="421296"/>
                </a:lnTo>
                <a:lnTo>
                  <a:pt x="3093119" y="390869"/>
                </a:lnTo>
                <a:lnTo>
                  <a:pt x="3093119" y="78175"/>
                </a:lnTo>
                <a:lnTo>
                  <a:pt x="3086967" y="47767"/>
                </a:lnTo>
                <a:lnTo>
                  <a:pt x="3070194" y="22916"/>
                </a:lnTo>
                <a:lnTo>
                  <a:pt x="3045323" y="6150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823203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175"/>
                </a:moveTo>
                <a:lnTo>
                  <a:pt x="6144" y="47767"/>
                </a:lnTo>
                <a:lnTo>
                  <a:pt x="22899" y="22916"/>
                </a:lnTo>
                <a:lnTo>
                  <a:pt x="47749" y="6150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50"/>
                </a:lnTo>
                <a:lnTo>
                  <a:pt x="3070194" y="22916"/>
                </a:lnTo>
                <a:lnTo>
                  <a:pt x="3086967" y="47767"/>
                </a:lnTo>
                <a:lnTo>
                  <a:pt x="3093119" y="78175"/>
                </a:lnTo>
                <a:lnTo>
                  <a:pt x="3093119" y="390869"/>
                </a:lnTo>
                <a:lnTo>
                  <a:pt x="3086967" y="421295"/>
                </a:lnTo>
                <a:lnTo>
                  <a:pt x="3070194" y="446141"/>
                </a:lnTo>
                <a:lnTo>
                  <a:pt x="3045323" y="462892"/>
                </a:lnTo>
                <a:lnTo>
                  <a:pt x="3014877" y="469035"/>
                </a:lnTo>
                <a:lnTo>
                  <a:pt x="78178" y="469035"/>
                </a:lnTo>
                <a:lnTo>
                  <a:pt x="47749" y="462892"/>
                </a:lnTo>
                <a:lnTo>
                  <a:pt x="22899" y="446141"/>
                </a:lnTo>
                <a:lnTo>
                  <a:pt x="6144" y="421295"/>
                </a:lnTo>
                <a:lnTo>
                  <a:pt x="0" y="390869"/>
                </a:lnTo>
                <a:lnTo>
                  <a:pt x="0" y="7817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4995" y="3393121"/>
            <a:ext cx="183896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Nagios </a:t>
            </a:r>
            <a:r>
              <a:rPr dirty="0" sz="1350" spc="-10">
                <a:latin typeface="Calibri"/>
                <a:cs typeface="Calibri"/>
              </a:rPr>
              <a:t>Host’s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definition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7675" y="2143125"/>
            <a:ext cx="32385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6725" y="2228850"/>
            <a:ext cx="32385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2608" y="2186939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301487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3014877" y="469142"/>
                </a:lnTo>
                <a:lnTo>
                  <a:pt x="3045323" y="462990"/>
                </a:lnTo>
                <a:lnTo>
                  <a:pt x="3070194" y="446218"/>
                </a:lnTo>
                <a:lnTo>
                  <a:pt x="3086967" y="421348"/>
                </a:lnTo>
                <a:lnTo>
                  <a:pt x="3093119" y="390906"/>
                </a:lnTo>
                <a:lnTo>
                  <a:pt x="3093119" y="78236"/>
                </a:lnTo>
                <a:lnTo>
                  <a:pt x="3086967" y="47793"/>
                </a:lnTo>
                <a:lnTo>
                  <a:pt x="3070194" y="22924"/>
                </a:lnTo>
                <a:lnTo>
                  <a:pt x="3045323" y="6151"/>
                </a:lnTo>
                <a:lnTo>
                  <a:pt x="3014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2608" y="2186940"/>
            <a:ext cx="3093720" cy="469265"/>
          </a:xfrm>
          <a:custGeom>
            <a:avLst/>
            <a:gdLst/>
            <a:ahLst/>
            <a:cxnLst/>
            <a:rect l="l" t="t" r="r" b="b"/>
            <a:pathLst>
              <a:path w="3093720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3014877" y="0"/>
                </a:lnTo>
                <a:lnTo>
                  <a:pt x="3045323" y="6151"/>
                </a:lnTo>
                <a:lnTo>
                  <a:pt x="3070194" y="22924"/>
                </a:lnTo>
                <a:lnTo>
                  <a:pt x="3086967" y="47793"/>
                </a:lnTo>
                <a:lnTo>
                  <a:pt x="3093119" y="78236"/>
                </a:lnTo>
                <a:lnTo>
                  <a:pt x="3093119" y="390905"/>
                </a:lnTo>
                <a:lnTo>
                  <a:pt x="3086967" y="421348"/>
                </a:lnTo>
                <a:lnTo>
                  <a:pt x="3070194" y="446218"/>
                </a:lnTo>
                <a:lnTo>
                  <a:pt x="3045323" y="462990"/>
                </a:lnTo>
                <a:lnTo>
                  <a:pt x="301487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06400" y="1036253"/>
            <a:ext cx="7628890" cy="14960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80"/>
              </a:spcBef>
              <a:buAutoNum type="arabicPeriod" startAt="2"/>
              <a:tabLst>
                <a:tab pos="241300" algn="l"/>
              </a:tabLst>
            </a:pPr>
            <a:r>
              <a:rPr dirty="0" sz="1800" spc="-65" b="1">
                <a:latin typeface="Calibri"/>
                <a:cs typeface="Calibri"/>
              </a:rPr>
              <a:t>You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defined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new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Nagios.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After defining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when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you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went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Nagios  </a:t>
            </a:r>
            <a:r>
              <a:rPr dirty="0" sz="1800" spc="-10" b="1">
                <a:latin typeface="Calibri"/>
                <a:cs typeface="Calibri"/>
              </a:rPr>
              <a:t>GUI, you </a:t>
            </a:r>
            <a:r>
              <a:rPr dirty="0" sz="1800" b="1">
                <a:latin typeface="Calibri"/>
                <a:cs typeface="Calibri"/>
              </a:rPr>
              <a:t>did </a:t>
            </a:r>
            <a:r>
              <a:rPr dirty="0" sz="1800" spc="5" b="1">
                <a:latin typeface="Calibri"/>
                <a:cs typeface="Calibri"/>
              </a:rPr>
              <a:t>not find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Nagios </a:t>
            </a:r>
            <a:r>
              <a:rPr dirty="0" sz="1800" spc="10" b="1">
                <a:latin typeface="Calibri"/>
                <a:cs typeface="Calibri"/>
              </a:rPr>
              <a:t>host </a:t>
            </a:r>
            <a:r>
              <a:rPr dirty="0" sz="1800" b="1">
                <a:latin typeface="Calibri"/>
                <a:cs typeface="Calibri"/>
              </a:rPr>
              <a:t>listed. </a:t>
            </a:r>
            <a:r>
              <a:rPr dirty="0" sz="1800" spc="5" b="1">
                <a:latin typeface="Calibri"/>
                <a:cs typeface="Calibri"/>
              </a:rPr>
              <a:t>What </a:t>
            </a:r>
            <a:r>
              <a:rPr dirty="0" sz="1800" b="1">
                <a:latin typeface="Calibri"/>
                <a:cs typeface="Calibri"/>
              </a:rPr>
              <a:t>will </a:t>
            </a:r>
            <a:r>
              <a:rPr dirty="0" sz="1800" spc="5" b="1">
                <a:latin typeface="Calibri"/>
                <a:cs typeface="Calibri"/>
              </a:rPr>
              <a:t>be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15" b="1">
                <a:latin typeface="Calibri"/>
                <a:cs typeface="Calibri"/>
              </a:rPr>
              <a:t>first </a:t>
            </a:r>
            <a:r>
              <a:rPr dirty="0" sz="1800" spc="-5" b="1">
                <a:latin typeface="Calibri"/>
                <a:cs typeface="Calibri"/>
              </a:rPr>
              <a:t>thing that </a:t>
            </a:r>
            <a:r>
              <a:rPr dirty="0" sz="1800" spc="-10" b="1">
                <a:latin typeface="Calibri"/>
                <a:cs typeface="Calibri"/>
              </a:rPr>
              <a:t>you  </a:t>
            </a:r>
            <a:r>
              <a:rPr dirty="0" sz="1800" b="1">
                <a:latin typeface="Calibri"/>
                <a:cs typeface="Calibri"/>
              </a:rPr>
              <a:t>will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check?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1370"/>
              </a:spcBef>
            </a:pPr>
            <a:r>
              <a:rPr dirty="0" sz="1350" spc="-20">
                <a:latin typeface="Calibri"/>
                <a:cs typeface="Calibri"/>
              </a:rPr>
              <a:t>A. </a:t>
            </a:r>
            <a:r>
              <a:rPr dirty="0" sz="1350" spc="-320">
                <a:latin typeface="Calibri"/>
                <a:cs typeface="Calibri"/>
              </a:rPr>
              <a:t>CWhheectkhNeragNiaogsioHos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229">
                <a:latin typeface="Calibri"/>
                <a:cs typeface="Calibri"/>
              </a:rPr>
              <a:t>sHtoistruisnrnuinnginogr</a:t>
            </a:r>
            <a:r>
              <a:rPr dirty="0" sz="1350" spc="-210">
                <a:latin typeface="Calibri"/>
                <a:cs typeface="Calibri"/>
              </a:rPr>
              <a:t> </a:t>
            </a:r>
            <a:r>
              <a:rPr dirty="0" sz="1350" spc="-330">
                <a:latin typeface="Calibri"/>
                <a:cs typeface="Calibri"/>
              </a:rPr>
              <a:t>noor</a:t>
            </a:r>
            <a:r>
              <a:rPr dirty="0" sz="1350" spc="-175">
                <a:latin typeface="Calibri"/>
                <a:cs typeface="Calibri"/>
              </a:rPr>
              <a:t> </a:t>
            </a:r>
            <a:r>
              <a:rPr dirty="0" sz="1350" spc="-80">
                <a:latin typeface="Calibri"/>
                <a:cs typeface="Calibri"/>
              </a:rPr>
              <a:t>tnot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275" y="1647825"/>
            <a:ext cx="13239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275" y="2190750"/>
            <a:ext cx="9334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5275" y="2743200"/>
            <a:ext cx="14859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5130800" cy="255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Which </a:t>
            </a:r>
            <a:r>
              <a:rPr dirty="0" sz="1800" b="1">
                <a:latin typeface="Calibri"/>
                <a:cs typeface="Calibri"/>
              </a:rPr>
              <a:t>Plugin is </a:t>
            </a:r>
            <a:r>
              <a:rPr dirty="0" sz="1800" spc="5" b="1">
                <a:latin typeface="Calibri"/>
                <a:cs typeface="Calibri"/>
              </a:rPr>
              <a:t>used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-5" b="1">
                <a:latin typeface="Calibri"/>
                <a:cs typeface="Calibri"/>
              </a:rPr>
              <a:t>connect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5" b="1">
                <a:latin typeface="Calibri"/>
                <a:cs typeface="Calibri"/>
              </a:rPr>
              <a:t>Windows</a:t>
            </a:r>
            <a:r>
              <a:rPr dirty="0" sz="1800" spc="-2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Hosts?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dirty="0" sz="1350" spc="-5">
                <a:latin typeface="Calibri"/>
                <a:cs typeface="Calibri"/>
              </a:rPr>
              <a:t>NSClient++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5">
                <a:latin typeface="Calibri"/>
                <a:cs typeface="Calibri"/>
              </a:rPr>
              <a:t>NRPE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07010" algn="l"/>
              </a:tabLst>
            </a:pPr>
            <a:r>
              <a:rPr dirty="0" sz="1350" spc="-10">
                <a:latin typeface="Calibri"/>
                <a:cs typeface="Calibri"/>
              </a:rPr>
              <a:t>Build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130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3. </a:t>
            </a:r>
            <a:r>
              <a:rPr dirty="0" sz="1800" spc="5" b="1">
                <a:latin typeface="Calibri"/>
                <a:cs typeface="Calibri"/>
              </a:rPr>
              <a:t>Which </a:t>
            </a:r>
            <a:r>
              <a:rPr dirty="0" sz="1800" b="1">
                <a:latin typeface="Calibri"/>
                <a:cs typeface="Calibri"/>
              </a:rPr>
              <a:t>Plugin is </a:t>
            </a:r>
            <a:r>
              <a:rPr dirty="0" sz="1800" spc="5" b="1">
                <a:latin typeface="Calibri"/>
                <a:cs typeface="Calibri"/>
              </a:rPr>
              <a:t>used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-5" b="1">
                <a:latin typeface="Calibri"/>
                <a:cs typeface="Calibri"/>
              </a:rPr>
              <a:t>connect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spc="5" b="1">
                <a:latin typeface="Calibri"/>
                <a:cs typeface="Calibri"/>
              </a:rPr>
              <a:t>Windows</a:t>
            </a:r>
            <a:r>
              <a:rPr dirty="0" sz="1800" spc="-2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Hosts?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6478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9260" y="1716719"/>
            <a:ext cx="9975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NSClient++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5275" y="2190750"/>
            <a:ext cx="9334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5275" y="2743200"/>
            <a:ext cx="14859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260" y="2262820"/>
            <a:ext cx="1189355" cy="132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NRPE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Build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AutoNum type="alphaUcPeriod" startAt="2"/>
              <a:tabLst>
                <a:tab pos="194310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756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Can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disable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Notifications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Nagios?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75" y="2305050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43688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60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756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Can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disable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Notifications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Nagios?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800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9745" y="1830638"/>
            <a:ext cx="44830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40" b="1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1475" y="2305050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745" y="2376485"/>
            <a:ext cx="4025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B.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3854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 On </a:t>
            </a:r>
            <a:r>
              <a:rPr dirty="0" sz="1800" b="1">
                <a:latin typeface="Calibri"/>
                <a:cs typeface="Calibri"/>
              </a:rPr>
              <a:t>which </a:t>
            </a:r>
            <a:r>
              <a:rPr dirty="0" sz="1800" spc="10" b="1">
                <a:latin typeface="Calibri"/>
                <a:cs typeface="Calibri"/>
              </a:rPr>
              <a:t>port </a:t>
            </a:r>
            <a:r>
              <a:rPr dirty="0" sz="1800" b="1">
                <a:latin typeface="Calibri"/>
                <a:cs typeface="Calibri"/>
              </a:rPr>
              <a:t>does Nagios </a:t>
            </a:r>
            <a:r>
              <a:rPr dirty="0" sz="1800" spc="-5" b="1">
                <a:latin typeface="Calibri"/>
                <a:cs typeface="Calibri"/>
              </a:rPr>
              <a:t>GUI</a:t>
            </a:r>
            <a:r>
              <a:rPr dirty="0" sz="1800" spc="-22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work?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771650"/>
            <a:ext cx="9048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275" y="2314575"/>
            <a:ext cx="7239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0" y="2771775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275" y="2867025"/>
            <a:ext cx="8953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750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527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9260" y="1842068"/>
            <a:ext cx="1189355" cy="1869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8000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5">
                <a:latin typeface="Calibri"/>
                <a:cs typeface="Calibri"/>
              </a:rPr>
              <a:t>B.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10">
                <a:latin typeface="Calibri"/>
                <a:cs typeface="Calibri"/>
              </a:rPr>
              <a:t>C.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8001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3854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 On </a:t>
            </a:r>
            <a:r>
              <a:rPr dirty="0" sz="1800" b="1">
                <a:latin typeface="Calibri"/>
                <a:cs typeface="Calibri"/>
              </a:rPr>
              <a:t>which </a:t>
            </a:r>
            <a:r>
              <a:rPr dirty="0" sz="1800" spc="10" b="1">
                <a:latin typeface="Calibri"/>
                <a:cs typeface="Calibri"/>
              </a:rPr>
              <a:t>port </a:t>
            </a:r>
            <a:r>
              <a:rPr dirty="0" sz="1800" b="1">
                <a:latin typeface="Calibri"/>
                <a:cs typeface="Calibri"/>
              </a:rPr>
              <a:t>does Nagios </a:t>
            </a:r>
            <a:r>
              <a:rPr dirty="0" sz="1800" spc="-5" b="1">
                <a:latin typeface="Calibri"/>
                <a:cs typeface="Calibri"/>
              </a:rPr>
              <a:t>GUI</a:t>
            </a:r>
            <a:r>
              <a:rPr dirty="0" sz="1800" spc="-22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work?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771650"/>
            <a:ext cx="9048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9260" y="1842068"/>
            <a:ext cx="5518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8000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5275" y="2314575"/>
            <a:ext cx="7334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9260" y="2387915"/>
            <a:ext cx="379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dirty="0" sz="135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750" y="2771775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5275" y="2867025"/>
            <a:ext cx="8953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750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527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9260" y="2933634"/>
            <a:ext cx="1189355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">
                <a:latin typeface="Calibri"/>
                <a:cs typeface="Calibri"/>
              </a:rPr>
              <a:t>C.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8001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5" y="1938334"/>
            <a:ext cx="2693670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US: 1-800-216-8930 (TOLL</a:t>
            </a:r>
            <a:r>
              <a:rPr dirty="0" sz="1350" spc="-95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7670B2"/>
                </a:solidFill>
                <a:latin typeface="Arial"/>
                <a:cs typeface="Arial"/>
                <a:hlinkClick r:id="rId2"/>
              </a:rPr>
              <a:t>sales@intellipaat.com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dirty="0" sz="1350" spc="15" b="1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dirty="0" sz="1350" spc="-204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866775"/>
            <a:ext cx="8001000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2798" y="884285"/>
            <a:ext cx="7908290" cy="1075690"/>
          </a:xfrm>
          <a:custGeom>
            <a:avLst/>
            <a:gdLst/>
            <a:ahLst/>
            <a:cxnLst/>
            <a:rect l="l" t="t" r="r" b="b"/>
            <a:pathLst>
              <a:path w="7908290" h="1075689">
                <a:moveTo>
                  <a:pt x="7728853" y="0"/>
                </a:moveTo>
                <a:lnTo>
                  <a:pt x="179201" y="0"/>
                </a:lnTo>
                <a:lnTo>
                  <a:pt x="131559" y="6396"/>
                </a:lnTo>
                <a:lnTo>
                  <a:pt x="88751" y="24451"/>
                </a:lnTo>
                <a:lnTo>
                  <a:pt x="52483" y="52463"/>
                </a:lnTo>
                <a:lnTo>
                  <a:pt x="24464" y="88730"/>
                </a:lnTo>
                <a:lnTo>
                  <a:pt x="6400" y="131550"/>
                </a:lnTo>
                <a:lnTo>
                  <a:pt x="0" y="179222"/>
                </a:lnTo>
                <a:lnTo>
                  <a:pt x="0" y="895990"/>
                </a:lnTo>
                <a:lnTo>
                  <a:pt x="6400" y="943617"/>
                </a:lnTo>
                <a:lnTo>
                  <a:pt x="24464" y="986419"/>
                </a:lnTo>
                <a:lnTo>
                  <a:pt x="52483" y="1022687"/>
                </a:lnTo>
                <a:lnTo>
                  <a:pt x="88751" y="1050711"/>
                </a:lnTo>
                <a:lnTo>
                  <a:pt x="131559" y="1068779"/>
                </a:lnTo>
                <a:lnTo>
                  <a:pt x="179201" y="1075182"/>
                </a:lnTo>
                <a:lnTo>
                  <a:pt x="7728853" y="1075182"/>
                </a:lnTo>
                <a:lnTo>
                  <a:pt x="7776480" y="1068779"/>
                </a:lnTo>
                <a:lnTo>
                  <a:pt x="7819283" y="1050711"/>
                </a:lnTo>
                <a:lnTo>
                  <a:pt x="7855551" y="1022687"/>
                </a:lnTo>
                <a:lnTo>
                  <a:pt x="7883574" y="986419"/>
                </a:lnTo>
                <a:lnTo>
                  <a:pt x="7901642" y="943617"/>
                </a:lnTo>
                <a:lnTo>
                  <a:pt x="7908045" y="895990"/>
                </a:lnTo>
                <a:lnTo>
                  <a:pt x="7908045" y="179222"/>
                </a:lnTo>
                <a:lnTo>
                  <a:pt x="7901642" y="131550"/>
                </a:lnTo>
                <a:lnTo>
                  <a:pt x="7883574" y="88730"/>
                </a:lnTo>
                <a:lnTo>
                  <a:pt x="7855551" y="52463"/>
                </a:lnTo>
                <a:lnTo>
                  <a:pt x="7819283" y="24451"/>
                </a:lnTo>
                <a:lnTo>
                  <a:pt x="7776480" y="6396"/>
                </a:lnTo>
                <a:lnTo>
                  <a:pt x="7728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2798" y="884285"/>
            <a:ext cx="7908290" cy="1075690"/>
          </a:xfrm>
          <a:custGeom>
            <a:avLst/>
            <a:gdLst/>
            <a:ahLst/>
            <a:cxnLst/>
            <a:rect l="l" t="t" r="r" b="b"/>
            <a:pathLst>
              <a:path w="7908290" h="1075689">
                <a:moveTo>
                  <a:pt x="0" y="179222"/>
                </a:moveTo>
                <a:lnTo>
                  <a:pt x="6400" y="131550"/>
                </a:lnTo>
                <a:lnTo>
                  <a:pt x="24464" y="88730"/>
                </a:lnTo>
                <a:lnTo>
                  <a:pt x="52483" y="52463"/>
                </a:lnTo>
                <a:lnTo>
                  <a:pt x="88751" y="24451"/>
                </a:lnTo>
                <a:lnTo>
                  <a:pt x="131559" y="6396"/>
                </a:lnTo>
                <a:lnTo>
                  <a:pt x="179201" y="0"/>
                </a:lnTo>
                <a:lnTo>
                  <a:pt x="7728853" y="0"/>
                </a:lnTo>
                <a:lnTo>
                  <a:pt x="7776480" y="6396"/>
                </a:lnTo>
                <a:lnTo>
                  <a:pt x="7819282" y="24451"/>
                </a:lnTo>
                <a:lnTo>
                  <a:pt x="7855550" y="52463"/>
                </a:lnTo>
                <a:lnTo>
                  <a:pt x="7883574" y="88730"/>
                </a:lnTo>
                <a:lnTo>
                  <a:pt x="7901642" y="131550"/>
                </a:lnTo>
                <a:lnTo>
                  <a:pt x="7908044" y="179222"/>
                </a:lnTo>
                <a:lnTo>
                  <a:pt x="7908044" y="895990"/>
                </a:lnTo>
                <a:lnTo>
                  <a:pt x="7901642" y="943617"/>
                </a:lnTo>
                <a:lnTo>
                  <a:pt x="7883574" y="986419"/>
                </a:lnTo>
                <a:lnTo>
                  <a:pt x="7855550" y="1022687"/>
                </a:lnTo>
                <a:lnTo>
                  <a:pt x="7819282" y="1050711"/>
                </a:lnTo>
                <a:lnTo>
                  <a:pt x="7776480" y="1068779"/>
                </a:lnTo>
                <a:lnTo>
                  <a:pt x="7728853" y="1075181"/>
                </a:lnTo>
                <a:lnTo>
                  <a:pt x="179201" y="1075181"/>
                </a:lnTo>
                <a:lnTo>
                  <a:pt x="131559" y="1068779"/>
                </a:lnTo>
                <a:lnTo>
                  <a:pt x="88751" y="1050711"/>
                </a:lnTo>
                <a:lnTo>
                  <a:pt x="52483" y="1022687"/>
                </a:lnTo>
                <a:lnTo>
                  <a:pt x="24464" y="986419"/>
                </a:lnTo>
                <a:lnTo>
                  <a:pt x="6400" y="943617"/>
                </a:lnTo>
                <a:lnTo>
                  <a:pt x="0" y="895990"/>
                </a:lnTo>
                <a:lnTo>
                  <a:pt x="0" y="17922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063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/>
              <a:t>is </a:t>
            </a:r>
            <a:r>
              <a:rPr dirty="0" spc="15"/>
              <a:t>Continuous</a:t>
            </a:r>
            <a:r>
              <a:rPr dirty="0" spc="5"/>
              <a:t> </a:t>
            </a:r>
            <a:r>
              <a:rPr dirty="0" spc="10"/>
              <a:t>Monitoring?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557" y="1124264"/>
            <a:ext cx="7152640" cy="5715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 indent="3810">
              <a:lnSpc>
                <a:spcPts val="1430"/>
              </a:lnSpc>
              <a:spcBef>
                <a:spcPts val="155"/>
              </a:spcBef>
            </a:pPr>
            <a:r>
              <a:rPr dirty="0" sz="1200" spc="-20">
                <a:solidFill>
                  <a:srgbClr val="212121"/>
                </a:solidFill>
                <a:latin typeface="Calibri"/>
                <a:cs typeface="Calibri"/>
              </a:rPr>
              <a:t>Continuous </a:t>
            </a:r>
            <a:r>
              <a:rPr dirty="0" sz="1200" spc="-25">
                <a:solidFill>
                  <a:srgbClr val="212121"/>
                </a:solidFill>
                <a:latin typeface="Calibri"/>
                <a:cs typeface="Calibri"/>
              </a:rPr>
              <a:t>monitoring </a:t>
            </a:r>
            <a:r>
              <a:rPr dirty="0" sz="1200" spc="1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dirty="0" sz="1200" spc="-25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dirty="0" sz="1200" spc="-10">
                <a:solidFill>
                  <a:srgbClr val="212121"/>
                </a:solidFill>
                <a:latin typeface="Calibri"/>
                <a:cs typeface="Calibri"/>
              </a:rPr>
              <a:t>process </a:t>
            </a:r>
            <a:r>
              <a:rPr dirty="0" sz="1200" spc="-5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200" spc="-10">
                <a:solidFill>
                  <a:srgbClr val="212121"/>
                </a:solidFill>
                <a:latin typeface="Calibri"/>
                <a:cs typeface="Calibri"/>
              </a:rPr>
              <a:t>technology </a:t>
            </a:r>
            <a:r>
              <a:rPr dirty="0" sz="1200" spc="5">
                <a:solidFill>
                  <a:srgbClr val="212121"/>
                </a:solidFill>
                <a:latin typeface="Calibri"/>
                <a:cs typeface="Calibri"/>
              </a:rPr>
              <a:t>used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dirty="0" sz="1200" spc="-10">
                <a:solidFill>
                  <a:srgbClr val="212121"/>
                </a:solidFill>
                <a:latin typeface="Calibri"/>
                <a:cs typeface="Calibri"/>
              </a:rPr>
              <a:t>detect compliance </a:t>
            </a:r>
            <a:r>
              <a:rPr dirty="0" sz="1200" spc="-5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200" spc="5">
                <a:solidFill>
                  <a:srgbClr val="212121"/>
                </a:solidFill>
                <a:latin typeface="Calibri"/>
                <a:cs typeface="Calibri"/>
              </a:rPr>
              <a:t>risk </a:t>
            </a:r>
            <a:r>
              <a:rPr dirty="0" sz="1200" spc="15">
                <a:solidFill>
                  <a:srgbClr val="212121"/>
                </a:solidFill>
                <a:latin typeface="Calibri"/>
                <a:cs typeface="Calibri"/>
              </a:rPr>
              <a:t>issues </a:t>
            </a:r>
            <a:r>
              <a:rPr dirty="0" sz="1200" spc="10">
                <a:solidFill>
                  <a:srgbClr val="212121"/>
                </a:solidFill>
                <a:latin typeface="Calibri"/>
                <a:cs typeface="Calibri"/>
              </a:rPr>
              <a:t>associated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with </a:t>
            </a:r>
            <a:r>
              <a:rPr dirty="0" sz="1200" spc="5">
                <a:solidFill>
                  <a:srgbClr val="212121"/>
                </a:solidFill>
                <a:latin typeface="Calibri"/>
                <a:cs typeface="Calibri"/>
              </a:rPr>
              <a:t>an  </a:t>
            </a:r>
            <a:r>
              <a:rPr dirty="0" sz="1200" spc="-10">
                <a:solidFill>
                  <a:srgbClr val="212121"/>
                </a:solidFill>
                <a:latin typeface="Calibri"/>
                <a:cs typeface="Calibri"/>
              </a:rPr>
              <a:t>organization's </a:t>
            </a:r>
            <a:r>
              <a:rPr dirty="0" sz="1200">
                <a:solidFill>
                  <a:srgbClr val="212121"/>
                </a:solidFill>
                <a:latin typeface="Calibri"/>
                <a:cs typeface="Calibri"/>
              </a:rPr>
              <a:t>financial </a:t>
            </a:r>
            <a:r>
              <a:rPr dirty="0" sz="1200" spc="-5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operational </a:t>
            </a:r>
            <a:r>
              <a:rPr dirty="0" sz="1200" spc="-25">
                <a:solidFill>
                  <a:srgbClr val="212121"/>
                </a:solidFill>
                <a:latin typeface="Calibri"/>
                <a:cs typeface="Calibri"/>
              </a:rPr>
              <a:t>environment. </a:t>
            </a:r>
            <a:r>
              <a:rPr dirty="0" sz="1200" spc="-1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12121"/>
                </a:solidFill>
                <a:latin typeface="Calibri"/>
                <a:cs typeface="Calibri"/>
              </a:rPr>
              <a:t>financial </a:t>
            </a:r>
            <a:r>
              <a:rPr dirty="0" sz="1200" spc="-5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operational </a:t>
            </a:r>
            <a:r>
              <a:rPr dirty="0" sz="1200" spc="-25">
                <a:solidFill>
                  <a:srgbClr val="212121"/>
                </a:solidFill>
                <a:latin typeface="Calibri"/>
                <a:cs typeface="Calibri"/>
              </a:rPr>
              <a:t>environment </a:t>
            </a:r>
            <a:r>
              <a:rPr dirty="0" sz="1200" spc="5">
                <a:solidFill>
                  <a:srgbClr val="212121"/>
                </a:solidFill>
                <a:latin typeface="Calibri"/>
                <a:cs typeface="Calibri"/>
              </a:rPr>
              <a:t>consists </a:t>
            </a:r>
            <a:r>
              <a:rPr dirty="0" sz="1200" spc="-2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people,  </a:t>
            </a:r>
            <a:r>
              <a:rPr dirty="0" sz="1200">
                <a:solidFill>
                  <a:srgbClr val="212121"/>
                </a:solidFill>
                <a:latin typeface="Calibri"/>
                <a:cs typeface="Calibri"/>
              </a:rPr>
              <a:t>processes </a:t>
            </a:r>
            <a:r>
              <a:rPr dirty="0" sz="1200" spc="-5">
                <a:solidFill>
                  <a:srgbClr val="212121"/>
                </a:solidFill>
                <a:latin typeface="Calibri"/>
                <a:cs typeface="Calibri"/>
              </a:rPr>
              <a:t>and systems </a:t>
            </a:r>
            <a:r>
              <a:rPr dirty="0" sz="1200" spc="-25">
                <a:solidFill>
                  <a:srgbClr val="212121"/>
                </a:solidFill>
                <a:latin typeface="Calibri"/>
                <a:cs typeface="Calibri"/>
              </a:rPr>
              <a:t>working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together to </a:t>
            </a:r>
            <a:r>
              <a:rPr dirty="0" sz="1200" spc="-20">
                <a:solidFill>
                  <a:srgbClr val="212121"/>
                </a:solidFill>
                <a:latin typeface="Calibri"/>
                <a:cs typeface="Calibri"/>
              </a:rPr>
              <a:t>support </a:t>
            </a:r>
            <a:r>
              <a:rPr dirty="0" sz="1200">
                <a:solidFill>
                  <a:srgbClr val="212121"/>
                </a:solidFill>
                <a:latin typeface="Calibri"/>
                <a:cs typeface="Calibri"/>
              </a:rPr>
              <a:t>efficient </a:t>
            </a:r>
            <a:r>
              <a:rPr dirty="0" sz="1200" spc="-5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dirty="0" sz="1200">
                <a:solidFill>
                  <a:srgbClr val="212121"/>
                </a:solidFill>
                <a:latin typeface="Calibri"/>
                <a:cs typeface="Calibri"/>
              </a:rPr>
              <a:t>effective</a:t>
            </a:r>
            <a:r>
              <a:rPr dirty="0" sz="1200" spc="-7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12121"/>
                </a:solidFill>
                <a:latin typeface="Calibri"/>
                <a:cs typeface="Calibri"/>
              </a:rPr>
              <a:t>operations.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8025" y="2657475"/>
            <a:ext cx="2019300" cy="2028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5660" y="2669718"/>
            <a:ext cx="1943100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592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 </a:t>
            </a:r>
            <a:r>
              <a:rPr dirty="0" spc="15"/>
              <a:t>Continuous</a:t>
            </a:r>
            <a:r>
              <a:rPr dirty="0" spc="-30"/>
              <a:t> </a:t>
            </a:r>
            <a:r>
              <a:rPr dirty="0" spc="10"/>
              <a:t>Monitoring?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152525"/>
            <a:ext cx="4705365" cy="58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6323" y="1162811"/>
            <a:ext cx="4620895" cy="496570"/>
          </a:xfrm>
          <a:custGeom>
            <a:avLst/>
            <a:gdLst/>
            <a:ahLst/>
            <a:cxnLst/>
            <a:rect l="l" t="t" r="r" b="b"/>
            <a:pathLst>
              <a:path w="4620895" h="496569">
                <a:moveTo>
                  <a:pt x="4538219" y="0"/>
                </a:moveTo>
                <a:lnTo>
                  <a:pt x="0" y="0"/>
                </a:lnTo>
                <a:lnTo>
                  <a:pt x="0" y="496305"/>
                </a:lnTo>
                <a:lnTo>
                  <a:pt x="4620880" y="496305"/>
                </a:lnTo>
                <a:lnTo>
                  <a:pt x="4620880" y="82661"/>
                </a:lnTo>
                <a:lnTo>
                  <a:pt x="4538219" y="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1675" y="1619250"/>
            <a:ext cx="4752990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7108" y="1659117"/>
            <a:ext cx="4621530" cy="496570"/>
          </a:xfrm>
          <a:custGeom>
            <a:avLst/>
            <a:gdLst/>
            <a:ahLst/>
            <a:cxnLst/>
            <a:rect l="l" t="t" r="r" b="b"/>
            <a:pathLst>
              <a:path w="4621530" h="496569">
                <a:moveTo>
                  <a:pt x="4538228" y="0"/>
                </a:moveTo>
                <a:lnTo>
                  <a:pt x="0" y="0"/>
                </a:lnTo>
                <a:lnTo>
                  <a:pt x="0" y="496330"/>
                </a:lnTo>
                <a:lnTo>
                  <a:pt x="4621011" y="496330"/>
                </a:lnTo>
                <a:lnTo>
                  <a:pt x="4621011" y="82692"/>
                </a:lnTo>
                <a:lnTo>
                  <a:pt x="4538228" y="0"/>
                </a:lnTo>
                <a:close/>
              </a:path>
            </a:pathLst>
          </a:custGeom>
          <a:solidFill>
            <a:srgbClr val="008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38400" y="2114550"/>
            <a:ext cx="4752990" cy="628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7892" y="2155447"/>
            <a:ext cx="4621530" cy="496570"/>
          </a:xfrm>
          <a:custGeom>
            <a:avLst/>
            <a:gdLst/>
            <a:ahLst/>
            <a:cxnLst/>
            <a:rect l="l" t="t" r="r" b="b"/>
            <a:pathLst>
              <a:path w="4621530" h="496569">
                <a:moveTo>
                  <a:pt x="4538237" y="0"/>
                </a:moveTo>
                <a:lnTo>
                  <a:pt x="0" y="0"/>
                </a:lnTo>
                <a:lnTo>
                  <a:pt x="0" y="496180"/>
                </a:lnTo>
                <a:lnTo>
                  <a:pt x="4621021" y="496180"/>
                </a:lnTo>
                <a:lnTo>
                  <a:pt x="4621021" y="82677"/>
                </a:lnTo>
                <a:lnTo>
                  <a:pt x="4538237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5125" y="2609850"/>
            <a:ext cx="4762500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8690" y="2651628"/>
            <a:ext cx="4621530" cy="496570"/>
          </a:xfrm>
          <a:custGeom>
            <a:avLst/>
            <a:gdLst/>
            <a:ahLst/>
            <a:cxnLst/>
            <a:rect l="l" t="t" r="r" b="b"/>
            <a:pathLst>
              <a:path w="4621530" h="496569">
                <a:moveTo>
                  <a:pt x="4538356" y="0"/>
                </a:moveTo>
                <a:lnTo>
                  <a:pt x="0" y="0"/>
                </a:lnTo>
                <a:lnTo>
                  <a:pt x="0" y="496324"/>
                </a:lnTo>
                <a:lnTo>
                  <a:pt x="4621018" y="496324"/>
                </a:lnTo>
                <a:lnTo>
                  <a:pt x="4621018" y="82808"/>
                </a:lnTo>
                <a:lnTo>
                  <a:pt x="4538356" y="0"/>
                </a:lnTo>
                <a:close/>
              </a:path>
            </a:pathLst>
          </a:custGeom>
          <a:solidFill>
            <a:srgbClr val="473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1390" y="3105150"/>
            <a:ext cx="4752990" cy="628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9490" y="3147953"/>
            <a:ext cx="4621530" cy="496570"/>
          </a:xfrm>
          <a:custGeom>
            <a:avLst/>
            <a:gdLst/>
            <a:ahLst/>
            <a:cxnLst/>
            <a:rect l="l" t="t" r="r" b="b"/>
            <a:pathLst>
              <a:path w="4621530" h="496570">
                <a:moveTo>
                  <a:pt x="4538319" y="0"/>
                </a:moveTo>
                <a:lnTo>
                  <a:pt x="0" y="0"/>
                </a:lnTo>
                <a:lnTo>
                  <a:pt x="0" y="496311"/>
                </a:lnTo>
                <a:lnTo>
                  <a:pt x="4621011" y="496311"/>
                </a:lnTo>
                <a:lnTo>
                  <a:pt x="4621011" y="82677"/>
                </a:lnTo>
                <a:lnTo>
                  <a:pt x="4538319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0" y="3600450"/>
            <a:ext cx="4876800" cy="638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46819" y="3644264"/>
            <a:ext cx="4742180" cy="496570"/>
          </a:xfrm>
          <a:custGeom>
            <a:avLst/>
            <a:gdLst/>
            <a:ahLst/>
            <a:cxnLst/>
            <a:rect l="l" t="t" r="r" b="b"/>
            <a:pathLst>
              <a:path w="4742180" h="496570">
                <a:moveTo>
                  <a:pt x="4659264" y="0"/>
                </a:moveTo>
                <a:lnTo>
                  <a:pt x="0" y="0"/>
                </a:lnTo>
                <a:lnTo>
                  <a:pt x="0" y="496287"/>
                </a:lnTo>
                <a:lnTo>
                  <a:pt x="4742078" y="496287"/>
                </a:lnTo>
                <a:lnTo>
                  <a:pt x="4742078" y="82677"/>
                </a:lnTo>
                <a:lnTo>
                  <a:pt x="46592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33600" y="1200150"/>
            <a:ext cx="3305190" cy="438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9300" y="1200150"/>
            <a:ext cx="357189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43175" y="1685925"/>
            <a:ext cx="3276600" cy="438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4125" y="1685925"/>
            <a:ext cx="360999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28925" y="2190750"/>
            <a:ext cx="4143390" cy="4381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19400" y="2190750"/>
            <a:ext cx="447675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62300" y="2667000"/>
            <a:ext cx="4419600" cy="4286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43250" y="2667000"/>
            <a:ext cx="4133850" cy="6953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14750" y="3200400"/>
            <a:ext cx="4038600" cy="428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05240" y="3190875"/>
            <a:ext cx="440055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043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It </a:t>
            </a:r>
            <a:r>
              <a:rPr dirty="0" spc="-5"/>
              <a:t>detects any network or server</a:t>
            </a:r>
            <a:r>
              <a:rPr dirty="0" spc="-235"/>
              <a:t> </a:t>
            </a:r>
            <a:r>
              <a:rPr dirty="0" spc="-15"/>
              <a:t>problems.</a:t>
            </a:r>
          </a:p>
          <a:p>
            <a:pPr marL="887730"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403985">
              <a:lnSpc>
                <a:spcPct val="100000"/>
              </a:lnSpc>
            </a:pPr>
            <a:r>
              <a:rPr dirty="0" spc="-40"/>
              <a:t>It </a:t>
            </a:r>
            <a:r>
              <a:rPr dirty="0" spc="-15"/>
              <a:t>determines </a:t>
            </a:r>
            <a:r>
              <a:rPr dirty="0"/>
              <a:t>the </a:t>
            </a:r>
            <a:r>
              <a:rPr dirty="0" spc="-5"/>
              <a:t>root cause of any</a:t>
            </a:r>
            <a:r>
              <a:rPr dirty="0" spc="-155"/>
              <a:t> </a:t>
            </a:r>
            <a:r>
              <a:rPr dirty="0" spc="-5"/>
              <a:t>issues.</a:t>
            </a:r>
          </a:p>
          <a:p>
            <a:pPr marL="887730"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2025650" indent="-328295">
              <a:lnSpc>
                <a:spcPct val="100000"/>
              </a:lnSpc>
            </a:pPr>
            <a:r>
              <a:rPr dirty="0" spc="-40"/>
              <a:t>It </a:t>
            </a:r>
            <a:r>
              <a:rPr dirty="0" spc="-15"/>
              <a:t>maintains </a:t>
            </a:r>
            <a:r>
              <a:rPr dirty="0"/>
              <a:t>the security </a:t>
            </a:r>
            <a:r>
              <a:rPr dirty="0" spc="-5"/>
              <a:t>and availability of </a:t>
            </a:r>
            <a:r>
              <a:rPr dirty="0"/>
              <a:t>the</a:t>
            </a:r>
            <a:r>
              <a:rPr dirty="0" spc="-140"/>
              <a:t> </a:t>
            </a:r>
            <a:r>
              <a:rPr dirty="0"/>
              <a:t>service.</a:t>
            </a:r>
          </a:p>
          <a:p>
            <a:pPr marL="887730"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2025650" marR="838200">
              <a:lnSpc>
                <a:spcPts val="1580"/>
              </a:lnSpc>
            </a:pPr>
            <a:r>
              <a:rPr dirty="0" spc="-40"/>
              <a:t>It </a:t>
            </a:r>
            <a:r>
              <a:rPr dirty="0" spc="-15"/>
              <a:t>monitors </a:t>
            </a:r>
            <a:r>
              <a:rPr dirty="0" spc="-5"/>
              <a:t>and troubleshoots server </a:t>
            </a:r>
            <a:r>
              <a:rPr dirty="0" spc="-10"/>
              <a:t>performance  </a:t>
            </a:r>
            <a:r>
              <a:rPr dirty="0" spc="-5"/>
              <a:t>issues.</a:t>
            </a:r>
          </a:p>
          <a:p>
            <a:pPr marL="2583180">
              <a:lnSpc>
                <a:spcPct val="100000"/>
              </a:lnSpc>
              <a:spcBef>
                <a:spcPts val="950"/>
              </a:spcBef>
            </a:pPr>
            <a:r>
              <a:rPr dirty="0" spc="-40"/>
              <a:t>It </a:t>
            </a:r>
            <a:r>
              <a:rPr dirty="0"/>
              <a:t>can </a:t>
            </a:r>
            <a:r>
              <a:rPr dirty="0" spc="-5"/>
              <a:t>respond </a:t>
            </a:r>
            <a:r>
              <a:rPr dirty="0"/>
              <a:t>to </a:t>
            </a:r>
            <a:r>
              <a:rPr dirty="0" spc="-5"/>
              <a:t>issues at the </a:t>
            </a:r>
            <a:r>
              <a:rPr dirty="0"/>
              <a:t>first sign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60"/>
              <a:t> </a:t>
            </a:r>
            <a:r>
              <a:rPr dirty="0" spc="-15"/>
              <a:t>problem.</a:t>
            </a:r>
          </a:p>
          <a:p>
            <a:pPr marL="887730"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2794635" marR="40640">
              <a:lnSpc>
                <a:spcPts val="1580"/>
              </a:lnSpc>
            </a:pPr>
            <a:r>
              <a:rPr dirty="0" spc="-40"/>
              <a:t>It </a:t>
            </a:r>
            <a:r>
              <a:rPr dirty="0" spc="-15"/>
              <a:t>monitors </a:t>
            </a:r>
            <a:r>
              <a:rPr dirty="0" spc="-5"/>
              <a:t>your entire infrastructure and business  processes.</a:t>
            </a:r>
          </a:p>
        </p:txBody>
      </p:sp>
      <p:sp>
        <p:nvSpPr>
          <p:cNvPr id="26" name="object 26"/>
          <p:cNvSpPr/>
          <p:nvPr/>
        </p:nvSpPr>
        <p:spPr>
          <a:xfrm>
            <a:off x="714375" y="3190875"/>
            <a:ext cx="1485900" cy="148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5231" y="3202253"/>
            <a:ext cx="1402970" cy="14029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80631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Continuous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Monitoring?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66775"/>
            <a:ext cx="6953265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665" y="881755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6241490" y="0"/>
                </a:moveTo>
                <a:lnTo>
                  <a:pt x="611444" y="0"/>
                </a:lnTo>
                <a:lnTo>
                  <a:pt x="563662" y="1839"/>
                </a:lnTo>
                <a:lnTo>
                  <a:pt x="516886" y="7269"/>
                </a:lnTo>
                <a:lnTo>
                  <a:pt x="471251" y="16151"/>
                </a:lnTo>
                <a:lnTo>
                  <a:pt x="426893" y="28351"/>
                </a:lnTo>
                <a:lnTo>
                  <a:pt x="383949" y="43732"/>
                </a:lnTo>
                <a:lnTo>
                  <a:pt x="342554" y="62158"/>
                </a:lnTo>
                <a:lnTo>
                  <a:pt x="302844" y="83493"/>
                </a:lnTo>
                <a:lnTo>
                  <a:pt x="264956" y="107602"/>
                </a:lnTo>
                <a:lnTo>
                  <a:pt x="229024" y="134348"/>
                </a:lnTo>
                <a:lnTo>
                  <a:pt x="195186" y="163596"/>
                </a:lnTo>
                <a:lnTo>
                  <a:pt x="163577" y="195209"/>
                </a:lnTo>
                <a:lnTo>
                  <a:pt x="134333" y="229051"/>
                </a:lnTo>
                <a:lnTo>
                  <a:pt x="107590" y="264987"/>
                </a:lnTo>
                <a:lnTo>
                  <a:pt x="83484" y="302880"/>
                </a:lnTo>
                <a:lnTo>
                  <a:pt x="62151" y="342595"/>
                </a:lnTo>
                <a:lnTo>
                  <a:pt x="43727" y="383995"/>
                </a:lnTo>
                <a:lnTo>
                  <a:pt x="28347" y="426945"/>
                </a:lnTo>
                <a:lnTo>
                  <a:pt x="16149" y="471308"/>
                </a:lnTo>
                <a:lnTo>
                  <a:pt x="7268" y="516949"/>
                </a:lnTo>
                <a:lnTo>
                  <a:pt x="1839" y="563732"/>
                </a:lnTo>
                <a:lnTo>
                  <a:pt x="0" y="611520"/>
                </a:lnTo>
                <a:lnTo>
                  <a:pt x="0" y="3057403"/>
                </a:lnTo>
                <a:lnTo>
                  <a:pt x="1839" y="3105191"/>
                </a:lnTo>
                <a:lnTo>
                  <a:pt x="7268" y="3151973"/>
                </a:lnTo>
                <a:lnTo>
                  <a:pt x="16149" y="3197613"/>
                </a:lnTo>
                <a:lnTo>
                  <a:pt x="28347" y="3241976"/>
                </a:lnTo>
                <a:lnTo>
                  <a:pt x="43727" y="3284924"/>
                </a:lnTo>
                <a:lnTo>
                  <a:pt x="62151" y="3326323"/>
                </a:lnTo>
                <a:lnTo>
                  <a:pt x="83484" y="3366036"/>
                </a:lnTo>
                <a:lnTo>
                  <a:pt x="107590" y="3403928"/>
                </a:lnTo>
                <a:lnTo>
                  <a:pt x="134333" y="3439862"/>
                </a:lnTo>
                <a:lnTo>
                  <a:pt x="163577" y="3473702"/>
                </a:lnTo>
                <a:lnTo>
                  <a:pt x="195186" y="3505313"/>
                </a:lnTo>
                <a:lnTo>
                  <a:pt x="229024" y="3534558"/>
                </a:lnTo>
                <a:lnTo>
                  <a:pt x="264956" y="3561303"/>
                </a:lnTo>
                <a:lnTo>
                  <a:pt x="302844" y="3585410"/>
                </a:lnTo>
                <a:lnTo>
                  <a:pt x="342554" y="3606743"/>
                </a:lnTo>
                <a:lnTo>
                  <a:pt x="383949" y="3625168"/>
                </a:lnTo>
                <a:lnTo>
                  <a:pt x="426893" y="3640547"/>
                </a:lnTo>
                <a:lnTo>
                  <a:pt x="471251" y="3652746"/>
                </a:lnTo>
                <a:lnTo>
                  <a:pt x="516886" y="3661627"/>
                </a:lnTo>
                <a:lnTo>
                  <a:pt x="563662" y="3667056"/>
                </a:lnTo>
                <a:lnTo>
                  <a:pt x="611444" y="3668896"/>
                </a:lnTo>
                <a:lnTo>
                  <a:pt x="6241490" y="3668896"/>
                </a:lnTo>
                <a:lnTo>
                  <a:pt x="6289290" y="3667056"/>
                </a:lnTo>
                <a:lnTo>
                  <a:pt x="6336081" y="3661627"/>
                </a:lnTo>
                <a:lnTo>
                  <a:pt x="6381728" y="3652746"/>
                </a:lnTo>
                <a:lnTo>
                  <a:pt x="6426096" y="3640547"/>
                </a:lnTo>
                <a:lnTo>
                  <a:pt x="6469048" y="3625168"/>
                </a:lnTo>
                <a:lnTo>
                  <a:pt x="6510448" y="3606743"/>
                </a:lnTo>
                <a:lnTo>
                  <a:pt x="6550162" y="3585410"/>
                </a:lnTo>
                <a:lnTo>
                  <a:pt x="6588053" y="3561303"/>
                </a:lnTo>
                <a:lnTo>
                  <a:pt x="6623985" y="3534558"/>
                </a:lnTo>
                <a:lnTo>
                  <a:pt x="6657822" y="3505313"/>
                </a:lnTo>
                <a:lnTo>
                  <a:pt x="6689430" y="3473702"/>
                </a:lnTo>
                <a:lnTo>
                  <a:pt x="6718672" y="3439862"/>
                </a:lnTo>
                <a:lnTo>
                  <a:pt x="6745412" y="3403928"/>
                </a:lnTo>
                <a:lnTo>
                  <a:pt x="6769514" y="3366036"/>
                </a:lnTo>
                <a:lnTo>
                  <a:pt x="6790843" y="3326323"/>
                </a:lnTo>
                <a:lnTo>
                  <a:pt x="6809264" y="3284924"/>
                </a:lnTo>
                <a:lnTo>
                  <a:pt x="6824640" y="3241976"/>
                </a:lnTo>
                <a:lnTo>
                  <a:pt x="6836835" y="3197613"/>
                </a:lnTo>
                <a:lnTo>
                  <a:pt x="6845714" y="3151973"/>
                </a:lnTo>
                <a:lnTo>
                  <a:pt x="6851141" y="3105191"/>
                </a:lnTo>
                <a:lnTo>
                  <a:pt x="6852980" y="3057403"/>
                </a:lnTo>
                <a:lnTo>
                  <a:pt x="6852980" y="611520"/>
                </a:lnTo>
                <a:lnTo>
                  <a:pt x="6851141" y="563732"/>
                </a:lnTo>
                <a:lnTo>
                  <a:pt x="6845714" y="516949"/>
                </a:lnTo>
                <a:lnTo>
                  <a:pt x="6836835" y="471308"/>
                </a:lnTo>
                <a:lnTo>
                  <a:pt x="6824640" y="426945"/>
                </a:lnTo>
                <a:lnTo>
                  <a:pt x="6809264" y="383995"/>
                </a:lnTo>
                <a:lnTo>
                  <a:pt x="6790843" y="342595"/>
                </a:lnTo>
                <a:lnTo>
                  <a:pt x="6769514" y="302880"/>
                </a:lnTo>
                <a:lnTo>
                  <a:pt x="6745412" y="264987"/>
                </a:lnTo>
                <a:lnTo>
                  <a:pt x="6718672" y="229051"/>
                </a:lnTo>
                <a:lnTo>
                  <a:pt x="6689430" y="195209"/>
                </a:lnTo>
                <a:lnTo>
                  <a:pt x="6657822" y="163596"/>
                </a:lnTo>
                <a:lnTo>
                  <a:pt x="6623985" y="134348"/>
                </a:lnTo>
                <a:lnTo>
                  <a:pt x="6588053" y="107602"/>
                </a:lnTo>
                <a:lnTo>
                  <a:pt x="6550162" y="83493"/>
                </a:lnTo>
                <a:lnTo>
                  <a:pt x="6510448" y="62158"/>
                </a:lnTo>
                <a:lnTo>
                  <a:pt x="6469048" y="43732"/>
                </a:lnTo>
                <a:lnTo>
                  <a:pt x="6426096" y="28351"/>
                </a:lnTo>
                <a:lnTo>
                  <a:pt x="6381728" y="16151"/>
                </a:lnTo>
                <a:lnTo>
                  <a:pt x="6336081" y="7269"/>
                </a:lnTo>
                <a:lnTo>
                  <a:pt x="6289290" y="1839"/>
                </a:lnTo>
                <a:lnTo>
                  <a:pt x="6241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665" y="881756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0" y="611520"/>
                </a:moveTo>
                <a:lnTo>
                  <a:pt x="1839" y="563732"/>
                </a:lnTo>
                <a:lnTo>
                  <a:pt x="7268" y="516949"/>
                </a:lnTo>
                <a:lnTo>
                  <a:pt x="16149" y="471308"/>
                </a:lnTo>
                <a:lnTo>
                  <a:pt x="28347" y="426945"/>
                </a:lnTo>
                <a:lnTo>
                  <a:pt x="43727" y="383995"/>
                </a:lnTo>
                <a:lnTo>
                  <a:pt x="62151" y="342595"/>
                </a:lnTo>
                <a:lnTo>
                  <a:pt x="83484" y="302880"/>
                </a:lnTo>
                <a:lnTo>
                  <a:pt x="107590" y="264987"/>
                </a:lnTo>
                <a:lnTo>
                  <a:pt x="134333" y="229051"/>
                </a:lnTo>
                <a:lnTo>
                  <a:pt x="163577" y="195209"/>
                </a:lnTo>
                <a:lnTo>
                  <a:pt x="195186" y="163596"/>
                </a:lnTo>
                <a:lnTo>
                  <a:pt x="229024" y="134348"/>
                </a:lnTo>
                <a:lnTo>
                  <a:pt x="264956" y="107602"/>
                </a:lnTo>
                <a:lnTo>
                  <a:pt x="302844" y="83493"/>
                </a:lnTo>
                <a:lnTo>
                  <a:pt x="342554" y="62158"/>
                </a:lnTo>
                <a:lnTo>
                  <a:pt x="383949" y="43732"/>
                </a:lnTo>
                <a:lnTo>
                  <a:pt x="426893" y="28351"/>
                </a:lnTo>
                <a:lnTo>
                  <a:pt x="471251" y="16151"/>
                </a:lnTo>
                <a:lnTo>
                  <a:pt x="516886" y="7269"/>
                </a:lnTo>
                <a:lnTo>
                  <a:pt x="563662" y="1839"/>
                </a:lnTo>
                <a:lnTo>
                  <a:pt x="611444" y="0"/>
                </a:lnTo>
                <a:lnTo>
                  <a:pt x="6241490" y="0"/>
                </a:lnTo>
                <a:lnTo>
                  <a:pt x="6289289" y="1839"/>
                </a:lnTo>
                <a:lnTo>
                  <a:pt x="6336081" y="7269"/>
                </a:lnTo>
                <a:lnTo>
                  <a:pt x="6381728" y="16151"/>
                </a:lnTo>
                <a:lnTo>
                  <a:pt x="6426095" y="28351"/>
                </a:lnTo>
                <a:lnTo>
                  <a:pt x="6469047" y="43732"/>
                </a:lnTo>
                <a:lnTo>
                  <a:pt x="6510448" y="62158"/>
                </a:lnTo>
                <a:lnTo>
                  <a:pt x="6550162" y="83493"/>
                </a:lnTo>
                <a:lnTo>
                  <a:pt x="6588052" y="107602"/>
                </a:lnTo>
                <a:lnTo>
                  <a:pt x="6623984" y="134348"/>
                </a:lnTo>
                <a:lnTo>
                  <a:pt x="6657822" y="163596"/>
                </a:lnTo>
                <a:lnTo>
                  <a:pt x="6689430" y="195209"/>
                </a:lnTo>
                <a:lnTo>
                  <a:pt x="6718671" y="229051"/>
                </a:lnTo>
                <a:lnTo>
                  <a:pt x="6745411" y="264987"/>
                </a:lnTo>
                <a:lnTo>
                  <a:pt x="6769514" y="302880"/>
                </a:lnTo>
                <a:lnTo>
                  <a:pt x="6790843" y="342595"/>
                </a:lnTo>
                <a:lnTo>
                  <a:pt x="6809263" y="383995"/>
                </a:lnTo>
                <a:lnTo>
                  <a:pt x="6824639" y="426945"/>
                </a:lnTo>
                <a:lnTo>
                  <a:pt x="6836834" y="471308"/>
                </a:lnTo>
                <a:lnTo>
                  <a:pt x="6845713" y="516949"/>
                </a:lnTo>
                <a:lnTo>
                  <a:pt x="6851140" y="563732"/>
                </a:lnTo>
                <a:lnTo>
                  <a:pt x="6852979" y="611520"/>
                </a:lnTo>
                <a:lnTo>
                  <a:pt x="6852979" y="3057403"/>
                </a:lnTo>
                <a:lnTo>
                  <a:pt x="6851140" y="3105191"/>
                </a:lnTo>
                <a:lnTo>
                  <a:pt x="6845713" y="3151973"/>
                </a:lnTo>
                <a:lnTo>
                  <a:pt x="6836834" y="3197613"/>
                </a:lnTo>
                <a:lnTo>
                  <a:pt x="6824639" y="3241976"/>
                </a:lnTo>
                <a:lnTo>
                  <a:pt x="6809263" y="3284924"/>
                </a:lnTo>
                <a:lnTo>
                  <a:pt x="6790843" y="3326323"/>
                </a:lnTo>
                <a:lnTo>
                  <a:pt x="6769514" y="3366036"/>
                </a:lnTo>
                <a:lnTo>
                  <a:pt x="6745411" y="3403928"/>
                </a:lnTo>
                <a:lnTo>
                  <a:pt x="6718671" y="3439861"/>
                </a:lnTo>
                <a:lnTo>
                  <a:pt x="6689430" y="3473702"/>
                </a:lnTo>
                <a:lnTo>
                  <a:pt x="6657822" y="3505313"/>
                </a:lnTo>
                <a:lnTo>
                  <a:pt x="6623984" y="3534558"/>
                </a:lnTo>
                <a:lnTo>
                  <a:pt x="6588052" y="3561302"/>
                </a:lnTo>
                <a:lnTo>
                  <a:pt x="6550162" y="3585409"/>
                </a:lnTo>
                <a:lnTo>
                  <a:pt x="6510448" y="3606743"/>
                </a:lnTo>
                <a:lnTo>
                  <a:pt x="6469047" y="3625168"/>
                </a:lnTo>
                <a:lnTo>
                  <a:pt x="6426095" y="3640547"/>
                </a:lnTo>
                <a:lnTo>
                  <a:pt x="6381728" y="3652746"/>
                </a:lnTo>
                <a:lnTo>
                  <a:pt x="6336081" y="3661627"/>
                </a:lnTo>
                <a:lnTo>
                  <a:pt x="6289289" y="3667056"/>
                </a:lnTo>
                <a:lnTo>
                  <a:pt x="6241490" y="3668895"/>
                </a:lnTo>
                <a:lnTo>
                  <a:pt x="611444" y="3668895"/>
                </a:lnTo>
                <a:lnTo>
                  <a:pt x="563662" y="3667056"/>
                </a:lnTo>
                <a:lnTo>
                  <a:pt x="516886" y="3661627"/>
                </a:lnTo>
                <a:lnTo>
                  <a:pt x="471251" y="3652746"/>
                </a:lnTo>
                <a:lnTo>
                  <a:pt x="426893" y="3640547"/>
                </a:lnTo>
                <a:lnTo>
                  <a:pt x="383949" y="3625168"/>
                </a:lnTo>
                <a:lnTo>
                  <a:pt x="342554" y="3606743"/>
                </a:lnTo>
                <a:lnTo>
                  <a:pt x="302844" y="3585409"/>
                </a:lnTo>
                <a:lnTo>
                  <a:pt x="264956" y="3561302"/>
                </a:lnTo>
                <a:lnTo>
                  <a:pt x="229024" y="3534558"/>
                </a:lnTo>
                <a:lnTo>
                  <a:pt x="195186" y="3505313"/>
                </a:lnTo>
                <a:lnTo>
                  <a:pt x="163577" y="3473702"/>
                </a:lnTo>
                <a:lnTo>
                  <a:pt x="134333" y="3439861"/>
                </a:lnTo>
                <a:lnTo>
                  <a:pt x="107590" y="3403928"/>
                </a:lnTo>
                <a:lnTo>
                  <a:pt x="83484" y="3366036"/>
                </a:lnTo>
                <a:lnTo>
                  <a:pt x="62151" y="3326323"/>
                </a:lnTo>
                <a:lnTo>
                  <a:pt x="43727" y="3284924"/>
                </a:lnTo>
                <a:lnTo>
                  <a:pt x="28347" y="3241976"/>
                </a:lnTo>
                <a:lnTo>
                  <a:pt x="16149" y="3197613"/>
                </a:lnTo>
                <a:lnTo>
                  <a:pt x="7268" y="3151973"/>
                </a:lnTo>
                <a:lnTo>
                  <a:pt x="1839" y="3105191"/>
                </a:lnTo>
                <a:lnTo>
                  <a:pt x="0" y="3057403"/>
                </a:lnTo>
                <a:lnTo>
                  <a:pt x="0" y="6115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5975" y="1181100"/>
            <a:ext cx="90487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4203" y="1223848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67586" y="2130994"/>
            <a:ext cx="56451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0" y="162875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9838" y="1707123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537" y="0"/>
                </a:moveTo>
                <a:lnTo>
                  <a:pt x="566537" y="85740"/>
                </a:lnTo>
                <a:lnTo>
                  <a:pt x="623789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616" y="28590"/>
                </a:lnTo>
                <a:lnTo>
                  <a:pt x="566537" y="0"/>
                </a:lnTo>
                <a:close/>
              </a:path>
              <a:path w="652779" h="86360">
                <a:moveTo>
                  <a:pt x="566537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537" y="57165"/>
                </a:lnTo>
                <a:lnTo>
                  <a:pt x="566537" y="28590"/>
                </a:lnTo>
                <a:close/>
              </a:path>
              <a:path w="652779" h="86360">
                <a:moveTo>
                  <a:pt x="623616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789" y="57165"/>
                </a:lnTo>
                <a:lnTo>
                  <a:pt x="652278" y="42946"/>
                </a:lnTo>
                <a:lnTo>
                  <a:pt x="623616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3340" y="1371600"/>
            <a:ext cx="733425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276" y="1407926"/>
            <a:ext cx="601269" cy="668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9600" y="1647809"/>
            <a:ext cx="8001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58096" y="1732391"/>
            <a:ext cx="578485" cy="86360"/>
          </a:xfrm>
          <a:custGeom>
            <a:avLst/>
            <a:gdLst/>
            <a:ahLst/>
            <a:cxnLst/>
            <a:rect l="l" t="t" r="r" b="b"/>
            <a:pathLst>
              <a:path w="578485" h="86360">
                <a:moveTo>
                  <a:pt x="492739" y="0"/>
                </a:moveTo>
                <a:lnTo>
                  <a:pt x="492739" y="85740"/>
                </a:lnTo>
                <a:lnTo>
                  <a:pt x="549828" y="57165"/>
                </a:lnTo>
                <a:lnTo>
                  <a:pt x="506979" y="57165"/>
                </a:lnTo>
                <a:lnTo>
                  <a:pt x="506979" y="28590"/>
                </a:lnTo>
                <a:lnTo>
                  <a:pt x="549981" y="28590"/>
                </a:lnTo>
                <a:lnTo>
                  <a:pt x="492739" y="0"/>
                </a:lnTo>
                <a:close/>
              </a:path>
              <a:path w="578485" h="86360">
                <a:moveTo>
                  <a:pt x="492739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492739" y="57165"/>
                </a:lnTo>
                <a:lnTo>
                  <a:pt x="492739" y="28590"/>
                </a:lnTo>
                <a:close/>
              </a:path>
              <a:path w="578485" h="86360">
                <a:moveTo>
                  <a:pt x="549981" y="28590"/>
                </a:moveTo>
                <a:lnTo>
                  <a:pt x="506979" y="28590"/>
                </a:lnTo>
                <a:lnTo>
                  <a:pt x="506979" y="57165"/>
                </a:lnTo>
                <a:lnTo>
                  <a:pt x="549828" y="57165"/>
                </a:lnTo>
                <a:lnTo>
                  <a:pt x="578479" y="42824"/>
                </a:lnTo>
                <a:lnTo>
                  <a:pt x="549981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19220" y="1608769"/>
            <a:ext cx="77343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dirty="0" sz="1200" spc="-3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nt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nu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Integration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9590" y="2667000"/>
            <a:ext cx="904875" cy="1114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57537" y="2702814"/>
            <a:ext cx="778066" cy="988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29433" y="3649724"/>
            <a:ext cx="7740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24459" y="1495425"/>
            <a:ext cx="600075" cy="6572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61553" y="1534088"/>
            <a:ext cx="468172" cy="520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57859" y="2124075"/>
            <a:ext cx="742950" cy="7143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5228" y="2159257"/>
            <a:ext cx="528955" cy="499109"/>
          </a:xfrm>
          <a:custGeom>
            <a:avLst/>
            <a:gdLst/>
            <a:ahLst/>
            <a:cxnLst/>
            <a:rect l="l" t="t" r="r" b="b"/>
            <a:pathLst>
              <a:path w="528954" h="499110">
                <a:moveTo>
                  <a:pt x="456360" y="450748"/>
                </a:moveTo>
                <a:lnTo>
                  <a:pt x="436747" y="471546"/>
                </a:lnTo>
                <a:lnTo>
                  <a:pt x="528553" y="499110"/>
                </a:lnTo>
                <a:lnTo>
                  <a:pt x="514378" y="460497"/>
                </a:lnTo>
                <a:lnTo>
                  <a:pt x="466709" y="460497"/>
                </a:lnTo>
                <a:lnTo>
                  <a:pt x="456360" y="450748"/>
                </a:lnTo>
                <a:close/>
              </a:path>
              <a:path w="528954" h="499110">
                <a:moveTo>
                  <a:pt x="475906" y="430019"/>
                </a:moveTo>
                <a:lnTo>
                  <a:pt x="456360" y="450748"/>
                </a:lnTo>
                <a:lnTo>
                  <a:pt x="466709" y="460497"/>
                </a:lnTo>
                <a:lnTo>
                  <a:pt x="486277" y="439792"/>
                </a:lnTo>
                <a:lnTo>
                  <a:pt x="475906" y="430019"/>
                </a:lnTo>
                <a:close/>
              </a:path>
              <a:path w="528954" h="499110">
                <a:moveTo>
                  <a:pt x="495543" y="409194"/>
                </a:moveTo>
                <a:lnTo>
                  <a:pt x="475906" y="430019"/>
                </a:lnTo>
                <a:lnTo>
                  <a:pt x="486277" y="439792"/>
                </a:lnTo>
                <a:lnTo>
                  <a:pt x="466709" y="460497"/>
                </a:lnTo>
                <a:lnTo>
                  <a:pt x="514378" y="460497"/>
                </a:lnTo>
                <a:lnTo>
                  <a:pt x="495543" y="409194"/>
                </a:lnTo>
                <a:close/>
              </a:path>
              <a:path w="528954" h="499110">
                <a:moveTo>
                  <a:pt x="19537" y="0"/>
                </a:moveTo>
                <a:lnTo>
                  <a:pt x="0" y="20823"/>
                </a:lnTo>
                <a:lnTo>
                  <a:pt x="456360" y="450748"/>
                </a:lnTo>
                <a:lnTo>
                  <a:pt x="475906" y="430019"/>
                </a:lnTo>
                <a:lnTo>
                  <a:pt x="1953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76990" y="2667000"/>
            <a:ext cx="904874" cy="1114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12042" y="2703234"/>
            <a:ext cx="778066" cy="988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55770" y="3654360"/>
            <a:ext cx="9740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0668" y="2103371"/>
            <a:ext cx="848994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dirty="0" sz="950" spc="-3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Control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2990" y="2114550"/>
            <a:ext cx="695325" cy="752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82774" y="2158495"/>
            <a:ext cx="474345" cy="531495"/>
          </a:xfrm>
          <a:custGeom>
            <a:avLst/>
            <a:gdLst/>
            <a:ahLst/>
            <a:cxnLst/>
            <a:rect l="l" t="t" r="r" b="b"/>
            <a:pathLst>
              <a:path w="474345" h="531494">
                <a:moveTo>
                  <a:pt x="24902" y="438780"/>
                </a:moveTo>
                <a:lnTo>
                  <a:pt x="0" y="531363"/>
                </a:lnTo>
                <a:lnTo>
                  <a:pt x="89032" y="495681"/>
                </a:lnTo>
                <a:lnTo>
                  <a:pt x="79719" y="487417"/>
                </a:lnTo>
                <a:lnTo>
                  <a:pt x="58155" y="487417"/>
                </a:lnTo>
                <a:lnTo>
                  <a:pt x="36697" y="468367"/>
                </a:lnTo>
                <a:lnTo>
                  <a:pt x="46191" y="457670"/>
                </a:lnTo>
                <a:lnTo>
                  <a:pt x="24902" y="438780"/>
                </a:lnTo>
                <a:close/>
              </a:path>
              <a:path w="474345" h="531494">
                <a:moveTo>
                  <a:pt x="46191" y="457670"/>
                </a:moveTo>
                <a:lnTo>
                  <a:pt x="36697" y="468367"/>
                </a:lnTo>
                <a:lnTo>
                  <a:pt x="58155" y="487417"/>
                </a:lnTo>
                <a:lnTo>
                  <a:pt x="67655" y="476714"/>
                </a:lnTo>
                <a:lnTo>
                  <a:pt x="46191" y="457670"/>
                </a:lnTo>
                <a:close/>
              </a:path>
              <a:path w="474345" h="531494">
                <a:moveTo>
                  <a:pt x="67655" y="476714"/>
                </a:moveTo>
                <a:lnTo>
                  <a:pt x="58155" y="487417"/>
                </a:lnTo>
                <a:lnTo>
                  <a:pt x="79719" y="487417"/>
                </a:lnTo>
                <a:lnTo>
                  <a:pt x="67655" y="476714"/>
                </a:lnTo>
                <a:close/>
              </a:path>
              <a:path w="474345" h="531494">
                <a:moveTo>
                  <a:pt x="452384" y="0"/>
                </a:moveTo>
                <a:lnTo>
                  <a:pt x="46191" y="457670"/>
                </a:lnTo>
                <a:lnTo>
                  <a:pt x="67655" y="476714"/>
                </a:lnTo>
                <a:lnTo>
                  <a:pt x="473842" y="19050"/>
                </a:lnTo>
                <a:lnTo>
                  <a:pt x="45238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256280" y="2303714"/>
            <a:ext cx="77089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55575" marR="5080" indent="-143510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2743" y="1137853"/>
            <a:ext cx="899794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66675">
              <a:lnSpc>
                <a:spcPts val="1430"/>
              </a:lnSpc>
              <a:spcBef>
                <a:spcPts val="155"/>
              </a:spcBef>
            </a:pPr>
            <a:r>
              <a:rPr dirty="0" sz="1200" spc="15" b="1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el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me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05025" y="2552700"/>
            <a:ext cx="1781175" cy="1724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43744" y="2589656"/>
            <a:ext cx="406400" cy="1325245"/>
          </a:xfrm>
          <a:custGeom>
            <a:avLst/>
            <a:gdLst/>
            <a:ahLst/>
            <a:cxnLst/>
            <a:rect l="l" t="t" r="r" b="b"/>
            <a:pathLst>
              <a:path w="406400" h="1325245">
                <a:moveTo>
                  <a:pt x="339101" y="0"/>
                </a:moveTo>
                <a:lnTo>
                  <a:pt x="49160" y="16002"/>
                </a:lnTo>
                <a:lnTo>
                  <a:pt x="125491" y="94356"/>
                </a:lnTo>
                <a:lnTo>
                  <a:pt x="101924" y="135874"/>
                </a:lnTo>
                <a:lnTo>
                  <a:pt x="80837" y="178250"/>
                </a:lnTo>
                <a:lnTo>
                  <a:pt x="62217" y="221388"/>
                </a:lnTo>
                <a:lnTo>
                  <a:pt x="46053" y="265192"/>
                </a:lnTo>
                <a:lnTo>
                  <a:pt x="32333" y="309565"/>
                </a:lnTo>
                <a:lnTo>
                  <a:pt x="21047" y="354410"/>
                </a:lnTo>
                <a:lnTo>
                  <a:pt x="12182" y="399632"/>
                </a:lnTo>
                <a:lnTo>
                  <a:pt x="5727" y="445134"/>
                </a:lnTo>
                <a:lnTo>
                  <a:pt x="1670" y="490820"/>
                </a:lnTo>
                <a:lnTo>
                  <a:pt x="0" y="536593"/>
                </a:lnTo>
                <a:lnTo>
                  <a:pt x="705" y="582357"/>
                </a:lnTo>
                <a:lnTo>
                  <a:pt x="3773" y="628016"/>
                </a:lnTo>
                <a:lnTo>
                  <a:pt x="9194" y="673473"/>
                </a:lnTo>
                <a:lnTo>
                  <a:pt x="16956" y="718632"/>
                </a:lnTo>
                <a:lnTo>
                  <a:pt x="27046" y="763396"/>
                </a:lnTo>
                <a:lnTo>
                  <a:pt x="39454" y="807670"/>
                </a:lnTo>
                <a:lnTo>
                  <a:pt x="54168" y="851356"/>
                </a:lnTo>
                <a:lnTo>
                  <a:pt x="71176" y="894359"/>
                </a:lnTo>
                <a:lnTo>
                  <a:pt x="90468" y="936582"/>
                </a:lnTo>
                <a:lnTo>
                  <a:pt x="112030" y="977929"/>
                </a:lnTo>
                <a:lnTo>
                  <a:pt x="135852" y="1018303"/>
                </a:lnTo>
                <a:lnTo>
                  <a:pt x="161923" y="1057608"/>
                </a:lnTo>
                <a:lnTo>
                  <a:pt x="190230" y="1095748"/>
                </a:lnTo>
                <a:lnTo>
                  <a:pt x="220762" y="1132626"/>
                </a:lnTo>
                <a:lnTo>
                  <a:pt x="253507" y="1168146"/>
                </a:lnTo>
                <a:lnTo>
                  <a:pt x="406157" y="1325057"/>
                </a:lnTo>
                <a:lnTo>
                  <a:pt x="373413" y="1289544"/>
                </a:lnTo>
                <a:lnTo>
                  <a:pt x="342882" y="1252672"/>
                </a:lnTo>
                <a:lnTo>
                  <a:pt x="314576" y="1214539"/>
                </a:lnTo>
                <a:lnTo>
                  <a:pt x="288506" y="1175239"/>
                </a:lnTo>
                <a:lnTo>
                  <a:pt x="264684" y="1134870"/>
                </a:lnTo>
                <a:lnTo>
                  <a:pt x="243121" y="1093528"/>
                </a:lnTo>
                <a:lnTo>
                  <a:pt x="223829" y="1051309"/>
                </a:lnTo>
                <a:lnTo>
                  <a:pt x="206820" y="1008309"/>
                </a:lnTo>
                <a:lnTo>
                  <a:pt x="192104" y="964626"/>
                </a:lnTo>
                <a:lnTo>
                  <a:pt x="179694" y="920355"/>
                </a:lnTo>
                <a:lnTo>
                  <a:pt x="169601" y="875593"/>
                </a:lnTo>
                <a:lnTo>
                  <a:pt x="161836" y="830436"/>
                </a:lnTo>
                <a:lnTo>
                  <a:pt x="156411" y="784981"/>
                </a:lnTo>
                <a:lnTo>
                  <a:pt x="153338" y="739324"/>
                </a:lnTo>
                <a:lnTo>
                  <a:pt x="152627" y="693561"/>
                </a:lnTo>
                <a:lnTo>
                  <a:pt x="154291" y="647789"/>
                </a:lnTo>
                <a:lnTo>
                  <a:pt x="158342" y="602104"/>
                </a:lnTo>
                <a:lnTo>
                  <a:pt x="164789" y="556603"/>
                </a:lnTo>
                <a:lnTo>
                  <a:pt x="173646" y="511381"/>
                </a:lnTo>
                <a:lnTo>
                  <a:pt x="184924" y="466536"/>
                </a:lnTo>
                <a:lnTo>
                  <a:pt x="198633" y="422164"/>
                </a:lnTo>
                <a:lnTo>
                  <a:pt x="214786" y="378360"/>
                </a:lnTo>
                <a:lnTo>
                  <a:pt x="233394" y="335222"/>
                </a:lnTo>
                <a:lnTo>
                  <a:pt x="254469" y="292846"/>
                </a:lnTo>
                <a:lnTo>
                  <a:pt x="278022" y="251328"/>
                </a:lnTo>
                <a:lnTo>
                  <a:pt x="350714" y="251328"/>
                </a:lnTo>
                <a:lnTo>
                  <a:pt x="339101" y="0"/>
                </a:lnTo>
                <a:close/>
              </a:path>
              <a:path w="406400" h="1325245">
                <a:moveTo>
                  <a:pt x="350714" y="251328"/>
                </a:moveTo>
                <a:lnTo>
                  <a:pt x="278022" y="251328"/>
                </a:lnTo>
                <a:lnTo>
                  <a:pt x="354341" y="329814"/>
                </a:lnTo>
                <a:lnTo>
                  <a:pt x="350714" y="2513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8405" y="3783198"/>
            <a:ext cx="1318260" cy="402590"/>
          </a:xfrm>
          <a:custGeom>
            <a:avLst/>
            <a:gdLst/>
            <a:ahLst/>
            <a:cxnLst/>
            <a:rect l="l" t="t" r="r" b="b"/>
            <a:pathLst>
              <a:path w="1318260" h="402589">
                <a:moveTo>
                  <a:pt x="0" y="48387"/>
                </a:moveTo>
                <a:lnTo>
                  <a:pt x="34462" y="91018"/>
                </a:lnTo>
                <a:lnTo>
                  <a:pt x="71496" y="131515"/>
                </a:lnTo>
                <a:lnTo>
                  <a:pt x="106366" y="165503"/>
                </a:lnTo>
                <a:lnTo>
                  <a:pt x="142583" y="197223"/>
                </a:lnTo>
                <a:lnTo>
                  <a:pt x="180052" y="226674"/>
                </a:lnTo>
                <a:lnTo>
                  <a:pt x="218679" y="253854"/>
                </a:lnTo>
                <a:lnTo>
                  <a:pt x="258368" y="278760"/>
                </a:lnTo>
                <a:lnTo>
                  <a:pt x="299025" y="301391"/>
                </a:lnTo>
                <a:lnTo>
                  <a:pt x="340554" y="321744"/>
                </a:lnTo>
                <a:lnTo>
                  <a:pt x="382861" y="339819"/>
                </a:lnTo>
                <a:lnTo>
                  <a:pt x="425849" y="355612"/>
                </a:lnTo>
                <a:lnTo>
                  <a:pt x="469425" y="369122"/>
                </a:lnTo>
                <a:lnTo>
                  <a:pt x="513493" y="380347"/>
                </a:lnTo>
                <a:lnTo>
                  <a:pt x="557958" y="389285"/>
                </a:lnTo>
                <a:lnTo>
                  <a:pt x="602725" y="395935"/>
                </a:lnTo>
                <a:lnTo>
                  <a:pt x="647699" y="400293"/>
                </a:lnTo>
                <a:lnTo>
                  <a:pt x="692786" y="402359"/>
                </a:lnTo>
                <a:lnTo>
                  <a:pt x="737889" y="402130"/>
                </a:lnTo>
                <a:lnTo>
                  <a:pt x="782913" y="399604"/>
                </a:lnTo>
                <a:lnTo>
                  <a:pt x="827765" y="394780"/>
                </a:lnTo>
                <a:lnTo>
                  <a:pt x="872349" y="387655"/>
                </a:lnTo>
                <a:lnTo>
                  <a:pt x="916569" y="378227"/>
                </a:lnTo>
                <a:lnTo>
                  <a:pt x="960331" y="366495"/>
                </a:lnTo>
                <a:lnTo>
                  <a:pt x="1003539" y="352457"/>
                </a:lnTo>
                <a:lnTo>
                  <a:pt x="1046099" y="336111"/>
                </a:lnTo>
                <a:lnTo>
                  <a:pt x="1087915" y="317454"/>
                </a:lnTo>
                <a:lnTo>
                  <a:pt x="1128893" y="296485"/>
                </a:lnTo>
                <a:lnTo>
                  <a:pt x="1168938" y="273202"/>
                </a:lnTo>
                <a:lnTo>
                  <a:pt x="1207954" y="247603"/>
                </a:lnTo>
                <a:lnTo>
                  <a:pt x="1210790" y="245513"/>
                </a:lnTo>
                <a:lnTo>
                  <a:pt x="571523" y="245513"/>
                </a:lnTo>
                <a:lnTo>
                  <a:pt x="525200" y="245010"/>
                </a:lnTo>
                <a:lnTo>
                  <a:pt x="478898" y="242079"/>
                </a:lnTo>
                <a:lnTo>
                  <a:pt x="432717" y="236716"/>
                </a:lnTo>
                <a:lnTo>
                  <a:pt x="386760" y="228916"/>
                </a:lnTo>
                <a:lnTo>
                  <a:pt x="341129" y="218676"/>
                </a:lnTo>
                <a:lnTo>
                  <a:pt x="295925" y="205992"/>
                </a:lnTo>
                <a:lnTo>
                  <a:pt x="251249" y="190858"/>
                </a:lnTo>
                <a:lnTo>
                  <a:pt x="207205" y="173270"/>
                </a:lnTo>
                <a:lnTo>
                  <a:pt x="163892" y="153226"/>
                </a:lnTo>
                <a:lnTo>
                  <a:pt x="121414" y="130719"/>
                </a:lnTo>
                <a:lnTo>
                  <a:pt x="79871" y="105747"/>
                </a:lnTo>
                <a:lnTo>
                  <a:pt x="39366" y="78304"/>
                </a:lnTo>
                <a:lnTo>
                  <a:pt x="0" y="48387"/>
                </a:lnTo>
                <a:close/>
              </a:path>
              <a:path w="1318260" h="402589">
                <a:moveTo>
                  <a:pt x="1165235" y="0"/>
                </a:moveTo>
                <a:lnTo>
                  <a:pt x="1129305" y="33042"/>
                </a:lnTo>
                <a:lnTo>
                  <a:pt x="1091972" y="63716"/>
                </a:lnTo>
                <a:lnTo>
                  <a:pt x="1053337" y="92017"/>
                </a:lnTo>
                <a:lnTo>
                  <a:pt x="1013501" y="117941"/>
                </a:lnTo>
                <a:lnTo>
                  <a:pt x="972568" y="141484"/>
                </a:lnTo>
                <a:lnTo>
                  <a:pt x="930638" y="162641"/>
                </a:lnTo>
                <a:lnTo>
                  <a:pt x="887813" y="181409"/>
                </a:lnTo>
                <a:lnTo>
                  <a:pt x="844195" y="197782"/>
                </a:lnTo>
                <a:lnTo>
                  <a:pt x="799885" y="211758"/>
                </a:lnTo>
                <a:lnTo>
                  <a:pt x="754986" y="223330"/>
                </a:lnTo>
                <a:lnTo>
                  <a:pt x="709598" y="232497"/>
                </a:lnTo>
                <a:lnTo>
                  <a:pt x="663824" y="239252"/>
                </a:lnTo>
                <a:lnTo>
                  <a:pt x="617765" y="243592"/>
                </a:lnTo>
                <a:lnTo>
                  <a:pt x="571523" y="245513"/>
                </a:lnTo>
                <a:lnTo>
                  <a:pt x="1210790" y="245513"/>
                </a:lnTo>
                <a:lnTo>
                  <a:pt x="1245846" y="219685"/>
                </a:lnTo>
                <a:lnTo>
                  <a:pt x="1282519" y="189448"/>
                </a:lnTo>
                <a:lnTo>
                  <a:pt x="1317879" y="156889"/>
                </a:lnTo>
                <a:lnTo>
                  <a:pt x="1165235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70253" y="4200210"/>
            <a:ext cx="2569210" cy="659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Feedback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845185">
              <a:lnSpc>
                <a:spcPct val="100000"/>
              </a:lnSpc>
            </a:pP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Software 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Delivery</a:t>
            </a:r>
            <a:r>
              <a:rPr dirty="0" sz="1200" spc="-10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45871" y="3084510"/>
            <a:ext cx="77089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64135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dirty="0" sz="3950" spc="-2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Monitoring</a:t>
            </a:r>
            <a:r>
              <a:rPr dirty="0" sz="3950" spc="32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7863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Continuous </a:t>
            </a:r>
            <a:r>
              <a:rPr dirty="0" spc="5"/>
              <a:t>Monitoring</a:t>
            </a:r>
            <a:r>
              <a:rPr dirty="0" spc="40"/>
              <a:t> </a:t>
            </a:r>
            <a:r>
              <a:rPr dirty="0" spc="-40"/>
              <a:t>Tools</a:t>
            </a:r>
          </a:p>
        </p:txBody>
      </p:sp>
      <p:sp>
        <p:nvSpPr>
          <p:cNvPr id="5" name="object 5"/>
          <p:cNvSpPr/>
          <p:nvPr/>
        </p:nvSpPr>
        <p:spPr>
          <a:xfrm>
            <a:off x="1027403" y="1224152"/>
            <a:ext cx="2424429" cy="131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2725" y="692148"/>
            <a:ext cx="3449208" cy="233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52591" y="3345565"/>
            <a:ext cx="4015562" cy="120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9447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3950" spc="20" b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3950" spc="-78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Nagios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2019-08-06T11:56:30Z</dcterms:created>
  <dcterms:modified xsi:type="dcterms:W3CDTF">2019-08-06T11:56:30Z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2019-08-06T00:00:00Z</vt:filetime>
  </property>
</Properties>
</file>