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257" r:id="rId3"/>
    <p:sldId id="273" r:id="rId4"/>
    <p:sldId id="258" r:id="rId5"/>
    <p:sldId id="271" r:id="rId6"/>
    <p:sldId id="272" r:id="rId7"/>
    <p:sldId id="260" r:id="rId8"/>
    <p:sldId id="261" r:id="rId9"/>
    <p:sldId id="262" r:id="rId10"/>
    <p:sldId id="263" r:id="rId11"/>
    <p:sldId id="264" r:id="rId12"/>
    <p:sldId id="274" r:id="rId13"/>
    <p:sldId id="280" r:id="rId14"/>
    <p:sldId id="265" r:id="rId15"/>
    <p:sldId id="267" r:id="rId16"/>
    <p:sldId id="276" r:id="rId17"/>
    <p:sldId id="266" r:id="rId18"/>
    <p:sldId id="284" r:id="rId19"/>
    <p:sldId id="278" r:id="rId20"/>
    <p:sldId id="279" r:id="rId21"/>
    <p:sldId id="277" r:id="rId22"/>
    <p:sldId id="287" r:id="rId23"/>
    <p:sldId id="281" r:id="rId24"/>
    <p:sldId id="286" r:id="rId25"/>
    <p:sldId id="282" r:id="rId26"/>
    <p:sldId id="283" r:id="rId27"/>
    <p:sldId id="288" r:id="rId28"/>
    <p:sldId id="289" r:id="rId29"/>
    <p:sldId id="290" r:id="rId30"/>
    <p:sldId id="285"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gVEIqI2hSXeEnk94PVIlP4d1zs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34" autoAdjust="0"/>
  </p:normalViewPr>
  <p:slideViewPr>
    <p:cSldViewPr snapToGrid="0">
      <p:cViewPr varScale="1">
        <p:scale>
          <a:sx n="60" d="100"/>
          <a:sy n="60" d="100"/>
        </p:scale>
        <p:origin x="816" y="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B7A9D7-954B-4C89-BE1F-119B2EFE241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TW" altLang="en-US"/>
        </a:p>
      </dgm:t>
    </dgm:pt>
    <dgm:pt modelId="{44EC6E30-DD95-4FC7-9519-9DCA20743AFE}">
      <dgm:prSet phldrT="[文字]"/>
      <dgm:spPr>
        <a:solidFill>
          <a:schemeClr val="accent2">
            <a:lumMod val="40000"/>
            <a:lumOff val="60000"/>
          </a:schemeClr>
        </a:solidFill>
        <a:ln>
          <a:solidFill>
            <a:schemeClr val="accent2"/>
          </a:solidFill>
        </a:ln>
      </dgm:spPr>
      <dgm:t>
        <a:bodyPr/>
        <a:lstStyle/>
        <a:p>
          <a:r>
            <a:rPr lang="zh-TW" dirty="0">
              <a:solidFill>
                <a:schemeClr val="accent6">
                  <a:lumMod val="50000"/>
                </a:schemeClr>
              </a:solidFill>
              <a:latin typeface="微軟正黑體" panose="020B0604030504040204" pitchFamily="34" charset="-120"/>
              <a:ea typeface="微軟正黑體" panose="020B0604030504040204" pitchFamily="34" charset="-120"/>
            </a:rPr>
            <a:t>生產階段</a:t>
          </a:r>
          <a:endParaRPr lang="zh-TW" altLang="en-US" dirty="0">
            <a:solidFill>
              <a:schemeClr val="accent6">
                <a:lumMod val="50000"/>
              </a:schemeClr>
            </a:solidFill>
            <a:latin typeface="微軟正黑體" panose="020B0604030504040204" pitchFamily="34" charset="-120"/>
            <a:ea typeface="微軟正黑體" panose="020B0604030504040204" pitchFamily="34" charset="-120"/>
          </a:endParaRPr>
        </a:p>
      </dgm:t>
    </dgm:pt>
    <dgm:pt modelId="{BCB95484-8509-49FC-B91F-A154D79EC7A8}" type="parTrans" cxnId="{CBAA3BB6-BE70-4DBA-9E52-128250B00070}">
      <dgm:prSet/>
      <dgm:spPr/>
      <dgm:t>
        <a:bodyPr/>
        <a:lstStyle/>
        <a:p>
          <a:endParaRPr lang="zh-TW" altLang="en-US">
            <a:latin typeface="微軟正黑體" panose="020B0604030504040204" pitchFamily="34" charset="-120"/>
            <a:ea typeface="微軟正黑體" panose="020B0604030504040204" pitchFamily="34" charset="-120"/>
          </a:endParaRPr>
        </a:p>
      </dgm:t>
    </dgm:pt>
    <dgm:pt modelId="{FF11D726-F2C4-4053-B634-EF2453614090}" type="sibTrans" cxnId="{CBAA3BB6-BE70-4DBA-9E52-128250B00070}">
      <dgm:prSet/>
      <dgm:spPr/>
      <dgm:t>
        <a:bodyPr/>
        <a:lstStyle/>
        <a:p>
          <a:endParaRPr lang="zh-TW" altLang="en-US">
            <a:latin typeface="微軟正黑體" panose="020B0604030504040204" pitchFamily="34" charset="-120"/>
            <a:ea typeface="微軟正黑體" panose="020B0604030504040204" pitchFamily="34" charset="-120"/>
          </a:endParaRPr>
        </a:p>
      </dgm:t>
    </dgm:pt>
    <dgm:pt modelId="{8469827E-C6B0-4B2A-A806-B03AD9EBDC38}">
      <dgm:prSet phldrT="[文字]" custT="1"/>
      <dgm:spPr>
        <a:ln>
          <a:solidFill>
            <a:schemeClr val="accent2"/>
          </a:solidFill>
        </a:ln>
      </dgm:spPr>
      <dgm:t>
        <a:bodyPr/>
        <a:lstStyle/>
        <a:p>
          <a:r>
            <a:rPr lang="zh-TW" altLang="en-US" sz="1800" dirty="0">
              <a:solidFill>
                <a:schemeClr val="accent6">
                  <a:lumMod val="50000"/>
                </a:schemeClr>
              </a:solidFill>
              <a:latin typeface="微軟正黑體" panose="020B0604030504040204" pitchFamily="34" charset="-120"/>
              <a:ea typeface="微軟正黑體" panose="020B0604030504040204" pitchFamily="34" charset="-120"/>
            </a:rPr>
            <a:t>花謝後的花蕾初發育</a:t>
          </a:r>
        </a:p>
      </dgm:t>
    </dgm:pt>
    <dgm:pt modelId="{18588EDB-652D-4389-8B52-BD2A555C3E81}" type="parTrans" cxnId="{A996B909-24CE-4998-8FE4-C6B3975EE1CB}">
      <dgm:prSet/>
      <dgm:spPr/>
      <dgm:t>
        <a:bodyPr/>
        <a:lstStyle/>
        <a:p>
          <a:endParaRPr lang="zh-TW" altLang="en-US">
            <a:latin typeface="微軟正黑體" panose="020B0604030504040204" pitchFamily="34" charset="-120"/>
            <a:ea typeface="微軟正黑體" panose="020B0604030504040204" pitchFamily="34" charset="-120"/>
          </a:endParaRPr>
        </a:p>
      </dgm:t>
    </dgm:pt>
    <dgm:pt modelId="{8CB57BFE-6BC1-4F3B-ACDE-1264D07B8638}" type="sibTrans" cxnId="{A996B909-24CE-4998-8FE4-C6B3975EE1CB}">
      <dgm:prSet/>
      <dgm:spPr/>
      <dgm:t>
        <a:bodyPr/>
        <a:lstStyle/>
        <a:p>
          <a:endParaRPr lang="zh-TW" altLang="en-US">
            <a:latin typeface="微軟正黑體" panose="020B0604030504040204" pitchFamily="34" charset="-120"/>
            <a:ea typeface="微軟正黑體" panose="020B0604030504040204" pitchFamily="34" charset="-120"/>
          </a:endParaRPr>
        </a:p>
      </dgm:t>
    </dgm:pt>
    <dgm:pt modelId="{15D2988B-AC04-4E16-9846-23DB48F16E86}">
      <dgm:prSet phldrT="[文字]"/>
      <dgm:spPr>
        <a:solidFill>
          <a:schemeClr val="accent2">
            <a:lumMod val="40000"/>
            <a:lumOff val="60000"/>
          </a:schemeClr>
        </a:solidFill>
        <a:ln>
          <a:solidFill>
            <a:schemeClr val="accent2"/>
          </a:solidFill>
        </a:ln>
      </dgm:spPr>
      <dgm:t>
        <a:bodyPr/>
        <a:lstStyle/>
        <a:p>
          <a:r>
            <a:rPr lang="zh-TW" dirty="0">
              <a:solidFill>
                <a:schemeClr val="accent6">
                  <a:lumMod val="50000"/>
                </a:schemeClr>
              </a:solidFill>
              <a:latin typeface="微軟正黑體" panose="020B0604030504040204" pitchFamily="34" charset="-120"/>
              <a:ea typeface="微軟正黑體" panose="020B0604030504040204" pitchFamily="34" charset="-120"/>
            </a:rPr>
            <a:t>冬眠期</a:t>
          </a:r>
          <a:endParaRPr lang="zh-TW" altLang="en-US" dirty="0">
            <a:solidFill>
              <a:schemeClr val="accent6">
                <a:lumMod val="50000"/>
              </a:schemeClr>
            </a:solidFill>
            <a:latin typeface="微軟正黑體" panose="020B0604030504040204" pitchFamily="34" charset="-120"/>
            <a:ea typeface="微軟正黑體" panose="020B0604030504040204" pitchFamily="34" charset="-120"/>
          </a:endParaRPr>
        </a:p>
      </dgm:t>
    </dgm:pt>
    <dgm:pt modelId="{5225326E-B408-49E4-AB4C-220811899A73}" type="parTrans" cxnId="{6AD9F7F2-F13B-4564-8EF7-DD72877C309D}">
      <dgm:prSet/>
      <dgm:spPr/>
      <dgm:t>
        <a:bodyPr/>
        <a:lstStyle/>
        <a:p>
          <a:endParaRPr lang="zh-TW" altLang="en-US">
            <a:latin typeface="微軟正黑體" panose="020B0604030504040204" pitchFamily="34" charset="-120"/>
            <a:ea typeface="微軟正黑體" panose="020B0604030504040204" pitchFamily="34" charset="-120"/>
          </a:endParaRPr>
        </a:p>
      </dgm:t>
    </dgm:pt>
    <dgm:pt modelId="{3AF9EAF8-099E-4426-8D21-CC8B5CDE0C70}" type="sibTrans" cxnId="{6AD9F7F2-F13B-4564-8EF7-DD72877C309D}">
      <dgm:prSet/>
      <dgm:spPr/>
      <dgm:t>
        <a:bodyPr/>
        <a:lstStyle/>
        <a:p>
          <a:endParaRPr lang="zh-TW" altLang="en-US">
            <a:latin typeface="微軟正黑體" panose="020B0604030504040204" pitchFamily="34" charset="-120"/>
            <a:ea typeface="微軟正黑體" panose="020B0604030504040204" pitchFamily="34" charset="-120"/>
          </a:endParaRPr>
        </a:p>
      </dgm:t>
    </dgm:pt>
    <dgm:pt modelId="{7BD25A53-3BFD-4566-9DE0-7530492D8180}">
      <dgm:prSet phldrT="[文字]" custT="1"/>
      <dgm:spPr>
        <a:ln>
          <a:solidFill>
            <a:schemeClr val="accent2"/>
          </a:solidFill>
        </a:ln>
      </dgm:spPr>
      <dgm:t>
        <a:bodyPr/>
        <a:lstStyle/>
        <a:p>
          <a:r>
            <a:rPr lang="zh-TW" altLang="en-US" sz="1800">
              <a:solidFill>
                <a:schemeClr val="accent6">
                  <a:lumMod val="50000"/>
                </a:schemeClr>
              </a:solidFill>
              <a:latin typeface="微軟正黑體" panose="020B0604030504040204" pitchFamily="34" charset="-120"/>
              <a:ea typeface="微軟正黑體" panose="020B0604030504040204" pitchFamily="34" charset="-120"/>
            </a:rPr>
            <a:t>秋末</a:t>
          </a:r>
          <a:r>
            <a:rPr lang="en-US" altLang="zh-TW" sz="1800">
              <a:solidFill>
                <a:schemeClr val="accent6">
                  <a:lumMod val="50000"/>
                </a:schemeClr>
              </a:solidFill>
              <a:latin typeface="微軟正黑體" panose="020B0604030504040204" pitchFamily="34" charset="-120"/>
              <a:ea typeface="微軟正黑體" panose="020B0604030504040204" pitchFamily="34" charset="-120"/>
            </a:rPr>
            <a:t>-</a:t>
          </a:r>
          <a:r>
            <a:rPr lang="zh-TW" altLang="en-US" sz="1800">
              <a:solidFill>
                <a:schemeClr val="accent6">
                  <a:lumMod val="50000"/>
                </a:schemeClr>
              </a:solidFill>
              <a:latin typeface="微軟正黑體" panose="020B0604030504040204" pitchFamily="34" charset="-120"/>
              <a:ea typeface="微軟正黑體" panose="020B0604030504040204" pitchFamily="34" charset="-120"/>
            </a:rPr>
            <a:t>冬</a:t>
          </a:r>
          <a:endParaRPr lang="zh-TW" altLang="en-US" sz="1800" dirty="0">
            <a:solidFill>
              <a:schemeClr val="accent6">
                <a:lumMod val="50000"/>
              </a:schemeClr>
            </a:solidFill>
            <a:latin typeface="微軟正黑體" panose="020B0604030504040204" pitchFamily="34" charset="-120"/>
            <a:ea typeface="微軟正黑體" panose="020B0604030504040204" pitchFamily="34" charset="-120"/>
          </a:endParaRPr>
        </a:p>
      </dgm:t>
    </dgm:pt>
    <dgm:pt modelId="{5FBDA83A-6C74-4855-ACAF-35CCC293AB9F}" type="parTrans" cxnId="{4832A8B9-5FB9-4BF4-99E1-FB5B4591F47F}">
      <dgm:prSet/>
      <dgm:spPr/>
      <dgm:t>
        <a:bodyPr/>
        <a:lstStyle/>
        <a:p>
          <a:endParaRPr lang="zh-TW" altLang="en-US">
            <a:latin typeface="微軟正黑體" panose="020B0604030504040204" pitchFamily="34" charset="-120"/>
            <a:ea typeface="微軟正黑體" panose="020B0604030504040204" pitchFamily="34" charset="-120"/>
          </a:endParaRPr>
        </a:p>
      </dgm:t>
    </dgm:pt>
    <dgm:pt modelId="{D20B9B64-EFD2-4054-9F9B-2F272BA82772}" type="sibTrans" cxnId="{4832A8B9-5FB9-4BF4-99E1-FB5B4591F47F}">
      <dgm:prSet/>
      <dgm:spPr/>
      <dgm:t>
        <a:bodyPr/>
        <a:lstStyle/>
        <a:p>
          <a:endParaRPr lang="zh-TW" altLang="en-US">
            <a:latin typeface="微軟正黑體" panose="020B0604030504040204" pitchFamily="34" charset="-120"/>
            <a:ea typeface="微軟正黑體" panose="020B0604030504040204" pitchFamily="34" charset="-120"/>
          </a:endParaRPr>
        </a:p>
      </dgm:t>
    </dgm:pt>
    <dgm:pt modelId="{A0E1C5AC-C7A5-4022-B9D8-133E74E526F5}">
      <dgm:prSet phldrT="[文字]" custT="1"/>
      <dgm:spPr>
        <a:ln>
          <a:solidFill>
            <a:schemeClr val="accent2"/>
          </a:solidFill>
        </a:ln>
      </dgm:spPr>
      <dgm:t>
        <a:bodyPr/>
        <a:lstStyle/>
        <a:p>
          <a:r>
            <a:rPr lang="zh-TW" altLang="en-US" sz="1800" dirty="0">
              <a:solidFill>
                <a:schemeClr val="accent6">
                  <a:lumMod val="50000"/>
                </a:schemeClr>
              </a:solidFill>
              <a:latin typeface="微軟正黑體" panose="020B0604030504040204" pitchFamily="34" charset="-120"/>
              <a:ea typeface="微軟正黑體" panose="020B0604030504040204" pitchFamily="34" charset="-120"/>
            </a:rPr>
            <a:t>樹芽停止生長，樹體進入冬眠期</a:t>
          </a:r>
        </a:p>
      </dgm:t>
    </dgm:pt>
    <dgm:pt modelId="{4B136C79-9FD7-4A07-8C0C-84075DD0B9B0}" type="parTrans" cxnId="{F857975B-75CA-4A0B-A0C3-3A8E1E602ABC}">
      <dgm:prSet/>
      <dgm:spPr/>
      <dgm:t>
        <a:bodyPr/>
        <a:lstStyle/>
        <a:p>
          <a:endParaRPr lang="zh-TW" altLang="en-US">
            <a:latin typeface="微軟正黑體" panose="020B0604030504040204" pitchFamily="34" charset="-120"/>
            <a:ea typeface="微軟正黑體" panose="020B0604030504040204" pitchFamily="34" charset="-120"/>
          </a:endParaRPr>
        </a:p>
      </dgm:t>
    </dgm:pt>
    <dgm:pt modelId="{9221A9FE-B126-4D70-9CDA-1C440A10AE9F}" type="sibTrans" cxnId="{F857975B-75CA-4A0B-A0C3-3A8E1E602ABC}">
      <dgm:prSet/>
      <dgm:spPr/>
      <dgm:t>
        <a:bodyPr/>
        <a:lstStyle/>
        <a:p>
          <a:endParaRPr lang="zh-TW" altLang="en-US">
            <a:latin typeface="微軟正黑體" panose="020B0604030504040204" pitchFamily="34" charset="-120"/>
            <a:ea typeface="微軟正黑體" panose="020B0604030504040204" pitchFamily="34" charset="-120"/>
          </a:endParaRPr>
        </a:p>
      </dgm:t>
    </dgm:pt>
    <dgm:pt modelId="{E24BDC6C-1440-493D-B793-43701DA1C156}">
      <dgm:prSet phldrT="[文字]"/>
      <dgm:spPr>
        <a:solidFill>
          <a:schemeClr val="accent2">
            <a:lumMod val="40000"/>
            <a:lumOff val="60000"/>
          </a:schemeClr>
        </a:solidFill>
        <a:ln>
          <a:solidFill>
            <a:schemeClr val="accent2"/>
          </a:solidFill>
        </a:ln>
      </dgm:spPr>
      <dgm:t>
        <a:bodyPr/>
        <a:lstStyle/>
        <a:p>
          <a:r>
            <a:rPr lang="zh-TW" dirty="0">
              <a:solidFill>
                <a:schemeClr val="accent6">
                  <a:lumMod val="50000"/>
                </a:schemeClr>
              </a:solidFill>
              <a:latin typeface="微軟正黑體" panose="020B0604030504040204" pitchFamily="34" charset="-120"/>
              <a:ea typeface="微軟正黑體" panose="020B0604030504040204" pitchFamily="34" charset="-120"/>
            </a:rPr>
            <a:t>花期</a:t>
          </a:r>
          <a:endParaRPr lang="zh-TW" altLang="en-US" dirty="0">
            <a:solidFill>
              <a:schemeClr val="accent6">
                <a:lumMod val="50000"/>
              </a:schemeClr>
            </a:solidFill>
            <a:latin typeface="微軟正黑體" panose="020B0604030504040204" pitchFamily="34" charset="-120"/>
            <a:ea typeface="微軟正黑體" panose="020B0604030504040204" pitchFamily="34" charset="-120"/>
          </a:endParaRPr>
        </a:p>
      </dgm:t>
    </dgm:pt>
    <dgm:pt modelId="{CB749062-E04C-4F2C-B4FB-2E5321065B9D}" type="parTrans" cxnId="{FA244F82-F48B-4367-8127-4DADE382EB09}">
      <dgm:prSet/>
      <dgm:spPr/>
      <dgm:t>
        <a:bodyPr/>
        <a:lstStyle/>
        <a:p>
          <a:endParaRPr lang="zh-TW" altLang="en-US">
            <a:latin typeface="微軟正黑體" panose="020B0604030504040204" pitchFamily="34" charset="-120"/>
            <a:ea typeface="微軟正黑體" panose="020B0604030504040204" pitchFamily="34" charset="-120"/>
          </a:endParaRPr>
        </a:p>
      </dgm:t>
    </dgm:pt>
    <dgm:pt modelId="{C03DB799-8D7B-4A1F-A416-782C825FD4E9}" type="sibTrans" cxnId="{FA244F82-F48B-4367-8127-4DADE382EB09}">
      <dgm:prSet/>
      <dgm:spPr/>
      <dgm:t>
        <a:bodyPr/>
        <a:lstStyle/>
        <a:p>
          <a:endParaRPr lang="zh-TW" altLang="en-US">
            <a:latin typeface="微軟正黑體" panose="020B0604030504040204" pitchFamily="34" charset="-120"/>
            <a:ea typeface="微軟正黑體" panose="020B0604030504040204" pitchFamily="34" charset="-120"/>
          </a:endParaRPr>
        </a:p>
      </dgm:t>
    </dgm:pt>
    <dgm:pt modelId="{9A4A6500-9A22-4027-83F0-08C0663527D4}">
      <dgm:prSet phldrT="[文字]" custT="1"/>
      <dgm:spPr>
        <a:ln>
          <a:solidFill>
            <a:schemeClr val="accent2"/>
          </a:solidFill>
        </a:ln>
      </dgm:spPr>
      <dgm:t>
        <a:bodyPr/>
        <a:lstStyle/>
        <a:p>
          <a:r>
            <a:rPr lang="zh-TW" altLang="en-US" sz="1800" dirty="0">
              <a:solidFill>
                <a:schemeClr val="accent6">
                  <a:lumMod val="50000"/>
                </a:schemeClr>
              </a:solidFill>
              <a:latin typeface="微軟正黑體" panose="020B0604030504040204" pitchFamily="34" charset="-120"/>
              <a:ea typeface="微軟正黑體" panose="020B0604030504040204" pitchFamily="34" charset="-120"/>
            </a:rPr>
            <a:t>春</a:t>
          </a:r>
        </a:p>
      </dgm:t>
    </dgm:pt>
    <dgm:pt modelId="{7F8BCB86-D6FA-4110-A52C-783F910FF37B}" type="parTrans" cxnId="{5EB40956-26B2-4AD1-9BD3-B60C5B964AFA}">
      <dgm:prSet/>
      <dgm:spPr/>
      <dgm:t>
        <a:bodyPr/>
        <a:lstStyle/>
        <a:p>
          <a:endParaRPr lang="zh-TW" altLang="en-US">
            <a:latin typeface="微軟正黑體" panose="020B0604030504040204" pitchFamily="34" charset="-120"/>
            <a:ea typeface="微軟正黑體" panose="020B0604030504040204" pitchFamily="34" charset="-120"/>
          </a:endParaRPr>
        </a:p>
      </dgm:t>
    </dgm:pt>
    <dgm:pt modelId="{3C9A992B-B402-418A-984F-AD0203D8D8CA}" type="sibTrans" cxnId="{5EB40956-26B2-4AD1-9BD3-B60C5B964AFA}">
      <dgm:prSet/>
      <dgm:spPr/>
      <dgm:t>
        <a:bodyPr/>
        <a:lstStyle/>
        <a:p>
          <a:endParaRPr lang="zh-TW" altLang="en-US">
            <a:latin typeface="微軟正黑體" panose="020B0604030504040204" pitchFamily="34" charset="-120"/>
            <a:ea typeface="微軟正黑體" panose="020B0604030504040204" pitchFamily="34" charset="-120"/>
          </a:endParaRPr>
        </a:p>
      </dgm:t>
    </dgm:pt>
    <dgm:pt modelId="{8CCCA20E-AF77-4E13-A590-2A0FA7F62599}">
      <dgm:prSet phldrT="[文字]" custT="1"/>
      <dgm:spPr>
        <a:ln>
          <a:solidFill>
            <a:schemeClr val="accent2"/>
          </a:solidFill>
        </a:ln>
      </dgm:spPr>
      <dgm:t>
        <a:bodyPr/>
        <a:lstStyle/>
        <a:p>
          <a:r>
            <a:rPr lang="zh-TW" sz="1800" dirty="0">
              <a:solidFill>
                <a:schemeClr val="accent6">
                  <a:lumMod val="50000"/>
                </a:schemeClr>
              </a:solidFill>
              <a:latin typeface="微軟正黑體" panose="020B0604030504040204" pitchFamily="34" charset="-120"/>
              <a:ea typeface="微軟正黑體" panose="020B0604030504040204" pitchFamily="34" charset="-120"/>
            </a:rPr>
            <a:t>花蕾終於在春天開花（在氣候條件允許的情況下）</a:t>
          </a:r>
          <a:endParaRPr lang="zh-TW" altLang="en-US" sz="1800" dirty="0">
            <a:solidFill>
              <a:schemeClr val="accent6">
                <a:lumMod val="50000"/>
              </a:schemeClr>
            </a:solidFill>
            <a:latin typeface="微軟正黑體" panose="020B0604030504040204" pitchFamily="34" charset="-120"/>
            <a:ea typeface="微軟正黑體" panose="020B0604030504040204" pitchFamily="34" charset="-120"/>
          </a:endParaRPr>
        </a:p>
      </dgm:t>
    </dgm:pt>
    <dgm:pt modelId="{D9EBDEA6-CDD4-45AE-8490-3C806EBBD179}" type="parTrans" cxnId="{7774E707-5B56-482B-8547-6CB08607B9E7}">
      <dgm:prSet/>
      <dgm:spPr/>
      <dgm:t>
        <a:bodyPr/>
        <a:lstStyle/>
        <a:p>
          <a:endParaRPr lang="zh-TW" altLang="en-US">
            <a:latin typeface="微軟正黑體" panose="020B0604030504040204" pitchFamily="34" charset="-120"/>
            <a:ea typeface="微軟正黑體" panose="020B0604030504040204" pitchFamily="34" charset="-120"/>
          </a:endParaRPr>
        </a:p>
      </dgm:t>
    </dgm:pt>
    <dgm:pt modelId="{57C01447-2BF2-41CD-B75C-40F415EFCE27}" type="sibTrans" cxnId="{7774E707-5B56-482B-8547-6CB08607B9E7}">
      <dgm:prSet/>
      <dgm:spPr/>
      <dgm:t>
        <a:bodyPr/>
        <a:lstStyle/>
        <a:p>
          <a:endParaRPr lang="zh-TW" altLang="en-US">
            <a:latin typeface="微軟正黑體" panose="020B0604030504040204" pitchFamily="34" charset="-120"/>
            <a:ea typeface="微軟正黑體" panose="020B0604030504040204" pitchFamily="34" charset="-120"/>
          </a:endParaRPr>
        </a:p>
      </dgm:t>
    </dgm:pt>
    <dgm:pt modelId="{4A979499-EE70-4D5A-AEA2-A3A2C1197631}">
      <dgm:prSet phldrT="[文字]" custT="1"/>
      <dgm:spPr>
        <a:ln>
          <a:solidFill>
            <a:schemeClr val="accent2"/>
          </a:solidFill>
        </a:ln>
      </dgm:spPr>
      <dgm:t>
        <a:bodyPr/>
        <a:lstStyle/>
        <a:p>
          <a:r>
            <a:rPr lang="zh-TW" altLang="en-US" sz="1800" dirty="0">
              <a:solidFill>
                <a:schemeClr val="accent6">
                  <a:lumMod val="50000"/>
                </a:schemeClr>
              </a:solidFill>
              <a:latin typeface="微軟正黑體" panose="020B0604030504040204" pitchFamily="34" charset="-120"/>
              <a:ea typeface="微軟正黑體" panose="020B0604030504040204" pitchFamily="34" charset="-120"/>
            </a:rPr>
            <a:t>夏</a:t>
          </a:r>
          <a:r>
            <a:rPr lang="en-US" altLang="zh-TW" sz="1800" dirty="0">
              <a:solidFill>
                <a:schemeClr val="accent6">
                  <a:lumMod val="50000"/>
                </a:schemeClr>
              </a:solidFill>
              <a:latin typeface="微軟正黑體" panose="020B0604030504040204" pitchFamily="34" charset="-120"/>
              <a:ea typeface="微軟正黑體" panose="020B0604030504040204" pitchFamily="34" charset="-120"/>
            </a:rPr>
            <a:t>-</a:t>
          </a:r>
          <a:r>
            <a:rPr lang="zh-TW" altLang="en-US" sz="1800" dirty="0">
              <a:solidFill>
                <a:schemeClr val="accent6">
                  <a:lumMod val="50000"/>
                </a:schemeClr>
              </a:solidFill>
              <a:latin typeface="微軟正黑體" panose="020B0604030504040204" pitchFamily="34" charset="-120"/>
              <a:ea typeface="微軟正黑體" panose="020B0604030504040204" pitchFamily="34" charset="-120"/>
            </a:rPr>
            <a:t>秋</a:t>
          </a:r>
        </a:p>
      </dgm:t>
    </dgm:pt>
    <dgm:pt modelId="{08AB8C7D-E421-44E3-B4E6-762D19709BD5}" type="parTrans" cxnId="{DD6E7957-B666-45B9-9446-E765C74AC4E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1DFB0725-C79A-4E4D-9858-4EEAB7ED9828}" type="sibTrans" cxnId="{DD6E7957-B666-45B9-9446-E765C74AC4E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685BF0FA-B972-439F-9A77-4A8066024939}">
      <dgm:prSet phldrT="[文字]"/>
      <dgm:spPr>
        <a:solidFill>
          <a:schemeClr val="accent2">
            <a:lumMod val="40000"/>
            <a:lumOff val="60000"/>
          </a:schemeClr>
        </a:solidFill>
        <a:ln>
          <a:solidFill>
            <a:schemeClr val="accent2"/>
          </a:solidFill>
        </a:ln>
      </dgm:spPr>
      <dgm:t>
        <a:bodyPr/>
        <a:lstStyle/>
        <a:p>
          <a:r>
            <a:rPr lang="zh-TW" altLang="en-US" dirty="0">
              <a:solidFill>
                <a:schemeClr val="accent6">
                  <a:lumMod val="50000"/>
                </a:schemeClr>
              </a:solidFill>
              <a:latin typeface="微軟正黑體" panose="020B0604030504040204" pitchFamily="34" charset="-120"/>
              <a:ea typeface="微軟正黑體" panose="020B0604030504040204" pitchFamily="34" charset="-120"/>
            </a:rPr>
            <a:t>生長期</a:t>
          </a:r>
        </a:p>
      </dgm:t>
    </dgm:pt>
    <dgm:pt modelId="{6B255024-EB01-422D-AA30-97657E6D7B71}" type="parTrans" cxnId="{7913D177-69DA-4C34-A898-91B45C954BAD}">
      <dgm:prSet/>
      <dgm:spPr/>
      <dgm:t>
        <a:bodyPr/>
        <a:lstStyle/>
        <a:p>
          <a:endParaRPr lang="zh-TW" altLang="en-US">
            <a:latin typeface="微軟正黑體" panose="020B0604030504040204" pitchFamily="34" charset="-120"/>
            <a:ea typeface="微軟正黑體" panose="020B0604030504040204" pitchFamily="34" charset="-120"/>
          </a:endParaRPr>
        </a:p>
      </dgm:t>
    </dgm:pt>
    <dgm:pt modelId="{D5E75F5A-0757-499D-9256-FE003E8F73D4}" type="sibTrans" cxnId="{7913D177-69DA-4C34-A898-91B45C954BAD}">
      <dgm:prSet/>
      <dgm:spPr/>
      <dgm:t>
        <a:bodyPr/>
        <a:lstStyle/>
        <a:p>
          <a:endParaRPr lang="zh-TW" altLang="en-US">
            <a:latin typeface="微軟正黑體" panose="020B0604030504040204" pitchFamily="34" charset="-120"/>
            <a:ea typeface="微軟正黑體" panose="020B0604030504040204" pitchFamily="34" charset="-120"/>
          </a:endParaRPr>
        </a:p>
      </dgm:t>
    </dgm:pt>
    <dgm:pt modelId="{7DC84E16-D3D9-4705-B2B8-706443604441}">
      <dgm:prSet phldrT="[文字]" custT="1"/>
      <dgm:spPr>
        <a:ln>
          <a:solidFill>
            <a:schemeClr val="accent2"/>
          </a:solidFill>
        </a:ln>
      </dgm:spPr>
      <dgm:t>
        <a:bodyPr/>
        <a:lstStyle/>
        <a:p>
          <a:r>
            <a:rPr lang="zh-TW" altLang="en-US" sz="1800" dirty="0">
              <a:solidFill>
                <a:schemeClr val="accent6">
                  <a:lumMod val="50000"/>
                </a:schemeClr>
              </a:solidFill>
              <a:latin typeface="微軟正黑體" panose="020B0604030504040204" pitchFamily="34" charset="-120"/>
              <a:ea typeface="微軟正黑體" panose="020B0604030504040204" pitchFamily="34" charset="-120"/>
            </a:rPr>
            <a:t>冬末</a:t>
          </a:r>
          <a:r>
            <a:rPr lang="en-US" altLang="zh-TW" sz="1800" dirty="0">
              <a:solidFill>
                <a:schemeClr val="accent6">
                  <a:lumMod val="50000"/>
                </a:schemeClr>
              </a:solidFill>
              <a:latin typeface="微軟正黑體" panose="020B0604030504040204" pitchFamily="34" charset="-120"/>
              <a:ea typeface="微軟正黑體" panose="020B0604030504040204" pitchFamily="34" charset="-120"/>
            </a:rPr>
            <a:t>-</a:t>
          </a:r>
          <a:r>
            <a:rPr lang="zh-TW" altLang="en-US" sz="1800" dirty="0">
              <a:solidFill>
                <a:schemeClr val="accent6">
                  <a:lumMod val="50000"/>
                </a:schemeClr>
              </a:solidFill>
              <a:latin typeface="微軟正黑體" panose="020B0604030504040204" pitchFamily="34" charset="-120"/>
              <a:ea typeface="微軟正黑體" panose="020B0604030504040204" pitchFamily="34" charset="-120"/>
            </a:rPr>
            <a:t>春</a:t>
          </a:r>
        </a:p>
      </dgm:t>
    </dgm:pt>
    <dgm:pt modelId="{6F8B9D93-D64C-4357-8B2C-DE11B91531C7}" type="parTrans" cxnId="{94A3A25F-0D7F-47EA-9470-2FF8FE59F422}">
      <dgm:prSet/>
      <dgm:spPr/>
      <dgm:t>
        <a:bodyPr/>
        <a:lstStyle/>
        <a:p>
          <a:endParaRPr lang="zh-TW" altLang="en-US">
            <a:latin typeface="微軟正黑體" panose="020B0604030504040204" pitchFamily="34" charset="-120"/>
            <a:ea typeface="微軟正黑體" panose="020B0604030504040204" pitchFamily="34" charset="-120"/>
          </a:endParaRPr>
        </a:p>
      </dgm:t>
    </dgm:pt>
    <dgm:pt modelId="{23A7554A-CB70-42F5-8A63-D781F36941EF}" type="sibTrans" cxnId="{94A3A25F-0D7F-47EA-9470-2FF8FE59F422}">
      <dgm:prSet/>
      <dgm:spPr/>
      <dgm:t>
        <a:bodyPr/>
        <a:lstStyle/>
        <a:p>
          <a:endParaRPr lang="zh-TW" altLang="en-US">
            <a:latin typeface="微軟正黑體" panose="020B0604030504040204" pitchFamily="34" charset="-120"/>
            <a:ea typeface="微軟正黑體" panose="020B0604030504040204" pitchFamily="34" charset="-120"/>
          </a:endParaRPr>
        </a:p>
      </dgm:t>
    </dgm:pt>
    <dgm:pt modelId="{343820A4-6119-47B2-9DC8-EF4E544FB97D}">
      <dgm:prSet phldrT="[文字]" custT="1"/>
      <dgm:spPr>
        <a:ln>
          <a:solidFill>
            <a:schemeClr val="accent2"/>
          </a:solidFill>
        </a:ln>
      </dgm:spPr>
      <dgm:t>
        <a:bodyPr/>
        <a:lstStyle/>
        <a:p>
          <a:r>
            <a:rPr lang="zh-TW" altLang="en-US" sz="1800" dirty="0">
              <a:solidFill>
                <a:schemeClr val="accent6">
                  <a:lumMod val="50000"/>
                </a:schemeClr>
              </a:solidFill>
              <a:latin typeface="微軟正黑體" panose="020B0604030504040204" pitchFamily="34" charset="-120"/>
              <a:ea typeface="微軟正黑體" panose="020B0604030504040204" pitchFamily="34" charset="-120"/>
            </a:rPr>
            <a:t>累積能量</a:t>
          </a:r>
        </a:p>
      </dgm:t>
    </dgm:pt>
    <dgm:pt modelId="{929C6D7F-3CB8-4812-887A-FFC4A1CDD2A4}" type="parTrans" cxnId="{19A49AC6-4971-4EF1-B662-E4A638106B2A}">
      <dgm:prSet/>
      <dgm:spPr/>
      <dgm:t>
        <a:bodyPr/>
        <a:lstStyle/>
        <a:p>
          <a:endParaRPr lang="zh-TW" altLang="en-US">
            <a:latin typeface="微軟正黑體" panose="020B0604030504040204" pitchFamily="34" charset="-120"/>
            <a:ea typeface="微軟正黑體" panose="020B0604030504040204" pitchFamily="34" charset="-120"/>
          </a:endParaRPr>
        </a:p>
      </dgm:t>
    </dgm:pt>
    <dgm:pt modelId="{30FC3267-60CA-48C2-B010-2C91E0C8DE56}" type="sibTrans" cxnId="{19A49AC6-4971-4EF1-B662-E4A638106B2A}">
      <dgm:prSet/>
      <dgm:spPr/>
      <dgm:t>
        <a:bodyPr/>
        <a:lstStyle/>
        <a:p>
          <a:endParaRPr lang="zh-TW" altLang="en-US">
            <a:latin typeface="微軟正黑體" panose="020B0604030504040204" pitchFamily="34" charset="-120"/>
            <a:ea typeface="微軟正黑體" panose="020B0604030504040204" pitchFamily="34" charset="-120"/>
          </a:endParaRPr>
        </a:p>
      </dgm:t>
    </dgm:pt>
    <dgm:pt modelId="{C30EDBED-69E6-4083-969F-2E5F0E23C690}" type="pres">
      <dgm:prSet presAssocID="{A3B7A9D7-954B-4C89-BE1F-119B2EFE241E}" presName="linearFlow" presStyleCnt="0">
        <dgm:presLayoutVars>
          <dgm:dir/>
          <dgm:animLvl val="lvl"/>
          <dgm:resizeHandles val="exact"/>
        </dgm:presLayoutVars>
      </dgm:prSet>
      <dgm:spPr/>
    </dgm:pt>
    <dgm:pt modelId="{E340ED2D-6D7D-4A14-80CE-97C9535D9829}" type="pres">
      <dgm:prSet presAssocID="{44EC6E30-DD95-4FC7-9519-9DCA20743AFE}" presName="composite" presStyleCnt="0"/>
      <dgm:spPr/>
    </dgm:pt>
    <dgm:pt modelId="{6A8297D5-AAA3-4FFE-9293-822EBCDE283E}" type="pres">
      <dgm:prSet presAssocID="{44EC6E30-DD95-4FC7-9519-9DCA20743AFE}" presName="parentText" presStyleLbl="alignNode1" presStyleIdx="0" presStyleCnt="4">
        <dgm:presLayoutVars>
          <dgm:chMax val="1"/>
          <dgm:bulletEnabled val="1"/>
        </dgm:presLayoutVars>
      </dgm:prSet>
      <dgm:spPr/>
    </dgm:pt>
    <dgm:pt modelId="{85CB8B4F-71EF-40AC-A97C-6C1B1D4B8BFA}" type="pres">
      <dgm:prSet presAssocID="{44EC6E30-DD95-4FC7-9519-9DCA20743AFE}" presName="descendantText" presStyleLbl="alignAcc1" presStyleIdx="0" presStyleCnt="4" custLinFactNeighborY="0">
        <dgm:presLayoutVars>
          <dgm:bulletEnabled val="1"/>
        </dgm:presLayoutVars>
      </dgm:prSet>
      <dgm:spPr/>
    </dgm:pt>
    <dgm:pt modelId="{BC1EF398-B8BE-4F0C-9DBE-EB26EB7FAB7A}" type="pres">
      <dgm:prSet presAssocID="{FF11D726-F2C4-4053-B634-EF2453614090}" presName="sp" presStyleCnt="0"/>
      <dgm:spPr/>
    </dgm:pt>
    <dgm:pt modelId="{11567F8B-3C73-4377-93EF-69E4DC23CBEF}" type="pres">
      <dgm:prSet presAssocID="{15D2988B-AC04-4E16-9846-23DB48F16E86}" presName="composite" presStyleCnt="0"/>
      <dgm:spPr/>
    </dgm:pt>
    <dgm:pt modelId="{27EFCB64-972E-4670-9429-E0F5554AA3D9}" type="pres">
      <dgm:prSet presAssocID="{15D2988B-AC04-4E16-9846-23DB48F16E86}" presName="parentText" presStyleLbl="alignNode1" presStyleIdx="1" presStyleCnt="4">
        <dgm:presLayoutVars>
          <dgm:chMax val="1"/>
          <dgm:bulletEnabled val="1"/>
        </dgm:presLayoutVars>
      </dgm:prSet>
      <dgm:spPr/>
    </dgm:pt>
    <dgm:pt modelId="{1EFEBBA5-C62B-4BB0-AEAD-63D9D356A1C0}" type="pres">
      <dgm:prSet presAssocID="{15D2988B-AC04-4E16-9846-23DB48F16E86}" presName="descendantText" presStyleLbl="alignAcc1" presStyleIdx="1" presStyleCnt="4" custLinFactNeighborY="0">
        <dgm:presLayoutVars>
          <dgm:bulletEnabled val="1"/>
        </dgm:presLayoutVars>
      </dgm:prSet>
      <dgm:spPr/>
    </dgm:pt>
    <dgm:pt modelId="{3012F468-A989-4AE5-ABB8-9ACF0FD92324}" type="pres">
      <dgm:prSet presAssocID="{3AF9EAF8-099E-4426-8D21-CC8B5CDE0C70}" presName="sp" presStyleCnt="0"/>
      <dgm:spPr/>
    </dgm:pt>
    <dgm:pt modelId="{0C8590E0-093F-44F0-8805-0231AE82228E}" type="pres">
      <dgm:prSet presAssocID="{685BF0FA-B972-439F-9A77-4A8066024939}" presName="composite" presStyleCnt="0"/>
      <dgm:spPr/>
    </dgm:pt>
    <dgm:pt modelId="{B966CBEA-269B-4899-8351-960304B23403}" type="pres">
      <dgm:prSet presAssocID="{685BF0FA-B972-439F-9A77-4A8066024939}" presName="parentText" presStyleLbl="alignNode1" presStyleIdx="2" presStyleCnt="4">
        <dgm:presLayoutVars>
          <dgm:chMax val="1"/>
          <dgm:bulletEnabled val="1"/>
        </dgm:presLayoutVars>
      </dgm:prSet>
      <dgm:spPr/>
    </dgm:pt>
    <dgm:pt modelId="{5ACBBB27-F353-4B63-AA35-3F1C8CFCF23E}" type="pres">
      <dgm:prSet presAssocID="{685BF0FA-B972-439F-9A77-4A8066024939}" presName="descendantText" presStyleLbl="alignAcc1" presStyleIdx="2" presStyleCnt="4" custLinFactNeighborY="0">
        <dgm:presLayoutVars>
          <dgm:bulletEnabled val="1"/>
        </dgm:presLayoutVars>
      </dgm:prSet>
      <dgm:spPr/>
    </dgm:pt>
    <dgm:pt modelId="{2B746AE8-656A-4686-8F04-747EE0F8A80B}" type="pres">
      <dgm:prSet presAssocID="{D5E75F5A-0757-499D-9256-FE003E8F73D4}" presName="sp" presStyleCnt="0"/>
      <dgm:spPr/>
    </dgm:pt>
    <dgm:pt modelId="{F5766026-E7F1-46E2-81F9-BBECAAD667F6}" type="pres">
      <dgm:prSet presAssocID="{E24BDC6C-1440-493D-B793-43701DA1C156}" presName="composite" presStyleCnt="0"/>
      <dgm:spPr/>
    </dgm:pt>
    <dgm:pt modelId="{A315D776-E7F7-4C3D-8B13-4FB3F3681134}" type="pres">
      <dgm:prSet presAssocID="{E24BDC6C-1440-493D-B793-43701DA1C156}" presName="parentText" presStyleLbl="alignNode1" presStyleIdx="3" presStyleCnt="4">
        <dgm:presLayoutVars>
          <dgm:chMax val="1"/>
          <dgm:bulletEnabled val="1"/>
        </dgm:presLayoutVars>
      </dgm:prSet>
      <dgm:spPr/>
    </dgm:pt>
    <dgm:pt modelId="{B5F77D78-59D4-4CA0-8023-75D1A564E805}" type="pres">
      <dgm:prSet presAssocID="{E24BDC6C-1440-493D-B793-43701DA1C156}" presName="descendantText" presStyleLbl="alignAcc1" presStyleIdx="3" presStyleCnt="4" custLinFactNeighborY="0">
        <dgm:presLayoutVars>
          <dgm:bulletEnabled val="1"/>
        </dgm:presLayoutVars>
      </dgm:prSet>
      <dgm:spPr/>
    </dgm:pt>
  </dgm:ptLst>
  <dgm:cxnLst>
    <dgm:cxn modelId="{7774E707-5B56-482B-8547-6CB08607B9E7}" srcId="{E24BDC6C-1440-493D-B793-43701DA1C156}" destId="{8CCCA20E-AF77-4E13-A590-2A0FA7F62599}" srcOrd="1" destOrd="0" parTransId="{D9EBDEA6-CDD4-45AE-8490-3C806EBBD179}" sibTransId="{57C01447-2BF2-41CD-B75C-40F415EFCE27}"/>
    <dgm:cxn modelId="{A996B909-24CE-4998-8FE4-C6B3975EE1CB}" srcId="{44EC6E30-DD95-4FC7-9519-9DCA20743AFE}" destId="{8469827E-C6B0-4B2A-A806-B03AD9EBDC38}" srcOrd="1" destOrd="0" parTransId="{18588EDB-652D-4389-8B52-BD2A555C3E81}" sibTransId="{8CB57BFE-6BC1-4F3B-ACDE-1264D07B8638}"/>
    <dgm:cxn modelId="{EDADC30C-421E-4CEB-87CC-1EFF81A2D7A1}" type="presOf" srcId="{4A979499-EE70-4D5A-AEA2-A3A2C1197631}" destId="{85CB8B4F-71EF-40AC-A97C-6C1B1D4B8BFA}" srcOrd="0" destOrd="0" presId="urn:microsoft.com/office/officeart/2005/8/layout/chevron2"/>
    <dgm:cxn modelId="{A9F09930-FEA3-4C42-AE9F-6089F5FDA8BB}" type="presOf" srcId="{8469827E-C6B0-4B2A-A806-B03AD9EBDC38}" destId="{85CB8B4F-71EF-40AC-A97C-6C1B1D4B8BFA}" srcOrd="0" destOrd="1" presId="urn:microsoft.com/office/officeart/2005/8/layout/chevron2"/>
    <dgm:cxn modelId="{F857975B-75CA-4A0B-A0C3-3A8E1E602ABC}" srcId="{15D2988B-AC04-4E16-9846-23DB48F16E86}" destId="{A0E1C5AC-C7A5-4022-B9D8-133E74E526F5}" srcOrd="1" destOrd="0" parTransId="{4B136C79-9FD7-4A07-8C0C-84075DD0B9B0}" sibTransId="{9221A9FE-B126-4D70-9CDA-1C440A10AE9F}"/>
    <dgm:cxn modelId="{94A3A25F-0D7F-47EA-9470-2FF8FE59F422}" srcId="{685BF0FA-B972-439F-9A77-4A8066024939}" destId="{7DC84E16-D3D9-4705-B2B8-706443604441}" srcOrd="0" destOrd="0" parTransId="{6F8B9D93-D64C-4357-8B2C-DE11B91531C7}" sibTransId="{23A7554A-CB70-42F5-8A63-D781F36941EF}"/>
    <dgm:cxn modelId="{5E138542-BBC5-4315-9999-CAB37F99B643}" type="presOf" srcId="{7BD25A53-3BFD-4566-9DE0-7530492D8180}" destId="{1EFEBBA5-C62B-4BB0-AEAD-63D9D356A1C0}" srcOrd="0" destOrd="0" presId="urn:microsoft.com/office/officeart/2005/8/layout/chevron2"/>
    <dgm:cxn modelId="{5EB40956-26B2-4AD1-9BD3-B60C5B964AFA}" srcId="{E24BDC6C-1440-493D-B793-43701DA1C156}" destId="{9A4A6500-9A22-4027-83F0-08C0663527D4}" srcOrd="0" destOrd="0" parTransId="{7F8BCB86-D6FA-4110-A52C-783F910FF37B}" sibTransId="{3C9A992B-B402-418A-984F-AD0203D8D8CA}"/>
    <dgm:cxn modelId="{DD6E7957-B666-45B9-9446-E765C74AC4EE}" srcId="{44EC6E30-DD95-4FC7-9519-9DCA20743AFE}" destId="{4A979499-EE70-4D5A-AEA2-A3A2C1197631}" srcOrd="0" destOrd="0" parTransId="{08AB8C7D-E421-44E3-B4E6-762D19709BD5}" sibTransId="{1DFB0725-C79A-4E4D-9858-4EEAB7ED9828}"/>
    <dgm:cxn modelId="{7913D177-69DA-4C34-A898-91B45C954BAD}" srcId="{A3B7A9D7-954B-4C89-BE1F-119B2EFE241E}" destId="{685BF0FA-B972-439F-9A77-4A8066024939}" srcOrd="2" destOrd="0" parTransId="{6B255024-EB01-422D-AA30-97657E6D7B71}" sibTransId="{D5E75F5A-0757-499D-9256-FE003E8F73D4}"/>
    <dgm:cxn modelId="{94D40858-6FC4-4FA7-BF0B-92164FDA4BBD}" type="presOf" srcId="{15D2988B-AC04-4E16-9846-23DB48F16E86}" destId="{27EFCB64-972E-4670-9429-E0F5554AA3D9}" srcOrd="0" destOrd="0" presId="urn:microsoft.com/office/officeart/2005/8/layout/chevron2"/>
    <dgm:cxn modelId="{376B5E59-31B3-4174-811E-37C755CD3669}" type="presOf" srcId="{E24BDC6C-1440-493D-B793-43701DA1C156}" destId="{A315D776-E7F7-4C3D-8B13-4FB3F3681134}" srcOrd="0" destOrd="0" presId="urn:microsoft.com/office/officeart/2005/8/layout/chevron2"/>
    <dgm:cxn modelId="{56D95D7B-AF13-45EE-8294-BB494330F19A}" type="presOf" srcId="{A3B7A9D7-954B-4C89-BE1F-119B2EFE241E}" destId="{C30EDBED-69E6-4083-969F-2E5F0E23C690}" srcOrd="0" destOrd="0" presId="urn:microsoft.com/office/officeart/2005/8/layout/chevron2"/>
    <dgm:cxn modelId="{F921227F-9113-4ED4-BCCB-20E1912AE077}" type="presOf" srcId="{9A4A6500-9A22-4027-83F0-08C0663527D4}" destId="{B5F77D78-59D4-4CA0-8023-75D1A564E805}" srcOrd="0" destOrd="0" presId="urn:microsoft.com/office/officeart/2005/8/layout/chevron2"/>
    <dgm:cxn modelId="{FA244F82-F48B-4367-8127-4DADE382EB09}" srcId="{A3B7A9D7-954B-4C89-BE1F-119B2EFE241E}" destId="{E24BDC6C-1440-493D-B793-43701DA1C156}" srcOrd="3" destOrd="0" parTransId="{CB749062-E04C-4F2C-B4FB-2E5321065B9D}" sibTransId="{C03DB799-8D7B-4A1F-A416-782C825FD4E9}"/>
    <dgm:cxn modelId="{6406BD8D-68A9-4420-BD2B-9C19095B0A1F}" type="presOf" srcId="{7DC84E16-D3D9-4705-B2B8-706443604441}" destId="{5ACBBB27-F353-4B63-AA35-3F1C8CFCF23E}" srcOrd="0" destOrd="0" presId="urn:microsoft.com/office/officeart/2005/8/layout/chevron2"/>
    <dgm:cxn modelId="{BF8461AA-1D9B-4E99-8BD0-1C7FDD0F1520}" type="presOf" srcId="{A0E1C5AC-C7A5-4022-B9D8-133E74E526F5}" destId="{1EFEBBA5-C62B-4BB0-AEAD-63D9D356A1C0}" srcOrd="0" destOrd="1" presId="urn:microsoft.com/office/officeart/2005/8/layout/chevron2"/>
    <dgm:cxn modelId="{CBAA3BB6-BE70-4DBA-9E52-128250B00070}" srcId="{A3B7A9D7-954B-4C89-BE1F-119B2EFE241E}" destId="{44EC6E30-DD95-4FC7-9519-9DCA20743AFE}" srcOrd="0" destOrd="0" parTransId="{BCB95484-8509-49FC-B91F-A154D79EC7A8}" sibTransId="{FF11D726-F2C4-4053-B634-EF2453614090}"/>
    <dgm:cxn modelId="{4832A8B9-5FB9-4BF4-99E1-FB5B4591F47F}" srcId="{15D2988B-AC04-4E16-9846-23DB48F16E86}" destId="{7BD25A53-3BFD-4566-9DE0-7530492D8180}" srcOrd="0" destOrd="0" parTransId="{5FBDA83A-6C74-4855-ACAF-35CCC293AB9F}" sibTransId="{D20B9B64-EFD2-4054-9F9B-2F272BA82772}"/>
    <dgm:cxn modelId="{19A49AC6-4971-4EF1-B662-E4A638106B2A}" srcId="{685BF0FA-B972-439F-9A77-4A8066024939}" destId="{343820A4-6119-47B2-9DC8-EF4E544FB97D}" srcOrd="1" destOrd="0" parTransId="{929C6D7F-3CB8-4812-887A-FFC4A1CDD2A4}" sibTransId="{30FC3267-60CA-48C2-B010-2C91E0C8DE56}"/>
    <dgm:cxn modelId="{83ACAED2-3381-474E-BCC4-79F623C67B66}" type="presOf" srcId="{685BF0FA-B972-439F-9A77-4A8066024939}" destId="{B966CBEA-269B-4899-8351-960304B23403}" srcOrd="0" destOrd="0" presId="urn:microsoft.com/office/officeart/2005/8/layout/chevron2"/>
    <dgm:cxn modelId="{88B2CCD9-7864-4FB6-8C13-F511EEE16A82}" type="presOf" srcId="{343820A4-6119-47B2-9DC8-EF4E544FB97D}" destId="{5ACBBB27-F353-4B63-AA35-3F1C8CFCF23E}" srcOrd="0" destOrd="1" presId="urn:microsoft.com/office/officeart/2005/8/layout/chevron2"/>
    <dgm:cxn modelId="{9FAC1CEE-DD92-4D3F-BA2D-BAF7AE9019D0}" type="presOf" srcId="{44EC6E30-DD95-4FC7-9519-9DCA20743AFE}" destId="{6A8297D5-AAA3-4FFE-9293-822EBCDE283E}" srcOrd="0" destOrd="0" presId="urn:microsoft.com/office/officeart/2005/8/layout/chevron2"/>
    <dgm:cxn modelId="{6AD9F7F2-F13B-4564-8EF7-DD72877C309D}" srcId="{A3B7A9D7-954B-4C89-BE1F-119B2EFE241E}" destId="{15D2988B-AC04-4E16-9846-23DB48F16E86}" srcOrd="1" destOrd="0" parTransId="{5225326E-B408-49E4-AB4C-220811899A73}" sibTransId="{3AF9EAF8-099E-4426-8D21-CC8B5CDE0C70}"/>
    <dgm:cxn modelId="{EEE000FE-BA96-4F5A-9F1C-E827908E3994}" type="presOf" srcId="{8CCCA20E-AF77-4E13-A590-2A0FA7F62599}" destId="{B5F77D78-59D4-4CA0-8023-75D1A564E805}" srcOrd="0" destOrd="1" presId="urn:microsoft.com/office/officeart/2005/8/layout/chevron2"/>
    <dgm:cxn modelId="{84A20869-8955-4865-9C8C-6F9AD4415657}" type="presParOf" srcId="{C30EDBED-69E6-4083-969F-2E5F0E23C690}" destId="{E340ED2D-6D7D-4A14-80CE-97C9535D9829}" srcOrd="0" destOrd="0" presId="urn:microsoft.com/office/officeart/2005/8/layout/chevron2"/>
    <dgm:cxn modelId="{A59E6DA6-A2CE-433D-9989-8CC16C728EC2}" type="presParOf" srcId="{E340ED2D-6D7D-4A14-80CE-97C9535D9829}" destId="{6A8297D5-AAA3-4FFE-9293-822EBCDE283E}" srcOrd="0" destOrd="0" presId="urn:microsoft.com/office/officeart/2005/8/layout/chevron2"/>
    <dgm:cxn modelId="{4CFA0B1B-A023-467B-8650-7543764F51B1}" type="presParOf" srcId="{E340ED2D-6D7D-4A14-80CE-97C9535D9829}" destId="{85CB8B4F-71EF-40AC-A97C-6C1B1D4B8BFA}" srcOrd="1" destOrd="0" presId="urn:microsoft.com/office/officeart/2005/8/layout/chevron2"/>
    <dgm:cxn modelId="{B807605E-EE2E-4050-8516-AFFF40FE8C0A}" type="presParOf" srcId="{C30EDBED-69E6-4083-969F-2E5F0E23C690}" destId="{BC1EF398-B8BE-4F0C-9DBE-EB26EB7FAB7A}" srcOrd="1" destOrd="0" presId="urn:microsoft.com/office/officeart/2005/8/layout/chevron2"/>
    <dgm:cxn modelId="{FB465C99-65B4-4469-8C34-1282B42BE8FD}" type="presParOf" srcId="{C30EDBED-69E6-4083-969F-2E5F0E23C690}" destId="{11567F8B-3C73-4377-93EF-69E4DC23CBEF}" srcOrd="2" destOrd="0" presId="urn:microsoft.com/office/officeart/2005/8/layout/chevron2"/>
    <dgm:cxn modelId="{1EC05167-3B6E-4D39-BDF5-9DC220284A96}" type="presParOf" srcId="{11567F8B-3C73-4377-93EF-69E4DC23CBEF}" destId="{27EFCB64-972E-4670-9429-E0F5554AA3D9}" srcOrd="0" destOrd="0" presId="urn:microsoft.com/office/officeart/2005/8/layout/chevron2"/>
    <dgm:cxn modelId="{EA222C89-F2A6-4430-B989-219A059BF82D}" type="presParOf" srcId="{11567F8B-3C73-4377-93EF-69E4DC23CBEF}" destId="{1EFEBBA5-C62B-4BB0-AEAD-63D9D356A1C0}" srcOrd="1" destOrd="0" presId="urn:microsoft.com/office/officeart/2005/8/layout/chevron2"/>
    <dgm:cxn modelId="{72880B77-49F9-49AE-8BC4-6C0D9C5B018E}" type="presParOf" srcId="{C30EDBED-69E6-4083-969F-2E5F0E23C690}" destId="{3012F468-A989-4AE5-ABB8-9ACF0FD92324}" srcOrd="3" destOrd="0" presId="urn:microsoft.com/office/officeart/2005/8/layout/chevron2"/>
    <dgm:cxn modelId="{6B38D2F3-C82E-4343-8727-EF26EC824A62}" type="presParOf" srcId="{C30EDBED-69E6-4083-969F-2E5F0E23C690}" destId="{0C8590E0-093F-44F0-8805-0231AE82228E}" srcOrd="4" destOrd="0" presId="urn:microsoft.com/office/officeart/2005/8/layout/chevron2"/>
    <dgm:cxn modelId="{9ABEA64F-9A8C-4482-B64A-3199C413CBF6}" type="presParOf" srcId="{0C8590E0-093F-44F0-8805-0231AE82228E}" destId="{B966CBEA-269B-4899-8351-960304B23403}" srcOrd="0" destOrd="0" presId="urn:microsoft.com/office/officeart/2005/8/layout/chevron2"/>
    <dgm:cxn modelId="{6B6D1866-062F-4AAC-A156-215E1868B7D4}" type="presParOf" srcId="{0C8590E0-093F-44F0-8805-0231AE82228E}" destId="{5ACBBB27-F353-4B63-AA35-3F1C8CFCF23E}" srcOrd="1" destOrd="0" presId="urn:microsoft.com/office/officeart/2005/8/layout/chevron2"/>
    <dgm:cxn modelId="{9B312CF2-6486-4045-BD36-7FA62C07238F}" type="presParOf" srcId="{C30EDBED-69E6-4083-969F-2E5F0E23C690}" destId="{2B746AE8-656A-4686-8F04-747EE0F8A80B}" srcOrd="5" destOrd="0" presId="urn:microsoft.com/office/officeart/2005/8/layout/chevron2"/>
    <dgm:cxn modelId="{9276025D-B34D-45B0-9950-65BC0DDEE513}" type="presParOf" srcId="{C30EDBED-69E6-4083-969F-2E5F0E23C690}" destId="{F5766026-E7F1-46E2-81F9-BBECAAD667F6}" srcOrd="6" destOrd="0" presId="urn:microsoft.com/office/officeart/2005/8/layout/chevron2"/>
    <dgm:cxn modelId="{38896CF3-8DCE-4310-9B0F-661074A922B6}" type="presParOf" srcId="{F5766026-E7F1-46E2-81F9-BBECAAD667F6}" destId="{A315D776-E7F7-4C3D-8B13-4FB3F3681134}" srcOrd="0" destOrd="0" presId="urn:microsoft.com/office/officeart/2005/8/layout/chevron2"/>
    <dgm:cxn modelId="{8DC4CEED-D6DC-4488-97B7-21A9D3B5F95E}" type="presParOf" srcId="{F5766026-E7F1-46E2-81F9-BBECAAD667F6}" destId="{B5F77D78-59D4-4CA0-8023-75D1A564E8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8297D5-AAA3-4FFE-9293-822EBCDE283E}">
      <dsp:nvSpPr>
        <dsp:cNvPr id="0" name=""/>
        <dsp:cNvSpPr/>
      </dsp:nvSpPr>
      <dsp:spPr>
        <a:xfrm rot="5400000">
          <a:off x="-191927" y="194366"/>
          <a:ext cx="1279517" cy="895662"/>
        </a:xfrm>
        <a:prstGeom prst="chevron">
          <a:avLst/>
        </a:prstGeom>
        <a:solidFill>
          <a:schemeClr val="accent2">
            <a:lumMod val="40000"/>
            <a:lumOff val="6000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TW" sz="1700" kern="1200" dirty="0">
              <a:solidFill>
                <a:schemeClr val="accent6">
                  <a:lumMod val="50000"/>
                </a:schemeClr>
              </a:solidFill>
              <a:latin typeface="微軟正黑體" panose="020B0604030504040204" pitchFamily="34" charset="-120"/>
              <a:ea typeface="微軟正黑體" panose="020B0604030504040204" pitchFamily="34" charset="-120"/>
            </a:rPr>
            <a:t>生產階段</a:t>
          </a:r>
          <a:endParaRPr lang="zh-TW" altLang="en-US" sz="1700" kern="1200" dirty="0">
            <a:solidFill>
              <a:schemeClr val="accent6">
                <a:lumMod val="50000"/>
              </a:schemeClr>
            </a:solidFill>
            <a:latin typeface="微軟正黑體" panose="020B0604030504040204" pitchFamily="34" charset="-120"/>
            <a:ea typeface="微軟正黑體" panose="020B0604030504040204" pitchFamily="34" charset="-120"/>
          </a:endParaRPr>
        </a:p>
      </dsp:txBody>
      <dsp:txXfrm rot="-5400000">
        <a:off x="1" y="450269"/>
        <a:ext cx="895662" cy="383855"/>
      </dsp:txXfrm>
    </dsp:sp>
    <dsp:sp modelId="{85CB8B4F-71EF-40AC-A97C-6C1B1D4B8BFA}">
      <dsp:nvSpPr>
        <dsp:cNvPr id="0" name=""/>
        <dsp:cNvSpPr/>
      </dsp:nvSpPr>
      <dsp:spPr>
        <a:xfrm rot="5400000">
          <a:off x="4054424" y="-3156322"/>
          <a:ext cx="831686" cy="7149210"/>
        </a:xfrm>
        <a:prstGeom prst="round2SameRect">
          <a:avLst/>
        </a:prstGeom>
        <a:solidFill>
          <a:schemeClr val="lt1">
            <a:alpha val="90000"/>
            <a:hueOff val="0"/>
            <a:satOff val="0"/>
            <a:lumOff val="0"/>
            <a:alphaOff val="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TW" altLang="en-US" sz="1800" kern="1200" dirty="0">
              <a:solidFill>
                <a:schemeClr val="accent6">
                  <a:lumMod val="50000"/>
                </a:schemeClr>
              </a:solidFill>
              <a:latin typeface="微軟正黑體" panose="020B0604030504040204" pitchFamily="34" charset="-120"/>
              <a:ea typeface="微軟正黑體" panose="020B0604030504040204" pitchFamily="34" charset="-120"/>
            </a:rPr>
            <a:t>夏</a:t>
          </a:r>
          <a:r>
            <a:rPr lang="en-US" altLang="zh-TW" sz="1800" kern="1200" dirty="0">
              <a:solidFill>
                <a:schemeClr val="accent6">
                  <a:lumMod val="50000"/>
                </a:schemeClr>
              </a:solidFill>
              <a:latin typeface="微軟正黑體" panose="020B0604030504040204" pitchFamily="34" charset="-120"/>
              <a:ea typeface="微軟正黑體" panose="020B0604030504040204" pitchFamily="34" charset="-120"/>
            </a:rPr>
            <a:t>-</a:t>
          </a:r>
          <a:r>
            <a:rPr lang="zh-TW" altLang="en-US" sz="1800" kern="1200" dirty="0">
              <a:solidFill>
                <a:schemeClr val="accent6">
                  <a:lumMod val="50000"/>
                </a:schemeClr>
              </a:solidFill>
              <a:latin typeface="微軟正黑體" panose="020B0604030504040204" pitchFamily="34" charset="-120"/>
              <a:ea typeface="微軟正黑體" panose="020B0604030504040204" pitchFamily="34" charset="-120"/>
            </a:rPr>
            <a:t>秋</a:t>
          </a:r>
        </a:p>
        <a:p>
          <a:pPr marL="171450" lvl="1" indent="-171450" algn="l" defTabSz="800100">
            <a:lnSpc>
              <a:spcPct val="90000"/>
            </a:lnSpc>
            <a:spcBef>
              <a:spcPct val="0"/>
            </a:spcBef>
            <a:spcAft>
              <a:spcPct val="15000"/>
            </a:spcAft>
            <a:buChar char="•"/>
          </a:pPr>
          <a:r>
            <a:rPr lang="zh-TW" altLang="en-US" sz="1800" kern="1200" dirty="0">
              <a:solidFill>
                <a:schemeClr val="accent6">
                  <a:lumMod val="50000"/>
                </a:schemeClr>
              </a:solidFill>
              <a:latin typeface="微軟正黑體" panose="020B0604030504040204" pitchFamily="34" charset="-120"/>
              <a:ea typeface="微軟正黑體" panose="020B0604030504040204" pitchFamily="34" charset="-120"/>
            </a:rPr>
            <a:t>花謝後的花蕾初發育</a:t>
          </a:r>
        </a:p>
      </dsp:txBody>
      <dsp:txXfrm rot="-5400000">
        <a:off x="895662" y="43040"/>
        <a:ext cx="7108610" cy="750486"/>
      </dsp:txXfrm>
    </dsp:sp>
    <dsp:sp modelId="{27EFCB64-972E-4670-9429-E0F5554AA3D9}">
      <dsp:nvSpPr>
        <dsp:cNvPr id="0" name=""/>
        <dsp:cNvSpPr/>
      </dsp:nvSpPr>
      <dsp:spPr>
        <a:xfrm rot="5400000">
          <a:off x="-191927" y="1327552"/>
          <a:ext cx="1279517" cy="895662"/>
        </a:xfrm>
        <a:prstGeom prst="chevron">
          <a:avLst/>
        </a:prstGeom>
        <a:solidFill>
          <a:schemeClr val="accent2">
            <a:lumMod val="40000"/>
            <a:lumOff val="6000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TW" sz="1700" kern="1200" dirty="0">
              <a:solidFill>
                <a:schemeClr val="accent6">
                  <a:lumMod val="50000"/>
                </a:schemeClr>
              </a:solidFill>
              <a:latin typeface="微軟正黑體" panose="020B0604030504040204" pitchFamily="34" charset="-120"/>
              <a:ea typeface="微軟正黑體" panose="020B0604030504040204" pitchFamily="34" charset="-120"/>
            </a:rPr>
            <a:t>冬眠期</a:t>
          </a:r>
          <a:endParaRPr lang="zh-TW" altLang="en-US" sz="1700" kern="1200" dirty="0">
            <a:solidFill>
              <a:schemeClr val="accent6">
                <a:lumMod val="50000"/>
              </a:schemeClr>
            </a:solidFill>
            <a:latin typeface="微軟正黑體" panose="020B0604030504040204" pitchFamily="34" charset="-120"/>
            <a:ea typeface="微軟正黑體" panose="020B0604030504040204" pitchFamily="34" charset="-120"/>
          </a:endParaRPr>
        </a:p>
      </dsp:txBody>
      <dsp:txXfrm rot="-5400000">
        <a:off x="1" y="1583455"/>
        <a:ext cx="895662" cy="383855"/>
      </dsp:txXfrm>
    </dsp:sp>
    <dsp:sp modelId="{1EFEBBA5-C62B-4BB0-AEAD-63D9D356A1C0}">
      <dsp:nvSpPr>
        <dsp:cNvPr id="0" name=""/>
        <dsp:cNvSpPr/>
      </dsp:nvSpPr>
      <dsp:spPr>
        <a:xfrm rot="5400000">
          <a:off x="4054424" y="-2023137"/>
          <a:ext cx="831686" cy="7149210"/>
        </a:xfrm>
        <a:prstGeom prst="round2SameRect">
          <a:avLst/>
        </a:prstGeom>
        <a:solidFill>
          <a:schemeClr val="lt1">
            <a:alpha val="90000"/>
            <a:hueOff val="0"/>
            <a:satOff val="0"/>
            <a:lumOff val="0"/>
            <a:alphaOff val="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TW" altLang="en-US" sz="1800" kern="1200">
              <a:solidFill>
                <a:schemeClr val="accent6">
                  <a:lumMod val="50000"/>
                </a:schemeClr>
              </a:solidFill>
              <a:latin typeface="微軟正黑體" panose="020B0604030504040204" pitchFamily="34" charset="-120"/>
              <a:ea typeface="微軟正黑體" panose="020B0604030504040204" pitchFamily="34" charset="-120"/>
            </a:rPr>
            <a:t>秋末</a:t>
          </a:r>
          <a:r>
            <a:rPr lang="en-US" altLang="zh-TW" sz="1800" kern="1200">
              <a:solidFill>
                <a:schemeClr val="accent6">
                  <a:lumMod val="50000"/>
                </a:schemeClr>
              </a:solidFill>
              <a:latin typeface="微軟正黑體" panose="020B0604030504040204" pitchFamily="34" charset="-120"/>
              <a:ea typeface="微軟正黑體" panose="020B0604030504040204" pitchFamily="34" charset="-120"/>
            </a:rPr>
            <a:t>-</a:t>
          </a:r>
          <a:r>
            <a:rPr lang="zh-TW" altLang="en-US" sz="1800" kern="1200">
              <a:solidFill>
                <a:schemeClr val="accent6">
                  <a:lumMod val="50000"/>
                </a:schemeClr>
              </a:solidFill>
              <a:latin typeface="微軟正黑體" panose="020B0604030504040204" pitchFamily="34" charset="-120"/>
              <a:ea typeface="微軟正黑體" panose="020B0604030504040204" pitchFamily="34" charset="-120"/>
            </a:rPr>
            <a:t>冬</a:t>
          </a:r>
          <a:endParaRPr lang="zh-TW" altLang="en-US" sz="1800" kern="1200" dirty="0">
            <a:solidFill>
              <a:schemeClr val="accent6">
                <a:lumMod val="50000"/>
              </a:schemeClr>
            </a:solidFill>
            <a:latin typeface="微軟正黑體" panose="020B0604030504040204" pitchFamily="34" charset="-120"/>
            <a:ea typeface="微軟正黑體" panose="020B0604030504040204" pitchFamily="34" charset="-120"/>
          </a:endParaRPr>
        </a:p>
        <a:p>
          <a:pPr marL="171450" lvl="1" indent="-171450" algn="l" defTabSz="800100">
            <a:lnSpc>
              <a:spcPct val="90000"/>
            </a:lnSpc>
            <a:spcBef>
              <a:spcPct val="0"/>
            </a:spcBef>
            <a:spcAft>
              <a:spcPct val="15000"/>
            </a:spcAft>
            <a:buChar char="•"/>
          </a:pPr>
          <a:r>
            <a:rPr lang="zh-TW" altLang="en-US" sz="1800" kern="1200" dirty="0">
              <a:solidFill>
                <a:schemeClr val="accent6">
                  <a:lumMod val="50000"/>
                </a:schemeClr>
              </a:solidFill>
              <a:latin typeface="微軟正黑體" panose="020B0604030504040204" pitchFamily="34" charset="-120"/>
              <a:ea typeface="微軟正黑體" panose="020B0604030504040204" pitchFamily="34" charset="-120"/>
            </a:rPr>
            <a:t>樹芽停止生長，樹體進入冬眠期</a:t>
          </a:r>
        </a:p>
      </dsp:txBody>
      <dsp:txXfrm rot="-5400000">
        <a:off x="895662" y="1176225"/>
        <a:ext cx="7108610" cy="750486"/>
      </dsp:txXfrm>
    </dsp:sp>
    <dsp:sp modelId="{B966CBEA-269B-4899-8351-960304B23403}">
      <dsp:nvSpPr>
        <dsp:cNvPr id="0" name=""/>
        <dsp:cNvSpPr/>
      </dsp:nvSpPr>
      <dsp:spPr>
        <a:xfrm rot="5400000">
          <a:off x="-191927" y="2460738"/>
          <a:ext cx="1279517" cy="895662"/>
        </a:xfrm>
        <a:prstGeom prst="chevron">
          <a:avLst/>
        </a:prstGeom>
        <a:solidFill>
          <a:schemeClr val="accent2">
            <a:lumMod val="40000"/>
            <a:lumOff val="6000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TW" altLang="en-US" sz="1700" kern="1200" dirty="0">
              <a:solidFill>
                <a:schemeClr val="accent6">
                  <a:lumMod val="50000"/>
                </a:schemeClr>
              </a:solidFill>
              <a:latin typeface="微軟正黑體" panose="020B0604030504040204" pitchFamily="34" charset="-120"/>
              <a:ea typeface="微軟正黑體" panose="020B0604030504040204" pitchFamily="34" charset="-120"/>
            </a:rPr>
            <a:t>生長期</a:t>
          </a:r>
        </a:p>
      </dsp:txBody>
      <dsp:txXfrm rot="-5400000">
        <a:off x="1" y="2716641"/>
        <a:ext cx="895662" cy="383855"/>
      </dsp:txXfrm>
    </dsp:sp>
    <dsp:sp modelId="{5ACBBB27-F353-4B63-AA35-3F1C8CFCF23E}">
      <dsp:nvSpPr>
        <dsp:cNvPr id="0" name=""/>
        <dsp:cNvSpPr/>
      </dsp:nvSpPr>
      <dsp:spPr>
        <a:xfrm rot="5400000">
          <a:off x="4054424" y="-889951"/>
          <a:ext cx="831686" cy="7149210"/>
        </a:xfrm>
        <a:prstGeom prst="round2SameRect">
          <a:avLst/>
        </a:prstGeom>
        <a:solidFill>
          <a:schemeClr val="lt1">
            <a:alpha val="90000"/>
            <a:hueOff val="0"/>
            <a:satOff val="0"/>
            <a:lumOff val="0"/>
            <a:alphaOff val="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TW" altLang="en-US" sz="1800" kern="1200" dirty="0">
              <a:solidFill>
                <a:schemeClr val="accent6">
                  <a:lumMod val="50000"/>
                </a:schemeClr>
              </a:solidFill>
              <a:latin typeface="微軟正黑體" panose="020B0604030504040204" pitchFamily="34" charset="-120"/>
              <a:ea typeface="微軟正黑體" panose="020B0604030504040204" pitchFamily="34" charset="-120"/>
            </a:rPr>
            <a:t>冬末</a:t>
          </a:r>
          <a:r>
            <a:rPr lang="en-US" altLang="zh-TW" sz="1800" kern="1200" dirty="0">
              <a:solidFill>
                <a:schemeClr val="accent6">
                  <a:lumMod val="50000"/>
                </a:schemeClr>
              </a:solidFill>
              <a:latin typeface="微軟正黑體" panose="020B0604030504040204" pitchFamily="34" charset="-120"/>
              <a:ea typeface="微軟正黑體" panose="020B0604030504040204" pitchFamily="34" charset="-120"/>
            </a:rPr>
            <a:t>-</a:t>
          </a:r>
          <a:r>
            <a:rPr lang="zh-TW" altLang="en-US" sz="1800" kern="1200" dirty="0">
              <a:solidFill>
                <a:schemeClr val="accent6">
                  <a:lumMod val="50000"/>
                </a:schemeClr>
              </a:solidFill>
              <a:latin typeface="微軟正黑體" panose="020B0604030504040204" pitchFamily="34" charset="-120"/>
              <a:ea typeface="微軟正黑體" panose="020B0604030504040204" pitchFamily="34" charset="-120"/>
            </a:rPr>
            <a:t>春</a:t>
          </a:r>
        </a:p>
        <a:p>
          <a:pPr marL="171450" lvl="1" indent="-171450" algn="l" defTabSz="800100">
            <a:lnSpc>
              <a:spcPct val="90000"/>
            </a:lnSpc>
            <a:spcBef>
              <a:spcPct val="0"/>
            </a:spcBef>
            <a:spcAft>
              <a:spcPct val="15000"/>
            </a:spcAft>
            <a:buChar char="•"/>
          </a:pPr>
          <a:r>
            <a:rPr lang="zh-TW" altLang="en-US" sz="1800" kern="1200" dirty="0">
              <a:solidFill>
                <a:schemeClr val="accent6">
                  <a:lumMod val="50000"/>
                </a:schemeClr>
              </a:solidFill>
              <a:latin typeface="微軟正黑體" panose="020B0604030504040204" pitchFamily="34" charset="-120"/>
              <a:ea typeface="微軟正黑體" panose="020B0604030504040204" pitchFamily="34" charset="-120"/>
            </a:rPr>
            <a:t>累積能量</a:t>
          </a:r>
        </a:p>
      </dsp:txBody>
      <dsp:txXfrm rot="-5400000">
        <a:off x="895662" y="2309411"/>
        <a:ext cx="7108610" cy="750486"/>
      </dsp:txXfrm>
    </dsp:sp>
    <dsp:sp modelId="{A315D776-E7F7-4C3D-8B13-4FB3F3681134}">
      <dsp:nvSpPr>
        <dsp:cNvPr id="0" name=""/>
        <dsp:cNvSpPr/>
      </dsp:nvSpPr>
      <dsp:spPr>
        <a:xfrm rot="5400000">
          <a:off x="-191927" y="3593923"/>
          <a:ext cx="1279517" cy="895662"/>
        </a:xfrm>
        <a:prstGeom prst="chevron">
          <a:avLst/>
        </a:prstGeom>
        <a:solidFill>
          <a:schemeClr val="accent2">
            <a:lumMod val="40000"/>
            <a:lumOff val="6000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TW" sz="1700" kern="1200" dirty="0">
              <a:solidFill>
                <a:schemeClr val="accent6">
                  <a:lumMod val="50000"/>
                </a:schemeClr>
              </a:solidFill>
              <a:latin typeface="微軟正黑體" panose="020B0604030504040204" pitchFamily="34" charset="-120"/>
              <a:ea typeface="微軟正黑體" panose="020B0604030504040204" pitchFamily="34" charset="-120"/>
            </a:rPr>
            <a:t>花期</a:t>
          </a:r>
          <a:endParaRPr lang="zh-TW" altLang="en-US" sz="1700" kern="1200" dirty="0">
            <a:solidFill>
              <a:schemeClr val="accent6">
                <a:lumMod val="50000"/>
              </a:schemeClr>
            </a:solidFill>
            <a:latin typeface="微軟正黑體" panose="020B0604030504040204" pitchFamily="34" charset="-120"/>
            <a:ea typeface="微軟正黑體" panose="020B0604030504040204" pitchFamily="34" charset="-120"/>
          </a:endParaRPr>
        </a:p>
      </dsp:txBody>
      <dsp:txXfrm rot="-5400000">
        <a:off x="1" y="3849826"/>
        <a:ext cx="895662" cy="383855"/>
      </dsp:txXfrm>
    </dsp:sp>
    <dsp:sp modelId="{B5F77D78-59D4-4CA0-8023-75D1A564E805}">
      <dsp:nvSpPr>
        <dsp:cNvPr id="0" name=""/>
        <dsp:cNvSpPr/>
      </dsp:nvSpPr>
      <dsp:spPr>
        <a:xfrm rot="5400000">
          <a:off x="4054424" y="243234"/>
          <a:ext cx="831686" cy="7149210"/>
        </a:xfrm>
        <a:prstGeom prst="round2SameRect">
          <a:avLst/>
        </a:prstGeom>
        <a:solidFill>
          <a:schemeClr val="lt1">
            <a:alpha val="90000"/>
            <a:hueOff val="0"/>
            <a:satOff val="0"/>
            <a:lumOff val="0"/>
            <a:alphaOff val="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TW" altLang="en-US" sz="1800" kern="1200" dirty="0">
              <a:solidFill>
                <a:schemeClr val="accent6">
                  <a:lumMod val="50000"/>
                </a:schemeClr>
              </a:solidFill>
              <a:latin typeface="微軟正黑體" panose="020B0604030504040204" pitchFamily="34" charset="-120"/>
              <a:ea typeface="微軟正黑體" panose="020B0604030504040204" pitchFamily="34" charset="-120"/>
            </a:rPr>
            <a:t>春</a:t>
          </a:r>
        </a:p>
        <a:p>
          <a:pPr marL="171450" lvl="1" indent="-171450" algn="l" defTabSz="800100">
            <a:lnSpc>
              <a:spcPct val="90000"/>
            </a:lnSpc>
            <a:spcBef>
              <a:spcPct val="0"/>
            </a:spcBef>
            <a:spcAft>
              <a:spcPct val="15000"/>
            </a:spcAft>
            <a:buChar char="•"/>
          </a:pPr>
          <a:r>
            <a:rPr lang="zh-TW" sz="1800" kern="1200" dirty="0">
              <a:solidFill>
                <a:schemeClr val="accent6">
                  <a:lumMod val="50000"/>
                </a:schemeClr>
              </a:solidFill>
              <a:latin typeface="微軟正黑體" panose="020B0604030504040204" pitchFamily="34" charset="-120"/>
              <a:ea typeface="微軟正黑體" panose="020B0604030504040204" pitchFamily="34" charset="-120"/>
            </a:rPr>
            <a:t>花蕾終於在春天開花（在氣候條件允許的情況下）</a:t>
          </a:r>
          <a:endParaRPr lang="zh-TW" altLang="en-US" sz="1800" kern="1200" dirty="0">
            <a:solidFill>
              <a:schemeClr val="accent6">
                <a:lumMod val="50000"/>
              </a:schemeClr>
            </a:solidFill>
            <a:latin typeface="微軟正黑體" panose="020B0604030504040204" pitchFamily="34" charset="-120"/>
            <a:ea typeface="微軟正黑體" panose="020B0604030504040204" pitchFamily="34" charset="-120"/>
          </a:endParaRPr>
        </a:p>
      </dsp:txBody>
      <dsp:txXfrm rot="-5400000">
        <a:off x="895662" y="3442596"/>
        <a:ext cx="7108610" cy="75048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TW"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29419d8855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9" name="Google Shape;149;g229419d8855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29419d8855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229419d8855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7021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29419d8855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altLang="en-US" dirty="0"/>
              <a:t>其實在做報告的時候我才發現這樣不太</a:t>
            </a:r>
            <a:r>
              <a:rPr lang="en-US" altLang="zh-TW" dirty="0"/>
              <a:t>OK</a:t>
            </a:r>
            <a:r>
              <a:rPr lang="zh-TW" altLang="en-US" dirty="0"/>
              <a:t>，就是被選中的城市有一半的都是測試資料</a:t>
            </a:r>
            <a:endParaRPr dirty="0"/>
          </a:p>
        </p:txBody>
      </p:sp>
      <p:sp>
        <p:nvSpPr>
          <p:cNvPr id="149" name="Google Shape;149;g229419d8855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7758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0" name="Google Shape;17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29419d8855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229419d8855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181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29419d8855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altLang="en-US" dirty="0"/>
              <a:t>我們一開始預設的資料總共有三種</a:t>
            </a:r>
            <a:r>
              <a:rPr lang="en-US" altLang="zh-TW" dirty="0"/>
              <a:t>type</a:t>
            </a:r>
          </a:p>
          <a:p>
            <a:pPr marL="0" lvl="0" indent="0" algn="l" rtl="0">
              <a:spcBef>
                <a:spcPts val="0"/>
              </a:spcBef>
              <a:spcAft>
                <a:spcPts val="0"/>
              </a:spcAft>
              <a:buNone/>
            </a:pPr>
            <a:r>
              <a:rPr lang="en-US" altLang="zh-TW" dirty="0"/>
              <a:t>type1 </a:t>
            </a:r>
            <a:r>
              <a:rPr lang="zh-TW" altLang="en-US" dirty="0"/>
              <a:t>就是天氣資料，每個城市每一年每一天都有資料</a:t>
            </a:r>
          </a:p>
          <a:p>
            <a:pPr marL="0" lvl="0" indent="0" algn="l" rtl="0">
              <a:spcBef>
                <a:spcPts val="0"/>
              </a:spcBef>
              <a:spcAft>
                <a:spcPts val="0"/>
              </a:spcAft>
              <a:buNone/>
            </a:pPr>
            <a:r>
              <a:rPr lang="en-US" altLang="zh-TW" dirty="0"/>
              <a:t>type2 </a:t>
            </a:r>
            <a:r>
              <a:rPr lang="zh-TW" altLang="en-US" dirty="0"/>
              <a:t>就是我們希望的都市化資料，他是最多一年有一次統計資料</a:t>
            </a:r>
          </a:p>
          <a:p>
            <a:pPr marL="0" lvl="0" indent="0" algn="l" rtl="0">
              <a:spcBef>
                <a:spcPts val="0"/>
              </a:spcBef>
              <a:spcAft>
                <a:spcPts val="0"/>
              </a:spcAft>
              <a:buNone/>
            </a:pPr>
            <a:r>
              <a:rPr lang="en-US" altLang="zh-TW" dirty="0"/>
              <a:t>type3 </a:t>
            </a:r>
            <a:r>
              <a:rPr lang="zh-TW" altLang="en-US" dirty="0"/>
              <a:t>就是完全固定的部分地理資料，基本上不會變動，比如經緯度</a:t>
            </a:r>
          </a:p>
          <a:p>
            <a:pPr marL="0" lvl="0" indent="0" algn="l" rtl="0">
              <a:spcBef>
                <a:spcPts val="0"/>
              </a:spcBef>
              <a:spcAft>
                <a:spcPts val="0"/>
              </a:spcAft>
              <a:buNone/>
            </a:pPr>
            <a:endParaRPr lang="zh-TW" altLang="en-US" dirty="0"/>
          </a:p>
          <a:p>
            <a:pPr marL="0" lvl="0" indent="0" algn="l" rtl="0">
              <a:spcBef>
                <a:spcPts val="0"/>
              </a:spcBef>
              <a:spcAft>
                <a:spcPts val="0"/>
              </a:spcAft>
              <a:buNone/>
            </a:pPr>
            <a:r>
              <a:rPr lang="zh-TW" altLang="en-US" dirty="0"/>
              <a:t>後來我們都把這些固定資料先拿掉，除了很難建構網路之外，就是這些資料的蒐集其實並不容易。</a:t>
            </a:r>
          </a:p>
          <a:p>
            <a:pPr marL="0" lvl="0" indent="0" algn="l" rtl="0">
              <a:spcBef>
                <a:spcPts val="0"/>
              </a:spcBef>
              <a:spcAft>
                <a:spcPts val="0"/>
              </a:spcAft>
              <a:buNone/>
            </a:pPr>
            <a:r>
              <a:rPr lang="zh-TW" altLang="en-US" dirty="0"/>
              <a:t>再來就是其實當初我們會想蒐集都市化資料，是源自於這個網站</a:t>
            </a:r>
            <a:r>
              <a:rPr lang="en-US" altLang="zh-TW" dirty="0"/>
              <a:t>(</a:t>
            </a:r>
            <a:r>
              <a:rPr lang="zh-TW" altLang="en-US" dirty="0"/>
              <a:t>泛科學</a:t>
            </a:r>
            <a:r>
              <a:rPr lang="en-US" altLang="zh-TW" dirty="0"/>
              <a:t>)</a:t>
            </a:r>
            <a:r>
              <a:rPr lang="zh-TW" altLang="en-US" dirty="0"/>
              <a:t>上說的，會從都市往鄉村開，也就是都市會比較早開。</a:t>
            </a:r>
          </a:p>
          <a:p>
            <a:pPr marL="0" lvl="0" indent="0" algn="l" rtl="0">
              <a:spcBef>
                <a:spcPts val="0"/>
              </a:spcBef>
              <a:spcAft>
                <a:spcPts val="0"/>
              </a:spcAft>
              <a:buNone/>
            </a:pPr>
            <a:r>
              <a:rPr lang="zh-TW" altLang="en-US" dirty="0"/>
              <a:t>所以我們原本也想加上去。</a:t>
            </a:r>
            <a:endParaRPr lang="en-US" altLang="zh-TW" dirty="0"/>
          </a:p>
          <a:p>
            <a:pPr marL="0" lvl="0" indent="0" algn="l" rtl="0">
              <a:spcBef>
                <a:spcPts val="0"/>
              </a:spcBef>
              <a:spcAft>
                <a:spcPts val="0"/>
              </a:spcAft>
              <a:buNone/>
            </a:pPr>
            <a:r>
              <a:rPr lang="zh-TW" altLang="en-US" dirty="0"/>
              <a:t>加上去的方法就想到兩種，一種是那個地區那一年，全部都填同一個值。或是另一種，該年第一日到最後一日就是拿該年的值用線性的方式逐步填入到最後一日。</a:t>
            </a:r>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但我們後來也覺得這些資料或多或少都反映在了天氣的資料上，而且他所說的研究的部分，比較像是一個比較大的區域，在市區較集中的地方會比靠近山腳那樣的地方會更早開一點。</a:t>
            </a:r>
            <a:endParaRPr lang="en-US" altLang="zh-TW" dirty="0"/>
          </a:p>
          <a:p>
            <a:pPr marL="0" lvl="0" indent="0" algn="l" rtl="0">
              <a:spcBef>
                <a:spcPts val="0"/>
              </a:spcBef>
              <a:spcAft>
                <a:spcPts val="0"/>
              </a:spcAft>
              <a:buNone/>
            </a:pPr>
            <a:r>
              <a:rPr lang="zh-TW" altLang="en-US" dirty="0"/>
              <a:t>可我們拿不到這樣小區域的資料。所以後來就決定放棄。</a:t>
            </a:r>
          </a:p>
          <a:p>
            <a:pPr marL="0" lvl="0" indent="0" algn="l" rtl="0">
              <a:spcBef>
                <a:spcPts val="0"/>
              </a:spcBef>
              <a:spcAft>
                <a:spcPts val="0"/>
              </a:spcAft>
              <a:buNone/>
            </a:pPr>
            <a:endParaRPr lang="zh-TW" altLang="en-US" dirty="0"/>
          </a:p>
          <a:p>
            <a:pPr marL="0" lvl="0" indent="0" algn="l" rtl="0">
              <a:spcBef>
                <a:spcPts val="0"/>
              </a:spcBef>
              <a:spcAft>
                <a:spcPts val="0"/>
              </a:spcAft>
              <a:buNone/>
            </a:pPr>
            <a:r>
              <a:rPr lang="zh-TW" altLang="en-US" dirty="0"/>
              <a:t>那我們也覺得這還牽扯一個有趣的議題</a:t>
            </a:r>
          </a:p>
          <a:p>
            <a:pPr marL="0" lvl="0" indent="0" algn="l" rtl="0">
              <a:spcBef>
                <a:spcPts val="0"/>
              </a:spcBef>
              <a:spcAft>
                <a:spcPts val="0"/>
              </a:spcAft>
              <a:buNone/>
            </a:pPr>
            <a:r>
              <a:rPr lang="zh-TW" altLang="en-US" dirty="0"/>
              <a:t>就是說如果我們手上的資料有這樣的三種資料的話，我們可以怎麼做 </a:t>
            </a:r>
            <a:r>
              <a:rPr lang="en-US" altLang="zh-TW" dirty="0"/>
              <a:t>PCA</a:t>
            </a:r>
            <a:br>
              <a:rPr lang="en-US" altLang="zh-TW" dirty="0"/>
            </a:br>
            <a:r>
              <a:rPr lang="zh-TW" altLang="en-US" dirty="0"/>
              <a:t>如果是現在這樣</a:t>
            </a:r>
            <a:endParaRPr lang="en-US" altLang="zh-TW" dirty="0"/>
          </a:p>
        </p:txBody>
      </p:sp>
      <p:sp>
        <p:nvSpPr>
          <p:cNvPr id="149" name="Google Shape;149;g229419d8855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2925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29419d8855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altLang="zh-TW" dirty="0"/>
          </a:p>
        </p:txBody>
      </p:sp>
      <p:sp>
        <p:nvSpPr>
          <p:cNvPr id="149" name="Google Shape;149;g229419d8855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6041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29419d8855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229419d8855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5266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29419d8855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229419d8855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3066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29419d8855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altLang="en-US" dirty="0"/>
              <a:t>切資料發生的事情</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我把 </a:t>
            </a:r>
            <a:r>
              <a:rPr lang="en-US" altLang="zh-TW" dirty="0"/>
              <a:t>47</a:t>
            </a:r>
            <a:r>
              <a:rPr lang="zh-TW" altLang="en-US" dirty="0"/>
              <a:t>個城市扣掉</a:t>
            </a:r>
            <a:r>
              <a:rPr lang="en-US" altLang="zh-TW" dirty="0"/>
              <a:t>test</a:t>
            </a:r>
            <a:r>
              <a:rPr lang="zh-TW" altLang="en-US" dirty="0"/>
              <a:t>的，當作</a:t>
            </a:r>
            <a:r>
              <a:rPr lang="en-US" altLang="zh-TW" dirty="0" err="1"/>
              <a:t>train_cities</a:t>
            </a:r>
            <a:br>
              <a:rPr lang="en-US" altLang="zh-TW" dirty="0"/>
            </a:br>
            <a:r>
              <a:rPr lang="en-US" altLang="zh-TW" dirty="0"/>
              <a:t>22</a:t>
            </a:r>
            <a:r>
              <a:rPr lang="zh-TW" altLang="en-US" dirty="0"/>
              <a:t>個年份扣掉 </a:t>
            </a:r>
            <a:r>
              <a:rPr lang="en-US" altLang="zh-TW" dirty="0"/>
              <a:t>test</a:t>
            </a:r>
            <a:r>
              <a:rPr lang="zh-TW" altLang="en-US" dirty="0"/>
              <a:t> 的，當作 </a:t>
            </a:r>
            <a:r>
              <a:rPr lang="en-US" altLang="zh-TW" dirty="0" err="1"/>
              <a:t>train_years</a:t>
            </a:r>
            <a:endParaRPr lang="en-US" altLang="zh-TW" dirty="0"/>
          </a:p>
          <a:p>
            <a:pPr marL="0" lvl="0" indent="0" algn="l" rtl="0">
              <a:spcBef>
                <a:spcPts val="0"/>
              </a:spcBef>
              <a:spcAft>
                <a:spcPts val="0"/>
              </a:spcAft>
              <a:buNone/>
            </a:pPr>
            <a:r>
              <a:rPr lang="zh-TW" altLang="en-US" dirty="0"/>
              <a:t>然後</a:t>
            </a:r>
            <a:r>
              <a:rPr lang="en-US" altLang="zh-TW" dirty="0"/>
              <a:t>train </a:t>
            </a:r>
            <a:r>
              <a:rPr lang="zh-TW" altLang="en-US" dirty="0"/>
              <a:t>跟 </a:t>
            </a:r>
            <a:r>
              <a:rPr lang="en-US" altLang="zh-TW" dirty="0"/>
              <a:t>test </a:t>
            </a:r>
            <a:r>
              <a:rPr lang="zh-TW" altLang="en-US" dirty="0"/>
              <a:t>各自都跑兩個</a:t>
            </a:r>
            <a:r>
              <a:rPr lang="en-US" altLang="zh-TW" dirty="0"/>
              <a:t>for </a:t>
            </a:r>
            <a:r>
              <a:rPr lang="zh-TW" altLang="en-US" dirty="0"/>
              <a:t>迴圈</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聽起來很正確啊</a:t>
            </a:r>
            <a:endParaRPr lang="en-US" altLang="zh-TW" dirty="0"/>
          </a:p>
        </p:txBody>
      </p:sp>
      <p:sp>
        <p:nvSpPr>
          <p:cNvPr id="149" name="Google Shape;149;g229419d8855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8831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29419d8855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altLang="en-US" dirty="0"/>
              <a:t>切資料發生的事情</a:t>
            </a:r>
            <a:endParaRPr dirty="0"/>
          </a:p>
        </p:txBody>
      </p:sp>
      <p:sp>
        <p:nvSpPr>
          <p:cNvPr id="149" name="Google Shape;149;g229419d8855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3698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29419d8855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altLang="en-US" dirty="0"/>
              <a:t>這個方法是我用好幾天跟</a:t>
            </a:r>
            <a:r>
              <a:rPr lang="en-US" altLang="zh-TW" dirty="0" err="1"/>
              <a:t>chatGPT</a:t>
            </a:r>
            <a:r>
              <a:rPr lang="zh-TW" altLang="en-US" dirty="0"/>
              <a:t>好不容易才想出來的，前面他教我的方法雖然有用但是會莫名跑出很多</a:t>
            </a:r>
            <a:r>
              <a:rPr lang="en-US" altLang="zh-TW" dirty="0"/>
              <a:t>error</a:t>
            </a:r>
            <a:r>
              <a:rPr lang="zh-TW" altLang="en-US" dirty="0"/>
              <a:t>出來，最後是直接打掉重練。才問出了 </a:t>
            </a:r>
            <a:r>
              <a:rPr lang="en-US" altLang="zh-TW" dirty="0" err="1"/>
              <a:t>aperm</a:t>
            </a:r>
            <a:r>
              <a:rPr lang="en-US" altLang="zh-TW" dirty="0"/>
              <a:t> </a:t>
            </a:r>
            <a:r>
              <a:rPr lang="zh-TW" altLang="en-US" dirty="0"/>
              <a:t>這個</a:t>
            </a:r>
            <a:r>
              <a:rPr lang="en-US" altLang="zh-TW" dirty="0"/>
              <a:t>function</a:t>
            </a:r>
            <a:endParaRPr dirty="0"/>
          </a:p>
        </p:txBody>
      </p:sp>
      <p:sp>
        <p:nvSpPr>
          <p:cNvPr id="149" name="Google Shape;149;g229419d8855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1039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29419d8855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altLang="en-US" dirty="0"/>
              <a:t>為什麼會這樣說呢，事情發生在我設定 </a:t>
            </a:r>
            <a:r>
              <a:rPr lang="en-US" altLang="zh-TW" dirty="0"/>
              <a:t>epoch </a:t>
            </a:r>
            <a:r>
              <a:rPr lang="zh-TW" altLang="en-US" dirty="0"/>
              <a:t>為 </a:t>
            </a:r>
            <a:r>
              <a:rPr lang="en-US" altLang="zh-TW" dirty="0"/>
              <a:t>5</a:t>
            </a:r>
            <a:r>
              <a:rPr lang="zh-TW" altLang="en-US" dirty="0"/>
              <a:t>，而</a:t>
            </a:r>
            <a:r>
              <a:rPr lang="en-US" altLang="zh-TW" dirty="0" err="1"/>
              <a:t>batch_size</a:t>
            </a:r>
            <a:r>
              <a:rPr lang="en-US" altLang="zh-TW" dirty="0"/>
              <a:t> </a:t>
            </a:r>
            <a:r>
              <a:rPr lang="zh-TW" altLang="en-US" dirty="0"/>
              <a:t>是 </a:t>
            </a:r>
            <a:r>
              <a:rPr lang="en-US" altLang="zh-TW" dirty="0"/>
              <a:t>1 </a:t>
            </a:r>
            <a:r>
              <a:rPr lang="zh-TW" altLang="en-US" dirty="0"/>
              <a:t>的時候，因為我是剛把</a:t>
            </a:r>
            <a:r>
              <a:rPr lang="en-US" altLang="zh-TW" dirty="0"/>
              <a:t>data</a:t>
            </a:r>
            <a:r>
              <a:rPr lang="zh-TW" altLang="en-US" dirty="0"/>
              <a:t>處理好，發現終於可以開始真正的訓練模型的快樂時候。</a:t>
            </a:r>
            <a:endParaRPr lang="en-US" altLang="zh-TW" dirty="0"/>
          </a:p>
          <a:p>
            <a:pPr marL="0" lvl="0" indent="0" algn="l" rtl="0">
              <a:spcBef>
                <a:spcPts val="0"/>
              </a:spcBef>
              <a:spcAft>
                <a:spcPts val="0"/>
              </a:spcAft>
              <a:buNone/>
            </a:pPr>
            <a:r>
              <a:rPr lang="zh-TW" altLang="en-US" dirty="0"/>
              <a:t>跑得久一點怎麼樣呢</a:t>
            </a:r>
            <a:r>
              <a:rPr lang="en-US" altLang="zh-TW" dirty="0"/>
              <a:t>?</a:t>
            </a:r>
            <a:r>
              <a:rPr lang="zh-TW" altLang="en-US" dirty="0"/>
              <a:t>大不了去睡嘛，沒想到這個時候我馬上就看到第一個</a:t>
            </a:r>
            <a:r>
              <a:rPr lang="en-US" altLang="zh-TW" dirty="0"/>
              <a:t>epoch </a:t>
            </a:r>
            <a:r>
              <a:rPr lang="zh-TW" altLang="en-US" dirty="0"/>
              <a:t>，居然有</a:t>
            </a:r>
            <a:r>
              <a:rPr lang="en-US" altLang="zh-TW" dirty="0"/>
              <a:t>93%</a:t>
            </a:r>
            <a:r>
              <a:rPr lang="zh-TW" altLang="en-US" dirty="0"/>
              <a:t> 的準確率。哇，原來這些天氣資料真的跟開花日這麼相關，</a:t>
            </a:r>
            <a:r>
              <a:rPr lang="en-US" altLang="zh-TW" dirty="0"/>
              <a:t>LSTM</a:t>
            </a:r>
            <a:r>
              <a:rPr lang="zh-TW" altLang="en-US" dirty="0"/>
              <a:t> 真的這麼強大！哇我難道就是</a:t>
            </a:r>
            <a:r>
              <a:rPr lang="en-US" altLang="zh-TW" dirty="0"/>
              <a:t>LSTM</a:t>
            </a:r>
            <a:r>
              <a:rPr lang="zh-TW" altLang="en-US" dirty="0"/>
              <a:t>小天才。</a:t>
            </a:r>
            <a:endParaRPr lang="en-US" altLang="zh-TW" dirty="0"/>
          </a:p>
          <a:p>
            <a:pPr marL="0" lvl="0" indent="0" algn="l" rtl="0">
              <a:spcBef>
                <a:spcPts val="0"/>
              </a:spcBef>
              <a:spcAft>
                <a:spcPts val="0"/>
              </a:spcAft>
              <a:buNone/>
            </a:pPr>
            <a:r>
              <a:rPr lang="zh-TW" altLang="en-US" dirty="0"/>
              <a:t>我也沒高興太久，說不定只是一開始很高，後面會慢慢降下來，但我看一個半小時才跑一個 </a:t>
            </a:r>
            <a:r>
              <a:rPr lang="en-US" altLang="zh-TW" dirty="0"/>
              <a:t>epoch </a:t>
            </a:r>
            <a:r>
              <a:rPr lang="zh-TW" altLang="en-US" dirty="0"/>
              <a:t>，五個怎麼樣都要七個半小時，去睡吧。</a:t>
            </a:r>
            <a:endParaRPr lang="en-US" altLang="zh-TW" dirty="0"/>
          </a:p>
          <a:p>
            <a:pPr marL="0" lvl="0" indent="0" algn="l" rtl="0">
              <a:spcBef>
                <a:spcPts val="0"/>
              </a:spcBef>
              <a:spcAft>
                <a:spcPts val="0"/>
              </a:spcAft>
              <a:buNone/>
            </a:pPr>
            <a:r>
              <a:rPr lang="zh-TW" altLang="en-US" dirty="0"/>
              <a:t>早上醒來看見他安全落地，快樂。一看準確率也沒降太多，真是太好了，直接來預測測試資料吧！一執行出來</a:t>
            </a:r>
            <a:endParaRPr lang="en-US" altLang="zh-TW" dirty="0"/>
          </a:p>
          <a:p>
            <a:pPr marL="0" lvl="0" indent="0" algn="l" rtl="0">
              <a:spcBef>
                <a:spcPts val="0"/>
              </a:spcBef>
              <a:spcAft>
                <a:spcPts val="0"/>
              </a:spcAft>
              <a:buNone/>
            </a:pPr>
            <a:r>
              <a:rPr lang="en-US" altLang="zh-TW" dirty="0"/>
              <a:t>00000000000</a:t>
            </a:r>
            <a:r>
              <a:rPr lang="zh-TW" altLang="en-US" dirty="0"/>
              <a:t> ，全部都是</a:t>
            </a:r>
            <a:r>
              <a:rPr lang="en-US" altLang="zh-TW" dirty="0"/>
              <a:t>0</a:t>
            </a:r>
            <a:r>
              <a:rPr lang="zh-TW" altLang="en-US" dirty="0"/>
              <a:t>。</a:t>
            </a:r>
            <a:endParaRPr lang="en-US" altLang="zh-TW" dirty="0"/>
          </a:p>
          <a:p>
            <a:pPr marL="0" lvl="0" indent="0" algn="l" rtl="0">
              <a:spcBef>
                <a:spcPts val="0"/>
              </a:spcBef>
              <a:spcAft>
                <a:spcPts val="0"/>
              </a:spcAft>
              <a:buNone/>
            </a:pPr>
            <a:r>
              <a:rPr lang="zh-TW" altLang="en-US" dirty="0"/>
              <a:t>不好意思，你說</a:t>
            </a:r>
            <a:r>
              <a:rPr lang="en-US" altLang="zh-TW" dirty="0"/>
              <a:t>93%</a:t>
            </a:r>
            <a:r>
              <a:rPr lang="zh-TW" altLang="en-US" dirty="0"/>
              <a:t>甚麼</a:t>
            </a:r>
            <a:r>
              <a:rPr lang="en-US" altLang="zh-TW" dirty="0"/>
              <a:t>?</a:t>
            </a:r>
          </a:p>
          <a:p>
            <a:pPr marL="0" lvl="0" indent="0" algn="l" rtl="0">
              <a:spcBef>
                <a:spcPts val="0"/>
              </a:spcBef>
              <a:spcAft>
                <a:spcPts val="0"/>
              </a:spcAft>
              <a:buNone/>
            </a:pPr>
            <a:r>
              <a:rPr lang="zh-TW" altLang="en-US" dirty="0"/>
              <a:t>我真的一時回不過神，然後我想，啊不然拿測試資料去預測吧，這種該正常了吧</a:t>
            </a:r>
            <a:r>
              <a:rPr lang="en-US" altLang="zh-TW" dirty="0"/>
              <a:t>?</a:t>
            </a:r>
            <a:r>
              <a:rPr lang="zh-TW" altLang="en-US" dirty="0"/>
              <a:t>跑出來</a:t>
            </a:r>
            <a:endParaRPr lang="en-US" altLang="zh-TW" dirty="0"/>
          </a:p>
          <a:p>
            <a:pPr marL="0" lvl="0" indent="0" algn="l" rtl="0">
              <a:spcBef>
                <a:spcPts val="0"/>
              </a:spcBef>
              <a:spcAft>
                <a:spcPts val="0"/>
              </a:spcAft>
              <a:buNone/>
            </a:pPr>
            <a:r>
              <a:rPr lang="en-US" altLang="zh-TW" dirty="0"/>
              <a:t>00000000</a:t>
            </a:r>
            <a:r>
              <a:rPr lang="zh-TW" altLang="en-US" dirty="0"/>
              <a:t>，然後我把訓練資料的真實</a:t>
            </a:r>
            <a:r>
              <a:rPr lang="en-US" altLang="zh-TW" dirty="0"/>
              <a:t>label print </a:t>
            </a:r>
            <a:r>
              <a:rPr lang="zh-TW" altLang="en-US" dirty="0"/>
              <a:t>出來</a:t>
            </a:r>
            <a:br>
              <a:rPr lang="en-US" altLang="zh-TW" dirty="0"/>
            </a:br>
            <a:r>
              <a:rPr lang="zh-TW" altLang="en-US" dirty="0"/>
              <a:t>啊原來你也都是</a:t>
            </a:r>
            <a:r>
              <a:rPr lang="en-US" altLang="zh-TW" dirty="0"/>
              <a:t>0</a:t>
            </a:r>
            <a:r>
              <a:rPr lang="zh-TW" altLang="en-US" dirty="0"/>
              <a:t>啊</a:t>
            </a:r>
            <a:endParaRPr lang="en-US" altLang="zh-TW" dirty="0"/>
          </a:p>
          <a:p>
            <a:pPr marL="0" lvl="0" indent="0" algn="l" rtl="0">
              <a:spcBef>
                <a:spcPts val="0"/>
              </a:spcBef>
              <a:spcAft>
                <a:spcPts val="0"/>
              </a:spcAft>
              <a:buNone/>
            </a:pPr>
            <a:r>
              <a:rPr lang="zh-TW" altLang="en-US" dirty="0"/>
              <a:t>難怪</a:t>
            </a:r>
            <a:r>
              <a:rPr lang="en-US" altLang="zh-TW" dirty="0"/>
              <a:t>93%</a:t>
            </a:r>
            <a:br>
              <a:rPr lang="en-US" altLang="zh-TW" dirty="0"/>
            </a:br>
            <a:r>
              <a:rPr lang="zh-TW" altLang="en-US" dirty="0"/>
              <a:t>全部預測為</a:t>
            </a:r>
            <a:r>
              <a:rPr lang="en-US" altLang="zh-TW" dirty="0"/>
              <a:t>0</a:t>
            </a:r>
            <a:r>
              <a:rPr lang="zh-TW" altLang="en-US" dirty="0"/>
              <a:t>就可以了嘛，</a:t>
            </a:r>
            <a:r>
              <a:rPr lang="en-US" altLang="zh-TW" dirty="0"/>
              <a:t>0</a:t>
            </a:r>
            <a:r>
              <a:rPr lang="zh-TW" altLang="en-US" dirty="0"/>
              <a:t>是甚麼概念，就是全日本的櫻花都在</a:t>
            </a:r>
            <a:r>
              <a:rPr lang="en-US" altLang="zh-TW" dirty="0"/>
              <a:t>3/1</a:t>
            </a:r>
            <a:r>
              <a:rPr lang="zh-TW" altLang="en-US" dirty="0"/>
              <a:t>盛開，壯觀。</a:t>
            </a:r>
            <a:endParaRPr lang="en-US" altLang="zh-TW" dirty="0"/>
          </a:p>
          <a:p>
            <a:pPr marL="0" lvl="0" indent="0" algn="l" rtl="0">
              <a:spcBef>
                <a:spcPts val="0"/>
              </a:spcBef>
              <a:spcAft>
                <a:spcPts val="0"/>
              </a:spcAft>
              <a:buNone/>
            </a:pPr>
            <a:r>
              <a:rPr lang="zh-TW" altLang="en-US" dirty="0"/>
              <a:t>其實會發生的原因我有回想起來，就是前面在處理資料維度的時候，曾經被</a:t>
            </a:r>
            <a:r>
              <a:rPr lang="en-US" altLang="zh-TW" dirty="0"/>
              <a:t>ChatGPT</a:t>
            </a:r>
            <a:r>
              <a:rPr lang="zh-TW" altLang="en-US" dirty="0"/>
              <a:t>建議建立一個我要的維度的 </a:t>
            </a:r>
            <a:r>
              <a:rPr lang="en-US" altLang="zh-TW" dirty="0" err="1"/>
              <a:t>Numpy</a:t>
            </a:r>
            <a:r>
              <a:rPr lang="en-US" altLang="zh-TW" dirty="0"/>
              <a:t> </a:t>
            </a:r>
            <a:r>
              <a:rPr lang="zh-TW" altLang="en-US" dirty="0"/>
              <a:t>先把它全部設為</a:t>
            </a:r>
            <a:r>
              <a:rPr lang="en-US" altLang="zh-TW" dirty="0"/>
              <a:t>0</a:t>
            </a:r>
            <a:r>
              <a:rPr lang="zh-TW" altLang="en-US" dirty="0"/>
              <a:t>，再慢慢填入</a:t>
            </a:r>
            <a:endParaRPr lang="en-US" altLang="zh-TW" dirty="0"/>
          </a:p>
          <a:p>
            <a:pPr marL="0" lvl="0" indent="0" algn="l" rtl="0">
              <a:spcBef>
                <a:spcPts val="0"/>
              </a:spcBef>
              <a:spcAft>
                <a:spcPts val="0"/>
              </a:spcAft>
              <a:buNone/>
            </a:pPr>
            <a:r>
              <a:rPr lang="zh-TW" altLang="en-US" dirty="0"/>
              <a:t>應該就是那個時候的屍體，我沒有清乾淨。</a:t>
            </a:r>
            <a:endParaRPr lang="en-US" altLang="zh-TW" dirty="0"/>
          </a:p>
          <a:p>
            <a:pPr marL="0" lvl="0" indent="0" algn="l" rtl="0">
              <a:spcBef>
                <a:spcPts val="0"/>
              </a:spcBef>
              <a:spcAft>
                <a:spcPts val="0"/>
              </a:spcAft>
              <a:buNone/>
            </a:pPr>
            <a:r>
              <a:rPr lang="zh-TW" altLang="en-US" dirty="0"/>
              <a:t>直接浪費了七個半小時</a:t>
            </a:r>
            <a:endParaRPr lang="en-US" altLang="zh-TW" dirty="0"/>
          </a:p>
        </p:txBody>
      </p:sp>
      <p:sp>
        <p:nvSpPr>
          <p:cNvPr id="149" name="Google Shape;149;g229419d8855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0939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29419d8855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altLang="en-US" dirty="0"/>
              <a:t>雖然一開始在</a:t>
            </a:r>
            <a:r>
              <a:rPr lang="en-US" altLang="zh-TW" dirty="0"/>
              <a:t>R</a:t>
            </a:r>
            <a:r>
              <a:rPr lang="zh-TW" altLang="en-US" dirty="0"/>
              <a:t>上用 </a:t>
            </a:r>
            <a:r>
              <a:rPr lang="en-US" altLang="zh-TW" dirty="0" err="1"/>
              <a:t>Keras</a:t>
            </a:r>
            <a:r>
              <a:rPr lang="en-US" altLang="zh-TW" dirty="0"/>
              <a:t> </a:t>
            </a:r>
            <a:r>
              <a:rPr lang="zh-TW" altLang="en-US" dirty="0"/>
              <a:t>的時候真的被環境搞到</a:t>
            </a:r>
            <a:endParaRPr lang="en-US" altLang="zh-TW" dirty="0"/>
          </a:p>
          <a:p>
            <a:pPr marL="0" lvl="0" indent="0" algn="l" rtl="0">
              <a:spcBef>
                <a:spcPts val="0"/>
              </a:spcBef>
              <a:spcAft>
                <a:spcPts val="0"/>
              </a:spcAft>
              <a:buNone/>
            </a:pPr>
            <a:r>
              <a:rPr lang="zh-TW" altLang="en-US" dirty="0"/>
              <a:t>教學資源又少</a:t>
            </a:r>
            <a:endParaRPr lang="en-US" altLang="zh-TW" dirty="0"/>
          </a:p>
          <a:p>
            <a:pPr marL="0" lvl="0" indent="0" algn="l" rtl="0">
              <a:spcBef>
                <a:spcPts val="0"/>
              </a:spcBef>
              <a:spcAft>
                <a:spcPts val="0"/>
              </a:spcAft>
              <a:buNone/>
            </a:pPr>
            <a:r>
              <a:rPr lang="zh-TW" altLang="en-US" dirty="0"/>
              <a:t>但這點真的很方便</a:t>
            </a:r>
            <a:endParaRPr dirty="0"/>
          </a:p>
        </p:txBody>
      </p:sp>
      <p:sp>
        <p:nvSpPr>
          <p:cNvPr id="149" name="Google Shape;149;g229419d8855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19753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2948062ae5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22948062ae5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2948062ae5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22948062ae5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22624c1d3_1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2522624c1d3_1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29419d8855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9" name="Google Shape;149;g229419d8855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7515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2023</a:t>
            </a:r>
            <a:r>
              <a:rPr lang="zh-TW" altLang="en-US" dirty="0"/>
              <a:t>年櫻花特別特別的早開</a:t>
            </a:r>
            <a:br>
              <a:rPr lang="en-US" altLang="zh-TW" dirty="0"/>
            </a:br>
            <a:r>
              <a:rPr lang="zh-TW" altLang="en-US" dirty="0"/>
              <a:t>可以看到除了之前的預測比平常早開很多之外，越往北邊早開情況越嚴重</a:t>
            </a:r>
            <a:endParaRPr dirty="0"/>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78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9028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9419d885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2" name="Google Shape;142;g229419d885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9"/>
        <p:cNvGrpSpPr/>
        <p:nvPr/>
      </p:nvGrpSpPr>
      <p:grpSpPr>
        <a:xfrm>
          <a:off x="0" y="0"/>
          <a:ext cx="0" cy="0"/>
          <a:chOff x="0" y="0"/>
          <a:chExt cx="0" cy="0"/>
        </a:xfrm>
      </p:grpSpPr>
      <p:pic>
        <p:nvPicPr>
          <p:cNvPr id="20" name="Google Shape;20;p13"/>
          <p:cNvPicPr preferRelativeResize="0"/>
          <p:nvPr/>
        </p:nvPicPr>
        <p:blipFill rotWithShape="1">
          <a:blip r:embed="rId2">
            <a:alphaModFix amt="50000"/>
          </a:blip>
          <a:srcRect/>
          <a:stretch/>
        </p:blipFill>
        <p:spPr>
          <a:xfrm>
            <a:off x="4763" y="-1"/>
            <a:ext cx="13471346" cy="7583557"/>
          </a:xfrm>
          <a:prstGeom prst="rect">
            <a:avLst/>
          </a:prstGeom>
          <a:noFill/>
          <a:ln>
            <a:noFill/>
          </a:ln>
        </p:spPr>
      </p:pic>
      <p:sp>
        <p:nvSpPr>
          <p:cNvPr id="21" name="Google Shape;21;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dirty="0"/>
          </a:p>
        </p:txBody>
      </p:sp>
      <p:sp>
        <p:nvSpPr>
          <p:cNvPr id="23" name="Google Shape;2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83"/>
        <p:cNvGrpSpPr/>
        <p:nvPr/>
      </p:nvGrpSpPr>
      <p:grpSpPr>
        <a:xfrm>
          <a:off x="0" y="0"/>
          <a:ext cx="0" cy="0"/>
          <a:chOff x="0" y="0"/>
          <a:chExt cx="0" cy="0"/>
        </a:xfrm>
      </p:grpSpPr>
      <p:sp>
        <p:nvSpPr>
          <p:cNvPr id="84" name="Google Shape;84;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26"/>
        <p:cNvGrpSpPr/>
        <p:nvPr/>
      </p:nvGrpSpPr>
      <p:grpSpPr>
        <a:xfrm>
          <a:off x="0" y="0"/>
          <a:ext cx="0" cy="0"/>
          <a:chOff x="0" y="0"/>
          <a:chExt cx="0" cy="0"/>
        </a:xfrm>
      </p:grpSpPr>
      <p:sp>
        <p:nvSpPr>
          <p:cNvPr id="27" name="Google Shape;2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43"/>
        <p:cNvGrpSpPr/>
        <p:nvPr/>
      </p:nvGrpSpPr>
      <p:grpSpPr>
        <a:xfrm>
          <a:off x="0" y="0"/>
          <a:ext cx="0" cy="0"/>
          <a:chOff x="0" y="0"/>
          <a:chExt cx="0" cy="0"/>
        </a:xfrm>
      </p:grpSpPr>
      <p:sp>
        <p:nvSpPr>
          <p:cNvPr id="44" name="Google Shape;44;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3200"/>
              <a:buNone/>
              <a:defRPr sz="32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6" name="Google Shape;4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63"/>
        <p:cNvGrpSpPr/>
        <p:nvPr/>
      </p:nvGrpSpPr>
      <p:grpSpPr>
        <a:xfrm>
          <a:off x="0" y="0"/>
          <a:ext cx="0" cy="0"/>
          <a:chOff x="0" y="0"/>
          <a:chExt cx="0" cy="0"/>
        </a:xfrm>
      </p:grpSpPr>
      <p:sp>
        <p:nvSpPr>
          <p:cNvPr id="64" name="Google Shape;64;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輔助字幕的圖片" type="picTx">
  <p:cSld name="PICTURE_WITH_CAPTION_TEXT">
    <p:spTree>
      <p:nvGrpSpPr>
        <p:cNvPr id="1" name="Shape 70"/>
        <p:cNvGrpSpPr/>
        <p:nvPr/>
      </p:nvGrpSpPr>
      <p:grpSpPr>
        <a:xfrm>
          <a:off x="0" y="0"/>
          <a:ext cx="0" cy="0"/>
          <a:chOff x="0" y="0"/>
          <a:chExt cx="0" cy="0"/>
        </a:xfrm>
      </p:grpSpPr>
      <p:sp>
        <p:nvSpPr>
          <p:cNvPr id="71" name="Google Shape;71;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1"/>
          <p:cNvSpPr>
            <a:spLocks noGrp="1"/>
          </p:cNvSpPr>
          <p:nvPr>
            <p:ph type="pic" idx="2"/>
          </p:nvPr>
        </p:nvSpPr>
        <p:spPr>
          <a:xfrm>
            <a:off x="5183188" y="987425"/>
            <a:ext cx="6172200" cy="4873625"/>
          </a:xfrm>
          <a:prstGeom prst="rect">
            <a:avLst/>
          </a:prstGeom>
          <a:noFill/>
          <a:ln>
            <a:noFill/>
          </a:ln>
        </p:spPr>
      </p:sp>
      <p:sp>
        <p:nvSpPr>
          <p:cNvPr id="73" name="Google Shape;73;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77"/>
        <p:cNvGrpSpPr/>
        <p:nvPr/>
      </p:nvGrpSpPr>
      <p:grpSpPr>
        <a:xfrm>
          <a:off x="0" y="0"/>
          <a:ext cx="0" cy="0"/>
          <a:chOff x="0" y="0"/>
          <a:chExt cx="0" cy="0"/>
        </a:xfrm>
      </p:grpSpPr>
      <p:sp>
        <p:nvSpPr>
          <p:cNvPr id="78" name="Google Shape;7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p:nvPr/>
        </p:nvSpPr>
        <p:spPr>
          <a:xfrm>
            <a:off x="0" y="6311900"/>
            <a:ext cx="12192000" cy="546100"/>
          </a:xfrm>
          <a:prstGeom prst="rect">
            <a:avLst/>
          </a:prstGeom>
          <a:gradFill>
            <a:gsLst>
              <a:gs pos="0">
                <a:schemeClr val="lt1"/>
              </a:gs>
              <a:gs pos="74000">
                <a:srgbClr val="FBE4D4"/>
              </a:gs>
              <a:gs pos="83000">
                <a:srgbClr val="F7CAAC"/>
              </a:gs>
              <a:gs pos="100000">
                <a:srgbClr val="F4B08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1;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pic>
        <p:nvPicPr>
          <p:cNvPr id="16" name="Google Shape;16;p12" descr="一張含有 玩具, 洋娃娃, 光線 的圖片&#10;&#10;自動產生的描述"/>
          <p:cNvPicPr preferRelativeResize="0"/>
          <p:nvPr/>
        </p:nvPicPr>
        <p:blipFill rotWithShape="1">
          <a:blip r:embed="rId12">
            <a:alphaModFix/>
          </a:blip>
          <a:srcRect/>
          <a:stretch/>
        </p:blipFill>
        <p:spPr>
          <a:xfrm>
            <a:off x="11251401" y="5646843"/>
            <a:ext cx="940599" cy="1330113"/>
          </a:xfrm>
          <a:prstGeom prst="rect">
            <a:avLst/>
          </a:prstGeom>
          <a:noFill/>
          <a:ln>
            <a:noFill/>
          </a:ln>
        </p:spPr>
      </p:pic>
      <p:sp>
        <p:nvSpPr>
          <p:cNvPr id="17" name="Google Shape;17;p12"/>
          <p:cNvSpPr/>
          <p:nvPr/>
        </p:nvSpPr>
        <p:spPr>
          <a:xfrm>
            <a:off x="10840720" y="6311900"/>
            <a:ext cx="513080" cy="409575"/>
          </a:xfrm>
          <a:prstGeom prst="wedgeRoundRectCallout">
            <a:avLst>
              <a:gd name="adj1" fmla="val 72102"/>
              <a:gd name="adj2" fmla="val -63688"/>
              <a:gd name="adj3" fmla="val 16667"/>
            </a:avLst>
          </a:prstGeom>
          <a:noFill/>
          <a:ln w="1270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8" name="Google Shape;18;p12"/>
          <p:cNvPicPr preferRelativeResize="0"/>
          <p:nvPr/>
        </p:nvPicPr>
        <p:blipFill rotWithShape="1">
          <a:blip r:embed="rId13">
            <a:alphaModFix amt="35000"/>
          </a:blip>
          <a:srcRect t="69582" r="25639" b="9954"/>
          <a:stretch/>
        </p:blipFill>
        <p:spPr>
          <a:xfrm>
            <a:off x="0" y="-199697"/>
            <a:ext cx="12192000" cy="188879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rxiv.org/pdf/2210.04406.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3" Type="http://schemas.openxmlformats.org/officeDocument/2006/relationships/hyperlink" Target="https://pansci.asia/archives/11555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data.jma.go.jp/sakura/data/download_ruinenchi.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data.jma.go.jp/stats/etrn/index.ph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2" name="矩形 1">
            <a:extLst>
              <a:ext uri="{FF2B5EF4-FFF2-40B4-BE49-F238E27FC236}">
                <a16:creationId xmlns:a16="http://schemas.microsoft.com/office/drawing/2014/main" id="{3225EB45-582F-4766-8B47-C3FA6B0BE3F1}"/>
              </a:ext>
            </a:extLst>
          </p:cNvPr>
          <p:cNvSpPr/>
          <p:nvPr/>
        </p:nvSpPr>
        <p:spPr>
          <a:xfrm>
            <a:off x="8178800" y="3963405"/>
            <a:ext cx="2476500" cy="1655762"/>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3" name="Google Shape;93;p1"/>
          <p:cNvSpPr txBox="1">
            <a:spLocks noGrp="1"/>
          </p:cNvSpPr>
          <p:nvPr>
            <p:ph type="ctrTitle"/>
          </p:nvPr>
        </p:nvSpPr>
        <p:spPr>
          <a:xfrm>
            <a:off x="1524000" y="1547230"/>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262626"/>
              </a:buClr>
              <a:buSzPts val="4800"/>
              <a:buFont typeface="Arial"/>
              <a:buNone/>
            </a:pPr>
            <a:r>
              <a:rPr lang="zh-TW" sz="3600" dirty="0">
                <a:solidFill>
                  <a:srgbClr val="262626"/>
                </a:solidFill>
                <a:effectLst>
                  <a:outerShdw blurRad="38100" dist="38100" dir="2700000" algn="tl">
                    <a:srgbClr val="000000">
                      <a:alpha val="43137"/>
                    </a:srgbClr>
                  </a:outerShdw>
                </a:effectLst>
              </a:rPr>
              <a:t>資訊科學系碩士在職專班</a:t>
            </a:r>
            <a:br>
              <a:rPr lang="zh-TW" sz="3600" dirty="0">
                <a:solidFill>
                  <a:srgbClr val="262626"/>
                </a:solidFill>
                <a:effectLst>
                  <a:outerShdw blurRad="38100" dist="38100" dir="2700000" algn="tl">
                    <a:srgbClr val="000000">
                      <a:alpha val="43137"/>
                    </a:srgbClr>
                  </a:outerShdw>
                </a:effectLst>
              </a:rPr>
            </a:br>
            <a:r>
              <a:rPr lang="zh-TW" sz="3600" dirty="0">
                <a:solidFill>
                  <a:srgbClr val="262626"/>
                </a:solidFill>
                <a:effectLst>
                  <a:outerShdw blurRad="38100" dist="38100" dir="2700000" algn="tl">
                    <a:srgbClr val="000000">
                      <a:alpha val="43137"/>
                    </a:srgbClr>
                  </a:outerShdw>
                </a:effectLst>
              </a:rPr>
              <a:t>資料科學期末報告</a:t>
            </a:r>
            <a:br>
              <a:rPr lang="zh-TW" dirty="0">
                <a:solidFill>
                  <a:schemeClr val="lt1"/>
                </a:solidFill>
                <a:effectLst>
                  <a:outerShdw blurRad="38100" dist="38100" dir="2700000" algn="tl">
                    <a:srgbClr val="000000">
                      <a:alpha val="43137"/>
                    </a:srgbClr>
                  </a:outerShdw>
                </a:effectLst>
              </a:rPr>
            </a:br>
            <a:r>
              <a:rPr lang="zh-TW" b="1" dirty="0">
                <a:solidFill>
                  <a:schemeClr val="lt1"/>
                </a:solidFill>
                <a:effectLst>
                  <a:outerShdw blurRad="38100" dist="38100" dir="2700000" algn="tl">
                    <a:srgbClr val="000000">
                      <a:alpha val="43137"/>
                    </a:srgbClr>
                  </a:outerShdw>
                </a:effectLst>
              </a:rPr>
              <a:t>櫻花最前線-</a:t>
            </a:r>
            <a:r>
              <a:rPr lang="zh-TW" b="1" i="0" dirty="0">
                <a:solidFill>
                  <a:schemeClr val="lt1"/>
                </a:solidFill>
                <a:effectLst>
                  <a:outerShdw blurRad="38100" dist="38100" dir="2700000" algn="tl">
                    <a:srgbClr val="000000">
                      <a:alpha val="43137"/>
                    </a:srgbClr>
                  </a:outerShdw>
                </a:effectLst>
              </a:rPr>
              <a:t>櫻の開花日</a:t>
            </a:r>
            <a:endParaRPr b="1" dirty="0">
              <a:solidFill>
                <a:schemeClr val="lt1"/>
              </a:solidFill>
              <a:effectLst>
                <a:outerShdw blurRad="38100" dist="38100" dir="2700000" algn="tl">
                  <a:srgbClr val="000000">
                    <a:alpha val="43137"/>
                  </a:srgbClr>
                </a:outerShdw>
              </a:effectLst>
            </a:endParaRPr>
          </a:p>
        </p:txBody>
      </p:sp>
      <p:sp>
        <p:nvSpPr>
          <p:cNvPr id="94" name="Google Shape;94;p1"/>
          <p:cNvSpPr txBox="1">
            <a:spLocks noGrp="1"/>
          </p:cNvSpPr>
          <p:nvPr>
            <p:ph type="subTitle" idx="1"/>
          </p:nvPr>
        </p:nvSpPr>
        <p:spPr>
          <a:xfrm>
            <a:off x="7924800" y="4026905"/>
            <a:ext cx="2743200" cy="1655762"/>
          </a:xfrm>
          <a:prstGeom prst="rect">
            <a:avLst/>
          </a:prstGeom>
          <a:noFill/>
          <a:ln>
            <a:noFill/>
          </a:ln>
        </p:spPr>
        <p:txBody>
          <a:bodyPr spcFirstLastPara="1" wrap="square" lIns="91425" tIns="45700" rIns="91425" bIns="45700" anchor="t" anchorCtr="0">
            <a:normAutofit fontScale="92500" lnSpcReduction="10000"/>
          </a:bodyPr>
          <a:lstStyle/>
          <a:p>
            <a:pPr marL="0" lvl="0" indent="0" algn="r" rtl="0">
              <a:lnSpc>
                <a:spcPct val="90000"/>
              </a:lnSpc>
              <a:spcBef>
                <a:spcPts val="0"/>
              </a:spcBef>
              <a:spcAft>
                <a:spcPts val="0"/>
              </a:spcAft>
              <a:buClr>
                <a:schemeClr val="dk1"/>
              </a:buClr>
              <a:buSzPct val="100000"/>
              <a:buNone/>
            </a:pPr>
            <a:r>
              <a:rPr lang="zh-TW" b="1" dirty="0">
                <a:effectLst>
                  <a:outerShdw blurRad="38100" dist="38100" dir="2700000" algn="tl">
                    <a:srgbClr val="000000">
                      <a:alpha val="43137"/>
                    </a:srgbClr>
                  </a:outerShdw>
                </a:effectLst>
              </a:rPr>
              <a:t>111971010 許瀞文</a:t>
            </a:r>
            <a:endParaRPr b="1" dirty="0">
              <a:effectLst>
                <a:outerShdw blurRad="38100" dist="38100" dir="2700000" algn="tl">
                  <a:srgbClr val="000000">
                    <a:alpha val="43137"/>
                  </a:srgbClr>
                </a:outerShdw>
              </a:effectLst>
            </a:endParaRPr>
          </a:p>
          <a:p>
            <a:pPr marL="0" lvl="0" indent="0" algn="r" rtl="0">
              <a:lnSpc>
                <a:spcPct val="90000"/>
              </a:lnSpc>
              <a:spcBef>
                <a:spcPts val="1000"/>
              </a:spcBef>
              <a:spcAft>
                <a:spcPts val="0"/>
              </a:spcAft>
              <a:buClr>
                <a:schemeClr val="dk1"/>
              </a:buClr>
              <a:buSzPct val="100000"/>
              <a:buNone/>
            </a:pPr>
            <a:r>
              <a:rPr lang="zh-TW" b="1" dirty="0">
                <a:effectLst>
                  <a:outerShdw blurRad="38100" dist="38100" dir="2700000" algn="tl">
                    <a:srgbClr val="000000">
                      <a:alpha val="43137"/>
                    </a:srgbClr>
                  </a:outerShdw>
                </a:effectLst>
              </a:rPr>
              <a:t>111971014 商瑞珊</a:t>
            </a:r>
            <a:endParaRPr dirty="0">
              <a:effectLst>
                <a:outerShdw blurRad="38100" dist="38100" dir="2700000" algn="tl">
                  <a:srgbClr val="000000">
                    <a:alpha val="43137"/>
                  </a:srgbClr>
                </a:outerShdw>
              </a:effectLst>
            </a:endParaRPr>
          </a:p>
          <a:p>
            <a:pPr marL="0" lvl="0" indent="0" algn="r" rtl="0">
              <a:lnSpc>
                <a:spcPct val="90000"/>
              </a:lnSpc>
              <a:spcBef>
                <a:spcPts val="1000"/>
              </a:spcBef>
              <a:spcAft>
                <a:spcPts val="0"/>
              </a:spcAft>
              <a:buClr>
                <a:schemeClr val="dk1"/>
              </a:buClr>
              <a:buSzPct val="100000"/>
              <a:buNone/>
            </a:pPr>
            <a:r>
              <a:rPr lang="zh-TW" b="1" dirty="0">
                <a:effectLst>
                  <a:outerShdw blurRad="38100" dist="38100" dir="2700000" algn="tl">
                    <a:srgbClr val="000000">
                      <a:alpha val="43137"/>
                    </a:srgbClr>
                  </a:outerShdw>
                </a:effectLst>
              </a:rPr>
              <a:t>111971017 許瑋如</a:t>
            </a:r>
            <a:endParaRPr b="1" dirty="0">
              <a:effectLst>
                <a:outerShdw blurRad="38100" dist="38100" dir="2700000" algn="tl">
                  <a:srgbClr val="000000">
                    <a:alpha val="43137"/>
                  </a:srgbClr>
                </a:outerShdw>
              </a:effectLst>
            </a:endParaRPr>
          </a:p>
          <a:p>
            <a:pPr marL="0" lvl="0" indent="0" algn="r" rtl="0">
              <a:lnSpc>
                <a:spcPct val="90000"/>
              </a:lnSpc>
              <a:spcBef>
                <a:spcPts val="1000"/>
              </a:spcBef>
              <a:spcAft>
                <a:spcPts val="0"/>
              </a:spcAft>
              <a:buClr>
                <a:schemeClr val="dk1"/>
              </a:buClr>
              <a:buSzPct val="100000"/>
              <a:buNone/>
            </a:pPr>
            <a:r>
              <a:rPr lang="zh-TW" b="1" dirty="0">
                <a:effectLst>
                  <a:outerShdw blurRad="38100" dist="38100" dir="2700000" algn="tl">
                    <a:srgbClr val="000000">
                      <a:alpha val="43137"/>
                    </a:srgbClr>
                  </a:outerShdw>
                </a:effectLst>
              </a:rPr>
              <a:t>110971013 洪明義</a:t>
            </a:r>
            <a:endParaRPr dirty="0">
              <a:effectLst>
                <a:outerShdw blurRad="38100" dist="38100" dir="2700000" algn="tl">
                  <a:srgbClr val="000000">
                    <a:alpha val="43137"/>
                  </a:srgbClr>
                </a:outerShdw>
              </a:effectLst>
            </a:endParaRPr>
          </a:p>
          <a:p>
            <a:pPr marL="0" lvl="0" indent="0" algn="ctr"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229419d8855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b="1" dirty="0"/>
              <a:t>資料處理</a:t>
            </a:r>
            <a:r>
              <a:rPr lang="zh-TW" altLang="en-US" b="1" dirty="0"/>
              <a:t> </a:t>
            </a:r>
            <a:r>
              <a:rPr lang="en-US" altLang="zh-TW" b="1" dirty="0"/>
              <a:t>–</a:t>
            </a:r>
            <a:r>
              <a:rPr lang="zh-TW" altLang="en-US" b="1" dirty="0"/>
              <a:t> 資料量</a:t>
            </a:r>
            <a:endParaRPr b="1" dirty="0"/>
          </a:p>
        </p:txBody>
      </p:sp>
      <p:sp>
        <p:nvSpPr>
          <p:cNvPr id="145" name="Google Shape;145;g229419d8855_0_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lvl="0" indent="-457200" algn="l" rtl="0">
              <a:lnSpc>
                <a:spcPct val="150000"/>
              </a:lnSpc>
              <a:spcBef>
                <a:spcPts val="0"/>
              </a:spcBef>
              <a:spcAft>
                <a:spcPts val="0"/>
              </a:spcAft>
              <a:buClr>
                <a:srgbClr val="000000"/>
              </a:buClr>
              <a:buSzPts val="2600"/>
              <a:buFont typeface="Arial" panose="020B0604020202020204" pitchFamily="34" charset="0"/>
              <a:buChar char="•"/>
            </a:pPr>
            <a:r>
              <a:rPr lang="zh-TW" altLang="en-US" sz="3200" dirty="0">
                <a:solidFill>
                  <a:srgbClr val="000000"/>
                </a:solidFill>
              </a:rPr>
              <a:t>資料量</a:t>
            </a:r>
            <a:endParaRPr lang="en-US" altLang="zh-TW" sz="3200" dirty="0">
              <a:solidFill>
                <a:srgbClr val="000000"/>
              </a:solidFill>
            </a:endParaRPr>
          </a:p>
          <a:p>
            <a:pPr marL="800100" lvl="1">
              <a:lnSpc>
                <a:spcPct val="150000"/>
              </a:lnSpc>
              <a:spcBef>
                <a:spcPts val="0"/>
              </a:spcBef>
              <a:buClr>
                <a:srgbClr val="000000"/>
              </a:buClr>
              <a:buSzPts val="2600"/>
              <a:buFont typeface="Arial" panose="020B0604020202020204" pitchFamily="34" charset="0"/>
              <a:buChar char="•"/>
            </a:pPr>
            <a:r>
              <a:rPr lang="zh-TW" altLang="zh-TW" sz="2800" dirty="0">
                <a:solidFill>
                  <a:srgbClr val="000000"/>
                </a:solidFill>
              </a:rPr>
              <a:t>取</a:t>
            </a:r>
            <a:r>
              <a:rPr lang="zh-TW" altLang="en-US" sz="2800" dirty="0">
                <a:solidFill>
                  <a:srgbClr val="000000"/>
                </a:solidFill>
              </a:rPr>
              <a:t> </a:t>
            </a:r>
            <a:r>
              <a:rPr lang="zh-TW" altLang="zh-TW" sz="2800" dirty="0">
                <a:solidFill>
                  <a:srgbClr val="000000"/>
                </a:solidFill>
              </a:rPr>
              <a:t>2000-2022</a:t>
            </a:r>
            <a:r>
              <a:rPr lang="zh-TW" altLang="en-US" sz="2800" dirty="0">
                <a:solidFill>
                  <a:srgbClr val="000000"/>
                </a:solidFill>
              </a:rPr>
              <a:t> </a:t>
            </a:r>
            <a:r>
              <a:rPr lang="zh-TW" altLang="zh-TW" sz="2800" dirty="0">
                <a:solidFill>
                  <a:srgbClr val="000000"/>
                </a:solidFill>
              </a:rPr>
              <a:t>期間</a:t>
            </a:r>
            <a:r>
              <a:rPr lang="zh-TW" altLang="en-US" sz="2800" dirty="0">
                <a:solidFill>
                  <a:srgbClr val="000000"/>
                </a:solidFill>
              </a:rPr>
              <a:t> </a:t>
            </a:r>
            <a:r>
              <a:rPr lang="zh-TW" altLang="zh-TW" sz="2800" dirty="0">
                <a:solidFill>
                  <a:srgbClr val="000000"/>
                </a:solidFill>
              </a:rPr>
              <a:t>47</a:t>
            </a:r>
            <a:r>
              <a:rPr lang="zh-TW" altLang="en-US" sz="2800" dirty="0">
                <a:solidFill>
                  <a:srgbClr val="000000"/>
                </a:solidFill>
              </a:rPr>
              <a:t> </a:t>
            </a:r>
            <a:r>
              <a:rPr lang="zh-TW" altLang="zh-TW" sz="2800" dirty="0">
                <a:solidFill>
                  <a:srgbClr val="000000"/>
                </a:solidFill>
              </a:rPr>
              <a:t>個城市的資料進行以下處理</a:t>
            </a:r>
            <a:endParaRPr lang="en-US" altLang="zh-TW" sz="2800" dirty="0">
              <a:solidFill>
                <a:srgbClr val="000000"/>
              </a:solidFill>
            </a:endParaRPr>
          </a:p>
          <a:p>
            <a:pPr marL="800100" lvl="1">
              <a:lnSpc>
                <a:spcPct val="150000"/>
              </a:lnSpc>
              <a:spcBef>
                <a:spcPts val="0"/>
              </a:spcBef>
              <a:buClr>
                <a:srgbClr val="000000"/>
              </a:buClr>
              <a:buSzPts val="2600"/>
              <a:buFont typeface="Arial" panose="020B0604020202020204" pitchFamily="34" charset="0"/>
              <a:buChar char="•"/>
            </a:pPr>
            <a:r>
              <a:rPr lang="zh-TW" altLang="en-US" sz="2800" dirty="0"/>
              <a:t>總資料量 </a:t>
            </a:r>
            <a:r>
              <a:rPr lang="en-US" altLang="zh-TW" sz="2800" dirty="0"/>
              <a:t>22</a:t>
            </a:r>
            <a:r>
              <a:rPr lang="zh-TW" altLang="en-US" sz="2800" dirty="0"/>
              <a:t> * </a:t>
            </a:r>
            <a:r>
              <a:rPr lang="en-US" altLang="zh-TW" sz="2800" dirty="0"/>
              <a:t>47</a:t>
            </a:r>
            <a:r>
              <a:rPr lang="zh-TW" altLang="en-US" sz="2800" dirty="0"/>
              <a:t> </a:t>
            </a:r>
            <a:r>
              <a:rPr lang="en-US" altLang="zh-TW" sz="2800" dirty="0"/>
              <a:t>=</a:t>
            </a:r>
            <a:r>
              <a:rPr lang="zh-TW" altLang="en-US" sz="2800" dirty="0"/>
              <a:t> </a:t>
            </a:r>
            <a:r>
              <a:rPr lang="en-US" altLang="zh-TW" sz="2800" dirty="0"/>
              <a:t>1034</a:t>
            </a:r>
            <a:r>
              <a:rPr lang="zh-TW" altLang="en-US" sz="2800" dirty="0"/>
              <a:t> 筆</a:t>
            </a:r>
            <a:endParaRPr lang="en-US" altLang="zh-TW" sz="2800" dirty="0"/>
          </a:p>
          <a:p>
            <a:pPr marL="800100" lvl="1">
              <a:lnSpc>
                <a:spcPct val="150000"/>
              </a:lnSpc>
              <a:spcBef>
                <a:spcPts val="0"/>
              </a:spcBef>
              <a:buClr>
                <a:srgbClr val="000000"/>
              </a:buClr>
              <a:buSzPts val="2600"/>
              <a:buFont typeface="Arial" panose="020B0604020202020204" pitchFamily="34" charset="0"/>
              <a:buChar char="•"/>
            </a:pPr>
            <a:r>
              <a:rPr lang="zh-TW" altLang="en-US" sz="2800" dirty="0"/>
              <a:t>每一筆會抓該年的前一年 </a:t>
            </a:r>
            <a:r>
              <a:rPr lang="en-US" altLang="zh-TW" sz="2800" dirty="0"/>
              <a:t>5/01</a:t>
            </a:r>
            <a:r>
              <a:rPr lang="zh-TW" altLang="en-US" sz="2800" dirty="0"/>
              <a:t> 開始到 該年的 </a:t>
            </a:r>
            <a:r>
              <a:rPr lang="en-US" altLang="zh-TW" sz="2800" dirty="0"/>
              <a:t>2/28</a:t>
            </a:r>
            <a:r>
              <a:rPr lang="zh-TW" altLang="en-US" sz="2800" dirty="0"/>
              <a:t> 所有天氣資料</a:t>
            </a:r>
            <a:endParaRPr lang="en-US" altLang="zh-TW" sz="2800" dirty="0"/>
          </a:p>
          <a:p>
            <a:pPr marL="1257300" lvl="2">
              <a:lnSpc>
                <a:spcPct val="150000"/>
              </a:lnSpc>
              <a:spcBef>
                <a:spcPts val="0"/>
              </a:spcBef>
              <a:buClr>
                <a:srgbClr val="000000"/>
              </a:buClr>
              <a:buSzPts val="2600"/>
              <a:buFont typeface="Arial" panose="020B0604020202020204" pitchFamily="34" charset="0"/>
              <a:buChar char="•"/>
            </a:pPr>
            <a:r>
              <a:rPr lang="zh-TW" altLang="en-US" dirty="0"/>
              <a:t>共 </a:t>
            </a:r>
            <a:r>
              <a:rPr lang="en-US" altLang="zh-TW" dirty="0"/>
              <a:t>334</a:t>
            </a:r>
            <a:r>
              <a:rPr lang="zh-TW" altLang="en-US" dirty="0"/>
              <a:t> 天 * </a:t>
            </a:r>
            <a:r>
              <a:rPr lang="en-US" altLang="zh-TW" dirty="0"/>
              <a:t>18</a:t>
            </a:r>
            <a:r>
              <a:rPr lang="zh-TW" altLang="en-US" dirty="0"/>
              <a:t> 個 </a:t>
            </a:r>
            <a:r>
              <a:rPr lang="en-US" altLang="zh-TW" dirty="0"/>
              <a:t>attributes</a:t>
            </a:r>
            <a:r>
              <a:rPr lang="zh-TW" altLang="en-US" dirty="0"/>
              <a:t> </a:t>
            </a:r>
            <a:r>
              <a:rPr lang="en-US" altLang="zh-TW" dirty="0"/>
              <a:t>=</a:t>
            </a:r>
            <a:r>
              <a:rPr lang="zh-TW" altLang="en-US" dirty="0"/>
              <a:t> </a:t>
            </a:r>
            <a:r>
              <a:rPr lang="en-US" altLang="zh-TW" dirty="0"/>
              <a:t>6084</a:t>
            </a:r>
          </a:p>
        </p:txBody>
      </p:sp>
      <p:sp>
        <p:nvSpPr>
          <p:cNvPr id="146" name="Google Shape;146;g229419d8855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29419d8855_0_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b="1" dirty="0"/>
              <a:t>資料處理</a:t>
            </a:r>
            <a:r>
              <a:rPr lang="zh-TW" altLang="en-US" b="1" dirty="0"/>
              <a:t> </a:t>
            </a:r>
            <a:r>
              <a:rPr lang="en-US" altLang="zh-TW" b="1" dirty="0"/>
              <a:t>–</a:t>
            </a:r>
            <a:r>
              <a:rPr lang="zh-TW" altLang="en-US" b="1" dirty="0"/>
              <a:t> </a:t>
            </a:r>
            <a:r>
              <a:rPr lang="en-US" altLang="zh-TW" b="1" dirty="0"/>
              <a:t>Missing Value</a:t>
            </a:r>
            <a:endParaRPr b="1" dirty="0"/>
          </a:p>
        </p:txBody>
      </p:sp>
      <p:sp>
        <p:nvSpPr>
          <p:cNvPr id="152" name="Google Shape;152;g229419d8855_0_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000000"/>
              </a:buClr>
              <a:buSzPts val="2600"/>
              <a:buFont typeface="Arial"/>
              <a:buChar char="•"/>
            </a:pPr>
            <a:r>
              <a:rPr lang="en-US" altLang="zh-TW" sz="3200" dirty="0">
                <a:solidFill>
                  <a:srgbClr val="000000"/>
                </a:solidFill>
              </a:rPr>
              <a:t>Missing Value </a:t>
            </a:r>
            <a:r>
              <a:rPr lang="zh-TW" altLang="en-US" sz="3200" dirty="0">
                <a:solidFill>
                  <a:srgbClr val="000000"/>
                </a:solidFill>
              </a:rPr>
              <a:t>處理</a:t>
            </a:r>
            <a:endParaRPr lang="zh-TW" altLang="en-US" dirty="0"/>
          </a:p>
          <a:p>
            <a:pPr marL="685800" indent="-241300">
              <a:lnSpc>
                <a:spcPct val="150000"/>
              </a:lnSpc>
              <a:buSzPts val="2000"/>
            </a:pPr>
            <a:r>
              <a:rPr lang="zh-TW" altLang="en-US" dirty="0"/>
              <a:t>天氣</a:t>
            </a:r>
            <a:r>
              <a:rPr lang="zh-TW" altLang="zh-TW" dirty="0"/>
              <a:t>檔案中的</a:t>
            </a:r>
            <a:r>
              <a:rPr lang="zh-TW" altLang="en-US" dirty="0"/>
              <a:t> </a:t>
            </a:r>
            <a:r>
              <a:rPr lang="zh-TW" altLang="zh-TW" dirty="0"/>
              <a:t>“x”</a:t>
            </a:r>
            <a:r>
              <a:rPr lang="zh-TW" altLang="en-US" dirty="0"/>
              <a:t> </a:t>
            </a:r>
            <a:r>
              <a:rPr lang="zh-TW" altLang="zh-TW" dirty="0"/>
              <a:t>視為缺失值，並將檔案中的</a:t>
            </a:r>
            <a:r>
              <a:rPr lang="zh-TW" altLang="en-US" dirty="0"/>
              <a:t> </a:t>
            </a:r>
            <a:r>
              <a:rPr lang="zh-TW" altLang="zh-TW" dirty="0"/>
              <a:t>“--”</a:t>
            </a:r>
            <a:r>
              <a:rPr lang="zh-TW" altLang="en-US" dirty="0"/>
              <a:t> </a:t>
            </a:r>
            <a:r>
              <a:rPr lang="zh-TW" altLang="zh-TW" dirty="0"/>
              <a:t>值取代為</a:t>
            </a:r>
            <a:r>
              <a:rPr lang="zh-TW" altLang="en-US" dirty="0"/>
              <a:t> </a:t>
            </a:r>
            <a:r>
              <a:rPr lang="zh-TW" altLang="zh-TW" dirty="0"/>
              <a:t>0</a:t>
            </a:r>
            <a:r>
              <a:rPr lang="zh-TW" altLang="en-US" dirty="0"/>
              <a:t> </a:t>
            </a:r>
            <a:r>
              <a:rPr lang="zh-TW" altLang="zh-TW" dirty="0"/>
              <a:t>以便後續計算</a:t>
            </a:r>
            <a:endParaRPr lang="en-US" altLang="zh-TW" dirty="0"/>
          </a:p>
          <a:p>
            <a:pPr marL="685800" lvl="0" indent="-241300" algn="l" rtl="0">
              <a:lnSpc>
                <a:spcPct val="150000"/>
              </a:lnSpc>
              <a:spcBef>
                <a:spcPts val="1000"/>
              </a:spcBef>
              <a:spcAft>
                <a:spcPts val="0"/>
              </a:spcAft>
              <a:buSzPts val="2000"/>
              <a:buChar char="•"/>
            </a:pPr>
            <a:r>
              <a:rPr lang="zh-TW" dirty="0"/>
              <a:t>使用</a:t>
            </a:r>
            <a:r>
              <a:rPr lang="zh-TW" altLang="en-US" dirty="0"/>
              <a:t> </a:t>
            </a:r>
            <a:r>
              <a:rPr lang="zh-TW" dirty="0"/>
              <a:t>missForest</a:t>
            </a:r>
            <a:r>
              <a:rPr lang="zh-TW" altLang="en-US" dirty="0"/>
              <a:t> </a:t>
            </a:r>
            <a:r>
              <a:rPr lang="zh-TW" dirty="0"/>
              <a:t>進行將缺失值填補的動作，得回ximp(填補後資料)及OOBerror向量(對應於隨機森林中每棵樹的錯誤率)，並將ximp存回總資料</a:t>
            </a:r>
            <a:endParaRPr dirty="0"/>
          </a:p>
        </p:txBody>
      </p:sp>
      <p:sp>
        <p:nvSpPr>
          <p:cNvPr id="153" name="Google Shape;153;g229419d8855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29419d8855_0_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b="1" dirty="0"/>
              <a:t>資料處理</a:t>
            </a:r>
            <a:r>
              <a:rPr lang="zh-TW" altLang="en-US" b="1" dirty="0"/>
              <a:t> </a:t>
            </a:r>
            <a:r>
              <a:rPr lang="en-US" altLang="zh-TW" b="1" dirty="0"/>
              <a:t>–</a:t>
            </a:r>
            <a:r>
              <a:rPr lang="zh-TW" altLang="en-US" b="1" dirty="0"/>
              <a:t> 前處理</a:t>
            </a:r>
            <a:endParaRPr b="1" dirty="0"/>
          </a:p>
        </p:txBody>
      </p:sp>
      <p:sp>
        <p:nvSpPr>
          <p:cNvPr id="152" name="Google Shape;152;g229419d8855_0_9"/>
          <p:cNvSpPr txBox="1">
            <a:spLocks noGrp="1"/>
          </p:cNvSpPr>
          <p:nvPr>
            <p:ph type="body" idx="1"/>
          </p:nvPr>
        </p:nvSpPr>
        <p:spPr>
          <a:xfrm>
            <a:off x="838200" y="1825625"/>
            <a:ext cx="10515600" cy="4257934"/>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50000"/>
              </a:lnSpc>
              <a:spcBef>
                <a:spcPts val="0"/>
              </a:spcBef>
              <a:spcAft>
                <a:spcPts val="0"/>
              </a:spcAft>
              <a:buClr>
                <a:srgbClr val="000000"/>
              </a:buClr>
              <a:buSzPts val="2600"/>
              <a:buFont typeface="Arial"/>
              <a:buChar char="•"/>
            </a:pPr>
            <a:r>
              <a:rPr lang="zh-TW" altLang="en-US" sz="3200" dirty="0">
                <a:solidFill>
                  <a:srgbClr val="000000"/>
                </a:solidFill>
              </a:rPr>
              <a:t>前處理</a:t>
            </a:r>
            <a:endParaRPr lang="en-US" altLang="zh-TW" sz="3200" dirty="0">
              <a:solidFill>
                <a:srgbClr val="000000"/>
              </a:solidFill>
            </a:endParaRPr>
          </a:p>
          <a:p>
            <a:pPr marL="685800" lvl="1" indent="-228600">
              <a:lnSpc>
                <a:spcPct val="150000"/>
              </a:lnSpc>
              <a:spcBef>
                <a:spcPts val="0"/>
              </a:spcBef>
              <a:buClr>
                <a:srgbClr val="000000"/>
              </a:buClr>
              <a:buSzPts val="2600"/>
            </a:pPr>
            <a:r>
              <a:rPr lang="zh-TW" altLang="en-US" sz="2800" dirty="0"/>
              <a:t>選定各城市檔案中的</a:t>
            </a:r>
            <a:r>
              <a:rPr lang="en-US" altLang="zh-TW" sz="2800" dirty="0"/>
              <a:t>1</a:t>
            </a:r>
            <a:r>
              <a:rPr lang="zh-TW" altLang="en-US" sz="2800" dirty="0"/>
              <a:t>、</a:t>
            </a:r>
            <a:r>
              <a:rPr lang="en-US" altLang="zh-TW" sz="2800" dirty="0"/>
              <a:t>2</a:t>
            </a:r>
            <a:r>
              <a:rPr lang="zh-TW" altLang="en-US" sz="2800" dirty="0"/>
              <a:t>欄</a:t>
            </a:r>
            <a:r>
              <a:rPr lang="en-US" altLang="zh-TW" sz="2800" dirty="0"/>
              <a:t>(</a:t>
            </a:r>
            <a:r>
              <a:rPr lang="zh-TW" altLang="en-US" sz="2800" dirty="0"/>
              <a:t>平地平均氣壓 </a:t>
            </a:r>
            <a:r>
              <a:rPr lang="en-US" altLang="zh-TW" sz="2800" dirty="0"/>
              <a:t>/ </a:t>
            </a:r>
            <a:r>
              <a:rPr lang="zh-TW" altLang="en-US" sz="2800" dirty="0"/>
              <a:t>海面平均低氣壓</a:t>
            </a:r>
            <a:r>
              <a:rPr lang="en-US" altLang="zh-TW" sz="2800" dirty="0"/>
              <a:t>) </a:t>
            </a:r>
            <a:r>
              <a:rPr lang="zh-TW" altLang="en-US" sz="2800" dirty="0"/>
              <a:t>進行正規化；使得高氣壓變成正值、低氣壓變成負值</a:t>
            </a:r>
            <a:endParaRPr lang="en-US" altLang="zh-TW" sz="2800" dirty="0"/>
          </a:p>
          <a:p>
            <a:pPr marL="685800" lvl="1" indent="-228600">
              <a:lnSpc>
                <a:spcPct val="150000"/>
              </a:lnSpc>
              <a:spcBef>
                <a:spcPts val="0"/>
              </a:spcBef>
              <a:buClr>
                <a:srgbClr val="000000"/>
              </a:buClr>
              <a:buSzPts val="2600"/>
            </a:pPr>
            <a:r>
              <a:rPr lang="zh-TW" altLang="en-US" sz="2800" dirty="0"/>
              <a:t>有兩個欄位 </a:t>
            </a:r>
            <a:r>
              <a:rPr lang="zh-TW" sz="2800" dirty="0"/>
              <a:t>13</a:t>
            </a:r>
            <a:r>
              <a:rPr lang="zh-TW" altLang="en-US" sz="2800" dirty="0"/>
              <a:t> </a:t>
            </a:r>
            <a:r>
              <a:rPr lang="zh-TW" sz="2800" dirty="0"/>
              <a:t>和</a:t>
            </a:r>
            <a:r>
              <a:rPr lang="zh-TW" altLang="en-US" sz="2800" dirty="0"/>
              <a:t> </a:t>
            </a:r>
            <a:r>
              <a:rPr lang="zh-TW" sz="2800" dirty="0"/>
              <a:t>15</a:t>
            </a:r>
            <a:r>
              <a:rPr lang="zh-TW" altLang="en-US" sz="2800" dirty="0"/>
              <a:t> </a:t>
            </a:r>
            <a:r>
              <a:rPr lang="zh-TW" sz="2800" dirty="0"/>
              <a:t>欄(</a:t>
            </a:r>
            <a:r>
              <a:rPr lang="zh-TW" altLang="en-US" sz="2800" dirty="0"/>
              <a:t>最大風向</a:t>
            </a:r>
            <a:r>
              <a:rPr lang="zh-TW" sz="2800" dirty="0"/>
              <a:t> / </a:t>
            </a:r>
            <a:r>
              <a:rPr lang="zh-TW" altLang="en-US" sz="2800" dirty="0"/>
              <a:t>最大瞬間風向</a:t>
            </a:r>
            <a:r>
              <a:rPr lang="zh-TW" sz="2800" dirty="0"/>
              <a:t>)</a:t>
            </a:r>
            <a:r>
              <a:rPr lang="zh-TW" altLang="en-US" sz="2800" dirty="0"/>
              <a:t>，因為資料是</a:t>
            </a:r>
            <a:r>
              <a:rPr lang="en-US" altLang="zh-TW" sz="2800" dirty="0"/>
              <a:t>”</a:t>
            </a:r>
            <a:r>
              <a:rPr lang="zh-TW" altLang="en-US" sz="2800" dirty="0"/>
              <a:t>類別</a:t>
            </a:r>
            <a:r>
              <a:rPr lang="en-US" altLang="zh-TW" sz="2800" dirty="0"/>
              <a:t>”</a:t>
            </a:r>
            <a:r>
              <a:rPr lang="zh-TW" altLang="en-US" sz="2800" dirty="0"/>
              <a:t>型態所以</a:t>
            </a:r>
            <a:r>
              <a:rPr lang="zh-TW" sz="2800" dirty="0"/>
              <a:t>轉為</a:t>
            </a:r>
            <a:r>
              <a:rPr lang="zh-TW" altLang="en-US" sz="2800" dirty="0"/>
              <a:t> </a:t>
            </a:r>
            <a:r>
              <a:rPr lang="zh-TW" sz="2800" dirty="0"/>
              <a:t>One-hot encoding</a:t>
            </a:r>
            <a:endParaRPr lang="en-US" altLang="zh-TW" sz="2800" dirty="0"/>
          </a:p>
          <a:p>
            <a:pPr marL="685800" lvl="1" indent="-228600">
              <a:lnSpc>
                <a:spcPct val="150000"/>
              </a:lnSpc>
              <a:spcBef>
                <a:spcPts val="0"/>
              </a:spcBef>
              <a:buClr>
                <a:srgbClr val="000000"/>
              </a:buClr>
              <a:buSzPts val="2600"/>
            </a:pPr>
            <a:r>
              <a:rPr lang="en-US" sz="2800" dirty="0"/>
              <a:t>Output </a:t>
            </a:r>
            <a:r>
              <a:rPr lang="zh-TW" altLang="en-US" sz="2800" dirty="0"/>
              <a:t>開花日 轉成 </a:t>
            </a:r>
            <a:r>
              <a:rPr lang="en-US" altLang="zh-TW" sz="2800" dirty="0"/>
              <a:t>03/01 + n</a:t>
            </a:r>
            <a:r>
              <a:rPr lang="zh-TW" altLang="en-US" sz="2800" dirty="0"/>
              <a:t>天 的 </a:t>
            </a:r>
            <a:r>
              <a:rPr lang="en-US" altLang="zh-TW" sz="2800" dirty="0"/>
              <a:t>n </a:t>
            </a:r>
            <a:r>
              <a:rPr lang="zh-TW" altLang="en-US" sz="2800" dirty="0"/>
              <a:t>，轉成分為 </a:t>
            </a:r>
            <a:r>
              <a:rPr lang="en-US" altLang="zh-TW" sz="2800" dirty="0"/>
              <a:t>90 </a:t>
            </a:r>
            <a:r>
              <a:rPr lang="zh-TW" altLang="en-US" sz="2800" dirty="0"/>
              <a:t>類的 </a:t>
            </a:r>
            <a:r>
              <a:rPr lang="en-US" altLang="zh-TW" sz="2800" dirty="0"/>
              <a:t>”</a:t>
            </a:r>
            <a:r>
              <a:rPr lang="zh-TW" altLang="en-US" sz="2800" dirty="0"/>
              <a:t>類別</a:t>
            </a:r>
            <a:r>
              <a:rPr lang="en-US" altLang="zh-TW" sz="2800" dirty="0"/>
              <a:t>” </a:t>
            </a:r>
            <a:r>
              <a:rPr lang="zh-TW" altLang="en-US" sz="2800" dirty="0"/>
              <a:t>型態</a:t>
            </a:r>
            <a:endParaRPr sz="2800" dirty="0"/>
          </a:p>
        </p:txBody>
      </p:sp>
      <p:sp>
        <p:nvSpPr>
          <p:cNvPr id="153" name="Google Shape;153;g229419d8855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12</a:t>
            </a:fld>
            <a:endParaRPr/>
          </a:p>
        </p:txBody>
      </p:sp>
    </p:spTree>
    <p:extLst>
      <p:ext uri="{BB962C8B-B14F-4D97-AF65-F5344CB8AC3E}">
        <p14:creationId xmlns:p14="http://schemas.microsoft.com/office/powerpoint/2010/main" val="2666418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29419d8855_0_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b="1" dirty="0"/>
              <a:t>資料處理</a:t>
            </a:r>
            <a:r>
              <a:rPr lang="zh-TW" altLang="en-US" b="1" dirty="0"/>
              <a:t> </a:t>
            </a:r>
            <a:r>
              <a:rPr lang="en-US" altLang="zh-TW" b="1" dirty="0"/>
              <a:t>–</a:t>
            </a:r>
            <a:r>
              <a:rPr lang="zh-TW" altLang="en-US" b="1" dirty="0"/>
              <a:t> 切</a:t>
            </a:r>
            <a:r>
              <a:rPr lang="en-US" altLang="zh-TW" b="1" dirty="0"/>
              <a:t>train and test data</a:t>
            </a:r>
            <a:endParaRPr b="1" dirty="0"/>
          </a:p>
        </p:txBody>
      </p:sp>
      <p:sp>
        <p:nvSpPr>
          <p:cNvPr id="152" name="Google Shape;152;g229419d8855_0_9"/>
          <p:cNvSpPr txBox="1">
            <a:spLocks noGrp="1"/>
          </p:cNvSpPr>
          <p:nvPr>
            <p:ph type="body" idx="1"/>
          </p:nvPr>
        </p:nvSpPr>
        <p:spPr>
          <a:xfrm>
            <a:off x="838200" y="1825625"/>
            <a:ext cx="10515600" cy="4257934"/>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000000"/>
              </a:buClr>
              <a:buSzPts val="2600"/>
              <a:buFont typeface="Arial"/>
              <a:buChar char="•"/>
            </a:pPr>
            <a:r>
              <a:rPr lang="zh-TW" altLang="en-US" sz="3200" dirty="0"/>
              <a:t>總資料量是 </a:t>
            </a:r>
            <a:r>
              <a:rPr lang="en-US" altLang="zh-TW" sz="3200" dirty="0"/>
              <a:t>47 </a:t>
            </a:r>
            <a:r>
              <a:rPr lang="zh-TW" altLang="en-US" sz="3200" dirty="0"/>
              <a:t>* </a:t>
            </a:r>
            <a:r>
              <a:rPr lang="en-US" altLang="zh-TW" sz="3200" dirty="0"/>
              <a:t>22</a:t>
            </a:r>
            <a:r>
              <a:rPr lang="zh-TW" altLang="en-US" sz="3200" dirty="0"/>
              <a:t> </a:t>
            </a:r>
            <a:r>
              <a:rPr lang="en-US" altLang="zh-TW" sz="3200" dirty="0"/>
              <a:t>=</a:t>
            </a:r>
            <a:r>
              <a:rPr lang="zh-TW" altLang="en-US" sz="3200" dirty="0"/>
              <a:t> </a:t>
            </a:r>
            <a:r>
              <a:rPr lang="en-US" altLang="zh-TW" sz="3200" dirty="0"/>
              <a:t>1034</a:t>
            </a:r>
            <a:r>
              <a:rPr lang="zh-TW" altLang="en-US" sz="3200" dirty="0"/>
              <a:t> 筆</a:t>
            </a:r>
            <a:endParaRPr lang="en-US" altLang="zh-TW" sz="3200" dirty="0"/>
          </a:p>
          <a:p>
            <a:pPr marL="228600" lvl="0" indent="-228600" algn="l" rtl="0">
              <a:lnSpc>
                <a:spcPct val="150000"/>
              </a:lnSpc>
              <a:spcBef>
                <a:spcPts val="0"/>
              </a:spcBef>
              <a:spcAft>
                <a:spcPts val="0"/>
              </a:spcAft>
              <a:buClr>
                <a:srgbClr val="000000"/>
              </a:buClr>
              <a:buSzPts val="2600"/>
              <a:buFont typeface="Arial"/>
              <a:buChar char="•"/>
            </a:pPr>
            <a:r>
              <a:rPr lang="zh-TW" altLang="en-US" sz="3200" dirty="0"/>
              <a:t>取 </a:t>
            </a:r>
            <a:r>
              <a:rPr lang="en-US" altLang="zh-TW" sz="3200" dirty="0"/>
              <a:t>20%</a:t>
            </a:r>
            <a:r>
              <a:rPr lang="zh-TW" altLang="en-US" sz="3200" dirty="0"/>
              <a:t> 當測試資料</a:t>
            </a:r>
            <a:endParaRPr lang="en-US" altLang="zh-TW" sz="3200" dirty="0"/>
          </a:p>
          <a:p>
            <a:pPr marL="685800" lvl="1" indent="-228600">
              <a:lnSpc>
                <a:spcPct val="150000"/>
              </a:lnSpc>
              <a:spcBef>
                <a:spcPts val="0"/>
              </a:spcBef>
              <a:buClr>
                <a:srgbClr val="000000"/>
              </a:buClr>
              <a:buSzPts val="2600"/>
            </a:pPr>
            <a:r>
              <a:rPr lang="en-US" altLang="zh-TW" dirty="0"/>
              <a:t>1034</a:t>
            </a:r>
            <a:r>
              <a:rPr lang="zh-TW" altLang="en-US" dirty="0"/>
              <a:t> * </a:t>
            </a:r>
            <a:r>
              <a:rPr lang="en-US" altLang="zh-TW" dirty="0"/>
              <a:t>0.2</a:t>
            </a:r>
            <a:r>
              <a:rPr lang="zh-TW" altLang="en-US" dirty="0"/>
              <a:t> </a:t>
            </a:r>
            <a:r>
              <a:rPr lang="en-US" altLang="zh-TW" dirty="0"/>
              <a:t>=</a:t>
            </a:r>
            <a:r>
              <a:rPr lang="zh-TW" altLang="en-US" dirty="0"/>
              <a:t> </a:t>
            </a:r>
            <a:r>
              <a:rPr lang="en-US" altLang="zh-TW" dirty="0"/>
              <a:t>206</a:t>
            </a:r>
          </a:p>
          <a:p>
            <a:pPr marL="685800" lvl="1" indent="-228600">
              <a:lnSpc>
                <a:spcPct val="150000"/>
              </a:lnSpc>
              <a:spcBef>
                <a:spcPts val="0"/>
              </a:spcBef>
              <a:buClr>
                <a:srgbClr val="000000"/>
              </a:buClr>
              <a:buSzPts val="2600"/>
            </a:pPr>
            <a:r>
              <a:rPr lang="zh-TW" altLang="en-US" dirty="0"/>
              <a:t>取 </a:t>
            </a:r>
            <a:r>
              <a:rPr lang="en-US" altLang="zh-TW" dirty="0"/>
              <a:t>200 </a:t>
            </a:r>
            <a:r>
              <a:rPr lang="zh-TW" altLang="en-US" dirty="0"/>
              <a:t>筆 </a:t>
            </a:r>
            <a:r>
              <a:rPr lang="en-US" altLang="zh-TW" dirty="0"/>
              <a:t>= 20 * 10</a:t>
            </a:r>
          </a:p>
          <a:p>
            <a:pPr marL="685800" lvl="1" indent="-228600">
              <a:lnSpc>
                <a:spcPct val="150000"/>
              </a:lnSpc>
              <a:spcBef>
                <a:spcPts val="0"/>
              </a:spcBef>
              <a:buClr>
                <a:srgbClr val="000000"/>
              </a:buClr>
              <a:buSzPts val="2600"/>
            </a:pPr>
            <a:r>
              <a:rPr lang="en-US" dirty="0"/>
              <a:t>Sample 20 </a:t>
            </a:r>
            <a:r>
              <a:rPr lang="zh-TW" altLang="en-US" dirty="0"/>
              <a:t>個城市 </a:t>
            </a:r>
            <a:r>
              <a:rPr lang="en-US" altLang="zh-TW" dirty="0"/>
              <a:t>+</a:t>
            </a:r>
            <a:r>
              <a:rPr lang="zh-TW" altLang="en-US" dirty="0"/>
              <a:t> </a:t>
            </a:r>
            <a:r>
              <a:rPr lang="en-US" altLang="zh-TW" dirty="0"/>
              <a:t>10</a:t>
            </a:r>
            <a:r>
              <a:rPr lang="zh-TW" altLang="en-US" dirty="0"/>
              <a:t> 個年份</a:t>
            </a:r>
            <a:endParaRPr lang="en-US" altLang="zh-TW" dirty="0"/>
          </a:p>
          <a:p>
            <a:pPr marL="685800" lvl="1" indent="-228600">
              <a:lnSpc>
                <a:spcPct val="150000"/>
              </a:lnSpc>
              <a:spcBef>
                <a:spcPts val="0"/>
              </a:spcBef>
              <a:buClr>
                <a:srgbClr val="000000"/>
              </a:buClr>
              <a:buSzPts val="2600"/>
            </a:pPr>
            <a:endParaRPr lang="en-US" altLang="zh-TW" sz="2000" dirty="0"/>
          </a:p>
          <a:p>
            <a:pPr marL="685800" lvl="1" indent="-228600">
              <a:lnSpc>
                <a:spcPct val="150000"/>
              </a:lnSpc>
              <a:spcBef>
                <a:spcPts val="0"/>
              </a:spcBef>
              <a:buClr>
                <a:srgbClr val="000000"/>
              </a:buClr>
              <a:buSzPts val="2600"/>
            </a:pPr>
            <a:endParaRPr sz="1600" dirty="0"/>
          </a:p>
        </p:txBody>
      </p:sp>
      <p:sp>
        <p:nvSpPr>
          <p:cNvPr id="153" name="Google Shape;153;g229419d8855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13</a:t>
            </a:fld>
            <a:endParaRPr/>
          </a:p>
        </p:txBody>
      </p:sp>
    </p:spTree>
    <p:extLst>
      <p:ext uri="{BB962C8B-B14F-4D97-AF65-F5344CB8AC3E}">
        <p14:creationId xmlns:p14="http://schemas.microsoft.com/office/powerpoint/2010/main" val="1822932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b="1" dirty="0"/>
              <a:t>預測模型</a:t>
            </a:r>
            <a:r>
              <a:rPr lang="zh-TW" altLang="en-US" b="1" dirty="0"/>
              <a:t> </a:t>
            </a:r>
            <a:r>
              <a:rPr lang="en-US" altLang="zh-TW" b="1" dirty="0"/>
              <a:t>–</a:t>
            </a:r>
            <a:r>
              <a:rPr lang="zh-TW" altLang="en-US" b="1" dirty="0"/>
              <a:t> </a:t>
            </a:r>
            <a:r>
              <a:rPr lang="en-US" altLang="zh-TW" b="1" dirty="0"/>
              <a:t>Null Model</a:t>
            </a:r>
            <a:endParaRPr b="1" dirty="0"/>
          </a:p>
        </p:txBody>
      </p:sp>
      <p:sp>
        <p:nvSpPr>
          <p:cNvPr id="159" name="Google Shape;15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150000"/>
              </a:lnSpc>
              <a:spcBef>
                <a:spcPts val="0"/>
              </a:spcBef>
              <a:spcAft>
                <a:spcPts val="0"/>
              </a:spcAft>
              <a:buClr>
                <a:schemeClr val="dk1"/>
              </a:buClr>
              <a:buSzPct val="100000"/>
              <a:buChar char="•"/>
            </a:pPr>
            <a:r>
              <a:rPr lang="zh-TW" dirty="0"/>
              <a:t>對於開花日期的粗略估計，我們從一個簡單的“基於規則”的預測模型開始，稱為“</a:t>
            </a:r>
            <a:r>
              <a:rPr lang="zh-TW" b="1" dirty="0"/>
              <a:t>600 度規則</a:t>
            </a:r>
            <a:r>
              <a:rPr lang="zh-TW" dirty="0"/>
              <a:t>”。 </a:t>
            </a:r>
            <a:endParaRPr dirty="0"/>
          </a:p>
          <a:p>
            <a:pPr marL="228600" lvl="0" indent="-228600" algn="l" rtl="0">
              <a:lnSpc>
                <a:spcPct val="150000"/>
              </a:lnSpc>
              <a:spcBef>
                <a:spcPts val="1000"/>
              </a:spcBef>
              <a:spcAft>
                <a:spcPts val="0"/>
              </a:spcAft>
              <a:buClr>
                <a:schemeClr val="dk1"/>
              </a:buClr>
              <a:buSzPct val="100000"/>
              <a:buChar char="•"/>
            </a:pPr>
            <a:r>
              <a:rPr lang="zh-TW" dirty="0"/>
              <a:t>該規則包括記錄</a:t>
            </a:r>
            <a:r>
              <a:rPr lang="zh-TW" b="1" dirty="0"/>
              <a:t>從 2 月 1 日開始</a:t>
            </a:r>
            <a:r>
              <a:rPr lang="zh-TW" dirty="0"/>
              <a:t>的每一天的最高溫度，並對這些溫度求和，直到總和超過 600 °C。</a:t>
            </a:r>
            <a:endParaRPr dirty="0"/>
          </a:p>
          <a:p>
            <a:pPr marL="228600" lvl="0" indent="-228600" algn="l" rtl="0">
              <a:lnSpc>
                <a:spcPct val="150000"/>
              </a:lnSpc>
              <a:spcBef>
                <a:spcPts val="1000"/>
              </a:spcBef>
              <a:spcAft>
                <a:spcPts val="0"/>
              </a:spcAft>
              <a:buClr>
                <a:schemeClr val="dk1"/>
              </a:buClr>
              <a:buSzPct val="100000"/>
              <a:buChar char="•"/>
            </a:pPr>
            <a:r>
              <a:rPr lang="zh-TW" dirty="0"/>
              <a:t>發生這種情況的那一天是</a:t>
            </a:r>
            <a:r>
              <a:rPr lang="zh-TW" b="1" dirty="0"/>
              <a:t>預測的開花日期</a:t>
            </a:r>
            <a:r>
              <a:rPr lang="zh-TW" dirty="0"/>
              <a:t>。 </a:t>
            </a:r>
            <a:endParaRPr dirty="0"/>
          </a:p>
          <a:p>
            <a:pPr marL="228600" lvl="0" indent="-228600" algn="l" rtl="0">
              <a:lnSpc>
                <a:spcPct val="150000"/>
              </a:lnSpc>
              <a:spcBef>
                <a:spcPts val="1000"/>
              </a:spcBef>
              <a:spcAft>
                <a:spcPts val="0"/>
              </a:spcAft>
              <a:buClr>
                <a:schemeClr val="dk1"/>
              </a:buClr>
              <a:buSzPct val="100000"/>
              <a:buChar char="•"/>
            </a:pPr>
            <a:r>
              <a:rPr lang="zh-TW" dirty="0"/>
              <a:t>這個 600 °C 閾值用於輕鬆預測不同位置的開花日期因位置而異。 但是，為了更精確的預測，應該為每個位置設置不同的值。 在這個挑戰中，我們以東京為例來驗證“600 度規則”的準確性。</a:t>
            </a:r>
            <a:endParaRPr dirty="0"/>
          </a:p>
        </p:txBody>
      </p:sp>
      <p:sp>
        <p:nvSpPr>
          <p:cNvPr id="160" name="Google Shape;1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altLang="en-US" b="1" dirty="0"/>
              <a:t>預測模型 </a:t>
            </a:r>
            <a:r>
              <a:rPr lang="en-US" altLang="zh-TW" b="1" dirty="0"/>
              <a:t>–</a:t>
            </a:r>
            <a:r>
              <a:rPr lang="zh-TW" altLang="en-US" b="1" dirty="0"/>
              <a:t> </a:t>
            </a:r>
            <a:r>
              <a:rPr lang="zh-TW" b="1" dirty="0"/>
              <a:t>Null model</a:t>
            </a:r>
            <a:endParaRPr b="1" dirty="0"/>
          </a:p>
        </p:txBody>
      </p:sp>
      <p:sp>
        <p:nvSpPr>
          <p:cNvPr id="173" name="Google Shape;173;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800"/>
              <a:buChar char="•"/>
            </a:pPr>
            <a:r>
              <a:rPr lang="zh-TW" dirty="0"/>
              <a:t>對於開花日期的粗略估計，我們假設基於“600 度規則”，預測結果一定是大於600度，一定會開花。 </a:t>
            </a:r>
            <a:endParaRPr dirty="0"/>
          </a:p>
        </p:txBody>
      </p:sp>
      <p:sp>
        <p:nvSpPr>
          <p:cNvPr id="174" name="Google Shape;1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15</a:t>
            </a:fld>
            <a:endParaRPr/>
          </a:p>
        </p:txBody>
      </p:sp>
      <p:pic>
        <p:nvPicPr>
          <p:cNvPr id="2" name="Google Shape;180;p11">
            <a:extLst>
              <a:ext uri="{FF2B5EF4-FFF2-40B4-BE49-F238E27FC236}">
                <a16:creationId xmlns:a16="http://schemas.microsoft.com/office/drawing/2014/main" id="{6BBA8C88-2919-E956-2041-CFD09F2C2F31}"/>
              </a:ext>
            </a:extLst>
          </p:cNvPr>
          <p:cNvPicPr preferRelativeResize="0">
            <a:picLocks/>
          </p:cNvPicPr>
          <p:nvPr/>
        </p:nvPicPr>
        <p:blipFill rotWithShape="1">
          <a:blip r:embed="rId3">
            <a:alphaModFix/>
          </a:blip>
          <a:srcRect/>
          <a:stretch/>
        </p:blipFill>
        <p:spPr>
          <a:xfrm>
            <a:off x="1245759" y="3325383"/>
            <a:ext cx="9232770" cy="3167492"/>
          </a:xfrm>
          <a:prstGeom prst="rect">
            <a:avLst/>
          </a:prstGeom>
          <a:noFill/>
          <a:ln>
            <a:noFill/>
          </a:ln>
        </p:spPr>
      </p:pic>
      <p:pic>
        <p:nvPicPr>
          <p:cNvPr id="3" name="Google Shape;180;p11">
            <a:extLst>
              <a:ext uri="{FF2B5EF4-FFF2-40B4-BE49-F238E27FC236}">
                <a16:creationId xmlns:a16="http://schemas.microsoft.com/office/drawing/2014/main" id="{4A5B012E-0F12-7943-7309-C7EEAAC8D7BE}"/>
              </a:ext>
            </a:extLst>
          </p:cNvPr>
          <p:cNvPicPr preferRelativeResize="0">
            <a:picLocks/>
          </p:cNvPicPr>
          <p:nvPr/>
        </p:nvPicPr>
        <p:blipFill rotWithShape="1">
          <a:blip r:embed="rId3">
            <a:alphaModFix/>
          </a:blip>
          <a:srcRect t="85215" r="61208"/>
          <a:stretch/>
        </p:blipFill>
        <p:spPr>
          <a:xfrm>
            <a:off x="622772" y="4100266"/>
            <a:ext cx="5348630" cy="1603718"/>
          </a:xfrm>
          <a:prstGeom prst="rect">
            <a:avLst/>
          </a:prstGeom>
          <a:noFill/>
          <a:ln>
            <a:noFill/>
          </a:ln>
        </p:spPr>
      </p:pic>
      <p:sp>
        <p:nvSpPr>
          <p:cNvPr id="4" name="語音泡泡: 矩形 3">
            <a:extLst>
              <a:ext uri="{FF2B5EF4-FFF2-40B4-BE49-F238E27FC236}">
                <a16:creationId xmlns:a16="http://schemas.microsoft.com/office/drawing/2014/main" id="{A8AFFF5E-1C33-23D5-076C-C1734C9AF207}"/>
              </a:ext>
            </a:extLst>
          </p:cNvPr>
          <p:cNvSpPr/>
          <p:nvPr/>
        </p:nvSpPr>
        <p:spPr>
          <a:xfrm>
            <a:off x="498174" y="3998934"/>
            <a:ext cx="5597826" cy="1806382"/>
          </a:xfrm>
          <a:prstGeom prst="wedgeRect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29419d8855_0_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altLang="zh-TW" b="1" dirty="0"/>
              <a:t>預測模型</a:t>
            </a:r>
            <a:r>
              <a:rPr lang="zh-TW" altLang="en-US" b="1" dirty="0"/>
              <a:t> </a:t>
            </a:r>
            <a:r>
              <a:rPr lang="en-US" altLang="zh-TW" b="1" dirty="0"/>
              <a:t>– LSTM</a:t>
            </a:r>
            <a:endParaRPr b="1" dirty="0"/>
          </a:p>
        </p:txBody>
      </p:sp>
      <p:sp>
        <p:nvSpPr>
          <p:cNvPr id="152" name="Google Shape;152;g229419d8855_0_9"/>
          <p:cNvSpPr txBox="1">
            <a:spLocks noGrp="1"/>
          </p:cNvSpPr>
          <p:nvPr>
            <p:ph type="body" idx="1"/>
          </p:nvPr>
        </p:nvSpPr>
        <p:spPr>
          <a:xfrm>
            <a:off x="6863195" y="1690826"/>
            <a:ext cx="4324350" cy="4324350"/>
          </a:xfrm>
          <a:prstGeom prst="rect">
            <a:avLst/>
          </a:prstGeom>
          <a:noFill/>
          <a:ln>
            <a:noFill/>
          </a:ln>
        </p:spPr>
        <p:txBody>
          <a:bodyPr spcFirstLastPara="1" wrap="square" lIns="91425" tIns="45700" rIns="91425" bIns="45700" anchor="ctr" anchorCtr="0">
            <a:noAutofit/>
          </a:bodyPr>
          <a:lstStyle/>
          <a:p>
            <a:pPr marL="228600" lvl="0" indent="-228600" algn="l" rtl="0">
              <a:lnSpc>
                <a:spcPct val="150000"/>
              </a:lnSpc>
              <a:spcBef>
                <a:spcPts val="0"/>
              </a:spcBef>
              <a:spcAft>
                <a:spcPts val="0"/>
              </a:spcAft>
              <a:buClr>
                <a:srgbClr val="000000"/>
              </a:buClr>
              <a:buSzPts val="2600"/>
              <a:buFont typeface="Arial"/>
              <a:buChar char="•"/>
            </a:pPr>
            <a:r>
              <a:rPr lang="zh-TW" altLang="en-US" sz="2000" dirty="0"/>
              <a:t>可以記得前面的資料</a:t>
            </a:r>
            <a:endParaRPr lang="en-US" altLang="zh-TW" sz="2000" dirty="0"/>
          </a:p>
          <a:p>
            <a:pPr marL="228600" lvl="0" indent="-228600" algn="l" rtl="0">
              <a:lnSpc>
                <a:spcPct val="150000"/>
              </a:lnSpc>
              <a:spcBef>
                <a:spcPts val="0"/>
              </a:spcBef>
              <a:spcAft>
                <a:spcPts val="0"/>
              </a:spcAft>
              <a:buClr>
                <a:srgbClr val="000000"/>
              </a:buClr>
              <a:buSzPts val="2600"/>
              <a:buFont typeface="Arial"/>
              <a:buChar char="•"/>
            </a:pPr>
            <a:r>
              <a:rPr lang="zh-TW" altLang="en-US" sz="2000" dirty="0"/>
              <a:t>特別適合時間序列的輸入</a:t>
            </a:r>
            <a:endParaRPr sz="2000" dirty="0"/>
          </a:p>
        </p:txBody>
      </p:sp>
      <p:sp>
        <p:nvSpPr>
          <p:cNvPr id="153" name="Google Shape;153;g229419d8855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16</a:t>
            </a:fld>
            <a:endParaRPr/>
          </a:p>
        </p:txBody>
      </p:sp>
      <p:pic>
        <p:nvPicPr>
          <p:cNvPr id="3074" name="Picture 2">
            <a:extLst>
              <a:ext uri="{FF2B5EF4-FFF2-40B4-BE49-F238E27FC236}">
                <a16:creationId xmlns:a16="http://schemas.microsoft.com/office/drawing/2014/main" id="{0A48F5D6-3FAD-006C-CF61-3E02890D54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054" y="2018574"/>
            <a:ext cx="6191250" cy="4010025"/>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a:extLst>
              <a:ext uri="{FF2B5EF4-FFF2-40B4-BE49-F238E27FC236}">
                <a16:creationId xmlns:a16="http://schemas.microsoft.com/office/drawing/2014/main" id="{09751D95-05BE-BF39-73CD-8FB0E4D27C40}"/>
              </a:ext>
            </a:extLst>
          </p:cNvPr>
          <p:cNvSpPr txBox="1"/>
          <p:nvPr/>
        </p:nvSpPr>
        <p:spPr>
          <a:xfrm>
            <a:off x="517237" y="6048571"/>
            <a:ext cx="6096000" cy="307777"/>
          </a:xfrm>
          <a:prstGeom prst="rect">
            <a:avLst/>
          </a:prstGeom>
          <a:noFill/>
        </p:spPr>
        <p:txBody>
          <a:bodyPr wrap="square">
            <a:spAutoFit/>
          </a:bodyPr>
          <a:lstStyle/>
          <a:p>
            <a:r>
              <a:rPr lang="zh-TW" altLang="en-US" dirty="0"/>
              <a:t>https://ithelp.ithome.com.tw/articles/10223055</a:t>
            </a:r>
          </a:p>
        </p:txBody>
      </p:sp>
    </p:spTree>
    <p:extLst>
      <p:ext uri="{BB962C8B-B14F-4D97-AF65-F5344CB8AC3E}">
        <p14:creationId xmlns:p14="http://schemas.microsoft.com/office/powerpoint/2010/main" val="1780770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b="1" dirty="0"/>
              <a:t>預測模型</a:t>
            </a:r>
            <a:r>
              <a:rPr lang="zh-TW" altLang="en-US" b="1" dirty="0"/>
              <a:t> </a:t>
            </a:r>
            <a:r>
              <a:rPr lang="en-US" altLang="zh-TW" b="1" dirty="0"/>
              <a:t>– </a:t>
            </a:r>
            <a:r>
              <a:rPr lang="zh-TW" altLang="en-US" b="1" dirty="0"/>
              <a:t>架構來源想法</a:t>
            </a:r>
            <a:endParaRPr b="1" dirty="0"/>
          </a:p>
        </p:txBody>
      </p:sp>
      <p:pic>
        <p:nvPicPr>
          <p:cNvPr id="166" name="Google Shape;166;p9" descr="一張含有 圖表, 行, 圓形, 設計 的圖片&#10;&#10;自動產生的描述"/>
          <p:cNvPicPr preferRelativeResize="0"/>
          <p:nvPr/>
        </p:nvPicPr>
        <p:blipFill rotWithShape="1">
          <a:blip r:embed="rId3">
            <a:alphaModFix/>
          </a:blip>
          <a:srcRect/>
          <a:stretch/>
        </p:blipFill>
        <p:spPr>
          <a:xfrm>
            <a:off x="1442162" y="1825625"/>
            <a:ext cx="9307676" cy="4351338"/>
          </a:xfrm>
          <a:prstGeom prst="rect">
            <a:avLst/>
          </a:prstGeom>
          <a:noFill/>
          <a:ln>
            <a:noFill/>
          </a:ln>
        </p:spPr>
      </p:pic>
      <p:sp>
        <p:nvSpPr>
          <p:cNvPr id="167" name="Google Shape;1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ltLang="zh-TW"/>
              <a:t>17</a:t>
            </a:fld>
            <a:endParaRPr/>
          </a:p>
        </p:txBody>
      </p:sp>
      <p:sp>
        <p:nvSpPr>
          <p:cNvPr id="3" name="文字方塊 2">
            <a:extLst>
              <a:ext uri="{FF2B5EF4-FFF2-40B4-BE49-F238E27FC236}">
                <a16:creationId xmlns:a16="http://schemas.microsoft.com/office/drawing/2014/main" id="{D4528F5B-DCB0-3936-FF57-B10C80947E83}"/>
              </a:ext>
            </a:extLst>
          </p:cNvPr>
          <p:cNvSpPr txBox="1"/>
          <p:nvPr/>
        </p:nvSpPr>
        <p:spPr>
          <a:xfrm>
            <a:off x="1442162" y="6202461"/>
            <a:ext cx="6096000" cy="307777"/>
          </a:xfrm>
          <a:prstGeom prst="rect">
            <a:avLst/>
          </a:prstGeom>
          <a:noFill/>
        </p:spPr>
        <p:txBody>
          <a:bodyPr wrap="square">
            <a:spAutoFit/>
          </a:bodyPr>
          <a:lstStyle/>
          <a:p>
            <a:r>
              <a:rPr lang="zh-TW" altLang="en-US" dirty="0"/>
              <a:t>https://omdena.com/blog/time-series-classification-model-tutorial/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29419d8855_0_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altLang="zh-TW" b="1" dirty="0"/>
              <a:t>預測模型</a:t>
            </a:r>
            <a:endParaRPr b="1" dirty="0"/>
          </a:p>
        </p:txBody>
      </p:sp>
      <p:sp>
        <p:nvSpPr>
          <p:cNvPr id="152" name="Google Shape;152;g229419d8855_0_9"/>
          <p:cNvSpPr txBox="1">
            <a:spLocks noGrp="1"/>
          </p:cNvSpPr>
          <p:nvPr>
            <p:ph type="body" idx="1"/>
          </p:nvPr>
        </p:nvSpPr>
        <p:spPr>
          <a:xfrm>
            <a:off x="838200" y="1837199"/>
            <a:ext cx="10349345" cy="3924111"/>
          </a:xfrm>
          <a:prstGeom prst="rect">
            <a:avLst/>
          </a:prstGeom>
          <a:noFill/>
          <a:ln>
            <a:noFill/>
          </a:ln>
        </p:spPr>
        <p:txBody>
          <a:bodyPr spcFirstLastPara="1" wrap="square" lIns="91425" tIns="45700" rIns="91425" bIns="45700" anchor="t" anchorCtr="0">
            <a:normAutofit fontScale="92500" lnSpcReduction="10000"/>
          </a:bodyPr>
          <a:lstStyle/>
          <a:p>
            <a:pPr indent="-457200">
              <a:lnSpc>
                <a:spcPct val="150000"/>
              </a:lnSpc>
              <a:spcBef>
                <a:spcPts val="0"/>
              </a:spcBef>
              <a:buClr>
                <a:srgbClr val="000000"/>
              </a:buClr>
              <a:buSzPct val="100000"/>
            </a:pPr>
            <a:r>
              <a:rPr lang="en-US" sz="3200" dirty="0"/>
              <a:t>input</a:t>
            </a:r>
            <a:endParaRPr lang="en-US" sz="1800" dirty="0"/>
          </a:p>
          <a:p>
            <a:pPr marL="742950" lvl="1" indent="-285750">
              <a:lnSpc>
                <a:spcPct val="150000"/>
              </a:lnSpc>
              <a:spcBef>
                <a:spcPts val="0"/>
              </a:spcBef>
              <a:buClr>
                <a:srgbClr val="000000"/>
              </a:buClr>
              <a:buSzPct val="100000"/>
            </a:pPr>
            <a:r>
              <a:rPr lang="zh-TW" altLang="en-US" sz="2000" dirty="0"/>
              <a:t>天氣資料</a:t>
            </a:r>
            <a:endParaRPr lang="en-US" altLang="zh-TW" sz="1600" dirty="0"/>
          </a:p>
          <a:p>
            <a:pPr marL="1085850" lvl="2" indent="-171450">
              <a:lnSpc>
                <a:spcPct val="150000"/>
              </a:lnSpc>
              <a:spcBef>
                <a:spcPts val="0"/>
              </a:spcBef>
              <a:buClr>
                <a:srgbClr val="000000"/>
              </a:buClr>
              <a:buSzPct val="100000"/>
            </a:pPr>
            <a:r>
              <a:rPr lang="zh-TW" altLang="en-US" sz="1600" dirty="0"/>
              <a:t>以每日做為變化的時間軸</a:t>
            </a:r>
            <a:endParaRPr lang="en-US" altLang="zh-TW" sz="1600" dirty="0"/>
          </a:p>
          <a:p>
            <a:pPr marL="1085850" lvl="2" indent="-171450">
              <a:lnSpc>
                <a:spcPct val="150000"/>
              </a:lnSpc>
              <a:spcBef>
                <a:spcPts val="0"/>
              </a:spcBef>
              <a:buClr>
                <a:srgbClr val="000000"/>
              </a:buClr>
              <a:buSzPct val="100000"/>
            </a:pPr>
            <a:r>
              <a:rPr lang="en-US" altLang="zh-TW" sz="1600" dirty="0"/>
              <a:t>e.g. </a:t>
            </a:r>
            <a:r>
              <a:rPr lang="zh-TW" altLang="en-US" sz="1600" dirty="0"/>
              <a:t>溫度、降雪量、平均風速</a:t>
            </a:r>
            <a:endParaRPr lang="en-US" dirty="0"/>
          </a:p>
          <a:p>
            <a:pPr marL="742950" lvl="1" indent="-285750">
              <a:lnSpc>
                <a:spcPct val="150000"/>
              </a:lnSpc>
              <a:spcBef>
                <a:spcPts val="0"/>
              </a:spcBef>
              <a:buClr>
                <a:srgbClr val="000000"/>
              </a:buClr>
              <a:buSzPct val="100000"/>
            </a:pPr>
            <a:r>
              <a:rPr lang="zh-TW" altLang="en-US" sz="2000" strike="sngStrike" dirty="0"/>
              <a:t>都市化指標</a:t>
            </a:r>
            <a:endParaRPr lang="en-US" altLang="zh-TW" sz="1600" strike="sngStrike" dirty="0"/>
          </a:p>
          <a:p>
            <a:pPr marL="1085850" lvl="2" indent="-171450">
              <a:lnSpc>
                <a:spcPct val="150000"/>
              </a:lnSpc>
              <a:spcBef>
                <a:spcPts val="0"/>
              </a:spcBef>
              <a:buClr>
                <a:srgbClr val="000000"/>
              </a:buClr>
              <a:buSzPct val="100000"/>
            </a:pPr>
            <a:r>
              <a:rPr lang="zh-TW" altLang="en-US" sz="1600" dirty="0"/>
              <a:t>最短區間以每年做為變化的時間軸</a:t>
            </a:r>
            <a:endParaRPr lang="en-US" altLang="zh-TW" sz="1600" dirty="0"/>
          </a:p>
          <a:p>
            <a:pPr marL="1085850" lvl="2" indent="-171450">
              <a:lnSpc>
                <a:spcPct val="150000"/>
              </a:lnSpc>
              <a:spcBef>
                <a:spcPts val="0"/>
              </a:spcBef>
              <a:buClr>
                <a:srgbClr val="000000"/>
              </a:buClr>
              <a:buSzPct val="100000"/>
            </a:pPr>
            <a:r>
              <a:rPr lang="en-US" altLang="zh-TW" sz="1600" dirty="0"/>
              <a:t>e.g. </a:t>
            </a:r>
            <a:r>
              <a:rPr lang="zh-TW" altLang="en-US" sz="1600" dirty="0"/>
              <a:t>人口、電量使用率</a:t>
            </a:r>
            <a:endParaRPr lang="en-US" dirty="0"/>
          </a:p>
          <a:p>
            <a:pPr marL="742950" lvl="1" indent="-285750">
              <a:lnSpc>
                <a:spcPct val="150000"/>
              </a:lnSpc>
              <a:spcBef>
                <a:spcPts val="0"/>
              </a:spcBef>
              <a:buClr>
                <a:srgbClr val="000000"/>
              </a:buClr>
              <a:buSzPct val="100000"/>
            </a:pPr>
            <a:r>
              <a:rPr lang="zh-TW" altLang="en-US" sz="2000" strike="sngStrike" dirty="0"/>
              <a:t>固定地理資料</a:t>
            </a:r>
            <a:endParaRPr lang="en-US" sz="1600" strike="sngStrike" dirty="0"/>
          </a:p>
          <a:p>
            <a:pPr marL="1085850" lvl="2" indent="-171450">
              <a:lnSpc>
                <a:spcPct val="150000"/>
              </a:lnSpc>
              <a:spcBef>
                <a:spcPts val="0"/>
              </a:spcBef>
              <a:buClr>
                <a:srgbClr val="000000"/>
              </a:buClr>
              <a:buSzPct val="100000"/>
            </a:pPr>
            <a:r>
              <a:rPr lang="zh-TW" altLang="en-US" sz="1600" dirty="0"/>
              <a:t>基本上不會變動</a:t>
            </a:r>
            <a:endParaRPr lang="en-US" altLang="zh-TW" sz="1600" dirty="0"/>
          </a:p>
          <a:p>
            <a:pPr marL="1085850" lvl="2" indent="-171450">
              <a:lnSpc>
                <a:spcPct val="150000"/>
              </a:lnSpc>
              <a:spcBef>
                <a:spcPts val="0"/>
              </a:spcBef>
              <a:buClr>
                <a:srgbClr val="000000"/>
              </a:buClr>
              <a:buSzPct val="100000"/>
            </a:pPr>
            <a:r>
              <a:rPr lang="en-US" sz="1600" dirty="0"/>
              <a:t>e.g. </a:t>
            </a:r>
            <a:r>
              <a:rPr lang="zh-TW" altLang="en-US" sz="1600" dirty="0"/>
              <a:t>經緯度</a:t>
            </a:r>
            <a:endParaRPr lang="en-US" sz="1600" dirty="0"/>
          </a:p>
        </p:txBody>
      </p:sp>
      <p:sp>
        <p:nvSpPr>
          <p:cNvPr id="153" name="Google Shape;153;g229419d8855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18</a:t>
            </a:fld>
            <a:endParaRPr/>
          </a:p>
        </p:txBody>
      </p:sp>
    </p:spTree>
    <p:extLst>
      <p:ext uri="{BB962C8B-B14F-4D97-AF65-F5344CB8AC3E}">
        <p14:creationId xmlns:p14="http://schemas.microsoft.com/office/powerpoint/2010/main" val="1892361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29419d8855_0_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altLang="zh-TW" b="1" dirty="0"/>
              <a:t>預測模型</a:t>
            </a:r>
            <a:endParaRPr b="1" dirty="0"/>
          </a:p>
        </p:txBody>
      </p:sp>
      <p:sp>
        <p:nvSpPr>
          <p:cNvPr id="152" name="Google Shape;152;g229419d8855_0_9"/>
          <p:cNvSpPr txBox="1">
            <a:spLocks noGrp="1"/>
          </p:cNvSpPr>
          <p:nvPr>
            <p:ph type="body" idx="1"/>
          </p:nvPr>
        </p:nvSpPr>
        <p:spPr>
          <a:xfrm>
            <a:off x="838200" y="1837199"/>
            <a:ext cx="10349345" cy="3924111"/>
          </a:xfrm>
          <a:prstGeom prst="rect">
            <a:avLst/>
          </a:prstGeom>
          <a:noFill/>
          <a:ln>
            <a:noFill/>
          </a:ln>
        </p:spPr>
        <p:txBody>
          <a:bodyPr spcFirstLastPara="1" wrap="square" lIns="91425" tIns="45700" rIns="91425" bIns="45700" anchor="t" anchorCtr="0">
            <a:normAutofit fontScale="92500" lnSpcReduction="20000"/>
          </a:bodyPr>
          <a:lstStyle/>
          <a:p>
            <a:pPr indent="-457200">
              <a:lnSpc>
                <a:spcPct val="150000"/>
              </a:lnSpc>
              <a:spcBef>
                <a:spcPts val="0"/>
              </a:spcBef>
              <a:buClr>
                <a:srgbClr val="000000"/>
              </a:buClr>
              <a:buSzPct val="100000"/>
            </a:pPr>
            <a:r>
              <a:rPr lang="en-US" altLang="zh-TW" dirty="0"/>
              <a:t>Output</a:t>
            </a:r>
            <a:endParaRPr lang="en-US" altLang="zh-TW" sz="1000" dirty="0"/>
          </a:p>
          <a:p>
            <a:pPr lvl="1" indent="-457200">
              <a:lnSpc>
                <a:spcPct val="150000"/>
              </a:lnSpc>
              <a:spcBef>
                <a:spcPts val="0"/>
              </a:spcBef>
              <a:buClr>
                <a:srgbClr val="000000"/>
              </a:buClr>
              <a:buSzPct val="100000"/>
            </a:pPr>
            <a:r>
              <a:rPr lang="zh-TW" altLang="en-US" dirty="0"/>
              <a:t>來自櫻花開花資料的開花日</a:t>
            </a:r>
            <a:endParaRPr lang="en-US" altLang="zh-TW" dirty="0"/>
          </a:p>
          <a:p>
            <a:pPr lvl="1" indent="-457200">
              <a:lnSpc>
                <a:spcPct val="150000"/>
              </a:lnSpc>
              <a:spcBef>
                <a:spcPts val="0"/>
              </a:spcBef>
              <a:buClr>
                <a:srgbClr val="000000"/>
              </a:buClr>
              <a:buSzPct val="100000"/>
            </a:pPr>
            <a:r>
              <a:rPr lang="zh-TW" altLang="en-US" dirty="0"/>
              <a:t>參考了一篇論文</a:t>
            </a:r>
            <a:r>
              <a:rPr lang="en-US" altLang="zh-TW" dirty="0" err="1"/>
              <a:t>Hongyi</a:t>
            </a:r>
            <a:r>
              <a:rPr lang="en-US" altLang="zh-TW" dirty="0"/>
              <a:t> Zheng.</a:t>
            </a:r>
            <a:r>
              <a:rPr lang="zh-TW" altLang="en-US" dirty="0"/>
              <a:t> </a:t>
            </a:r>
            <a:r>
              <a:rPr lang="en-US" altLang="zh-TW" dirty="0"/>
              <a:t>2022</a:t>
            </a:r>
            <a:r>
              <a:rPr lang="zh-TW" altLang="en-US" dirty="0"/>
              <a:t> </a:t>
            </a:r>
            <a:r>
              <a:rPr lang="en-US" altLang="zh-TW" b="0" i="0" u="sng" dirty="0">
                <a:effectLst/>
                <a:latin typeface="-apple-system"/>
                <a:hlinkClick r:id="rId3"/>
              </a:rPr>
              <a:t>https://arxiv.org/pdf/2210.04406.pdf</a:t>
            </a:r>
            <a:r>
              <a:rPr lang="en-US" altLang="zh-TW" b="0" i="0" dirty="0">
                <a:solidFill>
                  <a:srgbClr val="E6EDF3"/>
                </a:solidFill>
                <a:effectLst/>
                <a:latin typeface="-apple-system"/>
              </a:rPr>
              <a:t> </a:t>
            </a:r>
          </a:p>
          <a:p>
            <a:pPr lvl="1" indent="-457200">
              <a:lnSpc>
                <a:spcPct val="150000"/>
              </a:lnSpc>
              <a:spcBef>
                <a:spcPts val="0"/>
              </a:spcBef>
              <a:buClr>
                <a:srgbClr val="000000"/>
              </a:buClr>
              <a:buSzPct val="100000"/>
            </a:pPr>
            <a:r>
              <a:rPr lang="zh-TW" altLang="en-US" dirty="0"/>
              <a:t>做法就是把開花日期轉為類別</a:t>
            </a:r>
            <a:endParaRPr lang="en-US" altLang="zh-TW" dirty="0"/>
          </a:p>
          <a:p>
            <a:pPr lvl="1" indent="-457200">
              <a:lnSpc>
                <a:spcPct val="150000"/>
              </a:lnSpc>
              <a:spcBef>
                <a:spcPts val="0"/>
              </a:spcBef>
              <a:buClr>
                <a:srgbClr val="000000"/>
              </a:buClr>
              <a:buSzPct val="100000"/>
            </a:pPr>
            <a:r>
              <a:rPr lang="zh-TW" altLang="en-US" dirty="0"/>
              <a:t>以 </a:t>
            </a:r>
            <a:r>
              <a:rPr lang="en-US" altLang="zh-TW" dirty="0"/>
              <a:t>3/1 </a:t>
            </a:r>
            <a:r>
              <a:rPr lang="zh-TW" altLang="en-US" dirty="0"/>
              <a:t>作為基準，</a:t>
            </a:r>
            <a:r>
              <a:rPr lang="en-US" altLang="zh-TW" dirty="0"/>
              <a:t>+n </a:t>
            </a:r>
            <a:r>
              <a:rPr lang="zh-TW" altLang="en-US" dirty="0"/>
              <a:t>日是開花日 則類別為 </a:t>
            </a:r>
            <a:r>
              <a:rPr lang="en-US" altLang="zh-TW" dirty="0"/>
              <a:t>n</a:t>
            </a:r>
          </a:p>
          <a:p>
            <a:pPr lvl="1" indent="-457200">
              <a:lnSpc>
                <a:spcPct val="150000"/>
              </a:lnSpc>
              <a:spcBef>
                <a:spcPts val="0"/>
              </a:spcBef>
              <a:buClr>
                <a:srgbClr val="000000"/>
              </a:buClr>
              <a:buSzPct val="100000"/>
            </a:pPr>
            <a:r>
              <a:rPr lang="en-US" altLang="zh-TW" dirty="0"/>
              <a:t>4/25 =&gt; 56</a:t>
            </a:r>
          </a:p>
          <a:p>
            <a:pPr lvl="1" indent="-457200">
              <a:lnSpc>
                <a:spcPct val="150000"/>
              </a:lnSpc>
              <a:spcBef>
                <a:spcPts val="0"/>
              </a:spcBef>
              <a:buClr>
                <a:srgbClr val="000000"/>
              </a:buClr>
              <a:buSzPct val="100000"/>
            </a:pPr>
            <a:r>
              <a:rPr lang="zh-TW" altLang="en-US" dirty="0"/>
              <a:t>設定為 </a:t>
            </a:r>
            <a:r>
              <a:rPr lang="en-US" altLang="zh-TW" dirty="0"/>
              <a:t>90</a:t>
            </a:r>
            <a:r>
              <a:rPr lang="zh-TW" altLang="en-US" dirty="0"/>
              <a:t> 類</a:t>
            </a:r>
            <a:endParaRPr lang="en-US" altLang="zh-TW" dirty="0"/>
          </a:p>
          <a:p>
            <a:pPr lvl="1" indent="-457200">
              <a:lnSpc>
                <a:spcPct val="150000"/>
              </a:lnSpc>
              <a:spcBef>
                <a:spcPts val="0"/>
              </a:spcBef>
              <a:buClr>
                <a:srgbClr val="000000"/>
              </a:buClr>
              <a:buSzPct val="100000"/>
            </a:pPr>
            <a:r>
              <a:rPr lang="zh-TW" altLang="en-US" dirty="0"/>
              <a:t>避免直接用歷史資料的話可能會造成沒看過的日期就不會預估到該類</a:t>
            </a:r>
            <a:endParaRPr lang="en-US" altLang="zh-TW" dirty="0"/>
          </a:p>
        </p:txBody>
      </p:sp>
      <p:sp>
        <p:nvSpPr>
          <p:cNvPr id="153" name="Google Shape;153;g229419d8855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19</a:t>
            </a:fld>
            <a:endParaRPr/>
          </a:p>
        </p:txBody>
      </p:sp>
    </p:spTree>
    <p:extLst>
      <p:ext uri="{BB962C8B-B14F-4D97-AF65-F5344CB8AC3E}">
        <p14:creationId xmlns:p14="http://schemas.microsoft.com/office/powerpoint/2010/main" val="146423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b="1" dirty="0"/>
              <a:t>大綱</a:t>
            </a:r>
            <a:endParaRPr b="1" dirty="0"/>
          </a:p>
        </p:txBody>
      </p:sp>
      <p:sp>
        <p:nvSpPr>
          <p:cNvPr id="101" name="Google Shape;101;p2"/>
          <p:cNvSpPr txBox="1">
            <a:spLocks noGrp="1"/>
          </p:cNvSpPr>
          <p:nvPr>
            <p:ph type="body" idx="1"/>
          </p:nvPr>
        </p:nvSpPr>
        <p:spPr>
          <a:xfrm>
            <a:off x="838200" y="1687983"/>
            <a:ext cx="10515600" cy="5751512"/>
          </a:xfrm>
          <a:prstGeom prst="rect">
            <a:avLst/>
          </a:prstGeom>
          <a:noFill/>
          <a:ln>
            <a:noFill/>
          </a:ln>
        </p:spPr>
        <p:txBody>
          <a:bodyPr spcFirstLastPara="1" wrap="square" lIns="91425" tIns="45700" rIns="91425" bIns="45700" anchor="t" anchorCtr="0">
            <a:normAutofit/>
          </a:bodyPr>
          <a:lstStyle/>
          <a:p>
            <a:pPr marL="228600" lvl="0" indent="-228600" algn="l" rtl="0">
              <a:lnSpc>
                <a:spcPct val="130000"/>
              </a:lnSpc>
              <a:spcBef>
                <a:spcPts val="0"/>
              </a:spcBef>
              <a:spcAft>
                <a:spcPts val="0"/>
              </a:spcAft>
              <a:buClr>
                <a:schemeClr val="dk1"/>
              </a:buClr>
              <a:buSzPts val="2800"/>
              <a:buChar char="•"/>
            </a:pPr>
            <a:r>
              <a:rPr lang="zh-TW" dirty="0"/>
              <a:t>動機</a:t>
            </a:r>
            <a:endParaRPr lang="en-US" altLang="zh-TW" dirty="0"/>
          </a:p>
          <a:p>
            <a:pPr marL="228600" lvl="0" indent="-228600" algn="l" rtl="0">
              <a:lnSpc>
                <a:spcPct val="130000"/>
              </a:lnSpc>
              <a:spcBef>
                <a:spcPts val="1000"/>
              </a:spcBef>
              <a:spcAft>
                <a:spcPts val="0"/>
              </a:spcAft>
              <a:buClr>
                <a:schemeClr val="dk1"/>
              </a:buClr>
              <a:buSzPts val="2800"/>
              <a:buChar char="•"/>
            </a:pPr>
            <a:r>
              <a:rPr lang="zh-TW" altLang="en-US" dirty="0"/>
              <a:t>目標與做法</a:t>
            </a:r>
            <a:endParaRPr lang="en-US" altLang="zh-TW" dirty="0"/>
          </a:p>
          <a:p>
            <a:pPr marL="228600" lvl="0" indent="-228600" algn="l" rtl="0">
              <a:lnSpc>
                <a:spcPct val="130000"/>
              </a:lnSpc>
              <a:spcBef>
                <a:spcPts val="1000"/>
              </a:spcBef>
              <a:spcAft>
                <a:spcPts val="0"/>
              </a:spcAft>
              <a:buClr>
                <a:schemeClr val="dk1"/>
              </a:buClr>
              <a:buSzPts val="2800"/>
              <a:buChar char="•"/>
            </a:pPr>
            <a:r>
              <a:rPr lang="zh-TW" dirty="0"/>
              <a:t>資料</a:t>
            </a:r>
            <a:r>
              <a:rPr lang="zh-TW" altLang="en-US" dirty="0"/>
              <a:t>收</a:t>
            </a:r>
            <a:r>
              <a:rPr lang="zh-TW" dirty="0"/>
              <a:t>集</a:t>
            </a:r>
            <a:endParaRPr dirty="0"/>
          </a:p>
          <a:p>
            <a:pPr marL="228600" lvl="0" indent="-228600" algn="l" rtl="0">
              <a:lnSpc>
                <a:spcPct val="130000"/>
              </a:lnSpc>
              <a:spcBef>
                <a:spcPts val="1000"/>
              </a:spcBef>
              <a:spcAft>
                <a:spcPts val="0"/>
              </a:spcAft>
              <a:buClr>
                <a:schemeClr val="dk1"/>
              </a:buClr>
              <a:buSzPts val="2800"/>
              <a:buChar char="•"/>
            </a:pPr>
            <a:r>
              <a:rPr lang="zh-TW" dirty="0"/>
              <a:t>資料處理</a:t>
            </a:r>
            <a:endParaRPr dirty="0"/>
          </a:p>
          <a:p>
            <a:pPr marL="228600" lvl="0" indent="-228600" algn="l" rtl="0">
              <a:lnSpc>
                <a:spcPct val="130000"/>
              </a:lnSpc>
              <a:spcBef>
                <a:spcPts val="1000"/>
              </a:spcBef>
              <a:spcAft>
                <a:spcPts val="0"/>
              </a:spcAft>
              <a:buClr>
                <a:schemeClr val="dk1"/>
              </a:buClr>
              <a:buSzPts val="2800"/>
              <a:buChar char="•"/>
            </a:pPr>
            <a:r>
              <a:rPr lang="zh-TW" altLang="en-US" dirty="0"/>
              <a:t>預測</a:t>
            </a:r>
            <a:r>
              <a:rPr lang="zh-TW" dirty="0"/>
              <a:t>模型</a:t>
            </a:r>
            <a:endParaRPr lang="en-US" altLang="zh-TW" dirty="0"/>
          </a:p>
          <a:p>
            <a:pPr marL="228600" lvl="0" indent="-228600" algn="l" rtl="0">
              <a:lnSpc>
                <a:spcPct val="130000"/>
              </a:lnSpc>
              <a:spcBef>
                <a:spcPts val="1000"/>
              </a:spcBef>
              <a:spcAft>
                <a:spcPts val="0"/>
              </a:spcAft>
              <a:buClr>
                <a:schemeClr val="dk1"/>
              </a:buClr>
              <a:buSzPts val="2800"/>
              <a:buChar char="•"/>
            </a:pPr>
            <a:r>
              <a:rPr lang="zh-TW" altLang="en-US" dirty="0"/>
              <a:t>預測結果</a:t>
            </a:r>
            <a:endParaRPr lang="en-US" altLang="zh-TW" dirty="0"/>
          </a:p>
          <a:p>
            <a:pPr marL="228600" lvl="0" indent="-228600" algn="l" rtl="0">
              <a:lnSpc>
                <a:spcPct val="130000"/>
              </a:lnSpc>
              <a:spcBef>
                <a:spcPts val="1000"/>
              </a:spcBef>
              <a:spcAft>
                <a:spcPts val="0"/>
              </a:spcAft>
              <a:buClr>
                <a:schemeClr val="dk1"/>
              </a:buClr>
              <a:buSzPts val="2800"/>
              <a:buChar char="•"/>
            </a:pPr>
            <a:r>
              <a:rPr lang="en-US" dirty="0"/>
              <a:t>Improve</a:t>
            </a:r>
            <a:r>
              <a:rPr lang="zh-TW" altLang="en-US" dirty="0"/>
              <a:t>預測模型</a:t>
            </a:r>
            <a:endParaRPr dirty="0"/>
          </a:p>
        </p:txBody>
      </p:sp>
      <p:sp>
        <p:nvSpPr>
          <p:cNvPr id="102" name="Google Shape;102;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29419d8855_0_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altLang="zh-TW" b="1" dirty="0"/>
              <a:t>預測模型</a:t>
            </a:r>
            <a:endParaRPr b="1" dirty="0"/>
          </a:p>
        </p:txBody>
      </p:sp>
      <p:sp>
        <p:nvSpPr>
          <p:cNvPr id="152" name="Google Shape;152;g229419d8855_0_9"/>
          <p:cNvSpPr txBox="1">
            <a:spLocks noGrp="1"/>
          </p:cNvSpPr>
          <p:nvPr>
            <p:ph type="body" idx="1"/>
          </p:nvPr>
        </p:nvSpPr>
        <p:spPr>
          <a:xfrm>
            <a:off x="1016576" y="1690825"/>
            <a:ext cx="4324350" cy="4507511"/>
          </a:xfrm>
          <a:prstGeom prst="rect">
            <a:avLst/>
          </a:prstGeom>
          <a:noFill/>
          <a:ln>
            <a:noFill/>
          </a:ln>
        </p:spPr>
        <p:txBody>
          <a:bodyPr spcFirstLastPara="1" wrap="square" lIns="91425" tIns="45700" rIns="91425" bIns="45700" anchor="ctr" anchorCtr="0">
            <a:normAutofit/>
          </a:bodyPr>
          <a:lstStyle/>
          <a:p>
            <a:pPr marL="228600" lvl="0" indent="-228600" algn="l" rtl="0">
              <a:lnSpc>
                <a:spcPct val="150000"/>
              </a:lnSpc>
              <a:spcBef>
                <a:spcPts val="0"/>
              </a:spcBef>
              <a:spcAft>
                <a:spcPts val="0"/>
              </a:spcAft>
              <a:buClr>
                <a:srgbClr val="000000"/>
              </a:buClr>
              <a:buSzPts val="2600"/>
              <a:buFont typeface="Arial"/>
              <a:buChar char="•"/>
            </a:pPr>
            <a:r>
              <a:rPr lang="zh-TW" altLang="en-US" sz="2400" dirty="0"/>
              <a:t>只留下天氣資料做預測</a:t>
            </a:r>
            <a:endParaRPr lang="en-US" altLang="zh-TW" sz="2400" dirty="0"/>
          </a:p>
          <a:p>
            <a:pPr marL="228600" lvl="0" indent="-228600" algn="l" rtl="0">
              <a:lnSpc>
                <a:spcPct val="150000"/>
              </a:lnSpc>
              <a:spcBef>
                <a:spcPts val="0"/>
              </a:spcBef>
              <a:spcAft>
                <a:spcPts val="0"/>
              </a:spcAft>
              <a:buClr>
                <a:srgbClr val="000000"/>
              </a:buClr>
              <a:buSzPts val="2600"/>
              <a:buFont typeface="Arial"/>
              <a:buChar char="•"/>
            </a:pPr>
            <a:r>
              <a:rPr lang="zh-TW" altLang="en-US" sz="2400" dirty="0"/>
              <a:t>兩層的 </a:t>
            </a:r>
            <a:r>
              <a:rPr lang="en-US" altLang="zh-TW" sz="2400" dirty="0"/>
              <a:t>LSTM </a:t>
            </a:r>
            <a:r>
              <a:rPr lang="zh-TW" altLang="en-US" sz="2400" dirty="0"/>
              <a:t>先處理時間序列資料</a:t>
            </a:r>
            <a:endParaRPr lang="en-US" altLang="zh-TW" sz="2400" dirty="0"/>
          </a:p>
          <a:p>
            <a:pPr marL="228600" lvl="0" indent="-228600" algn="l" rtl="0">
              <a:lnSpc>
                <a:spcPct val="150000"/>
              </a:lnSpc>
              <a:spcBef>
                <a:spcPts val="0"/>
              </a:spcBef>
              <a:spcAft>
                <a:spcPts val="0"/>
              </a:spcAft>
              <a:buClr>
                <a:srgbClr val="000000"/>
              </a:buClr>
              <a:buSzPts val="2600"/>
              <a:buFont typeface="Arial"/>
              <a:buChar char="•"/>
            </a:pPr>
            <a:r>
              <a:rPr lang="zh-TW" altLang="en-US" sz="2400" dirty="0"/>
              <a:t>用全連階層接在後面</a:t>
            </a:r>
            <a:endParaRPr lang="en-US" altLang="zh-TW" sz="2400" dirty="0"/>
          </a:p>
          <a:p>
            <a:pPr marL="228600" lvl="0" indent="-228600" algn="l" rtl="0">
              <a:lnSpc>
                <a:spcPct val="150000"/>
              </a:lnSpc>
              <a:spcBef>
                <a:spcPts val="0"/>
              </a:spcBef>
              <a:spcAft>
                <a:spcPts val="0"/>
              </a:spcAft>
              <a:buClr>
                <a:srgbClr val="000000"/>
              </a:buClr>
              <a:buSzPts val="2600"/>
              <a:buFont typeface="Arial"/>
              <a:buChar char="•"/>
            </a:pPr>
            <a:r>
              <a:rPr lang="zh-TW" altLang="en-US" sz="2400" dirty="0"/>
              <a:t>最後 </a:t>
            </a:r>
            <a:r>
              <a:rPr lang="en-US" altLang="zh-TW" sz="2400" dirty="0"/>
              <a:t>output layer </a:t>
            </a:r>
            <a:r>
              <a:rPr lang="zh-TW" altLang="en-US" sz="2400" dirty="0"/>
              <a:t>的輸出設為 </a:t>
            </a:r>
            <a:r>
              <a:rPr lang="en-US" altLang="zh-TW" sz="2400" dirty="0"/>
              <a:t>90</a:t>
            </a:r>
            <a:r>
              <a:rPr lang="zh-TW" altLang="en-US" sz="2400" dirty="0"/>
              <a:t> 個類別</a:t>
            </a:r>
            <a:endParaRPr lang="en-US" altLang="zh-TW" sz="2400" dirty="0"/>
          </a:p>
          <a:p>
            <a:pPr marL="228600" lvl="0" indent="-228600" algn="l" rtl="0">
              <a:lnSpc>
                <a:spcPct val="150000"/>
              </a:lnSpc>
              <a:spcBef>
                <a:spcPts val="0"/>
              </a:spcBef>
              <a:spcAft>
                <a:spcPts val="0"/>
              </a:spcAft>
              <a:buClr>
                <a:srgbClr val="000000"/>
              </a:buClr>
              <a:buSzPts val="2600"/>
              <a:buFont typeface="Arial"/>
              <a:buChar char="•"/>
            </a:pPr>
            <a:r>
              <a:rPr lang="zh-TW" altLang="en-US" sz="2400" dirty="0"/>
              <a:t>深度學習模型分類器</a:t>
            </a:r>
            <a:endParaRPr sz="2400" dirty="0"/>
          </a:p>
        </p:txBody>
      </p:sp>
      <p:sp>
        <p:nvSpPr>
          <p:cNvPr id="153" name="Google Shape;153;g229419d8855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20</a:t>
            </a:fld>
            <a:endParaRPr/>
          </a:p>
        </p:txBody>
      </p:sp>
      <p:pic>
        <p:nvPicPr>
          <p:cNvPr id="7" name="圖片 6">
            <a:extLst>
              <a:ext uri="{FF2B5EF4-FFF2-40B4-BE49-F238E27FC236}">
                <a16:creationId xmlns:a16="http://schemas.microsoft.com/office/drawing/2014/main" id="{1E4DA519-3944-3BA9-9B57-0F91EBABA37D}"/>
              </a:ext>
            </a:extLst>
          </p:cNvPr>
          <p:cNvPicPr>
            <a:picLocks noChangeAspect="1"/>
          </p:cNvPicPr>
          <p:nvPr/>
        </p:nvPicPr>
        <p:blipFill>
          <a:blip r:embed="rId3"/>
          <a:stretch>
            <a:fillRect/>
          </a:stretch>
        </p:blipFill>
        <p:spPr>
          <a:xfrm>
            <a:off x="6257637" y="521591"/>
            <a:ext cx="3889839" cy="5834759"/>
          </a:xfrm>
          <a:prstGeom prst="rect">
            <a:avLst/>
          </a:prstGeom>
        </p:spPr>
      </p:pic>
    </p:spTree>
    <p:extLst>
      <p:ext uri="{BB962C8B-B14F-4D97-AF65-F5344CB8AC3E}">
        <p14:creationId xmlns:p14="http://schemas.microsoft.com/office/powerpoint/2010/main" val="4052998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29419d8855_0_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altLang="zh-TW" b="1" dirty="0"/>
              <a:t>預測模型</a:t>
            </a:r>
            <a:endParaRPr b="1" dirty="0"/>
          </a:p>
        </p:txBody>
      </p:sp>
      <p:sp>
        <p:nvSpPr>
          <p:cNvPr id="152" name="Google Shape;152;g229419d8855_0_9"/>
          <p:cNvSpPr txBox="1">
            <a:spLocks noGrp="1"/>
          </p:cNvSpPr>
          <p:nvPr>
            <p:ph type="body" idx="1"/>
          </p:nvPr>
        </p:nvSpPr>
        <p:spPr>
          <a:xfrm>
            <a:off x="6863195" y="2005150"/>
            <a:ext cx="4324350" cy="4010025"/>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000000"/>
              </a:buClr>
              <a:buSzPts val="2600"/>
              <a:buFont typeface="Arial"/>
              <a:buChar char="•"/>
            </a:pPr>
            <a:r>
              <a:rPr lang="zh-TW" altLang="en-US" sz="2400" dirty="0"/>
              <a:t>在 </a:t>
            </a:r>
            <a:r>
              <a:rPr lang="en-US" sz="2400" dirty="0" err="1"/>
              <a:t>keras</a:t>
            </a:r>
            <a:r>
              <a:rPr lang="zh-TW" altLang="en-US" sz="2400" dirty="0"/>
              <a:t> 裡，</a:t>
            </a:r>
            <a:r>
              <a:rPr lang="en-US" altLang="zh-TW" sz="2400" dirty="0"/>
              <a:t>LSTM</a:t>
            </a:r>
            <a:r>
              <a:rPr lang="zh-TW" altLang="en-US" sz="2400" dirty="0"/>
              <a:t> </a:t>
            </a:r>
            <a:r>
              <a:rPr lang="en-US" altLang="zh-TW" sz="2400" dirty="0"/>
              <a:t>layer </a:t>
            </a:r>
            <a:r>
              <a:rPr lang="zh-TW" altLang="en-US" sz="2400" dirty="0"/>
              <a:t>的</a:t>
            </a:r>
            <a:r>
              <a:rPr lang="en-US" altLang="zh-TW" sz="2400" dirty="0"/>
              <a:t>input shape </a:t>
            </a:r>
            <a:r>
              <a:rPr lang="zh-TW" altLang="en-US" sz="2400" dirty="0"/>
              <a:t>是</a:t>
            </a:r>
            <a:br>
              <a:rPr lang="en-US" altLang="zh-TW" sz="2400" dirty="0"/>
            </a:br>
            <a:r>
              <a:rPr lang="en-US" altLang="zh-TW" sz="2400" dirty="0"/>
              <a:t>(</a:t>
            </a:r>
            <a:r>
              <a:rPr lang="en-US" altLang="zh-TW" sz="2400" dirty="0" err="1"/>
              <a:t>batch_size</a:t>
            </a:r>
            <a:r>
              <a:rPr lang="en-US" altLang="zh-TW" sz="2400" dirty="0"/>
              <a:t>, </a:t>
            </a:r>
            <a:r>
              <a:rPr lang="en-US" altLang="zh-TW" sz="2400" dirty="0" err="1"/>
              <a:t>time_step</a:t>
            </a:r>
            <a:r>
              <a:rPr lang="en-US" altLang="zh-TW" sz="2400" dirty="0"/>
              <a:t>, </a:t>
            </a:r>
            <a:r>
              <a:rPr lang="en-US" altLang="zh-TW" sz="2400" dirty="0" err="1"/>
              <a:t>input_features</a:t>
            </a:r>
            <a:r>
              <a:rPr lang="en-US" altLang="zh-TW" sz="2400" dirty="0"/>
              <a:t>)</a:t>
            </a:r>
          </a:p>
          <a:p>
            <a:pPr marL="228600" lvl="0" indent="-228600" algn="l" rtl="0">
              <a:lnSpc>
                <a:spcPct val="150000"/>
              </a:lnSpc>
              <a:spcBef>
                <a:spcPts val="0"/>
              </a:spcBef>
              <a:spcAft>
                <a:spcPts val="0"/>
              </a:spcAft>
              <a:buClr>
                <a:srgbClr val="000000"/>
              </a:buClr>
              <a:buSzPts val="2600"/>
              <a:buFont typeface="Arial"/>
              <a:buChar char="•"/>
            </a:pPr>
            <a:r>
              <a:rPr lang="zh-TW" altLang="en-US" sz="2400" dirty="0"/>
              <a:t>第一個困難就是這些資料要怎麼拼成可以餵給 </a:t>
            </a:r>
            <a:r>
              <a:rPr lang="en-US" altLang="zh-TW" sz="2400" dirty="0"/>
              <a:t>LSTM</a:t>
            </a:r>
            <a:r>
              <a:rPr lang="zh-TW" altLang="en-US" sz="2400" dirty="0"/>
              <a:t> </a:t>
            </a:r>
            <a:r>
              <a:rPr lang="en-US" altLang="zh-TW" sz="2400" dirty="0"/>
              <a:t>layer</a:t>
            </a:r>
            <a:r>
              <a:rPr lang="zh-TW" altLang="en-US" sz="2400" dirty="0"/>
              <a:t> 的形狀</a:t>
            </a:r>
            <a:endParaRPr lang="en-US" altLang="zh-TW" sz="2400" dirty="0"/>
          </a:p>
          <a:p>
            <a:pPr marL="228600" lvl="0" indent="-228600" algn="l" rtl="0">
              <a:lnSpc>
                <a:spcPct val="150000"/>
              </a:lnSpc>
              <a:spcBef>
                <a:spcPts val="0"/>
              </a:spcBef>
              <a:spcAft>
                <a:spcPts val="0"/>
              </a:spcAft>
              <a:buClr>
                <a:srgbClr val="000000"/>
              </a:buClr>
              <a:buSzPts val="2600"/>
              <a:buFont typeface="Arial"/>
              <a:buChar char="•"/>
            </a:pPr>
            <a:endParaRPr sz="2400" dirty="0"/>
          </a:p>
        </p:txBody>
      </p:sp>
      <p:sp>
        <p:nvSpPr>
          <p:cNvPr id="153" name="Google Shape;153;g229419d8855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21</a:t>
            </a:fld>
            <a:endParaRPr/>
          </a:p>
        </p:txBody>
      </p:sp>
      <p:pic>
        <p:nvPicPr>
          <p:cNvPr id="6146" name="Picture 2">
            <a:extLst>
              <a:ext uri="{FF2B5EF4-FFF2-40B4-BE49-F238E27FC236}">
                <a16:creationId xmlns:a16="http://schemas.microsoft.com/office/drawing/2014/main" id="{BFC39546-4D13-7BAA-0B38-AC5F998450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091" y="2082868"/>
            <a:ext cx="5645728" cy="3881438"/>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a:extLst>
              <a:ext uri="{FF2B5EF4-FFF2-40B4-BE49-F238E27FC236}">
                <a16:creationId xmlns:a16="http://schemas.microsoft.com/office/drawing/2014/main" id="{589D905A-D48E-FC01-CCD9-D0C2A65D9D4C}"/>
              </a:ext>
            </a:extLst>
          </p:cNvPr>
          <p:cNvSpPr txBox="1"/>
          <p:nvPr/>
        </p:nvSpPr>
        <p:spPr>
          <a:xfrm>
            <a:off x="1219200" y="6019117"/>
            <a:ext cx="6096000" cy="523220"/>
          </a:xfrm>
          <a:prstGeom prst="rect">
            <a:avLst/>
          </a:prstGeom>
          <a:noFill/>
        </p:spPr>
        <p:txBody>
          <a:bodyPr wrap="square">
            <a:spAutoFit/>
          </a:bodyPr>
          <a:lstStyle/>
          <a:p>
            <a:r>
              <a:rPr lang="zh-TW" altLang="en-US" dirty="0"/>
              <a:t>https://www.potatomedia.co/post/355196c7-4c37-4ee4-a9cb-8c3ec965313d</a:t>
            </a:r>
          </a:p>
        </p:txBody>
      </p:sp>
    </p:spTree>
    <p:extLst>
      <p:ext uri="{BB962C8B-B14F-4D97-AF65-F5344CB8AC3E}">
        <p14:creationId xmlns:p14="http://schemas.microsoft.com/office/powerpoint/2010/main" val="414773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29419d8855_0_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altLang="zh-TW" b="1" dirty="0"/>
              <a:t>預測模型</a:t>
            </a:r>
            <a:endParaRPr b="1" dirty="0"/>
          </a:p>
        </p:txBody>
      </p:sp>
      <p:sp>
        <p:nvSpPr>
          <p:cNvPr id="152" name="Google Shape;152;g229419d8855_0_9"/>
          <p:cNvSpPr txBox="1">
            <a:spLocks noGrp="1"/>
          </p:cNvSpPr>
          <p:nvPr>
            <p:ph type="body" idx="1"/>
          </p:nvPr>
        </p:nvSpPr>
        <p:spPr>
          <a:xfrm>
            <a:off x="1028700" y="2005150"/>
            <a:ext cx="10158845" cy="4010025"/>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000000"/>
              </a:buClr>
              <a:buSzPts val="2600"/>
              <a:buFont typeface="Arial"/>
              <a:buChar char="•"/>
            </a:pPr>
            <a:r>
              <a:rPr lang="en-US" sz="2000" dirty="0" err="1"/>
              <a:t>get_weather</a:t>
            </a:r>
            <a:r>
              <a:rPr lang="en-US" sz="2000" dirty="0"/>
              <a:t> &lt;- function (city, year) </a:t>
            </a:r>
            <a:r>
              <a:rPr lang="en-US" altLang="zh-TW" sz="2000" dirty="0"/>
              <a:t>#</a:t>
            </a:r>
            <a:r>
              <a:rPr lang="zh-TW" altLang="en-US" sz="2000" dirty="0"/>
              <a:t> </a:t>
            </a:r>
            <a:r>
              <a:rPr lang="en-US" altLang="zh-TW" sz="2000" dirty="0"/>
              <a:t>preprocessing data and return </a:t>
            </a:r>
            <a:r>
              <a:rPr lang="en-US" altLang="zh-TW" sz="2000" dirty="0" err="1"/>
              <a:t>dataframe</a:t>
            </a:r>
            <a:endParaRPr lang="en-US" altLang="zh-TW" sz="2000" dirty="0"/>
          </a:p>
          <a:p>
            <a:pPr marL="228600" lvl="0" indent="-228600" algn="l" rtl="0">
              <a:lnSpc>
                <a:spcPct val="150000"/>
              </a:lnSpc>
              <a:spcBef>
                <a:spcPts val="0"/>
              </a:spcBef>
              <a:spcAft>
                <a:spcPts val="0"/>
              </a:spcAft>
              <a:buClr>
                <a:srgbClr val="000000"/>
              </a:buClr>
              <a:buSzPts val="2600"/>
              <a:buFont typeface="Arial"/>
              <a:buChar char="•"/>
            </a:pPr>
            <a:r>
              <a:rPr lang="en-US" sz="2000" dirty="0"/>
              <a:t>for(</a:t>
            </a:r>
            <a:r>
              <a:rPr lang="en-US" sz="2000" dirty="0" err="1"/>
              <a:t>i</a:t>
            </a:r>
            <a:r>
              <a:rPr lang="en-US" sz="2000" dirty="0"/>
              <a:t> in </a:t>
            </a:r>
            <a:r>
              <a:rPr lang="en-US" sz="2000" dirty="0" err="1"/>
              <a:t>train_cities</a:t>
            </a:r>
            <a:r>
              <a:rPr lang="en-US" sz="2000" dirty="0"/>
              <a:t>)</a:t>
            </a:r>
            <a:br>
              <a:rPr lang="en-US" sz="2000" dirty="0"/>
            </a:br>
            <a:r>
              <a:rPr lang="en-US" sz="2000" dirty="0"/>
              <a:t>    for (j in </a:t>
            </a:r>
            <a:r>
              <a:rPr lang="en-US" sz="2000" dirty="0" err="1"/>
              <a:t>train_years</a:t>
            </a:r>
            <a:r>
              <a:rPr lang="en-US" sz="2000" dirty="0"/>
              <a:t>)</a:t>
            </a:r>
            <a:br>
              <a:rPr lang="en-US" sz="2000" dirty="0"/>
            </a:br>
            <a:r>
              <a:rPr lang="en-US" sz="2000" dirty="0"/>
              <a:t>        count &lt;- count + 1</a:t>
            </a:r>
            <a:br>
              <a:rPr lang="en-US" sz="2000" dirty="0"/>
            </a:br>
            <a:r>
              <a:rPr lang="en-US" sz="2000" dirty="0"/>
              <a:t>        train[count] &lt;- </a:t>
            </a:r>
            <a:r>
              <a:rPr lang="en-US" sz="2000" dirty="0" err="1"/>
              <a:t>get_weather</a:t>
            </a:r>
            <a:r>
              <a:rPr lang="en-US" sz="2000" dirty="0"/>
              <a:t>(</a:t>
            </a:r>
            <a:r>
              <a:rPr lang="en-US" sz="2000" dirty="0" err="1"/>
              <a:t>i</a:t>
            </a:r>
            <a:r>
              <a:rPr lang="en-US" sz="2000" dirty="0"/>
              <a:t>, j) # </a:t>
            </a:r>
            <a:r>
              <a:rPr lang="zh-TW" altLang="en-US" sz="2000" dirty="0"/>
              <a:t>把</a:t>
            </a:r>
            <a:r>
              <a:rPr lang="en-US" altLang="zh-TW" sz="2000" dirty="0"/>
              <a:t>train</a:t>
            </a:r>
            <a:r>
              <a:rPr lang="zh-TW" altLang="en-US" sz="2000" dirty="0"/>
              <a:t>資料串起來</a:t>
            </a:r>
            <a:endParaRPr lang="en-US" sz="2000" dirty="0"/>
          </a:p>
          <a:p>
            <a:pPr marL="228600" indent="-228600">
              <a:lnSpc>
                <a:spcPct val="150000"/>
              </a:lnSpc>
              <a:spcBef>
                <a:spcPts val="0"/>
              </a:spcBef>
              <a:buClr>
                <a:srgbClr val="000000"/>
              </a:buClr>
              <a:buSzPts val="2600"/>
            </a:pPr>
            <a:r>
              <a:rPr lang="en-US" altLang="zh-TW" sz="2000" dirty="0"/>
              <a:t>for(</a:t>
            </a:r>
            <a:r>
              <a:rPr lang="en-US" altLang="zh-TW" sz="2000" dirty="0" err="1"/>
              <a:t>i</a:t>
            </a:r>
            <a:r>
              <a:rPr lang="en-US" altLang="zh-TW" sz="2000" dirty="0"/>
              <a:t> in </a:t>
            </a:r>
            <a:r>
              <a:rPr lang="en-US" altLang="zh-TW" sz="2000" dirty="0" err="1"/>
              <a:t>test_cities</a:t>
            </a:r>
            <a:r>
              <a:rPr lang="en-US" altLang="zh-TW" sz="2000" dirty="0"/>
              <a:t>)</a:t>
            </a:r>
            <a:br>
              <a:rPr lang="en-US" altLang="zh-TW" sz="2000" dirty="0"/>
            </a:br>
            <a:r>
              <a:rPr lang="en-US" altLang="zh-TW" sz="2000" dirty="0"/>
              <a:t>    for (j in </a:t>
            </a:r>
            <a:r>
              <a:rPr lang="en-US" altLang="zh-TW" sz="2000" dirty="0" err="1"/>
              <a:t>test_years</a:t>
            </a:r>
            <a:r>
              <a:rPr lang="en-US" altLang="zh-TW" sz="2000" dirty="0"/>
              <a:t>)</a:t>
            </a:r>
            <a:br>
              <a:rPr lang="en-US" altLang="zh-TW" sz="2000" dirty="0"/>
            </a:br>
            <a:r>
              <a:rPr lang="en-US" altLang="zh-TW" sz="2000" dirty="0"/>
              <a:t> </a:t>
            </a:r>
            <a:r>
              <a:rPr lang="zh-TW" altLang="en-US" sz="2000" dirty="0"/>
              <a:t>       </a:t>
            </a:r>
            <a:r>
              <a:rPr lang="en-US" altLang="zh-TW" sz="2000" dirty="0"/>
              <a:t>count &lt;- count + 1</a:t>
            </a:r>
            <a:br>
              <a:rPr lang="en-US" altLang="zh-TW" sz="2000" dirty="0"/>
            </a:br>
            <a:r>
              <a:rPr lang="en-US" altLang="zh-TW" sz="2000" dirty="0"/>
              <a:t> </a:t>
            </a:r>
            <a:r>
              <a:rPr lang="zh-TW" altLang="en-US" sz="2000" dirty="0"/>
              <a:t>       </a:t>
            </a:r>
            <a:r>
              <a:rPr lang="en-US" altLang="zh-TW" sz="2000" dirty="0"/>
              <a:t>test[count] &lt;- </a:t>
            </a:r>
            <a:r>
              <a:rPr lang="en-US" altLang="zh-TW" sz="2000" dirty="0" err="1"/>
              <a:t>get_weather</a:t>
            </a:r>
            <a:r>
              <a:rPr lang="en-US" altLang="zh-TW" sz="2000" dirty="0"/>
              <a:t>(</a:t>
            </a:r>
            <a:r>
              <a:rPr lang="en-US" altLang="zh-TW" sz="2000" dirty="0" err="1"/>
              <a:t>i</a:t>
            </a:r>
            <a:r>
              <a:rPr lang="en-US" altLang="zh-TW" sz="2000" dirty="0"/>
              <a:t>, j)</a:t>
            </a:r>
            <a:r>
              <a:rPr lang="zh-TW" altLang="en-US" sz="2000" dirty="0"/>
              <a:t> </a:t>
            </a:r>
            <a:r>
              <a:rPr lang="en-US" altLang="zh-TW" sz="2000" dirty="0"/>
              <a:t>#</a:t>
            </a:r>
            <a:r>
              <a:rPr lang="zh-TW" altLang="en-US" sz="2000" dirty="0"/>
              <a:t> 把</a:t>
            </a:r>
            <a:r>
              <a:rPr lang="en-US" altLang="zh-TW" sz="2000" dirty="0"/>
              <a:t>test</a:t>
            </a:r>
            <a:r>
              <a:rPr lang="zh-TW" altLang="en-US" sz="2000" dirty="0"/>
              <a:t>資料串起來</a:t>
            </a:r>
            <a:endParaRPr lang="en-US" altLang="zh-TW" sz="2000" dirty="0"/>
          </a:p>
          <a:p>
            <a:pPr marL="228600" lvl="0" indent="-228600" algn="l" rtl="0">
              <a:lnSpc>
                <a:spcPct val="150000"/>
              </a:lnSpc>
              <a:spcBef>
                <a:spcPts val="0"/>
              </a:spcBef>
              <a:spcAft>
                <a:spcPts val="0"/>
              </a:spcAft>
              <a:buClr>
                <a:srgbClr val="000000"/>
              </a:buClr>
              <a:buSzPts val="2600"/>
              <a:buFont typeface="Arial"/>
              <a:buChar char="•"/>
            </a:pPr>
            <a:endParaRPr sz="2000" dirty="0"/>
          </a:p>
        </p:txBody>
      </p:sp>
      <p:sp>
        <p:nvSpPr>
          <p:cNvPr id="153" name="Google Shape;153;g229419d8855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22</a:t>
            </a:fld>
            <a:endParaRPr/>
          </a:p>
        </p:txBody>
      </p:sp>
    </p:spTree>
    <p:extLst>
      <p:ext uri="{BB962C8B-B14F-4D97-AF65-F5344CB8AC3E}">
        <p14:creationId xmlns:p14="http://schemas.microsoft.com/office/powerpoint/2010/main" val="2125313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29419d8855_0_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altLang="zh-TW" b="1" dirty="0"/>
              <a:t>預測模型</a:t>
            </a:r>
            <a:endParaRPr b="1" dirty="0"/>
          </a:p>
        </p:txBody>
      </p:sp>
      <p:sp>
        <p:nvSpPr>
          <p:cNvPr id="152" name="Google Shape;152;g229419d8855_0_9"/>
          <p:cNvSpPr txBox="1">
            <a:spLocks noGrp="1"/>
          </p:cNvSpPr>
          <p:nvPr>
            <p:ph type="body" idx="1"/>
          </p:nvPr>
        </p:nvSpPr>
        <p:spPr>
          <a:xfrm>
            <a:off x="1028700" y="2005150"/>
            <a:ext cx="10158845" cy="4010025"/>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000000"/>
              </a:buClr>
              <a:buSzPts val="2600"/>
              <a:buFont typeface="Arial"/>
              <a:buChar char="•"/>
            </a:pPr>
            <a:endParaRPr sz="2000" dirty="0"/>
          </a:p>
        </p:txBody>
      </p:sp>
      <p:sp>
        <p:nvSpPr>
          <p:cNvPr id="153" name="Google Shape;153;g229419d8855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23</a:t>
            </a:fld>
            <a:endParaRPr/>
          </a:p>
        </p:txBody>
      </p:sp>
      <p:graphicFrame>
        <p:nvGraphicFramePr>
          <p:cNvPr id="2" name="表格 2">
            <a:extLst>
              <a:ext uri="{FF2B5EF4-FFF2-40B4-BE49-F238E27FC236}">
                <a16:creationId xmlns:a16="http://schemas.microsoft.com/office/drawing/2014/main" id="{8FDEB089-0209-F65A-460A-3B9AF9321123}"/>
              </a:ext>
            </a:extLst>
          </p:cNvPr>
          <p:cNvGraphicFramePr>
            <a:graphicFrameLocks noGrp="1"/>
          </p:cNvGraphicFramePr>
          <p:nvPr>
            <p:extLst>
              <p:ext uri="{D42A27DB-BD31-4B8C-83A1-F6EECF244321}">
                <p14:modId xmlns:p14="http://schemas.microsoft.com/office/powerpoint/2010/main" val="3440350250"/>
              </p:ext>
            </p:extLst>
          </p:nvPr>
        </p:nvGraphicFramePr>
        <p:xfrm>
          <a:off x="2032000" y="2111022"/>
          <a:ext cx="8128000" cy="3706709"/>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3916079751"/>
                    </a:ext>
                  </a:extLst>
                </a:gridCol>
                <a:gridCol w="812800">
                  <a:extLst>
                    <a:ext uri="{9D8B030D-6E8A-4147-A177-3AD203B41FA5}">
                      <a16:colId xmlns:a16="http://schemas.microsoft.com/office/drawing/2014/main" val="3554076488"/>
                    </a:ext>
                  </a:extLst>
                </a:gridCol>
                <a:gridCol w="812800">
                  <a:extLst>
                    <a:ext uri="{9D8B030D-6E8A-4147-A177-3AD203B41FA5}">
                      <a16:colId xmlns:a16="http://schemas.microsoft.com/office/drawing/2014/main" val="3675585961"/>
                    </a:ext>
                  </a:extLst>
                </a:gridCol>
                <a:gridCol w="812800">
                  <a:extLst>
                    <a:ext uri="{9D8B030D-6E8A-4147-A177-3AD203B41FA5}">
                      <a16:colId xmlns:a16="http://schemas.microsoft.com/office/drawing/2014/main" val="2133710459"/>
                    </a:ext>
                  </a:extLst>
                </a:gridCol>
                <a:gridCol w="812800">
                  <a:extLst>
                    <a:ext uri="{9D8B030D-6E8A-4147-A177-3AD203B41FA5}">
                      <a16:colId xmlns:a16="http://schemas.microsoft.com/office/drawing/2014/main" val="3799129029"/>
                    </a:ext>
                  </a:extLst>
                </a:gridCol>
                <a:gridCol w="812800">
                  <a:extLst>
                    <a:ext uri="{9D8B030D-6E8A-4147-A177-3AD203B41FA5}">
                      <a16:colId xmlns:a16="http://schemas.microsoft.com/office/drawing/2014/main" val="1330881047"/>
                    </a:ext>
                  </a:extLst>
                </a:gridCol>
                <a:gridCol w="812800">
                  <a:extLst>
                    <a:ext uri="{9D8B030D-6E8A-4147-A177-3AD203B41FA5}">
                      <a16:colId xmlns:a16="http://schemas.microsoft.com/office/drawing/2014/main" val="3339419136"/>
                    </a:ext>
                  </a:extLst>
                </a:gridCol>
                <a:gridCol w="812800">
                  <a:extLst>
                    <a:ext uri="{9D8B030D-6E8A-4147-A177-3AD203B41FA5}">
                      <a16:colId xmlns:a16="http://schemas.microsoft.com/office/drawing/2014/main" val="3275545772"/>
                    </a:ext>
                  </a:extLst>
                </a:gridCol>
                <a:gridCol w="812800">
                  <a:extLst>
                    <a:ext uri="{9D8B030D-6E8A-4147-A177-3AD203B41FA5}">
                      <a16:colId xmlns:a16="http://schemas.microsoft.com/office/drawing/2014/main" val="3887824901"/>
                    </a:ext>
                  </a:extLst>
                </a:gridCol>
                <a:gridCol w="812800">
                  <a:extLst>
                    <a:ext uri="{9D8B030D-6E8A-4147-A177-3AD203B41FA5}">
                      <a16:colId xmlns:a16="http://schemas.microsoft.com/office/drawing/2014/main" val="3411345281"/>
                    </a:ext>
                  </a:extLst>
                </a:gridCol>
              </a:tblGrid>
              <a:tr h="446591">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solidFill>
                          <a:srgbClr val="FF0000"/>
                        </a:solidFill>
                      </a:endParaRPr>
                    </a:p>
                  </a:txBody>
                  <a:tcPr>
                    <a:solidFill>
                      <a:schemeClr val="accent6">
                        <a:lumMod val="60000"/>
                        <a:lumOff val="40000"/>
                      </a:schemeClr>
                    </a:solidFill>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3127664929"/>
                  </a:ext>
                </a:extLst>
              </a:tr>
              <a:tr h="543353">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solidFill>
                      <a:schemeClr val="accent1"/>
                    </a:solidFill>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2693449602"/>
                  </a:ext>
                </a:extLst>
              </a:tr>
              <a:tr h="543353">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solidFill>
                      <a:schemeClr val="accent1"/>
                    </a:solidFill>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3368264930"/>
                  </a:ext>
                </a:extLst>
              </a:tr>
              <a:tr h="543353">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solidFill>
                      <a:schemeClr val="accent1"/>
                    </a:solidFill>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1162916501"/>
                  </a:ext>
                </a:extLst>
              </a:tr>
              <a:tr h="543353">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solidFill>
                      <a:schemeClr val="accent1"/>
                    </a:solidFill>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3957983465"/>
                  </a:ext>
                </a:extLst>
              </a:tr>
              <a:tr h="543353">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solidFill>
                      <a:schemeClr val="accent1"/>
                    </a:solidFill>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4113095659"/>
                  </a:ext>
                </a:extLst>
              </a:tr>
              <a:tr h="543353">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solidFill>
                      <a:schemeClr val="accent1"/>
                    </a:solidFill>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2126227479"/>
                  </a:ext>
                </a:extLst>
              </a:tr>
            </a:tbl>
          </a:graphicData>
        </a:graphic>
      </p:graphicFrame>
    </p:spTree>
    <p:extLst>
      <p:ext uri="{BB962C8B-B14F-4D97-AF65-F5344CB8AC3E}">
        <p14:creationId xmlns:p14="http://schemas.microsoft.com/office/powerpoint/2010/main" val="2715665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29419d8855_0_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altLang="zh-TW" b="1" dirty="0"/>
              <a:t>預測模型</a:t>
            </a:r>
            <a:endParaRPr b="1" dirty="0"/>
          </a:p>
        </p:txBody>
      </p:sp>
      <p:sp>
        <p:nvSpPr>
          <p:cNvPr id="152" name="Google Shape;152;g229419d8855_0_9"/>
          <p:cNvSpPr txBox="1">
            <a:spLocks noGrp="1"/>
          </p:cNvSpPr>
          <p:nvPr>
            <p:ph type="body" idx="1"/>
          </p:nvPr>
        </p:nvSpPr>
        <p:spPr>
          <a:xfrm>
            <a:off x="1028700" y="2005150"/>
            <a:ext cx="10158845" cy="4010025"/>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000000"/>
              </a:buClr>
              <a:buSzPts val="2600"/>
              <a:buFont typeface="Arial"/>
              <a:buChar char="•"/>
            </a:pPr>
            <a:r>
              <a:rPr lang="zh-TW" altLang="en-US" sz="2400" dirty="0"/>
              <a:t>資料維度是</a:t>
            </a:r>
            <a:r>
              <a:rPr lang="en-US" altLang="zh-TW" sz="2400" dirty="0"/>
              <a:t>(</a:t>
            </a:r>
            <a:r>
              <a:rPr lang="en-US" altLang="zh-TW" sz="2400" dirty="0" err="1"/>
              <a:t>batch_size</a:t>
            </a:r>
            <a:r>
              <a:rPr lang="en-US" altLang="zh-TW" sz="2400" dirty="0"/>
              <a:t>, </a:t>
            </a:r>
            <a:r>
              <a:rPr lang="en-US" altLang="zh-TW" sz="2400" dirty="0" err="1"/>
              <a:t>time_steps</a:t>
            </a:r>
            <a:r>
              <a:rPr lang="en-US" altLang="zh-TW" sz="2400" dirty="0"/>
              <a:t>, </a:t>
            </a:r>
            <a:r>
              <a:rPr lang="en-US" altLang="zh-TW" sz="2400" dirty="0" err="1"/>
              <a:t>input_dimension</a:t>
            </a:r>
            <a:r>
              <a:rPr lang="en-US" altLang="zh-TW" sz="2400" dirty="0"/>
              <a:t>)</a:t>
            </a:r>
          </a:p>
          <a:p>
            <a:pPr marL="228600" lvl="0" indent="-228600" algn="l" rtl="0">
              <a:lnSpc>
                <a:spcPct val="150000"/>
              </a:lnSpc>
              <a:spcBef>
                <a:spcPts val="0"/>
              </a:spcBef>
              <a:spcAft>
                <a:spcPts val="0"/>
              </a:spcAft>
              <a:buClr>
                <a:srgbClr val="000000"/>
              </a:buClr>
              <a:buSzPts val="2600"/>
              <a:buFont typeface="Arial"/>
              <a:buChar char="•"/>
            </a:pPr>
            <a:r>
              <a:rPr lang="zh-TW" altLang="en-US" sz="2400" dirty="0"/>
              <a:t>訓練資料的維度是 </a:t>
            </a:r>
            <a:r>
              <a:rPr lang="en-US" altLang="zh-TW" sz="2400" dirty="0"/>
              <a:t>(834, 334, 18)</a:t>
            </a:r>
          </a:p>
          <a:p>
            <a:pPr marL="228600" lvl="0" indent="-228600" algn="l" rtl="0">
              <a:lnSpc>
                <a:spcPct val="150000"/>
              </a:lnSpc>
              <a:spcBef>
                <a:spcPts val="0"/>
              </a:spcBef>
              <a:spcAft>
                <a:spcPts val="0"/>
              </a:spcAft>
              <a:buClr>
                <a:srgbClr val="000000"/>
              </a:buClr>
              <a:buSzPts val="2600"/>
              <a:buFont typeface="Arial"/>
              <a:buChar char="•"/>
            </a:pPr>
            <a:r>
              <a:rPr lang="zh-TW" altLang="en-US" sz="2400" dirty="0"/>
              <a:t>將資料組合起來的方法，比較直覺的做法，是將每一個 </a:t>
            </a:r>
            <a:r>
              <a:rPr lang="en-US" altLang="zh-TW" sz="2400" dirty="0" err="1"/>
              <a:t>dataframe</a:t>
            </a:r>
            <a:r>
              <a:rPr lang="en-US" altLang="zh-TW" sz="2400" dirty="0"/>
              <a:t> </a:t>
            </a:r>
            <a:r>
              <a:rPr lang="zh-TW" altLang="en-US" sz="2400" dirty="0"/>
              <a:t>用 </a:t>
            </a:r>
            <a:r>
              <a:rPr lang="en-US" altLang="zh-TW" sz="2400" dirty="0"/>
              <a:t>list </a:t>
            </a:r>
            <a:r>
              <a:rPr lang="zh-TW" altLang="en-US" sz="2400" dirty="0"/>
              <a:t>存起來後轉成三維陣列</a:t>
            </a:r>
            <a:endParaRPr lang="en-US" altLang="zh-TW" sz="2400" dirty="0"/>
          </a:p>
          <a:p>
            <a:pPr marL="228600" lvl="0" indent="-228600" algn="l" rtl="0">
              <a:lnSpc>
                <a:spcPct val="150000"/>
              </a:lnSpc>
              <a:spcBef>
                <a:spcPts val="0"/>
              </a:spcBef>
              <a:spcAft>
                <a:spcPts val="0"/>
              </a:spcAft>
              <a:buClr>
                <a:srgbClr val="000000"/>
              </a:buClr>
              <a:buSzPts val="2600"/>
              <a:buFont typeface="Arial"/>
              <a:buChar char="•"/>
            </a:pPr>
            <a:r>
              <a:rPr lang="zh-TW" altLang="en-US" sz="2400" dirty="0"/>
              <a:t>但是這樣的合併方式，訓練資料維度會變成 </a:t>
            </a:r>
            <a:r>
              <a:rPr lang="en-US" altLang="zh-TW" sz="2400" dirty="0"/>
              <a:t>(334, 18, 834)</a:t>
            </a:r>
          </a:p>
          <a:p>
            <a:pPr marL="228600" lvl="0" indent="-228600" algn="l" rtl="0">
              <a:lnSpc>
                <a:spcPct val="150000"/>
              </a:lnSpc>
              <a:spcBef>
                <a:spcPts val="0"/>
              </a:spcBef>
              <a:spcAft>
                <a:spcPts val="0"/>
              </a:spcAft>
              <a:buClr>
                <a:srgbClr val="000000"/>
              </a:buClr>
              <a:buSzPts val="2600"/>
              <a:buFont typeface="Arial"/>
              <a:buChar char="•"/>
            </a:pPr>
            <a:r>
              <a:rPr lang="zh-TW" altLang="en-US" sz="2400" dirty="0"/>
              <a:t>用 </a:t>
            </a:r>
            <a:r>
              <a:rPr lang="en-US" altLang="zh-TW" sz="2400" dirty="0" err="1"/>
              <a:t>aperm</a:t>
            </a:r>
            <a:r>
              <a:rPr lang="en-US" altLang="zh-TW" sz="2400" dirty="0"/>
              <a:t>(</a:t>
            </a:r>
            <a:r>
              <a:rPr lang="en-US" altLang="zh-TW" sz="2400" dirty="0" err="1"/>
              <a:t>train_data_x</a:t>
            </a:r>
            <a:r>
              <a:rPr lang="en-US" altLang="zh-TW" sz="2400" dirty="0"/>
              <a:t>, c(3, 1, 2))</a:t>
            </a:r>
            <a:r>
              <a:rPr lang="zh-TW" altLang="en-US" sz="2400" dirty="0"/>
              <a:t> 將維度轉成正確的</a:t>
            </a:r>
            <a:endParaRPr lang="en-US" altLang="zh-TW" sz="2400" dirty="0"/>
          </a:p>
          <a:p>
            <a:pPr marL="228600" lvl="0" indent="-228600" algn="l" rtl="0">
              <a:lnSpc>
                <a:spcPct val="150000"/>
              </a:lnSpc>
              <a:spcBef>
                <a:spcPts val="0"/>
              </a:spcBef>
              <a:spcAft>
                <a:spcPts val="0"/>
              </a:spcAft>
              <a:buClr>
                <a:srgbClr val="000000"/>
              </a:buClr>
              <a:buSzPts val="2600"/>
              <a:buFont typeface="Arial"/>
              <a:buChar char="•"/>
            </a:pPr>
            <a:r>
              <a:rPr lang="zh-TW" altLang="en-US" sz="2400" dirty="0"/>
              <a:t>測試資料也同樣照做</a:t>
            </a:r>
            <a:endParaRPr lang="en-US" altLang="zh-TW" sz="2400" dirty="0"/>
          </a:p>
        </p:txBody>
      </p:sp>
      <p:sp>
        <p:nvSpPr>
          <p:cNvPr id="153" name="Google Shape;153;g229419d8855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24</a:t>
            </a:fld>
            <a:endParaRPr/>
          </a:p>
        </p:txBody>
      </p:sp>
    </p:spTree>
    <p:extLst>
      <p:ext uri="{BB962C8B-B14F-4D97-AF65-F5344CB8AC3E}">
        <p14:creationId xmlns:p14="http://schemas.microsoft.com/office/powerpoint/2010/main" val="1944415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29419d8855_0_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altLang="zh-TW" b="1" dirty="0"/>
              <a:t>預測模型</a:t>
            </a:r>
            <a:endParaRPr b="1" dirty="0"/>
          </a:p>
        </p:txBody>
      </p:sp>
      <p:sp>
        <p:nvSpPr>
          <p:cNvPr id="152" name="Google Shape;152;g229419d8855_0_9"/>
          <p:cNvSpPr txBox="1">
            <a:spLocks noGrp="1"/>
          </p:cNvSpPr>
          <p:nvPr>
            <p:ph type="body" idx="1"/>
          </p:nvPr>
        </p:nvSpPr>
        <p:spPr>
          <a:xfrm>
            <a:off x="1028700" y="2005150"/>
            <a:ext cx="10158845" cy="4010025"/>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000000"/>
              </a:buClr>
              <a:buSzPts val="2600"/>
              <a:buFont typeface="Arial"/>
              <a:buChar char="•"/>
            </a:pPr>
            <a:r>
              <a:rPr lang="en-US" dirty="0" err="1"/>
              <a:t>Batch_size</a:t>
            </a:r>
            <a:r>
              <a:rPr lang="en-US" dirty="0"/>
              <a:t> </a:t>
            </a:r>
            <a:r>
              <a:rPr lang="zh-TW" altLang="en-US" dirty="0"/>
              <a:t>的重要性</a:t>
            </a:r>
            <a:endParaRPr lang="en-US" altLang="zh-TW" dirty="0"/>
          </a:p>
          <a:p>
            <a:pPr marL="685800" lvl="1" indent="-228600">
              <a:lnSpc>
                <a:spcPct val="150000"/>
              </a:lnSpc>
              <a:spcBef>
                <a:spcPts val="0"/>
              </a:spcBef>
              <a:buClr>
                <a:srgbClr val="000000"/>
              </a:buClr>
              <a:buSzPts val="2600"/>
            </a:pPr>
            <a:r>
              <a:rPr lang="zh-TW" altLang="en-US" sz="2000" dirty="0"/>
              <a:t>一開始 </a:t>
            </a:r>
            <a:r>
              <a:rPr lang="en-US" altLang="zh-TW" sz="2000" dirty="0" err="1"/>
              <a:t>batch_size</a:t>
            </a:r>
            <a:r>
              <a:rPr lang="en-US" altLang="zh-TW" sz="2000" dirty="0"/>
              <a:t> </a:t>
            </a:r>
            <a:r>
              <a:rPr lang="zh-TW" altLang="en-US" sz="2000" dirty="0"/>
              <a:t>設成 </a:t>
            </a:r>
            <a:r>
              <a:rPr lang="en-US" altLang="zh-TW" sz="2000" dirty="0"/>
              <a:t>1</a:t>
            </a:r>
            <a:r>
              <a:rPr lang="zh-TW" altLang="en-US" sz="2000" dirty="0"/>
              <a:t> </a:t>
            </a:r>
            <a:r>
              <a:rPr lang="en-US" altLang="zh-TW" sz="2000" dirty="0"/>
              <a:t>=&gt;</a:t>
            </a:r>
            <a:r>
              <a:rPr lang="zh-TW" altLang="en-US" sz="2000" dirty="0"/>
              <a:t> </a:t>
            </a:r>
            <a:r>
              <a:rPr lang="en-US" altLang="zh-TW" sz="2000" dirty="0"/>
              <a:t>1</a:t>
            </a:r>
            <a:r>
              <a:rPr lang="zh-TW" altLang="en-US" sz="2000" dirty="0"/>
              <a:t>小時</a:t>
            </a:r>
            <a:r>
              <a:rPr lang="en-US" altLang="zh-TW" sz="2000" dirty="0"/>
              <a:t>30</a:t>
            </a:r>
            <a:r>
              <a:rPr lang="zh-TW" altLang="en-US" sz="2000" dirty="0"/>
              <a:t>分 </a:t>
            </a:r>
            <a:r>
              <a:rPr lang="en-US" altLang="zh-TW" sz="2000" dirty="0"/>
              <a:t>/</a:t>
            </a:r>
            <a:r>
              <a:rPr lang="zh-TW" altLang="en-US" sz="2000" dirty="0"/>
              <a:t> </a:t>
            </a:r>
            <a:r>
              <a:rPr lang="en-US" altLang="zh-TW" sz="2000" dirty="0"/>
              <a:t>epoch</a:t>
            </a:r>
          </a:p>
          <a:p>
            <a:pPr marL="685800" lvl="1" indent="-228600">
              <a:lnSpc>
                <a:spcPct val="150000"/>
              </a:lnSpc>
              <a:spcBef>
                <a:spcPts val="0"/>
              </a:spcBef>
              <a:buClr>
                <a:srgbClr val="000000"/>
              </a:buClr>
              <a:buSzPts val="2600"/>
            </a:pPr>
            <a:r>
              <a:rPr lang="zh-TW" altLang="en-US" sz="2000" dirty="0"/>
              <a:t>後來真的忍不住，</a:t>
            </a:r>
            <a:r>
              <a:rPr lang="en-US" altLang="zh-TW" sz="2000" dirty="0" err="1"/>
              <a:t>batch_size</a:t>
            </a:r>
            <a:r>
              <a:rPr lang="en-US" altLang="zh-TW" sz="2000" dirty="0"/>
              <a:t> </a:t>
            </a:r>
            <a:r>
              <a:rPr lang="zh-TW" altLang="en-US" sz="2000" dirty="0"/>
              <a:t>設成 </a:t>
            </a:r>
            <a:r>
              <a:rPr lang="en-US" altLang="zh-TW" sz="2000" dirty="0"/>
              <a:t>20 =&gt; 7</a:t>
            </a:r>
            <a:r>
              <a:rPr lang="zh-TW" altLang="en-US" sz="2000" dirty="0"/>
              <a:t>分 </a:t>
            </a:r>
            <a:r>
              <a:rPr lang="en-US" altLang="zh-TW" sz="2000" dirty="0"/>
              <a:t>/</a:t>
            </a:r>
            <a:r>
              <a:rPr lang="zh-TW" altLang="en-US" sz="2000" dirty="0"/>
              <a:t> </a:t>
            </a:r>
            <a:r>
              <a:rPr lang="en-US" altLang="zh-TW" sz="2000" dirty="0"/>
              <a:t>epoch</a:t>
            </a:r>
          </a:p>
          <a:p>
            <a:pPr marL="685800" lvl="1" indent="-228600">
              <a:lnSpc>
                <a:spcPct val="150000"/>
              </a:lnSpc>
              <a:spcBef>
                <a:spcPts val="0"/>
              </a:spcBef>
              <a:buClr>
                <a:srgbClr val="000000"/>
              </a:buClr>
              <a:buSzPts val="2600"/>
            </a:pPr>
            <a:r>
              <a:rPr lang="zh-TW" altLang="en-US" sz="2000" dirty="0"/>
              <a:t>效果沒有比較差</a:t>
            </a:r>
            <a:endParaRPr lang="en-US" sz="2000" dirty="0"/>
          </a:p>
          <a:p>
            <a:pPr marL="228600" indent="-228600">
              <a:lnSpc>
                <a:spcPct val="150000"/>
              </a:lnSpc>
              <a:spcBef>
                <a:spcPts val="0"/>
              </a:spcBef>
              <a:buClr>
                <a:srgbClr val="000000"/>
              </a:buClr>
              <a:buSzPts val="2600"/>
            </a:pPr>
            <a:r>
              <a:rPr lang="en-US" altLang="zh-TW" b="1" dirty="0"/>
              <a:t>R</a:t>
            </a:r>
            <a:r>
              <a:rPr lang="zh-TW" altLang="en-US" b="1" dirty="0"/>
              <a:t>一行一行執行很方便，但絕對要清醒也不要偷懶</a:t>
            </a:r>
            <a:endParaRPr lang="en-US" altLang="zh-TW" b="1" dirty="0"/>
          </a:p>
        </p:txBody>
      </p:sp>
      <p:sp>
        <p:nvSpPr>
          <p:cNvPr id="153" name="Google Shape;153;g229419d8855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25</a:t>
            </a:fld>
            <a:endParaRPr/>
          </a:p>
        </p:txBody>
      </p:sp>
    </p:spTree>
    <p:extLst>
      <p:ext uri="{BB962C8B-B14F-4D97-AF65-F5344CB8AC3E}">
        <p14:creationId xmlns:p14="http://schemas.microsoft.com/office/powerpoint/2010/main" val="2133372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29419d8855_0_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altLang="zh-TW" b="1" dirty="0"/>
              <a:t>預測模型</a:t>
            </a:r>
            <a:endParaRPr b="1" dirty="0"/>
          </a:p>
        </p:txBody>
      </p:sp>
      <p:sp>
        <p:nvSpPr>
          <p:cNvPr id="152" name="Google Shape;152;g229419d8855_0_9"/>
          <p:cNvSpPr txBox="1">
            <a:spLocks noGrp="1"/>
          </p:cNvSpPr>
          <p:nvPr>
            <p:ph type="body" idx="1"/>
          </p:nvPr>
        </p:nvSpPr>
        <p:spPr>
          <a:xfrm>
            <a:off x="1028700" y="2005150"/>
            <a:ext cx="10158845" cy="4010025"/>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000000"/>
              </a:buClr>
              <a:buSzPts val="2600"/>
              <a:buFont typeface="Arial"/>
              <a:buChar char="•"/>
            </a:pPr>
            <a:r>
              <a:rPr lang="zh-TW" altLang="en-US" dirty="0"/>
              <a:t>在 </a:t>
            </a:r>
            <a:r>
              <a:rPr lang="en-US" altLang="zh-TW" dirty="0"/>
              <a:t>model %&gt;% fit(…) </a:t>
            </a:r>
            <a:r>
              <a:rPr lang="zh-TW" altLang="en-US" dirty="0"/>
              <a:t>可以無限執行下去，所以 </a:t>
            </a:r>
            <a:r>
              <a:rPr lang="en-US" altLang="zh-TW" dirty="0"/>
              <a:t>epoch </a:t>
            </a:r>
            <a:r>
              <a:rPr lang="zh-TW" altLang="en-US" dirty="0"/>
              <a:t>設為 </a:t>
            </a:r>
            <a:r>
              <a:rPr lang="en-US" altLang="zh-TW" dirty="0"/>
              <a:t>8</a:t>
            </a:r>
            <a:r>
              <a:rPr lang="zh-TW" altLang="en-US" dirty="0"/>
              <a:t>，每執行一次就可以從上一次訓練的 </a:t>
            </a:r>
            <a:r>
              <a:rPr lang="en-US" altLang="zh-TW" dirty="0"/>
              <a:t>model </a:t>
            </a:r>
            <a:r>
              <a:rPr lang="zh-TW" altLang="en-US" dirty="0"/>
              <a:t>下再繼續下一個 </a:t>
            </a:r>
            <a:r>
              <a:rPr lang="en-US" altLang="zh-TW" dirty="0"/>
              <a:t>8 </a:t>
            </a:r>
            <a:r>
              <a:rPr lang="zh-TW" altLang="en-US" dirty="0"/>
              <a:t>個 </a:t>
            </a:r>
            <a:r>
              <a:rPr lang="en-US" altLang="zh-TW" dirty="0"/>
              <a:t>epoch</a:t>
            </a:r>
            <a:r>
              <a:rPr lang="zh-TW" altLang="en-US" dirty="0"/>
              <a:t>。</a:t>
            </a:r>
            <a:endParaRPr lang="en-US" altLang="zh-TW" dirty="0"/>
          </a:p>
          <a:p>
            <a:pPr marL="228600" lvl="0" indent="-228600" algn="l" rtl="0">
              <a:lnSpc>
                <a:spcPct val="150000"/>
              </a:lnSpc>
              <a:spcBef>
                <a:spcPts val="0"/>
              </a:spcBef>
              <a:spcAft>
                <a:spcPts val="0"/>
              </a:spcAft>
              <a:buClr>
                <a:srgbClr val="000000"/>
              </a:buClr>
              <a:buSzPts val="2600"/>
              <a:buFont typeface="Arial"/>
              <a:buChar char="•"/>
            </a:pPr>
            <a:r>
              <a:rPr lang="zh-TW" altLang="en-US" dirty="0"/>
              <a:t>最後一次訓練 </a:t>
            </a:r>
            <a:r>
              <a:rPr lang="en-US" altLang="zh-TW" dirty="0"/>
              <a:t>accuracy </a:t>
            </a:r>
            <a:r>
              <a:rPr lang="zh-TW" altLang="en-US" dirty="0"/>
              <a:t>達到 </a:t>
            </a:r>
            <a:r>
              <a:rPr lang="en-US" altLang="zh-TW" dirty="0"/>
              <a:t>30%</a:t>
            </a:r>
            <a:r>
              <a:rPr lang="zh-TW" altLang="en-US" dirty="0"/>
              <a:t> 以上</a:t>
            </a:r>
            <a:endParaRPr dirty="0"/>
          </a:p>
        </p:txBody>
      </p:sp>
      <p:sp>
        <p:nvSpPr>
          <p:cNvPr id="153" name="Google Shape;153;g229419d8855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26</a:t>
            </a:fld>
            <a:endParaRPr/>
          </a:p>
        </p:txBody>
      </p:sp>
    </p:spTree>
    <p:extLst>
      <p:ext uri="{BB962C8B-B14F-4D97-AF65-F5344CB8AC3E}">
        <p14:creationId xmlns:p14="http://schemas.microsoft.com/office/powerpoint/2010/main" val="2544049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22948062ae5_0_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b="1" dirty="0"/>
              <a:t>預測結果</a:t>
            </a:r>
            <a:r>
              <a:rPr lang="zh-TW" altLang="en-US" b="1" dirty="0"/>
              <a:t>分析</a:t>
            </a:r>
            <a:r>
              <a:rPr lang="zh-TW" b="1" dirty="0"/>
              <a:t> - 使用Training Data</a:t>
            </a:r>
            <a:endParaRPr b="1" dirty="0"/>
          </a:p>
        </p:txBody>
      </p:sp>
      <p:sp>
        <p:nvSpPr>
          <p:cNvPr id="186" name="Google Shape;186;g22948062ae5_0_5"/>
          <p:cNvSpPr txBox="1">
            <a:spLocks noGrp="1"/>
          </p:cNvSpPr>
          <p:nvPr>
            <p:ph type="body" idx="1"/>
          </p:nvPr>
        </p:nvSpPr>
        <p:spPr>
          <a:xfrm>
            <a:off x="124375" y="2157050"/>
            <a:ext cx="53415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800"/>
              <a:buChar char="•"/>
            </a:pPr>
            <a:r>
              <a:rPr lang="zh-TW" sz="2400" dirty="0"/>
              <a:t>使用</a:t>
            </a:r>
            <a:r>
              <a:rPr lang="en-US" altLang="zh-TW" sz="2400" dirty="0"/>
              <a:t>LSTM</a:t>
            </a:r>
            <a:r>
              <a:rPr lang="zh-TW" sz="2400" dirty="0"/>
              <a:t>模型</a:t>
            </a:r>
            <a:r>
              <a:rPr lang="zh-TW" altLang="en-US" sz="2400" dirty="0"/>
              <a:t>，</a:t>
            </a:r>
            <a:r>
              <a:rPr lang="zh-TW" sz="2400" dirty="0">
                <a:highlight>
                  <a:schemeClr val="lt1"/>
                </a:highlight>
              </a:rPr>
              <a:t>針對Training Data</a:t>
            </a:r>
            <a:r>
              <a:rPr lang="zh-TW" sz="2400" dirty="0"/>
              <a:t>進行預測，共預測834筆。</a:t>
            </a:r>
            <a:endParaRPr sz="2400" dirty="0"/>
          </a:p>
          <a:p>
            <a:pPr marL="228600" lvl="0" indent="-228600" algn="l" rtl="0">
              <a:lnSpc>
                <a:spcPct val="150000"/>
              </a:lnSpc>
              <a:spcBef>
                <a:spcPts val="0"/>
              </a:spcBef>
              <a:spcAft>
                <a:spcPts val="0"/>
              </a:spcAft>
              <a:buClr>
                <a:schemeClr val="dk1"/>
              </a:buClr>
              <a:buSzPts val="2800"/>
              <a:buChar char="•"/>
            </a:pPr>
            <a:r>
              <a:rPr lang="zh-TW" sz="2400" dirty="0"/>
              <a:t>預測櫻花開花日與實際開花日相同約近半數。</a:t>
            </a:r>
            <a:endParaRPr sz="2400" dirty="0"/>
          </a:p>
        </p:txBody>
      </p:sp>
      <p:sp>
        <p:nvSpPr>
          <p:cNvPr id="187" name="Google Shape;187;g22948062ae5_0_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27</a:t>
            </a:fld>
            <a:endParaRPr/>
          </a:p>
        </p:txBody>
      </p:sp>
      <p:pic>
        <p:nvPicPr>
          <p:cNvPr id="188" name="Google Shape;188;g22948062ae5_0_5"/>
          <p:cNvPicPr preferRelativeResize="0"/>
          <p:nvPr/>
        </p:nvPicPr>
        <p:blipFill>
          <a:blip r:embed="rId3">
            <a:alphaModFix/>
          </a:blip>
          <a:stretch>
            <a:fillRect/>
          </a:stretch>
        </p:blipFill>
        <p:spPr>
          <a:xfrm>
            <a:off x="5725138" y="4121374"/>
            <a:ext cx="6099615" cy="2600078"/>
          </a:xfrm>
          <a:prstGeom prst="rect">
            <a:avLst/>
          </a:prstGeom>
          <a:noFill/>
          <a:ln>
            <a:noFill/>
          </a:ln>
        </p:spPr>
      </p:pic>
      <p:pic>
        <p:nvPicPr>
          <p:cNvPr id="189" name="Google Shape;189;g22948062ae5_0_5"/>
          <p:cNvPicPr preferRelativeResize="0"/>
          <p:nvPr/>
        </p:nvPicPr>
        <p:blipFill>
          <a:blip r:embed="rId4">
            <a:alphaModFix/>
          </a:blip>
          <a:stretch>
            <a:fillRect/>
          </a:stretch>
        </p:blipFill>
        <p:spPr>
          <a:xfrm>
            <a:off x="5725138" y="1430201"/>
            <a:ext cx="6099615" cy="261496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22948062ae5_0_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b="1" dirty="0"/>
              <a:t>預測結果</a:t>
            </a:r>
            <a:r>
              <a:rPr lang="zh-TW" altLang="en-US" b="1" dirty="0"/>
              <a:t>分析</a:t>
            </a:r>
            <a:r>
              <a:rPr lang="zh-TW" b="1" dirty="0"/>
              <a:t>- 使用Training Data</a:t>
            </a:r>
            <a:endParaRPr b="1" dirty="0"/>
          </a:p>
        </p:txBody>
      </p:sp>
      <p:sp>
        <p:nvSpPr>
          <p:cNvPr id="195" name="Google Shape;195;g22948062ae5_0_14"/>
          <p:cNvSpPr txBox="1">
            <a:spLocks noGrp="1"/>
          </p:cNvSpPr>
          <p:nvPr>
            <p:ph type="body" idx="1"/>
          </p:nvPr>
        </p:nvSpPr>
        <p:spPr>
          <a:xfrm>
            <a:off x="152625" y="2370250"/>
            <a:ext cx="426805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150000"/>
              </a:lnSpc>
              <a:spcBef>
                <a:spcPts val="0"/>
              </a:spcBef>
              <a:spcAft>
                <a:spcPts val="0"/>
              </a:spcAft>
              <a:buSzPts val="2800"/>
              <a:buChar char="•"/>
            </a:pPr>
            <a:r>
              <a:rPr lang="zh-TW" sz="2400" dirty="0"/>
              <a:t>預測櫻花開花日與實際開花日在±2日間約53.49%。</a:t>
            </a:r>
            <a:endParaRPr sz="2400" dirty="0"/>
          </a:p>
          <a:p>
            <a:pPr marL="457200" lvl="0" indent="-406400" algn="l" rtl="0">
              <a:lnSpc>
                <a:spcPct val="150000"/>
              </a:lnSpc>
              <a:spcBef>
                <a:spcPts val="0"/>
              </a:spcBef>
              <a:spcAft>
                <a:spcPts val="0"/>
              </a:spcAft>
              <a:buSzPts val="2800"/>
              <a:buChar char="•"/>
            </a:pPr>
            <a:r>
              <a:rPr lang="zh-TW" sz="2400" dirty="0"/>
              <a:t>預測櫻花開花日與實際開花日在±10日間約75.39%。</a:t>
            </a:r>
            <a:endParaRPr sz="2400" dirty="0"/>
          </a:p>
        </p:txBody>
      </p:sp>
      <p:sp>
        <p:nvSpPr>
          <p:cNvPr id="196" name="Google Shape;196;g22948062ae5_0_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28</a:t>
            </a:fld>
            <a:endParaRPr/>
          </a:p>
        </p:txBody>
      </p:sp>
      <p:pic>
        <p:nvPicPr>
          <p:cNvPr id="197" name="Google Shape;197;g22948062ae5_0_14"/>
          <p:cNvPicPr preferRelativeResize="0"/>
          <p:nvPr/>
        </p:nvPicPr>
        <p:blipFill>
          <a:blip r:embed="rId3">
            <a:alphaModFix/>
          </a:blip>
          <a:stretch>
            <a:fillRect/>
          </a:stretch>
        </p:blipFill>
        <p:spPr>
          <a:xfrm>
            <a:off x="4420675" y="2021675"/>
            <a:ext cx="7618927" cy="3607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2522624c1d3_1_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b="1" dirty="0"/>
              <a:t>預測結果</a:t>
            </a:r>
            <a:r>
              <a:rPr lang="zh-TW" altLang="en-US" b="1" dirty="0"/>
              <a:t>分析</a:t>
            </a:r>
            <a:r>
              <a:rPr lang="zh-TW" b="1" dirty="0"/>
              <a:t>- 使用Test Data</a:t>
            </a:r>
            <a:endParaRPr b="1" dirty="0"/>
          </a:p>
        </p:txBody>
      </p:sp>
      <p:pic>
        <p:nvPicPr>
          <p:cNvPr id="203" name="Google Shape;203;g2522624c1d3_1_5"/>
          <p:cNvPicPr preferRelativeResize="0"/>
          <p:nvPr/>
        </p:nvPicPr>
        <p:blipFill>
          <a:blip r:embed="rId3">
            <a:alphaModFix/>
          </a:blip>
          <a:stretch>
            <a:fillRect/>
          </a:stretch>
        </p:blipFill>
        <p:spPr>
          <a:xfrm>
            <a:off x="5846875" y="1358550"/>
            <a:ext cx="6221276" cy="2667134"/>
          </a:xfrm>
          <a:prstGeom prst="rect">
            <a:avLst/>
          </a:prstGeom>
          <a:noFill/>
          <a:ln>
            <a:noFill/>
          </a:ln>
        </p:spPr>
      </p:pic>
      <p:sp>
        <p:nvSpPr>
          <p:cNvPr id="204" name="Google Shape;204;g2522624c1d3_1_5"/>
          <p:cNvSpPr txBox="1">
            <a:spLocks noGrp="1"/>
          </p:cNvSpPr>
          <p:nvPr>
            <p:ph type="body" idx="1"/>
          </p:nvPr>
        </p:nvSpPr>
        <p:spPr>
          <a:xfrm>
            <a:off x="124375" y="1690825"/>
            <a:ext cx="5724000" cy="5167200"/>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800"/>
              <a:buChar char="•"/>
            </a:pPr>
            <a:r>
              <a:rPr lang="zh-TW" altLang="en-US" sz="2400" dirty="0"/>
              <a:t>於</a:t>
            </a:r>
            <a:r>
              <a:rPr lang="en-US" altLang="zh-TW" sz="2400" dirty="0"/>
              <a:t>Test Data </a:t>
            </a:r>
            <a:r>
              <a:rPr lang="zh-TW" altLang="en-US" sz="2400" dirty="0"/>
              <a:t>的</a:t>
            </a:r>
            <a:r>
              <a:rPr lang="zh-TW" sz="2400" dirty="0"/>
              <a:t>20個城市</a:t>
            </a:r>
            <a:r>
              <a:rPr lang="zh-TW" altLang="en-US" sz="2400" dirty="0"/>
              <a:t>中隨機</a:t>
            </a:r>
            <a:r>
              <a:rPr lang="zh-TW" altLang="zh-TW" sz="2400" dirty="0"/>
              <a:t>各</a:t>
            </a:r>
            <a:r>
              <a:rPr lang="zh-TW" altLang="en-US" sz="2400" dirty="0"/>
              <a:t>抽取</a:t>
            </a:r>
            <a:r>
              <a:rPr lang="zh-TW" sz="2400" dirty="0"/>
              <a:t>10年資料透過模型進行預測，共預測200筆。</a:t>
            </a:r>
            <a:endParaRPr sz="2400" dirty="0"/>
          </a:p>
          <a:p>
            <a:pPr marL="228600" lvl="0" indent="-292100" algn="l" rtl="0">
              <a:lnSpc>
                <a:spcPct val="150000"/>
              </a:lnSpc>
              <a:spcBef>
                <a:spcPts val="0"/>
              </a:spcBef>
              <a:spcAft>
                <a:spcPts val="0"/>
              </a:spcAft>
              <a:buSzPts val="2800"/>
              <a:buChar char="•"/>
            </a:pPr>
            <a:r>
              <a:rPr lang="zh-TW" sz="2400" dirty="0"/>
              <a:t>預測櫻花開花日與實際開花日在±2日間約17.0%。</a:t>
            </a:r>
            <a:endParaRPr lang="en-US" altLang="zh-TW" sz="2400" dirty="0"/>
          </a:p>
          <a:p>
            <a:pPr marL="228600" lvl="0" indent="-292100" algn="l" rtl="0">
              <a:lnSpc>
                <a:spcPct val="150000"/>
              </a:lnSpc>
              <a:spcBef>
                <a:spcPts val="0"/>
              </a:spcBef>
              <a:spcAft>
                <a:spcPts val="0"/>
              </a:spcAft>
              <a:buSzPts val="2800"/>
              <a:buChar char="•"/>
            </a:pPr>
            <a:r>
              <a:rPr lang="zh-TW" sz="2400" dirty="0"/>
              <a:t>預測櫻花開花日與實際開花日在±5日間約41.0%。</a:t>
            </a:r>
            <a:endParaRPr sz="2400" dirty="0"/>
          </a:p>
          <a:p>
            <a:pPr marL="228600" lvl="0" indent="-292100" algn="l" rtl="0">
              <a:lnSpc>
                <a:spcPct val="150000"/>
              </a:lnSpc>
              <a:spcBef>
                <a:spcPts val="0"/>
              </a:spcBef>
              <a:spcAft>
                <a:spcPts val="0"/>
              </a:spcAft>
              <a:buSzPts val="2800"/>
              <a:buChar char="•"/>
            </a:pPr>
            <a:r>
              <a:rPr lang="zh-TW" sz="2400" dirty="0"/>
              <a:t>預測櫻花開花日與實際開花日在±10日間約62.0%。</a:t>
            </a:r>
            <a:endParaRPr sz="2400" dirty="0"/>
          </a:p>
        </p:txBody>
      </p:sp>
      <p:sp>
        <p:nvSpPr>
          <p:cNvPr id="205" name="Google Shape;205;g2522624c1d3_1_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29</a:t>
            </a:fld>
            <a:endParaRPr/>
          </a:p>
        </p:txBody>
      </p:sp>
      <p:pic>
        <p:nvPicPr>
          <p:cNvPr id="206" name="Google Shape;206;g2522624c1d3_1_5"/>
          <p:cNvPicPr preferRelativeResize="0"/>
          <p:nvPr/>
        </p:nvPicPr>
        <p:blipFill>
          <a:blip r:embed="rId4">
            <a:alphaModFix/>
          </a:blip>
          <a:stretch>
            <a:fillRect/>
          </a:stretch>
        </p:blipFill>
        <p:spPr>
          <a:xfrm>
            <a:off x="5846875" y="4022350"/>
            <a:ext cx="6221274" cy="28356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b="1" dirty="0"/>
              <a:t>動機</a:t>
            </a:r>
            <a:endParaRPr b="1" dirty="0"/>
          </a:p>
        </p:txBody>
      </p:sp>
      <p:sp>
        <p:nvSpPr>
          <p:cNvPr id="108" name="Google Shape;108;p3"/>
          <p:cNvSpPr txBox="1">
            <a:spLocks noGrp="1"/>
          </p:cNvSpPr>
          <p:nvPr>
            <p:ph type="body" idx="1"/>
          </p:nvPr>
        </p:nvSpPr>
        <p:spPr>
          <a:xfrm>
            <a:off x="588579" y="1570181"/>
            <a:ext cx="10765221" cy="3860800"/>
          </a:xfrm>
          <a:prstGeom prst="rect">
            <a:avLst/>
          </a:prstGeom>
          <a:noFill/>
          <a:ln>
            <a:noFill/>
          </a:ln>
        </p:spPr>
        <p:txBody>
          <a:bodyPr spcFirstLastPara="1" wrap="square" lIns="91425" tIns="45700" rIns="91425" bIns="45700" anchor="t" anchorCtr="0">
            <a:normAutofit/>
          </a:bodyPr>
          <a:lstStyle/>
          <a:p>
            <a:pPr marL="228600" lvl="0" indent="-222250" algn="l" rtl="0">
              <a:lnSpc>
                <a:spcPct val="170000"/>
              </a:lnSpc>
              <a:spcBef>
                <a:spcPts val="0"/>
              </a:spcBef>
              <a:spcAft>
                <a:spcPts val="0"/>
              </a:spcAft>
              <a:buClr>
                <a:schemeClr val="dk1"/>
              </a:buClr>
              <a:buSzPts val="2120"/>
              <a:buChar char="•"/>
            </a:pPr>
            <a:r>
              <a:rPr lang="zh-TW" altLang="en-US" sz="2490" dirty="0">
                <a:hlinkClick r:id="rId3"/>
              </a:rPr>
              <a:t>櫻花櫻花何時開！日本的櫻花預報「櫻前線」是怎麼算出來的？ </a:t>
            </a:r>
            <a:r>
              <a:rPr lang="en-US" altLang="zh-TW" sz="2490" dirty="0">
                <a:hlinkClick r:id="rId3"/>
              </a:rPr>
              <a:t>-</a:t>
            </a:r>
            <a:r>
              <a:rPr lang="zh-TW" altLang="en-US" sz="2490" dirty="0">
                <a:hlinkClick r:id="rId3"/>
              </a:rPr>
              <a:t> 泛科學</a:t>
            </a:r>
            <a:endParaRPr lang="en-US" sz="2490" dirty="0"/>
          </a:p>
        </p:txBody>
      </p:sp>
      <p:sp>
        <p:nvSpPr>
          <p:cNvPr id="109" name="Google Shape;10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3</a:t>
            </a:fld>
            <a:endParaRPr/>
          </a:p>
        </p:txBody>
      </p:sp>
      <p:pic>
        <p:nvPicPr>
          <p:cNvPr id="3" name="圖片 2">
            <a:extLst>
              <a:ext uri="{FF2B5EF4-FFF2-40B4-BE49-F238E27FC236}">
                <a16:creationId xmlns:a16="http://schemas.microsoft.com/office/drawing/2014/main" id="{99E35AF8-4E71-FDB7-0CAE-A0F43D92570A}"/>
              </a:ext>
            </a:extLst>
          </p:cNvPr>
          <p:cNvPicPr>
            <a:picLocks noChangeAspect="1"/>
          </p:cNvPicPr>
          <p:nvPr/>
        </p:nvPicPr>
        <p:blipFill>
          <a:blip r:embed="rId4"/>
          <a:stretch>
            <a:fillRect/>
          </a:stretch>
        </p:blipFill>
        <p:spPr>
          <a:xfrm>
            <a:off x="6118529" y="2209651"/>
            <a:ext cx="5325833" cy="3965587"/>
          </a:xfrm>
          <a:prstGeom prst="rect">
            <a:avLst/>
          </a:prstGeom>
        </p:spPr>
      </p:pic>
      <p:sp>
        <p:nvSpPr>
          <p:cNvPr id="5" name="文字方塊 4">
            <a:extLst>
              <a:ext uri="{FF2B5EF4-FFF2-40B4-BE49-F238E27FC236}">
                <a16:creationId xmlns:a16="http://schemas.microsoft.com/office/drawing/2014/main" id="{C57C7EDC-B0DB-9052-3907-A5E2E8F6B5D0}"/>
              </a:ext>
            </a:extLst>
          </p:cNvPr>
          <p:cNvSpPr txBox="1"/>
          <p:nvPr/>
        </p:nvSpPr>
        <p:spPr>
          <a:xfrm>
            <a:off x="6211721" y="6243135"/>
            <a:ext cx="5490751" cy="230832"/>
          </a:xfrm>
          <a:prstGeom prst="rect">
            <a:avLst/>
          </a:prstGeom>
          <a:noFill/>
        </p:spPr>
        <p:txBody>
          <a:bodyPr wrap="square">
            <a:spAutoFit/>
          </a:bodyPr>
          <a:lstStyle/>
          <a:p>
            <a:r>
              <a:rPr lang="zh-TW" altLang="en-US" sz="900" dirty="0"/>
              <a:t>https://n-kishou.com/corp/news-contents/sakura/?lang=ct#section02</a:t>
            </a:r>
          </a:p>
        </p:txBody>
      </p:sp>
      <p:pic>
        <p:nvPicPr>
          <p:cNvPr id="2050" name="Picture 2">
            <a:extLst>
              <a:ext uri="{FF2B5EF4-FFF2-40B4-BE49-F238E27FC236}">
                <a16:creationId xmlns:a16="http://schemas.microsoft.com/office/drawing/2014/main" id="{665E0AA5-08D5-3E04-904B-9B9A6CD8BC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779" y="2858447"/>
            <a:ext cx="5490750" cy="3266996"/>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a:extLst>
              <a:ext uri="{FF2B5EF4-FFF2-40B4-BE49-F238E27FC236}">
                <a16:creationId xmlns:a16="http://schemas.microsoft.com/office/drawing/2014/main" id="{B2FDDEA9-0224-06B5-725E-7E95DE064AC4}"/>
              </a:ext>
            </a:extLst>
          </p:cNvPr>
          <p:cNvSpPr txBox="1"/>
          <p:nvPr/>
        </p:nvSpPr>
        <p:spPr>
          <a:xfrm>
            <a:off x="588579" y="2299857"/>
            <a:ext cx="5529950" cy="523220"/>
          </a:xfrm>
          <a:prstGeom prst="rect">
            <a:avLst/>
          </a:prstGeom>
          <a:noFill/>
        </p:spPr>
        <p:txBody>
          <a:bodyPr wrap="square" rtlCol="0">
            <a:spAutoFit/>
          </a:bodyPr>
          <a:lstStyle/>
          <a:p>
            <a:r>
              <a:rPr lang="en-US" altLang="zh-TW" dirty="0"/>
              <a:t>2023</a:t>
            </a:r>
            <a:r>
              <a:rPr lang="zh-TW" altLang="en-US" dirty="0"/>
              <a:t>年各地開花 盛開預測日期</a:t>
            </a:r>
            <a:endParaRPr lang="en-US" altLang="zh-TW" dirty="0"/>
          </a:p>
          <a:p>
            <a:r>
              <a:rPr lang="en-US" altLang="zh-TW" dirty="0"/>
              <a:t>[2023</a:t>
            </a:r>
            <a:r>
              <a:rPr lang="zh-TW" altLang="en-US" dirty="0"/>
              <a:t>年</a:t>
            </a:r>
            <a:r>
              <a:rPr lang="en-US" altLang="zh-TW" dirty="0"/>
              <a:t>3</a:t>
            </a:r>
            <a:r>
              <a:rPr lang="zh-TW" altLang="en-US" dirty="0"/>
              <a:t>月</a:t>
            </a:r>
            <a:r>
              <a:rPr lang="en-US" altLang="zh-TW" dirty="0"/>
              <a:t>23</a:t>
            </a:r>
            <a:r>
              <a:rPr lang="zh-TW" altLang="en-US" dirty="0"/>
              <a:t>日公布的第</a:t>
            </a:r>
            <a:r>
              <a:rPr lang="en-US" altLang="zh-TW" dirty="0"/>
              <a:t>9</a:t>
            </a:r>
            <a:r>
              <a:rPr lang="zh-TW" altLang="en-US" dirty="0"/>
              <a:t>個預測</a:t>
            </a:r>
            <a:r>
              <a:rPr lang="en-US" altLang="zh-TW" dirty="0"/>
              <a:t>]</a:t>
            </a:r>
            <a:endParaRPr lang="zh-TW" altLang="en-US" dirty="0"/>
          </a:p>
        </p:txBody>
      </p:sp>
      <p:sp>
        <p:nvSpPr>
          <p:cNvPr id="8" name="文字方塊 7">
            <a:extLst>
              <a:ext uri="{FF2B5EF4-FFF2-40B4-BE49-F238E27FC236}">
                <a16:creationId xmlns:a16="http://schemas.microsoft.com/office/drawing/2014/main" id="{5ED2CAD3-5DB2-98D2-FC52-F4DB931FD5B5}"/>
              </a:ext>
            </a:extLst>
          </p:cNvPr>
          <p:cNvSpPr txBox="1"/>
          <p:nvPr/>
        </p:nvSpPr>
        <p:spPr>
          <a:xfrm>
            <a:off x="588579" y="6175238"/>
            <a:ext cx="5529950" cy="584775"/>
          </a:xfrm>
          <a:prstGeom prst="rect">
            <a:avLst/>
          </a:prstGeom>
          <a:noFill/>
        </p:spPr>
        <p:txBody>
          <a:bodyPr wrap="square">
            <a:spAutoFit/>
          </a:bodyPr>
          <a:lstStyle/>
          <a:p>
            <a:r>
              <a:rPr lang="zh-TW" altLang="en-US" sz="800" dirty="0"/>
              <a:t>https://bobby.tw/blog/post/223609488-%E3%80%90%E6%97%A5%E6%9C%AC%E6%AB%BB%E8%8A%B1%E5%89%8D%E7%B7%9A%E9%A0%90%E6%B8%AC%E3%80%912019%E6%97%A5%E6%9C%AC%E6%AB%BB%E8%8A%B1%E5%AD%A3%E8%B3%9E%E6%AB%BB%E3%80%81</a:t>
            </a:r>
          </a:p>
        </p:txBody>
      </p:sp>
    </p:spTree>
    <p:extLst>
      <p:ext uri="{BB962C8B-B14F-4D97-AF65-F5344CB8AC3E}">
        <p14:creationId xmlns:p14="http://schemas.microsoft.com/office/powerpoint/2010/main" val="70793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29419d8855_0_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ltLang="zh-TW" b="1" dirty="0"/>
              <a:t>Improve</a:t>
            </a:r>
            <a:r>
              <a:rPr lang="zh-TW" altLang="zh-TW" b="1" dirty="0"/>
              <a:t>預測模</a:t>
            </a:r>
            <a:r>
              <a:rPr lang="zh-TW" altLang="en-US" b="1" dirty="0"/>
              <a:t>型</a:t>
            </a:r>
            <a:endParaRPr b="1" dirty="0"/>
          </a:p>
        </p:txBody>
      </p:sp>
      <p:sp>
        <p:nvSpPr>
          <p:cNvPr id="152" name="Google Shape;152;g229419d8855_0_9"/>
          <p:cNvSpPr txBox="1">
            <a:spLocks noGrp="1"/>
          </p:cNvSpPr>
          <p:nvPr>
            <p:ph type="body" idx="1"/>
          </p:nvPr>
        </p:nvSpPr>
        <p:spPr>
          <a:xfrm>
            <a:off x="1028700" y="2005150"/>
            <a:ext cx="10158845" cy="4010025"/>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000000"/>
              </a:buClr>
              <a:buSzPts val="2600"/>
              <a:buFont typeface="Arial"/>
              <a:buChar char="•"/>
            </a:pPr>
            <a:r>
              <a:rPr lang="zh-TW" altLang="en-US" dirty="0"/>
              <a:t>可以繼續做的進階項目</a:t>
            </a:r>
            <a:endParaRPr lang="en-US" altLang="zh-TW" dirty="0"/>
          </a:p>
          <a:p>
            <a:pPr marL="685800" lvl="1" indent="-228600">
              <a:lnSpc>
                <a:spcPct val="150000"/>
              </a:lnSpc>
              <a:spcBef>
                <a:spcPts val="0"/>
              </a:spcBef>
              <a:buClr>
                <a:srgbClr val="000000"/>
              </a:buClr>
              <a:buSzPts val="2600"/>
            </a:pPr>
            <a:r>
              <a:rPr lang="zh-TW" altLang="en-US" dirty="0"/>
              <a:t>加上 </a:t>
            </a:r>
            <a:r>
              <a:rPr lang="en-US" altLang="zh-TW" dirty="0"/>
              <a:t>static input</a:t>
            </a:r>
          </a:p>
          <a:p>
            <a:pPr marL="685800" lvl="1" indent="-228600">
              <a:lnSpc>
                <a:spcPct val="150000"/>
              </a:lnSpc>
              <a:spcBef>
                <a:spcPts val="0"/>
              </a:spcBef>
              <a:buClr>
                <a:srgbClr val="000000"/>
              </a:buClr>
              <a:buSzPts val="2600"/>
            </a:pPr>
            <a:r>
              <a:rPr lang="zh-TW" altLang="en-US" dirty="0"/>
              <a:t>各個城市有自己的預測模型</a:t>
            </a:r>
            <a:endParaRPr lang="en-US" altLang="zh-TW" dirty="0"/>
          </a:p>
          <a:p>
            <a:pPr marL="685800" lvl="1" indent="-228600">
              <a:lnSpc>
                <a:spcPct val="150000"/>
              </a:lnSpc>
              <a:spcBef>
                <a:spcPts val="0"/>
              </a:spcBef>
              <a:buClr>
                <a:srgbClr val="000000"/>
              </a:buClr>
              <a:buSzPts val="2600"/>
            </a:pPr>
            <a:r>
              <a:rPr lang="zh-TW" altLang="en-US" dirty="0"/>
              <a:t>增加網路層數</a:t>
            </a:r>
            <a:endParaRPr lang="en-US" altLang="zh-TW" dirty="0"/>
          </a:p>
          <a:p>
            <a:pPr marL="685800" lvl="1" indent="-228600">
              <a:lnSpc>
                <a:spcPct val="150000"/>
              </a:lnSpc>
              <a:spcBef>
                <a:spcPts val="0"/>
              </a:spcBef>
              <a:buClr>
                <a:srgbClr val="000000"/>
              </a:buClr>
              <a:buSzPts val="2600"/>
            </a:pPr>
            <a:r>
              <a:rPr lang="zh-TW" altLang="en-US" dirty="0"/>
              <a:t>原始資料做正規化</a:t>
            </a:r>
            <a:endParaRPr lang="en-US" altLang="zh-TW" dirty="0"/>
          </a:p>
          <a:p>
            <a:pPr marL="1143000" lvl="2" indent="-228600">
              <a:lnSpc>
                <a:spcPct val="150000"/>
              </a:lnSpc>
              <a:spcBef>
                <a:spcPts val="0"/>
              </a:spcBef>
              <a:buClr>
                <a:srgbClr val="000000"/>
              </a:buClr>
              <a:buSzPts val="2600"/>
            </a:pPr>
            <a:r>
              <a:rPr lang="zh-TW" altLang="en-US" sz="1800" dirty="0"/>
              <a:t>分開做</a:t>
            </a:r>
            <a:endParaRPr lang="en-US" altLang="zh-TW" sz="1800" dirty="0"/>
          </a:p>
          <a:p>
            <a:pPr marL="1143000" lvl="2" indent="-228600">
              <a:lnSpc>
                <a:spcPct val="150000"/>
              </a:lnSpc>
              <a:spcBef>
                <a:spcPts val="0"/>
              </a:spcBef>
              <a:buClr>
                <a:srgbClr val="000000"/>
              </a:buClr>
              <a:buSzPts val="2600"/>
            </a:pPr>
            <a:r>
              <a:rPr lang="zh-TW" altLang="en-US" sz="1800" dirty="0"/>
              <a:t>全部合起來做</a:t>
            </a:r>
            <a:endParaRPr lang="en-US" altLang="zh-TW" sz="1800" dirty="0"/>
          </a:p>
          <a:p>
            <a:pPr marL="685800" lvl="1" indent="-228600">
              <a:lnSpc>
                <a:spcPct val="150000"/>
              </a:lnSpc>
              <a:spcBef>
                <a:spcPts val="0"/>
              </a:spcBef>
              <a:buClr>
                <a:srgbClr val="000000"/>
              </a:buClr>
              <a:buSzPts val="2600"/>
            </a:pPr>
            <a:r>
              <a:rPr lang="zh-TW" altLang="en-US" dirty="0"/>
              <a:t>重新切訓練與測試資料</a:t>
            </a:r>
            <a:endParaRPr dirty="0"/>
          </a:p>
        </p:txBody>
      </p:sp>
      <p:sp>
        <p:nvSpPr>
          <p:cNvPr id="153" name="Google Shape;153;g229419d8855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30</a:t>
            </a:fld>
            <a:endParaRPr/>
          </a:p>
        </p:txBody>
      </p:sp>
    </p:spTree>
    <p:extLst>
      <p:ext uri="{BB962C8B-B14F-4D97-AF65-F5344CB8AC3E}">
        <p14:creationId xmlns:p14="http://schemas.microsoft.com/office/powerpoint/2010/main" val="2137973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altLang="en-US" b="1" dirty="0"/>
              <a:t>目標與做法 </a:t>
            </a:r>
            <a:r>
              <a:rPr lang="en-US" altLang="zh-TW" b="1" dirty="0"/>
              <a:t>–</a:t>
            </a:r>
            <a:r>
              <a:rPr lang="zh-TW" altLang="en-US" b="1" dirty="0"/>
              <a:t> 櫻花開花怎麼預測</a:t>
            </a:r>
            <a:endParaRPr b="1" dirty="0"/>
          </a:p>
        </p:txBody>
      </p:sp>
      <p:sp>
        <p:nvSpPr>
          <p:cNvPr id="108" name="Google Shape;108;p3"/>
          <p:cNvSpPr txBox="1">
            <a:spLocks noGrp="1"/>
          </p:cNvSpPr>
          <p:nvPr>
            <p:ph type="body" idx="1"/>
          </p:nvPr>
        </p:nvSpPr>
        <p:spPr>
          <a:xfrm>
            <a:off x="588579" y="1838035"/>
            <a:ext cx="11358256" cy="4883440"/>
          </a:xfrm>
          <a:prstGeom prst="rect">
            <a:avLst/>
          </a:prstGeom>
          <a:noFill/>
          <a:ln>
            <a:noFill/>
          </a:ln>
        </p:spPr>
        <p:txBody>
          <a:bodyPr spcFirstLastPara="1" wrap="square" lIns="91425" tIns="45700" rIns="91425" bIns="45700" anchor="t" anchorCtr="0">
            <a:normAutofit/>
          </a:bodyPr>
          <a:lstStyle/>
          <a:p>
            <a:pPr marL="228600" lvl="0" indent="-222250" algn="l" rtl="0">
              <a:lnSpc>
                <a:spcPct val="170000"/>
              </a:lnSpc>
              <a:spcBef>
                <a:spcPts val="1000"/>
              </a:spcBef>
              <a:spcAft>
                <a:spcPts val="0"/>
              </a:spcAft>
              <a:buClr>
                <a:schemeClr val="dk1"/>
              </a:buClr>
              <a:buSzPts val="2120"/>
              <a:buChar char="•"/>
            </a:pPr>
            <a:r>
              <a:rPr lang="zh-TW" sz="2400" dirty="0"/>
              <a:t>每年，在冬季即將結束但樹木最終開花之前，冬眠期就會結束。 休整過冬的櫻花一旦獲得新陳代謝，就會開始新陳代謝，花蕾繼續生長（雖然我們可能不會立即</a:t>
            </a:r>
            <a:r>
              <a:rPr lang="zh-TW" altLang="en-US" sz="2400" dirty="0"/>
              <a:t>注意</a:t>
            </a:r>
            <a:r>
              <a:rPr lang="zh-TW" sz="2400" dirty="0"/>
              <a:t>到這種情況。）但是，這個循環並不是簡單的發條——例如，在溫度高於常年20℃，樹木無法充分冬眠，因而無法開花。</a:t>
            </a:r>
            <a:endParaRPr lang="en-US" altLang="zh-TW" sz="2400" dirty="0"/>
          </a:p>
          <a:p>
            <a:pPr marL="228600" lvl="0" indent="-222250" algn="l" rtl="0">
              <a:lnSpc>
                <a:spcPct val="170000"/>
              </a:lnSpc>
              <a:spcBef>
                <a:spcPts val="1000"/>
              </a:spcBef>
              <a:spcAft>
                <a:spcPts val="0"/>
              </a:spcAft>
              <a:buClr>
                <a:schemeClr val="dk1"/>
              </a:buClr>
              <a:buSzPts val="2120"/>
              <a:buChar char="•"/>
            </a:pPr>
            <a:r>
              <a:rPr lang="zh-TW" altLang="en-US" sz="2400" dirty="0"/>
              <a:t>一年之中，櫻花樹基本上要經歷</a:t>
            </a:r>
            <a:r>
              <a:rPr lang="en-US" altLang="zh-TW" sz="2400" dirty="0"/>
              <a:t>4</a:t>
            </a:r>
            <a:r>
              <a:rPr lang="zh-TW" altLang="en-US" sz="2400" dirty="0"/>
              <a:t>個階段：能量產生、冬眠、生長，當然還有開花。</a:t>
            </a:r>
          </a:p>
          <a:p>
            <a:pPr marL="228600" lvl="0" indent="-222250" algn="l" rtl="0">
              <a:lnSpc>
                <a:spcPct val="170000"/>
              </a:lnSpc>
              <a:spcBef>
                <a:spcPts val="1000"/>
              </a:spcBef>
              <a:spcAft>
                <a:spcPts val="0"/>
              </a:spcAft>
              <a:buClr>
                <a:schemeClr val="dk1"/>
              </a:buClr>
              <a:buSzPts val="2120"/>
              <a:buChar char="•"/>
            </a:pPr>
            <a:r>
              <a:rPr lang="zh-TW" altLang="en-US" sz="2400" dirty="0"/>
              <a:t> 這些階段大致遵循季節，但不完全如此。</a:t>
            </a:r>
          </a:p>
        </p:txBody>
      </p:sp>
      <p:sp>
        <p:nvSpPr>
          <p:cNvPr id="109" name="Google Shape;10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C4E2AD-ADF8-D1E1-0C23-9C89F4CA540F}"/>
              </a:ext>
            </a:extLst>
          </p:cNvPr>
          <p:cNvSpPr>
            <a:spLocks noGrp="1"/>
          </p:cNvSpPr>
          <p:nvPr>
            <p:ph type="title"/>
          </p:nvPr>
        </p:nvSpPr>
        <p:spPr/>
        <p:txBody>
          <a:bodyPr/>
          <a:lstStyle/>
          <a:p>
            <a:r>
              <a:rPr lang="zh-TW" altLang="en-US" b="1" dirty="0"/>
              <a:t>目標與做法 </a:t>
            </a:r>
            <a:r>
              <a:rPr lang="en-US" altLang="zh-TW" b="1" dirty="0"/>
              <a:t>– </a:t>
            </a:r>
            <a:r>
              <a:rPr lang="zh-TW" altLang="en-US" b="1" dirty="0"/>
              <a:t>櫻花四階段</a:t>
            </a:r>
          </a:p>
        </p:txBody>
      </p:sp>
      <p:sp>
        <p:nvSpPr>
          <p:cNvPr id="4" name="投影片編號版面配置區 3">
            <a:extLst>
              <a:ext uri="{FF2B5EF4-FFF2-40B4-BE49-F238E27FC236}">
                <a16:creationId xmlns:a16="http://schemas.microsoft.com/office/drawing/2014/main" id="{4507AEFB-5110-0B1E-23D2-3DE068AE36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graphicFrame>
        <p:nvGraphicFramePr>
          <p:cNvPr id="6" name="資料庫圖表 5">
            <a:extLst>
              <a:ext uri="{FF2B5EF4-FFF2-40B4-BE49-F238E27FC236}">
                <a16:creationId xmlns:a16="http://schemas.microsoft.com/office/drawing/2014/main" id="{6F4DC983-B4CD-B751-EDCE-1877EE794263}"/>
              </a:ext>
            </a:extLst>
          </p:cNvPr>
          <p:cNvGraphicFramePr/>
          <p:nvPr>
            <p:extLst>
              <p:ext uri="{D42A27DB-BD31-4B8C-83A1-F6EECF244321}">
                <p14:modId xmlns:p14="http://schemas.microsoft.com/office/powerpoint/2010/main" val="2285685707"/>
              </p:ext>
            </p:extLst>
          </p:nvPr>
        </p:nvGraphicFramePr>
        <p:xfrm>
          <a:off x="2115127" y="1808922"/>
          <a:ext cx="8044873" cy="4683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903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altLang="en-US" b="1" dirty="0"/>
              <a:t>目標與做法</a:t>
            </a:r>
            <a:endParaRPr b="1" dirty="0"/>
          </a:p>
        </p:txBody>
      </p:sp>
      <p:sp>
        <p:nvSpPr>
          <p:cNvPr id="115" name="Google Shape;11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ct val="100000"/>
              <a:buChar char="•"/>
            </a:pPr>
            <a:r>
              <a:rPr lang="zh-TW" dirty="0"/>
              <a:t>在這個挑戰中，我們概述了櫻花達到最終開花日期的基本機制。 我們考慮為東京的櫻花案例建立一個開花日期預測模型，使用該模型來預測每個測試年份的開花日期。</a:t>
            </a:r>
            <a:endParaRPr dirty="0"/>
          </a:p>
        </p:txBody>
      </p:sp>
      <p:sp>
        <p:nvSpPr>
          <p:cNvPr id="116" name="Google Shape;1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6</a:t>
            </a:fld>
            <a:endParaRPr/>
          </a:p>
        </p:txBody>
      </p:sp>
    </p:spTree>
    <p:extLst>
      <p:ext uri="{BB962C8B-B14F-4D97-AF65-F5344CB8AC3E}">
        <p14:creationId xmlns:p14="http://schemas.microsoft.com/office/powerpoint/2010/main" val="2326460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b="1" dirty="0"/>
              <a:t>資料收集</a:t>
            </a:r>
            <a:endParaRPr b="1" dirty="0"/>
          </a:p>
        </p:txBody>
      </p:sp>
      <p:sp>
        <p:nvSpPr>
          <p:cNvPr id="122" name="Google Shape;122;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600"/>
              <a:buFont typeface="Arial"/>
              <a:buChar char="•"/>
            </a:pPr>
            <a:r>
              <a:rPr lang="zh-TW" sz="2600"/>
              <a:t>花期資料</a:t>
            </a:r>
            <a:endParaRPr/>
          </a:p>
          <a:p>
            <a:pPr marL="742950" lvl="1" indent="-285750" algn="l" rtl="0">
              <a:lnSpc>
                <a:spcPct val="90000"/>
              </a:lnSpc>
              <a:spcBef>
                <a:spcPts val="560"/>
              </a:spcBef>
              <a:spcAft>
                <a:spcPts val="0"/>
              </a:spcAft>
              <a:buClr>
                <a:srgbClr val="000000"/>
              </a:buClr>
              <a:buSzPts val="2600"/>
              <a:buFont typeface="Arial"/>
              <a:buChar char="•"/>
            </a:pPr>
            <a:r>
              <a:rPr lang="zh-TW" sz="2600" b="0" i="0" u="none" strike="noStrike">
                <a:solidFill>
                  <a:srgbClr val="000000"/>
                </a:solidFill>
                <a:latin typeface="Arial"/>
                <a:ea typeface="Arial"/>
                <a:cs typeface="Arial"/>
                <a:sym typeface="Arial"/>
              </a:rPr>
              <a:t>來源：日本國土交通省氣象廳</a:t>
            </a:r>
            <a:endParaRPr/>
          </a:p>
          <a:p>
            <a:pPr marL="857250" lvl="0" indent="-228600" algn="l" rtl="0">
              <a:lnSpc>
                <a:spcPct val="90000"/>
              </a:lnSpc>
              <a:spcBef>
                <a:spcPts val="480"/>
              </a:spcBef>
              <a:spcAft>
                <a:spcPts val="0"/>
              </a:spcAft>
              <a:buClr>
                <a:srgbClr val="0000FF"/>
              </a:buClr>
              <a:buSzPts val="2600"/>
              <a:buChar char="•"/>
            </a:pPr>
            <a:r>
              <a:rPr lang="zh-TW" sz="2600" b="0" i="0" u="sng" strike="noStrike">
                <a:solidFill>
                  <a:srgbClr val="0000FF"/>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https://www.data.jma.go.jp/sakura/data/download_ruinenchi.html</a:t>
            </a:r>
            <a:endParaRPr sz="2600" b="0"/>
          </a:p>
          <a:p>
            <a:pPr marL="406400" lvl="0" indent="-228600" algn="l" rtl="0">
              <a:lnSpc>
                <a:spcPct val="90000"/>
              </a:lnSpc>
              <a:spcBef>
                <a:spcPts val="560"/>
              </a:spcBef>
              <a:spcAft>
                <a:spcPts val="0"/>
              </a:spcAft>
              <a:buClr>
                <a:srgbClr val="000000"/>
              </a:buClr>
              <a:buSzPts val="2600"/>
              <a:buFont typeface="Arial"/>
              <a:buChar char="•"/>
            </a:pPr>
            <a:r>
              <a:rPr lang="zh-TW" sz="2600" b="0" i="0" u="none" strike="noStrike">
                <a:solidFill>
                  <a:srgbClr val="000000"/>
                </a:solidFill>
                <a:latin typeface="Arial"/>
                <a:ea typeface="Arial"/>
                <a:cs typeface="Arial"/>
                <a:sym typeface="Arial"/>
              </a:rPr>
              <a:t>區間：2000-2022每年資料</a:t>
            </a:r>
            <a:endParaRPr/>
          </a:p>
          <a:p>
            <a:pPr marL="406400" lvl="0" indent="-228600" algn="l" rtl="0">
              <a:lnSpc>
                <a:spcPct val="90000"/>
              </a:lnSpc>
              <a:spcBef>
                <a:spcPts val="560"/>
              </a:spcBef>
              <a:spcAft>
                <a:spcPts val="0"/>
              </a:spcAft>
              <a:buClr>
                <a:srgbClr val="000000"/>
              </a:buClr>
              <a:buSzPts val="2600"/>
              <a:buFont typeface="Arial"/>
              <a:buChar char="•"/>
            </a:pPr>
            <a:r>
              <a:rPr lang="zh-TW" sz="2600" b="0" i="0" u="none" strike="noStrike">
                <a:solidFill>
                  <a:srgbClr val="000000"/>
                </a:solidFill>
                <a:latin typeface="Arial"/>
                <a:ea typeface="Arial"/>
                <a:cs typeface="Arial"/>
                <a:sym typeface="Arial"/>
              </a:rPr>
              <a:t>內容：</a:t>
            </a:r>
            <a:endParaRPr/>
          </a:p>
          <a:p>
            <a:pPr marL="742950" lvl="1" indent="-285750" algn="l" rtl="0">
              <a:lnSpc>
                <a:spcPct val="90000"/>
              </a:lnSpc>
              <a:spcBef>
                <a:spcPts val="480"/>
              </a:spcBef>
              <a:spcAft>
                <a:spcPts val="0"/>
              </a:spcAft>
              <a:buClr>
                <a:srgbClr val="000000"/>
              </a:buClr>
              <a:buSzPts val="2600"/>
              <a:buFont typeface="Arial"/>
              <a:buChar char="•"/>
            </a:pPr>
            <a:r>
              <a:rPr lang="zh-TW" sz="2600" b="0" i="0" u="none" strike="noStrike">
                <a:solidFill>
                  <a:srgbClr val="000000"/>
                </a:solidFill>
                <a:latin typeface="Arial"/>
                <a:ea typeface="Arial"/>
                <a:cs typeface="Arial"/>
                <a:sym typeface="Arial"/>
              </a:rPr>
              <a:t>櫻花開花、櫻花滿開</a:t>
            </a:r>
            <a:endParaRPr/>
          </a:p>
          <a:p>
            <a:pPr marL="742950" lvl="1" indent="-285750" algn="l" rtl="0">
              <a:lnSpc>
                <a:spcPct val="90000"/>
              </a:lnSpc>
              <a:spcBef>
                <a:spcPts val="480"/>
              </a:spcBef>
              <a:spcAft>
                <a:spcPts val="0"/>
              </a:spcAft>
              <a:buClr>
                <a:srgbClr val="000000"/>
              </a:buClr>
              <a:buSzPts val="2600"/>
              <a:buFont typeface="Arial"/>
              <a:buChar char="•"/>
            </a:pPr>
            <a:r>
              <a:rPr lang="zh-TW" sz="2600" b="0" i="0" u="none" strike="noStrike">
                <a:solidFill>
                  <a:srgbClr val="000000"/>
                </a:solidFill>
                <a:latin typeface="Arial"/>
                <a:ea typeface="Arial"/>
                <a:cs typeface="Arial"/>
                <a:sym typeface="Arial"/>
              </a:rPr>
              <a:t>其他花期</a:t>
            </a:r>
            <a:r>
              <a:rPr lang="zh-TW" sz="2000" b="0" i="0" u="none" strike="noStrike">
                <a:solidFill>
                  <a:srgbClr val="000000"/>
                </a:solidFill>
                <a:latin typeface="Arial"/>
                <a:ea typeface="Arial"/>
                <a:cs typeface="Arial"/>
                <a:sym typeface="Arial"/>
              </a:rPr>
              <a:t>(因missing value過多，不採用此資料)</a:t>
            </a:r>
            <a:endParaRPr sz="2000" b="0" i="0" u="none" strike="noStrike">
              <a:solidFill>
                <a:srgbClr val="000000"/>
              </a:solidFill>
              <a:latin typeface="Arial"/>
              <a:ea typeface="Arial"/>
              <a:cs typeface="Arial"/>
              <a:sym typeface="Arial"/>
            </a:endParaRPr>
          </a:p>
          <a:p>
            <a:pPr marL="1143000" lvl="2" indent="-228600" algn="l" rtl="0">
              <a:lnSpc>
                <a:spcPct val="90000"/>
              </a:lnSpc>
              <a:spcBef>
                <a:spcPts val="400"/>
              </a:spcBef>
              <a:spcAft>
                <a:spcPts val="0"/>
              </a:spcAft>
              <a:buClr>
                <a:srgbClr val="000000"/>
              </a:buClr>
              <a:buSzPts val="2000"/>
              <a:buFont typeface="Arial"/>
              <a:buChar char="•"/>
            </a:pPr>
            <a:r>
              <a:rPr lang="zh-TW" b="0" i="0" u="none" strike="noStrike">
                <a:solidFill>
                  <a:srgbClr val="000000"/>
                </a:solidFill>
                <a:latin typeface="Arial"/>
                <a:ea typeface="Arial"/>
                <a:cs typeface="Arial"/>
                <a:sym typeface="Arial"/>
              </a:rPr>
              <a:t>茶花(11月~2月)</a:t>
            </a:r>
            <a:endParaRPr/>
          </a:p>
          <a:p>
            <a:pPr marL="1143000" lvl="2" indent="-228600" algn="l" rtl="0">
              <a:lnSpc>
                <a:spcPct val="90000"/>
              </a:lnSpc>
              <a:spcBef>
                <a:spcPts val="400"/>
              </a:spcBef>
              <a:spcAft>
                <a:spcPts val="0"/>
              </a:spcAft>
              <a:buClr>
                <a:srgbClr val="000000"/>
              </a:buClr>
              <a:buSzPts val="2000"/>
              <a:buFont typeface="Arial"/>
              <a:buChar char="•"/>
            </a:pPr>
            <a:r>
              <a:rPr lang="zh-TW" b="0" i="0" u="none" strike="noStrike">
                <a:solidFill>
                  <a:srgbClr val="000000"/>
                </a:solidFill>
                <a:latin typeface="Arial"/>
                <a:ea typeface="Arial"/>
                <a:cs typeface="Arial"/>
                <a:sym typeface="Arial"/>
              </a:rPr>
              <a:t>牡丹(12月~2月)</a:t>
            </a:r>
            <a:endParaRPr/>
          </a:p>
          <a:p>
            <a:pPr marL="1143000" lvl="2" indent="-228600" algn="l" rtl="0">
              <a:lnSpc>
                <a:spcPct val="90000"/>
              </a:lnSpc>
              <a:spcBef>
                <a:spcPts val="400"/>
              </a:spcBef>
              <a:spcAft>
                <a:spcPts val="0"/>
              </a:spcAft>
              <a:buClr>
                <a:srgbClr val="000000"/>
              </a:buClr>
              <a:buSzPts val="2000"/>
              <a:buFont typeface="Arial"/>
              <a:buChar char="•"/>
            </a:pPr>
            <a:r>
              <a:rPr lang="zh-TW" b="0" i="0" u="none" strike="noStrike">
                <a:solidFill>
                  <a:srgbClr val="000000"/>
                </a:solidFill>
                <a:latin typeface="Arial"/>
                <a:ea typeface="Arial"/>
                <a:cs typeface="Arial"/>
                <a:sym typeface="Arial"/>
              </a:rPr>
              <a:t>水仙(12月~1月)</a:t>
            </a:r>
            <a:endParaRPr/>
          </a:p>
          <a:p>
            <a:pPr marL="1143000" lvl="2" indent="-228600" algn="l" rtl="0">
              <a:lnSpc>
                <a:spcPct val="90000"/>
              </a:lnSpc>
              <a:spcBef>
                <a:spcPts val="400"/>
              </a:spcBef>
              <a:spcAft>
                <a:spcPts val="0"/>
              </a:spcAft>
              <a:buClr>
                <a:srgbClr val="000000"/>
              </a:buClr>
              <a:buSzPts val="2000"/>
              <a:buFont typeface="Arial"/>
              <a:buChar char="•"/>
            </a:pPr>
            <a:r>
              <a:rPr lang="zh-TW" b="0" i="0" u="none" strike="noStrike">
                <a:solidFill>
                  <a:srgbClr val="000000"/>
                </a:solidFill>
                <a:latin typeface="Arial"/>
                <a:ea typeface="Arial"/>
                <a:cs typeface="Arial"/>
                <a:sym typeface="Arial"/>
              </a:rPr>
              <a:t>梅花(2月~4月)</a:t>
            </a:r>
            <a:endParaRPr/>
          </a:p>
        </p:txBody>
      </p:sp>
      <p:sp>
        <p:nvSpPr>
          <p:cNvPr id="123" name="Google Shape;12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b="1" dirty="0"/>
              <a:t>資料收集</a:t>
            </a:r>
            <a:endParaRPr b="1" dirty="0"/>
          </a:p>
        </p:txBody>
      </p:sp>
      <p:sp>
        <p:nvSpPr>
          <p:cNvPr id="129" name="Google Shape;129;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0000"/>
              </a:buClr>
              <a:buSzPts val="2600"/>
              <a:buFont typeface="Arial"/>
              <a:buChar char="•"/>
            </a:pPr>
            <a:r>
              <a:rPr lang="zh-TW" sz="2600" b="0" i="0" u="none" strike="noStrike" dirty="0">
                <a:solidFill>
                  <a:srgbClr val="000000"/>
                </a:solidFill>
                <a:latin typeface="Arial"/>
                <a:ea typeface="Arial"/>
                <a:cs typeface="Arial"/>
                <a:sym typeface="Arial"/>
              </a:rPr>
              <a:t>氣象資料</a:t>
            </a:r>
            <a:endParaRPr dirty="0"/>
          </a:p>
          <a:p>
            <a:pPr marL="742950" lvl="1" indent="-285750" algn="l" rtl="0">
              <a:lnSpc>
                <a:spcPct val="90000"/>
              </a:lnSpc>
              <a:spcBef>
                <a:spcPts val="560"/>
              </a:spcBef>
              <a:spcAft>
                <a:spcPts val="0"/>
              </a:spcAft>
              <a:buClr>
                <a:srgbClr val="000000"/>
              </a:buClr>
              <a:buSzPts val="2600"/>
              <a:buFont typeface="Arial"/>
              <a:buChar char="•"/>
            </a:pPr>
            <a:r>
              <a:rPr lang="zh-TW" sz="2600" b="0" i="0" u="none" strike="noStrike" dirty="0">
                <a:solidFill>
                  <a:srgbClr val="000000"/>
                </a:solidFill>
                <a:latin typeface="Arial"/>
                <a:ea typeface="Arial"/>
                <a:cs typeface="Arial"/>
                <a:sym typeface="Arial"/>
              </a:rPr>
              <a:t>來源：日本國土交通省氣象廳</a:t>
            </a:r>
            <a:endParaRPr dirty="0"/>
          </a:p>
          <a:p>
            <a:pPr marL="857250" lvl="0" indent="-228600" algn="l" rtl="0">
              <a:lnSpc>
                <a:spcPct val="90000"/>
              </a:lnSpc>
              <a:spcBef>
                <a:spcPts val="480"/>
              </a:spcBef>
              <a:spcAft>
                <a:spcPts val="0"/>
              </a:spcAft>
              <a:buClr>
                <a:srgbClr val="0000FF"/>
              </a:buClr>
              <a:buSzPts val="2600"/>
              <a:buChar char="•"/>
            </a:pPr>
            <a:r>
              <a:rPr lang="zh-TW" sz="2600" b="0" i="0" u="sng" strike="noStrike" dirty="0">
                <a:solidFill>
                  <a:srgbClr val="0000FF"/>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https://www.data.jma.go.jp/stats/etrn/index.php</a:t>
            </a:r>
            <a:endParaRPr sz="2600" b="0" dirty="0"/>
          </a:p>
          <a:p>
            <a:pPr marL="406400" lvl="0" indent="-228600" algn="l" rtl="0">
              <a:lnSpc>
                <a:spcPct val="90000"/>
              </a:lnSpc>
              <a:spcBef>
                <a:spcPts val="560"/>
              </a:spcBef>
              <a:spcAft>
                <a:spcPts val="0"/>
              </a:spcAft>
              <a:buClr>
                <a:srgbClr val="000000"/>
              </a:buClr>
              <a:buSzPts val="2600"/>
              <a:buFont typeface="Arial"/>
              <a:buChar char="•"/>
            </a:pPr>
            <a:r>
              <a:rPr lang="zh-TW" sz="2600" b="0" i="0" u="none" strike="noStrike" dirty="0">
                <a:solidFill>
                  <a:srgbClr val="000000"/>
                </a:solidFill>
                <a:latin typeface="Arial"/>
                <a:ea typeface="Arial"/>
                <a:cs typeface="Arial"/>
                <a:sym typeface="Arial"/>
              </a:rPr>
              <a:t>區間：2000-2022每年資料</a:t>
            </a:r>
            <a:endParaRPr dirty="0"/>
          </a:p>
          <a:p>
            <a:pPr marL="406400" lvl="0" indent="-228600" algn="l" rtl="0">
              <a:lnSpc>
                <a:spcPct val="90000"/>
              </a:lnSpc>
              <a:spcBef>
                <a:spcPts val="560"/>
              </a:spcBef>
              <a:spcAft>
                <a:spcPts val="0"/>
              </a:spcAft>
              <a:buClr>
                <a:srgbClr val="000000"/>
              </a:buClr>
              <a:buSzPts val="2600"/>
              <a:buFont typeface="Arial"/>
              <a:buChar char="•"/>
            </a:pPr>
            <a:r>
              <a:rPr lang="zh-TW" sz="2600" b="0" i="0" u="none" strike="noStrike" dirty="0">
                <a:solidFill>
                  <a:srgbClr val="000000"/>
                </a:solidFill>
                <a:latin typeface="Arial"/>
                <a:ea typeface="Arial"/>
                <a:cs typeface="Arial"/>
                <a:sym typeface="Arial"/>
              </a:rPr>
              <a:t>內容：</a:t>
            </a:r>
            <a:endParaRPr dirty="0"/>
          </a:p>
          <a:p>
            <a:pPr marL="863600" lvl="1" indent="-228600" algn="l" rtl="0">
              <a:lnSpc>
                <a:spcPct val="90000"/>
              </a:lnSpc>
              <a:spcBef>
                <a:spcPts val="560"/>
              </a:spcBef>
              <a:spcAft>
                <a:spcPts val="0"/>
              </a:spcAft>
              <a:buClr>
                <a:srgbClr val="000000"/>
              </a:buClr>
              <a:buSzPts val="2000"/>
              <a:buChar char="•"/>
            </a:pPr>
            <a:r>
              <a:rPr lang="zh-TW" sz="2000" dirty="0">
                <a:solidFill>
                  <a:srgbClr val="000000"/>
                </a:solidFill>
                <a:latin typeface="Arial"/>
                <a:ea typeface="Arial"/>
                <a:cs typeface="Arial"/>
                <a:sym typeface="Arial"/>
              </a:rPr>
              <a:t>氣壓</a:t>
            </a:r>
            <a:endParaRPr dirty="0"/>
          </a:p>
          <a:p>
            <a:pPr marL="863600" lvl="1" indent="-228600" algn="l" rtl="0">
              <a:lnSpc>
                <a:spcPct val="90000"/>
              </a:lnSpc>
              <a:spcBef>
                <a:spcPts val="560"/>
              </a:spcBef>
              <a:spcAft>
                <a:spcPts val="0"/>
              </a:spcAft>
              <a:buClr>
                <a:srgbClr val="000000"/>
              </a:buClr>
              <a:buSzPts val="2000"/>
              <a:buChar char="•"/>
            </a:pPr>
            <a:r>
              <a:rPr lang="zh-TW" sz="2000" dirty="0">
                <a:solidFill>
                  <a:srgbClr val="000000"/>
                </a:solidFill>
                <a:latin typeface="Arial"/>
                <a:ea typeface="Arial"/>
                <a:cs typeface="Arial"/>
                <a:sym typeface="Arial"/>
              </a:rPr>
              <a:t>降水量</a:t>
            </a:r>
            <a:endParaRPr dirty="0"/>
          </a:p>
          <a:p>
            <a:pPr marL="863600" lvl="1" indent="-228600" algn="l" rtl="0">
              <a:lnSpc>
                <a:spcPct val="90000"/>
              </a:lnSpc>
              <a:spcBef>
                <a:spcPts val="560"/>
              </a:spcBef>
              <a:spcAft>
                <a:spcPts val="0"/>
              </a:spcAft>
              <a:buClr>
                <a:srgbClr val="000000"/>
              </a:buClr>
              <a:buSzPts val="2000"/>
              <a:buChar char="•"/>
            </a:pPr>
            <a:r>
              <a:rPr lang="zh-TW" sz="2000" dirty="0">
                <a:solidFill>
                  <a:srgbClr val="000000"/>
                </a:solidFill>
                <a:latin typeface="Arial"/>
                <a:ea typeface="Arial"/>
                <a:cs typeface="Arial"/>
                <a:sym typeface="Arial"/>
              </a:rPr>
              <a:t>氣溫</a:t>
            </a:r>
            <a:endParaRPr sz="2000" dirty="0">
              <a:solidFill>
                <a:srgbClr val="000000"/>
              </a:solidFill>
              <a:latin typeface="Arial"/>
              <a:ea typeface="Arial"/>
              <a:cs typeface="Arial"/>
              <a:sym typeface="Arial"/>
            </a:endParaRPr>
          </a:p>
          <a:p>
            <a:pPr marL="863600" lvl="1" indent="-228600" algn="l" rtl="0">
              <a:lnSpc>
                <a:spcPct val="90000"/>
              </a:lnSpc>
              <a:spcBef>
                <a:spcPts val="560"/>
              </a:spcBef>
              <a:spcAft>
                <a:spcPts val="0"/>
              </a:spcAft>
              <a:buClr>
                <a:srgbClr val="000000"/>
              </a:buClr>
              <a:buSzPts val="2000"/>
              <a:buChar char="•"/>
            </a:pPr>
            <a:r>
              <a:rPr lang="zh-TW" sz="2000" dirty="0">
                <a:solidFill>
                  <a:srgbClr val="000000"/>
                </a:solidFill>
                <a:latin typeface="Arial"/>
                <a:ea typeface="Arial"/>
                <a:cs typeface="Arial"/>
                <a:sym typeface="Arial"/>
              </a:rPr>
              <a:t>濕度</a:t>
            </a:r>
            <a:endParaRPr sz="2000" dirty="0">
              <a:solidFill>
                <a:srgbClr val="000000"/>
              </a:solidFill>
              <a:latin typeface="Arial"/>
              <a:ea typeface="Arial"/>
              <a:cs typeface="Arial"/>
              <a:sym typeface="Arial"/>
            </a:endParaRPr>
          </a:p>
          <a:p>
            <a:pPr marL="863600" lvl="1" indent="-101600" algn="l" rtl="0">
              <a:lnSpc>
                <a:spcPct val="90000"/>
              </a:lnSpc>
              <a:spcBef>
                <a:spcPts val="560"/>
              </a:spcBef>
              <a:spcAft>
                <a:spcPts val="0"/>
              </a:spcAft>
              <a:buClr>
                <a:schemeClr val="dk1"/>
              </a:buClr>
              <a:buSzPts val="2000"/>
              <a:buNone/>
            </a:pPr>
            <a:endParaRPr sz="2000" dirty="0">
              <a:solidFill>
                <a:srgbClr val="000000"/>
              </a:solidFill>
              <a:latin typeface="Arial"/>
              <a:ea typeface="Arial"/>
              <a:cs typeface="Arial"/>
              <a:sym typeface="Arial"/>
            </a:endParaRPr>
          </a:p>
          <a:p>
            <a:pPr marL="406400" lvl="0" indent="-228600" algn="l" rtl="0">
              <a:lnSpc>
                <a:spcPct val="90000"/>
              </a:lnSpc>
              <a:spcBef>
                <a:spcPts val="560"/>
              </a:spcBef>
              <a:spcAft>
                <a:spcPts val="0"/>
              </a:spcAft>
              <a:buClr>
                <a:srgbClr val="000000"/>
              </a:buClr>
              <a:buSzPts val="2600"/>
              <a:buFont typeface="Arial"/>
              <a:buChar char="•"/>
            </a:pPr>
            <a:r>
              <a:rPr lang="zh-TW" sz="2600" b="0" i="0" u="none" strike="noStrike" dirty="0">
                <a:solidFill>
                  <a:srgbClr val="000000"/>
                </a:solidFill>
                <a:latin typeface="Arial"/>
                <a:ea typeface="Arial"/>
                <a:cs typeface="Arial"/>
                <a:sym typeface="Arial"/>
              </a:rPr>
              <a:t>方式：使用爬蟲抓取時間區間內城市資料。</a:t>
            </a:r>
            <a:endParaRPr sz="2600" b="0" i="0" u="none" strike="noStrike" dirty="0">
              <a:solidFill>
                <a:srgbClr val="000000"/>
              </a:solidFill>
              <a:latin typeface="Arial"/>
              <a:ea typeface="Arial"/>
              <a:cs typeface="Arial"/>
              <a:sym typeface="Arial"/>
            </a:endParaRPr>
          </a:p>
        </p:txBody>
      </p:sp>
      <p:sp>
        <p:nvSpPr>
          <p:cNvPr id="130" name="Google Shape;13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8</a:t>
            </a:fld>
            <a:endParaRPr/>
          </a:p>
        </p:txBody>
      </p:sp>
      <p:sp>
        <p:nvSpPr>
          <p:cNvPr id="131" name="Google Shape;131;p6"/>
          <p:cNvSpPr txBox="1"/>
          <p:nvPr/>
        </p:nvSpPr>
        <p:spPr>
          <a:xfrm>
            <a:off x="4701092" y="3915783"/>
            <a:ext cx="3539267" cy="1839559"/>
          </a:xfrm>
          <a:prstGeom prst="rect">
            <a:avLst/>
          </a:prstGeom>
          <a:noFill/>
          <a:ln>
            <a:noFill/>
          </a:ln>
        </p:spPr>
        <p:txBody>
          <a:bodyPr spcFirstLastPara="1" wrap="square" lIns="91425" tIns="45700" rIns="91425" bIns="45700" anchor="t" anchorCtr="0">
            <a:noAutofit/>
          </a:bodyPr>
          <a:lstStyle/>
          <a:p>
            <a:pPr marL="863600" marR="0" lvl="1" indent="-228600" algn="l" rtl="0">
              <a:lnSpc>
                <a:spcPct val="90000"/>
              </a:lnSpc>
              <a:spcBef>
                <a:spcPts val="0"/>
              </a:spcBef>
              <a:spcAft>
                <a:spcPts val="0"/>
              </a:spcAft>
              <a:buClr>
                <a:srgbClr val="000000"/>
              </a:buClr>
              <a:buSzPts val="2000"/>
              <a:buFont typeface="Arial"/>
              <a:buChar char="•"/>
            </a:pPr>
            <a:r>
              <a:rPr lang="zh-TW" sz="2000" b="0" i="0" u="none" strike="noStrike" cap="none">
                <a:solidFill>
                  <a:srgbClr val="000000"/>
                </a:solidFill>
                <a:latin typeface="Arial"/>
                <a:ea typeface="Arial"/>
                <a:cs typeface="Arial"/>
                <a:sym typeface="Arial"/>
              </a:rPr>
              <a:t>風向</a:t>
            </a:r>
            <a:endParaRPr sz="2000" b="0" i="0" u="none" strike="noStrike" cap="none">
              <a:solidFill>
                <a:srgbClr val="000000"/>
              </a:solidFill>
              <a:latin typeface="Arial"/>
              <a:ea typeface="Arial"/>
              <a:cs typeface="Arial"/>
              <a:sym typeface="Arial"/>
            </a:endParaRPr>
          </a:p>
          <a:p>
            <a:pPr marL="863600" marR="0" lvl="1" indent="-228600" algn="l" rtl="0">
              <a:lnSpc>
                <a:spcPct val="90000"/>
              </a:lnSpc>
              <a:spcBef>
                <a:spcPts val="560"/>
              </a:spcBef>
              <a:spcAft>
                <a:spcPts val="0"/>
              </a:spcAft>
              <a:buClr>
                <a:srgbClr val="000000"/>
              </a:buClr>
              <a:buSzPts val="2000"/>
              <a:buFont typeface="Arial"/>
              <a:buChar char="•"/>
            </a:pPr>
            <a:r>
              <a:rPr lang="zh-TW" sz="2000" b="0" i="0" u="none" strike="noStrike" cap="none">
                <a:solidFill>
                  <a:srgbClr val="000000"/>
                </a:solidFill>
                <a:latin typeface="Arial"/>
                <a:ea typeface="Arial"/>
                <a:cs typeface="Arial"/>
                <a:sym typeface="Arial"/>
              </a:rPr>
              <a:t>風速</a:t>
            </a:r>
            <a:endParaRPr sz="2000" b="0" i="0" u="none" strike="noStrike" cap="none">
              <a:solidFill>
                <a:srgbClr val="000000"/>
              </a:solidFill>
              <a:latin typeface="Arial"/>
              <a:ea typeface="Arial"/>
              <a:cs typeface="Arial"/>
              <a:sym typeface="Arial"/>
            </a:endParaRPr>
          </a:p>
          <a:p>
            <a:pPr marL="863600" marR="0" lvl="1" indent="-228600" algn="l" rtl="0">
              <a:lnSpc>
                <a:spcPct val="90000"/>
              </a:lnSpc>
              <a:spcBef>
                <a:spcPts val="560"/>
              </a:spcBef>
              <a:spcAft>
                <a:spcPts val="0"/>
              </a:spcAft>
              <a:buClr>
                <a:srgbClr val="000000"/>
              </a:buClr>
              <a:buSzPts val="2000"/>
              <a:buFont typeface="Arial"/>
              <a:buChar char="•"/>
            </a:pPr>
            <a:r>
              <a:rPr lang="zh-TW" sz="2000" b="0" i="0" u="none" strike="noStrike" cap="none">
                <a:solidFill>
                  <a:srgbClr val="000000"/>
                </a:solidFill>
                <a:latin typeface="Arial"/>
                <a:ea typeface="Arial"/>
                <a:cs typeface="Arial"/>
                <a:sym typeface="Arial"/>
              </a:rPr>
              <a:t>日照時間</a:t>
            </a:r>
            <a:endParaRPr sz="2000" b="0" i="0" u="none" strike="noStrike" cap="none">
              <a:solidFill>
                <a:srgbClr val="000000"/>
              </a:solidFill>
              <a:latin typeface="Arial"/>
              <a:ea typeface="Arial"/>
              <a:cs typeface="Arial"/>
              <a:sym typeface="Arial"/>
            </a:endParaRPr>
          </a:p>
          <a:p>
            <a:pPr marL="863600" marR="0" lvl="1" indent="-228600" algn="l" rtl="0">
              <a:lnSpc>
                <a:spcPct val="90000"/>
              </a:lnSpc>
              <a:spcBef>
                <a:spcPts val="560"/>
              </a:spcBef>
              <a:spcAft>
                <a:spcPts val="0"/>
              </a:spcAft>
              <a:buClr>
                <a:srgbClr val="000000"/>
              </a:buClr>
              <a:buSzPts val="2000"/>
              <a:buFont typeface="Arial"/>
              <a:buChar char="•"/>
            </a:pPr>
            <a:r>
              <a:rPr lang="zh-TW" sz="2000" b="0" i="0" u="none" strike="noStrike" cap="none">
                <a:solidFill>
                  <a:srgbClr val="000000"/>
                </a:solidFill>
                <a:latin typeface="Arial"/>
                <a:ea typeface="Arial"/>
                <a:cs typeface="Arial"/>
                <a:sym typeface="Arial"/>
              </a:rPr>
              <a:t>降雪量 / 積雪</a:t>
            </a:r>
            <a:endParaRPr sz="2000" b="0" i="0" u="none" strike="noStrike" cap="none">
              <a:solidFill>
                <a:srgbClr val="000000"/>
              </a:solidFill>
              <a:latin typeface="Arial"/>
              <a:ea typeface="Arial"/>
              <a:cs typeface="Arial"/>
              <a:sym typeface="Arial"/>
            </a:endParaRPr>
          </a:p>
          <a:p>
            <a:pPr marL="863600" marR="0" lvl="1" indent="-228600" algn="l" rtl="0">
              <a:lnSpc>
                <a:spcPct val="90000"/>
              </a:lnSpc>
              <a:spcBef>
                <a:spcPts val="560"/>
              </a:spcBef>
              <a:spcAft>
                <a:spcPts val="0"/>
              </a:spcAft>
              <a:buClr>
                <a:srgbClr val="000000"/>
              </a:buClr>
              <a:buSzPts val="2000"/>
              <a:buFont typeface="Arial"/>
              <a:buChar char="•"/>
            </a:pPr>
            <a:r>
              <a:rPr lang="zh-TW" sz="2000" b="0" i="0" u="none" strike="noStrike" cap="none">
                <a:solidFill>
                  <a:srgbClr val="000000"/>
                </a:solidFill>
                <a:latin typeface="Arial"/>
                <a:ea typeface="Arial"/>
                <a:cs typeface="Arial"/>
                <a:sym typeface="Arial"/>
              </a:rPr>
              <a:t>天氣概況</a:t>
            </a:r>
            <a:endParaRPr/>
          </a:p>
          <a:p>
            <a:pPr marL="1143000" marR="0" lvl="2" indent="-50800" algn="l" rtl="0">
              <a:lnSpc>
                <a:spcPct val="90000"/>
              </a:lnSpc>
              <a:spcBef>
                <a:spcPts val="400"/>
              </a:spcBef>
              <a:spcAft>
                <a:spcPts val="0"/>
              </a:spcAft>
              <a:buClr>
                <a:schemeClr val="dk1"/>
              </a:buClr>
              <a:buSzPts val="2800"/>
              <a:buFont typeface="Arial"/>
              <a:buNone/>
            </a:pPr>
            <a:endParaRPr sz="2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zh-TW" b="1" dirty="0"/>
              <a:t>資料收集</a:t>
            </a:r>
            <a:endParaRPr b="1" dirty="0"/>
          </a:p>
        </p:txBody>
      </p:sp>
      <p:sp>
        <p:nvSpPr>
          <p:cNvPr id="137" name="Google Shape;137;p7"/>
          <p:cNvSpPr txBox="1">
            <a:spLocks noGrp="1"/>
          </p:cNvSpPr>
          <p:nvPr>
            <p:ph type="body" idx="1"/>
          </p:nvPr>
        </p:nvSpPr>
        <p:spPr>
          <a:xfrm>
            <a:off x="838200" y="1825625"/>
            <a:ext cx="10854018" cy="9175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Arial"/>
              <a:buChar char="•"/>
            </a:pPr>
            <a:r>
              <a:rPr lang="zh-TW"/>
              <a:t>依據花期資料及氣象資料，將分析目標設為日本都道府縣中主要的47個主要城市。</a:t>
            </a:r>
            <a:endParaRPr/>
          </a:p>
          <a:p>
            <a:pPr marL="228600" lvl="0" indent="-50800" algn="l" rtl="0">
              <a:lnSpc>
                <a:spcPct val="90000"/>
              </a:lnSpc>
              <a:spcBef>
                <a:spcPts val="600"/>
              </a:spcBef>
              <a:spcAft>
                <a:spcPts val="0"/>
              </a:spcAft>
              <a:buClr>
                <a:schemeClr val="dk1"/>
              </a:buClr>
              <a:buSzPts val="2800"/>
              <a:buFont typeface="Arial"/>
              <a:buNone/>
            </a:pPr>
            <a:endParaRPr b="0" i="0" u="none" strike="noStrike"/>
          </a:p>
        </p:txBody>
      </p:sp>
      <p:sp>
        <p:nvSpPr>
          <p:cNvPr id="138" name="Google Shape;13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ltLang="zh-TW"/>
              <a:t>9</a:t>
            </a:fld>
            <a:endParaRPr/>
          </a:p>
        </p:txBody>
      </p:sp>
      <p:pic>
        <p:nvPicPr>
          <p:cNvPr id="6" name="Google Shape;139;p7">
            <a:extLst>
              <a:ext uri="{FF2B5EF4-FFF2-40B4-BE49-F238E27FC236}">
                <a16:creationId xmlns:a16="http://schemas.microsoft.com/office/drawing/2014/main" id="{65CB3BBC-904A-41F8-AFDF-5939C9D9E910}"/>
              </a:ext>
            </a:extLst>
          </p:cNvPr>
          <p:cNvPicPr preferRelativeResize="0"/>
          <p:nvPr/>
        </p:nvPicPr>
        <p:blipFill>
          <a:blip r:embed="rId3">
            <a:alphaModFix/>
          </a:blip>
          <a:stretch>
            <a:fillRect/>
          </a:stretch>
        </p:blipFill>
        <p:spPr>
          <a:xfrm>
            <a:off x="1962500" y="2640650"/>
            <a:ext cx="7848602" cy="3715700"/>
          </a:xfrm>
          <a:prstGeom prst="rect">
            <a:avLst/>
          </a:prstGeom>
          <a:noFill/>
          <a:ln>
            <a:noFill/>
          </a:ln>
        </p:spPr>
      </p:pic>
    </p:spTree>
  </p:cSld>
  <p:clrMapOvr>
    <a:masterClrMapping/>
  </p:clrMapOvr>
</p:sld>
</file>

<file path=ppt/theme/theme1.xml><?xml version="1.0" encoding="utf-8"?>
<a:theme xmlns:a="http://schemas.openxmlformats.org/drawingml/2006/main" name="佈景主題1">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TotalTime>
  <Words>2924</Words>
  <Application>Microsoft Office PowerPoint</Application>
  <PresentationFormat>寬螢幕</PresentationFormat>
  <Paragraphs>243</Paragraphs>
  <Slides>30</Slides>
  <Notes>29</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30</vt:i4>
      </vt:variant>
    </vt:vector>
  </HeadingPairs>
  <TitlesOfParts>
    <vt:vector size="35" baseType="lpstr">
      <vt:lpstr>-apple-system</vt:lpstr>
      <vt:lpstr>微軟正黑體</vt:lpstr>
      <vt:lpstr>Arial</vt:lpstr>
      <vt:lpstr>Calibri</vt:lpstr>
      <vt:lpstr>佈景主題1</vt:lpstr>
      <vt:lpstr>資訊科學系碩士在職專班 資料科學期末報告 櫻花最前線-櫻の開花日</vt:lpstr>
      <vt:lpstr>大綱</vt:lpstr>
      <vt:lpstr>動機</vt:lpstr>
      <vt:lpstr>目標與做法 – 櫻花開花怎麼預測</vt:lpstr>
      <vt:lpstr>目標與做法 – 櫻花四階段</vt:lpstr>
      <vt:lpstr>目標與做法</vt:lpstr>
      <vt:lpstr>資料收集</vt:lpstr>
      <vt:lpstr>資料收集</vt:lpstr>
      <vt:lpstr>資料收集</vt:lpstr>
      <vt:lpstr>資料處理 – 資料量</vt:lpstr>
      <vt:lpstr>資料處理 – Missing Value</vt:lpstr>
      <vt:lpstr>資料處理 – 前處理</vt:lpstr>
      <vt:lpstr>資料處理 – 切train and test data</vt:lpstr>
      <vt:lpstr>預測模型 – Null Model</vt:lpstr>
      <vt:lpstr>預測模型 – Null model</vt:lpstr>
      <vt:lpstr>預測模型 – LSTM</vt:lpstr>
      <vt:lpstr>預測模型 – 架構來源想法</vt:lpstr>
      <vt:lpstr>預測模型</vt:lpstr>
      <vt:lpstr>預測模型</vt:lpstr>
      <vt:lpstr>預測模型</vt:lpstr>
      <vt:lpstr>預測模型</vt:lpstr>
      <vt:lpstr>預測模型</vt:lpstr>
      <vt:lpstr>預測模型</vt:lpstr>
      <vt:lpstr>預測模型</vt:lpstr>
      <vt:lpstr>預測模型</vt:lpstr>
      <vt:lpstr>預測模型</vt:lpstr>
      <vt:lpstr>預測結果分析 - 使用Training Data</vt:lpstr>
      <vt:lpstr>預測結果分析- 使用Training Data</vt:lpstr>
      <vt:lpstr>預測結果分析- 使用Test Data</vt:lpstr>
      <vt:lpstr>Improve預測模型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資訊科學系碩士在職專班 資料科學期末報告 櫻花最前線-櫻の開花日</dc:title>
  <dc:creator>明義 洪</dc:creator>
  <cp:lastModifiedBy>SHANG SHAN</cp:lastModifiedBy>
  <cp:revision>15</cp:revision>
  <dcterms:created xsi:type="dcterms:W3CDTF">2023-06-07T00:27:48Z</dcterms:created>
  <dcterms:modified xsi:type="dcterms:W3CDTF">2023-06-15T10:50:52Z</dcterms:modified>
</cp:coreProperties>
</file>