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9E6D6-56B2-4C1B-98F2-D6FFA2784708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4BAAC-F0A9-45E9-890A-4288BA97A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6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90C871-8CEE-0B69-2935-33C0DA576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"/>
            <a:ext cx="13471346" cy="75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51E4D6-1490-4197-D0A5-42FC8CAB4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127040-D1A3-7122-49A9-8F16A1519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AECE9-B7F7-ADF5-E37F-9C8EC68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5A-4602-445F-A9F9-BD14D93FDF32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65880D-61A3-623B-51CE-90733CF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95A6B-366C-9528-9E81-0ABF2136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21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D103A-D3FF-2409-048A-7B9E0B5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6E8FB-C40C-FD57-7CBF-D7A397D13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E2A3C-04A6-3E0C-436A-0C8B44B5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9074-18B4-4930-B6C6-7585B05B9648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E707B-B0DB-D770-3689-F167CB93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A066B-3C87-8B37-505D-4F74BCA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6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AEF2D8-76A8-8961-3AC4-C23488C4D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CBFE29-107D-B6EE-0F6D-6A777E97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5E5226-95D6-BA2E-4BD7-F8AEAB03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BA1-C5E7-435D-828C-BB026149E623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29F0C-6AD3-AD47-4D61-BDB70FF1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9D8FE-6B13-3850-AF7D-772A46E5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24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3FBCD-EDA3-25B1-41B8-8DD979A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7C2FB-1727-A067-7DAB-212C602F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7ECDA-C0F8-0046-38FF-029D520D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14FC-8020-48F0-A2A3-B429AF8FC2F3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A5236-3614-7EC5-109E-C1F22C5F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36C2-2A19-373E-B466-45F6732D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1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7D2A9-7F53-6953-CA16-4A6094E7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D7BD05-D8ED-4BAA-FD73-A80ED413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372C5-0236-3E89-101B-AB6037DE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01-772E-4F6E-B9C7-10AC04CC5656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E4A00-ED5C-8CA1-162E-573B8188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80767-D0BA-5030-7F21-4D4B0B7C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CE950-9608-F674-D819-747960D9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D721B-B09F-70C9-8D96-0C0B6610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2CCA6-325A-E8D7-E196-8DF53878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6A1FA2-EE8E-374B-EA7C-778C1B0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BF1-3D74-4A56-8251-1D66A643D69A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9AD0-BED4-072E-3491-C922E60B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7DC493-0753-AB7A-3B04-D5A10EF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4E640-6B23-0055-AA25-EB11F0E8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9C5301-8722-D605-7D9F-066C72FF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16A651-5AF5-A1CA-EB80-F04402C3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73F382-41C0-7CD7-FF61-04B58A812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4EF426-3121-7FDF-42D2-FE811EED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AE9F3C-11A5-2602-2967-D4B9A688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1FB-FACA-4817-AB3B-6FD69F21A695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FECB81-11D6-AD5C-F81D-B81EBD05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DD37C4-2967-FBC1-A0AB-F2B3D2D8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97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E8188-8EFB-05D0-536D-421D58F9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DF4440-2F79-91C1-918E-3C11ACA1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091C-7A43-485F-BA09-A65CDACF9690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9F166E-B626-C961-E292-2CC6FB34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0691C-6BAA-FB25-41D3-ECD4DAD6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91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156866-F0C8-ABAB-6D47-311DA8C7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0E4-DD54-4BEE-9642-9A73F4CA8FF4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50D9A6-6B87-7B33-2429-4B4CAABD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26B609-FB2B-0159-2DB1-BD1F1BA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2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75808-6188-FE44-F6E9-B17EF70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FB4AF-0BFE-7A48-E9CB-9B42B12E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86D143-5873-D9CE-7A07-D10CB0D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BD4F60-E28A-9791-E7CD-300F6278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8F0-9208-4601-AEE1-773C581A6521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66A3D4-C2A9-6FCE-7944-C76B10D5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F0080B-D734-13D9-FE5B-310FF2B2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260EC-6B22-731B-64F3-380752A1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06C9BA-19E8-747B-40B3-11ABCB44D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4FBF3-5A68-DD44-1362-B8848748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3693F-DEBF-E3F4-3B8A-DBA175D1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359-DB95-4A52-AD4D-0AB8163E7E89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E6F5B-1527-666D-69CC-CD830B64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B5B2ED-2D10-067C-46A5-64B743D9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8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53E4EA7-CCCD-2EF0-EBD0-9A1FCF52EA32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2B2D4A-FC5D-09B3-726B-4668B707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B09A02-1DD0-3B20-07D5-E030B291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3288E-408F-B47F-B29B-4C1F18549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清松手寫體1" panose="00000500000000000000" pitchFamily="2" charset="-120"/>
                <a:ea typeface="清松手寫體1" panose="00000500000000000000" pitchFamily="2" charset="-120"/>
              </a:defRPr>
            </a:lvl1pPr>
          </a:lstStyle>
          <a:p>
            <a:fld id="{2F6A7833-BBDE-41C8-B0A0-EE947AA801D2}" type="datetime1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C706E2-5875-5D65-2788-2B554560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清松手寫體1" panose="00000500000000000000" pitchFamily="2" charset="-120"/>
                <a:ea typeface="清松手寫體1" panose="00000500000000000000" pitchFamily="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923264-B5DF-66C0-017B-8FA61FEBC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清松手寫體1" panose="00000500000000000000" pitchFamily="2" charset="-120"/>
                <a:ea typeface="清松手寫體1" panose="00000500000000000000" pitchFamily="2" charset="-120"/>
              </a:defRPr>
            </a:lvl1pPr>
          </a:lstStyle>
          <a:p>
            <a:fld id="{03A2D311-CBC5-43F4-A33B-471661A6733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玩具, 洋娃娃, 光線 的圖片&#10;&#10;自動產生的描述">
            <a:extLst>
              <a:ext uri="{FF2B5EF4-FFF2-40B4-BE49-F238E27FC236}">
                <a16:creationId xmlns:a16="http://schemas.microsoft.com/office/drawing/2014/main" id="{0C052804-742D-12ED-6069-E3F514730D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401" y="5646843"/>
            <a:ext cx="940599" cy="1330113"/>
          </a:xfrm>
          <a:prstGeom prst="rect">
            <a:avLst/>
          </a:prstGeom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911632B9-50FE-3229-4CB5-DB7CB16F0B48}"/>
              </a:ext>
            </a:extLst>
          </p:cNvPr>
          <p:cNvSpPr/>
          <p:nvPr/>
        </p:nvSpPr>
        <p:spPr>
          <a:xfrm>
            <a:off x="10840720" y="6311900"/>
            <a:ext cx="513080" cy="409575"/>
          </a:xfrm>
          <a:prstGeom prst="wedgeRoundRectCallout">
            <a:avLst>
              <a:gd name="adj1" fmla="val 72102"/>
              <a:gd name="adj2" fmla="val -63688"/>
              <a:gd name="adj3" fmla="val 1666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67F8FF-76CC-6ED7-C6B0-730175B2D2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2" r="25639" b="9954"/>
          <a:stretch/>
        </p:blipFill>
        <p:spPr bwMode="auto">
          <a:xfrm>
            <a:off x="0" y="-199697"/>
            <a:ext cx="12192000" cy="18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清松手寫體4-Regular" panose="00000500000000000000" pitchFamily="2" charset="-120"/>
          <a:ea typeface="清松手寫體4-Regular" panose="00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清松手寫體1" panose="00000500000000000000" pitchFamily="2" charset="-120"/>
          <a:ea typeface="清松手寫體1" panose="00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清松手寫體1" panose="00000500000000000000" pitchFamily="2" charset="-120"/>
          <a:ea typeface="清松手寫體1" panose="00000500000000000000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清松手寫體1" panose="00000500000000000000" pitchFamily="2" charset="-120"/>
          <a:ea typeface="清松手寫體1" panose="00000500000000000000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清松手寫體1" panose="00000500000000000000" pitchFamily="2" charset="-120"/>
          <a:ea typeface="清松手寫體1" panose="00000500000000000000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清松手寫體1" panose="00000500000000000000" pitchFamily="2" charset="-120"/>
          <a:ea typeface="清松手寫體1" panose="00000500000000000000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7C7B7-C915-3E38-117C-100DBE5DC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資訊科學系碩士在職專班</a:t>
            </a:r>
            <a:b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資料科學期末報告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櫻花最前線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櫻</a:t>
            </a:r>
            <a:r>
              <a:rPr lang="ja-JP" alt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zh-TW" alt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開花日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54A84F-80DD-BD49-35A8-4B83E501A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zh-TW" b="1" dirty="0"/>
              <a:t>111971010 </a:t>
            </a:r>
            <a:r>
              <a:rPr lang="zh-TW" altLang="en-US" b="1" dirty="0"/>
              <a:t>許瀞文</a:t>
            </a:r>
            <a:endParaRPr lang="en-US" altLang="zh-TW" b="1" dirty="0"/>
          </a:p>
          <a:p>
            <a:pPr algn="r"/>
            <a:r>
              <a:rPr lang="en-US" altLang="zh-TW" b="1" dirty="0"/>
              <a:t>111971014 </a:t>
            </a:r>
            <a:r>
              <a:rPr lang="zh-TW" altLang="en-US" b="1" dirty="0"/>
              <a:t>商瑞珊</a:t>
            </a:r>
          </a:p>
          <a:p>
            <a:pPr algn="r"/>
            <a:r>
              <a:rPr lang="en-US" altLang="zh-TW" b="1" dirty="0"/>
              <a:t>111971017 </a:t>
            </a:r>
            <a:r>
              <a:rPr lang="zh-TW" altLang="en-US" b="1" dirty="0"/>
              <a:t>許瑋如</a:t>
            </a:r>
            <a:endParaRPr lang="en-US" altLang="zh-TW" b="1" dirty="0"/>
          </a:p>
          <a:p>
            <a:pPr algn="r"/>
            <a:r>
              <a:rPr lang="en-US" altLang="zh-TW" b="1" dirty="0"/>
              <a:t>110971013 </a:t>
            </a:r>
            <a:r>
              <a:rPr lang="zh-TW" altLang="en-US" b="1" dirty="0"/>
              <a:t>洪明義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FE90F5-B855-7472-D45D-B8243921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3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866C8-CBBC-A50B-21C4-959FF560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5706D-4862-CD01-8CF2-7576693C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endParaRPr lang="en-US" altLang="zh-TW" dirty="0"/>
          </a:p>
          <a:p>
            <a:r>
              <a:rPr lang="zh-TW" altLang="en-US" dirty="0"/>
              <a:t>資料收集</a:t>
            </a:r>
            <a:endParaRPr lang="en-US" altLang="zh-TW" dirty="0"/>
          </a:p>
          <a:p>
            <a:r>
              <a:rPr lang="zh-TW" altLang="en-US" dirty="0"/>
              <a:t>模型架構探索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6D429-41E5-00EB-6358-4B8EBAA9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7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52190-FFBC-731F-4407-D7425343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r>
              <a:rPr lang="en-US" altLang="zh-TW" dirty="0"/>
              <a:t>(</a:t>
            </a:r>
            <a:r>
              <a:rPr lang="zh-TW" altLang="en-US" dirty="0"/>
              <a:t>感興趣的事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51F8E-B543-23A5-E1DA-AD92A81A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1429408"/>
            <a:ext cx="10765221" cy="5428592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TW" altLang="en-US" sz="2400" dirty="0"/>
              <a:t>一年之中，櫻花樹基本上要經歷</a:t>
            </a:r>
            <a:r>
              <a:rPr lang="en-US" altLang="zh-TW" sz="2400" dirty="0"/>
              <a:t>4</a:t>
            </a:r>
            <a:r>
              <a:rPr lang="zh-TW" altLang="en-US" sz="2400" dirty="0"/>
              <a:t>個階段：能量產生、冬眠、生長，當然還有開花。 這些階段大致遵循季節，但不完全如此。</a:t>
            </a:r>
          </a:p>
          <a:p>
            <a:pPr>
              <a:lnSpc>
                <a:spcPct val="170000"/>
              </a:lnSpc>
            </a:pPr>
            <a:r>
              <a:rPr lang="zh-TW" altLang="en-US" sz="2400" dirty="0"/>
              <a:t>生產階段： 花蕾初發育（夏秋） 冬眠期： 樹芽停止生長，樹體進入冬眠期（秋末</a:t>
            </a:r>
            <a:r>
              <a:rPr lang="en-US" altLang="zh-TW" sz="2400" dirty="0"/>
              <a:t>-</a:t>
            </a:r>
            <a:r>
              <a:rPr lang="zh-TW" altLang="en-US" sz="2400" dirty="0"/>
              <a:t>冬季） 生長階段：當樹從冬眠中甦醒時，芽再次繼續生長（冬末</a:t>
            </a:r>
            <a:r>
              <a:rPr lang="en-US" altLang="zh-TW" sz="2400" dirty="0"/>
              <a:t>-</a:t>
            </a:r>
            <a:r>
              <a:rPr lang="zh-TW" altLang="en-US" sz="2400" dirty="0"/>
              <a:t>春季） 花期：花蕾終於在春天開花（在氣候條件允許的情況下），一旦它們能夠完全發育。（春天）</a:t>
            </a:r>
          </a:p>
          <a:p>
            <a:pPr>
              <a:lnSpc>
                <a:spcPct val="170000"/>
              </a:lnSpc>
            </a:pPr>
            <a:r>
              <a:rPr lang="zh-TW" altLang="en-US" sz="2400" dirty="0"/>
              <a:t>每年，在冬季即將結束但樹木最終開花之前，冬眠期就會結束。 休整過冬的櫻花一旦獲得新陳代謝，就會開始新陳代謝，花蕾繼續生長（雖然我們可能不會立即註意到這種情況。）但是，這個循環並不是簡單的發條</a:t>
            </a:r>
            <a:r>
              <a:rPr lang="en-US" altLang="zh-TW" sz="2400" dirty="0"/>
              <a:t>——</a:t>
            </a:r>
            <a:r>
              <a:rPr lang="zh-TW" altLang="en-US" sz="2400" dirty="0"/>
              <a:t>例如，在溫度高於 常年</a:t>
            </a:r>
            <a:r>
              <a:rPr lang="en-US" altLang="zh-TW" sz="2400" dirty="0"/>
              <a:t>20℃</a:t>
            </a:r>
            <a:r>
              <a:rPr lang="zh-TW" altLang="en-US" sz="2400" dirty="0"/>
              <a:t>，樹木無法充分冬眠，因而無法開花。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7EA906-E1DC-9A1A-7050-42FD83F7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C1071-614C-3931-1620-DA181F14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r>
              <a:rPr lang="en-US" altLang="zh-TW" dirty="0"/>
              <a:t>(</a:t>
            </a:r>
            <a:r>
              <a:rPr lang="zh-TW" altLang="en-US" dirty="0"/>
              <a:t>感興趣的事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FEF1FE-9D28-2198-4C6E-1E76DB7C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在這個挑戰中，我們概述了櫻花達到最終開花日期的基本機制。 我們考慮為東京的櫻花案例建立一個開花日期預測模型，數據拆分如下：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TEST</a:t>
            </a:r>
            <a:r>
              <a:rPr lang="zh-TW" altLang="en-US" dirty="0"/>
              <a:t>年份： </a:t>
            </a:r>
            <a:r>
              <a:rPr lang="en-US" altLang="zh-TW" dirty="0"/>
              <a:t>1966</a:t>
            </a:r>
            <a:r>
              <a:rPr lang="zh-TW" altLang="en-US" dirty="0"/>
              <a:t>、</a:t>
            </a:r>
            <a:r>
              <a:rPr lang="en-US" altLang="zh-TW" dirty="0"/>
              <a:t>1971</a:t>
            </a:r>
            <a:r>
              <a:rPr lang="zh-TW" altLang="en-US" dirty="0"/>
              <a:t>、</a:t>
            </a:r>
            <a:r>
              <a:rPr lang="en-US" altLang="zh-TW" dirty="0"/>
              <a:t>1985</a:t>
            </a:r>
            <a:r>
              <a:rPr lang="zh-TW" altLang="en-US" dirty="0"/>
              <a:t>、</a:t>
            </a:r>
            <a:r>
              <a:rPr lang="en-US" altLang="zh-TW" dirty="0"/>
              <a:t>1994</a:t>
            </a:r>
            <a:r>
              <a:rPr lang="zh-TW" altLang="en-US" dirty="0"/>
              <a:t>、</a:t>
            </a:r>
            <a:r>
              <a:rPr lang="en-US" altLang="zh-TW" dirty="0"/>
              <a:t>2008 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訓練年份：</a:t>
            </a:r>
            <a:r>
              <a:rPr lang="en-US" altLang="zh-TW" dirty="0"/>
              <a:t>1961</a:t>
            </a:r>
            <a:r>
              <a:rPr lang="zh-TW" altLang="en-US" dirty="0"/>
              <a:t>年至</a:t>
            </a:r>
            <a:r>
              <a:rPr lang="en-US" altLang="zh-TW" dirty="0"/>
              <a:t>2017</a:t>
            </a:r>
            <a:r>
              <a:rPr lang="zh-TW" altLang="en-US" dirty="0"/>
              <a:t>年（不含考試年）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您應該將模型與訓練年份的數據相匹配，然後使用該模型來預測每個測試年份的開花日期。 應用於數據的 </a:t>
            </a:r>
            <a:r>
              <a:rPr lang="en-US" altLang="zh-TW" dirty="0"/>
              <a:t>3 </a:t>
            </a:r>
            <a:r>
              <a:rPr lang="zh-TW" altLang="en-US" dirty="0"/>
              <a:t>個模型如下所述。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9303DA-5858-E408-5014-FC779C3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94D92-2E5E-99FA-C147-37D4F78E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87ADA-0671-3491-3BA5-CAED57D7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對於開花日期的粗略估計，我們從一個簡單的“基於規則”的預測模型開始，稱為“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度規則</a:t>
            </a:r>
            <a:r>
              <a:rPr lang="zh-TW" altLang="en-US" dirty="0"/>
              <a:t>”。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該規則包括記錄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日開始</a:t>
            </a:r>
            <a:r>
              <a:rPr lang="zh-TW" altLang="en-US" dirty="0"/>
              <a:t>的每一天的最高溫度，並對這些溫度求和，直到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總和超過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 °C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發生這種情況的那一天是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預測的開花日期</a:t>
            </a:r>
            <a:r>
              <a:rPr lang="zh-TW" altLang="en-US" dirty="0"/>
              <a:t>。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這個 </a:t>
            </a:r>
            <a:r>
              <a:rPr lang="en-US" altLang="zh-TW" dirty="0"/>
              <a:t>600 ∘ C </a:t>
            </a:r>
            <a:r>
              <a:rPr lang="zh-TW" altLang="en-US" dirty="0"/>
              <a:t>閾值用於輕鬆預測不同位置的開花日期因位置而異。 但是，為了更精確的預測，應該為每個位置設置不同的值。 在這個挑戰中，我們以東京為例來驗證“</a:t>
            </a:r>
            <a:r>
              <a:rPr lang="en-US" altLang="zh-TW" dirty="0"/>
              <a:t>600 </a:t>
            </a:r>
            <a:r>
              <a:rPr lang="zh-TW" altLang="en-US" dirty="0"/>
              <a:t>度規則”的準確性。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91AF98-D1EA-BE26-2ED5-FAE055D3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D9549-A971-8C6F-E014-A99CAE0E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0E524-EC12-126B-5FF4-2EC717FB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數據採集</a:t>
            </a:r>
            <a:r>
              <a:rPr lang="en-US" altLang="zh-TW" dirty="0"/>
              <a:t>- </a:t>
            </a:r>
            <a:r>
              <a:rPr lang="zh-TW" altLang="en-US" dirty="0"/>
              <a:t>櫻花盛開的日期是從日本氣象廳網站收集的。 下面顯示的以下鏈接是我們數據集中櫻花盛開日期的來源。 從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http://www.data.jma.go.jp/sakura/data/sakura003_01.html </a:t>
            </a:r>
            <a:r>
              <a:rPr lang="zh-TW" altLang="en-US" dirty="0"/>
              <a:t>到 </a:t>
            </a:r>
            <a:r>
              <a:rPr lang="en-US" altLang="zh-TW" dirty="0"/>
              <a:t>http://www.data.jma.go.jp/sakura/data/sakura003_06.html </a:t>
            </a:r>
            <a:r>
              <a:rPr lang="zh-TW" altLang="en-US" dirty="0"/>
              <a:t>開花日期存儲在名為 </a:t>
            </a:r>
            <a:r>
              <a:rPr lang="en-US" altLang="zh-TW" dirty="0"/>
              <a:t>BloomDate.CSV </a:t>
            </a:r>
            <a:r>
              <a:rPr lang="zh-TW" altLang="en-US" dirty="0"/>
              <a:t>的 </a:t>
            </a:r>
            <a:r>
              <a:rPr lang="en-US" altLang="zh-TW" dirty="0"/>
              <a:t>CSV </a:t>
            </a:r>
            <a:r>
              <a:rPr lang="zh-TW" altLang="en-US" dirty="0"/>
              <a:t>文件中。 東京過去 </a:t>
            </a:r>
            <a:r>
              <a:rPr lang="en-US" altLang="zh-TW" dirty="0"/>
              <a:t>51 </a:t>
            </a:r>
            <a:r>
              <a:rPr lang="zh-TW" altLang="en-US" dirty="0"/>
              <a:t>年的天氣數據存儲在 </a:t>
            </a:r>
            <a:r>
              <a:rPr lang="en-US" altLang="zh-TW" dirty="0"/>
              <a:t>Tokyo_en.CSV </a:t>
            </a:r>
            <a:r>
              <a:rPr lang="zh-TW" altLang="en-US" dirty="0"/>
              <a:t>中。 然後將兩個數據集合併到一個名為 </a:t>
            </a:r>
            <a:r>
              <a:rPr lang="en-US" altLang="zh-TW" dirty="0"/>
              <a:t>sakura.CSV </a:t>
            </a:r>
            <a:r>
              <a:rPr lang="zh-TW" altLang="en-US" dirty="0"/>
              <a:t>的 </a:t>
            </a:r>
            <a:r>
              <a:rPr lang="en-US" altLang="zh-TW" dirty="0"/>
              <a:t>CSV </a:t>
            </a:r>
            <a:r>
              <a:rPr lang="zh-TW" altLang="en-US" dirty="0"/>
              <a:t>文件中，其中包含有關天氣和開花日期的完整信息。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01A01A-5D2B-6559-AD31-C92405D6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6FE419-D260-42C2-C42C-AAC48084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311-CBC5-43F4-A33B-471661A6733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1A22ECC-B97C-C141-2BFE-5DC20506FFD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4289" y="339068"/>
            <a:ext cx="11752178" cy="5472770"/>
          </a:xfrm>
        </p:spPr>
      </p:pic>
    </p:spTree>
    <p:extLst>
      <p:ext uri="{BB962C8B-B14F-4D97-AF65-F5344CB8AC3E}">
        <p14:creationId xmlns:p14="http://schemas.microsoft.com/office/powerpoint/2010/main" val="40128296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A352B7A-20F5-486E-8CD3-D5F2DDC362A1}" vid="{0CE6F360-E7B7-4232-8CEA-03616357B8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186</TotalTime>
  <Words>609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清松手寫體1</vt:lpstr>
      <vt:lpstr>清松手寫體4-Regular</vt:lpstr>
      <vt:lpstr>Arial</vt:lpstr>
      <vt:lpstr>Calibri</vt:lpstr>
      <vt:lpstr>佈景主題1</vt:lpstr>
      <vt:lpstr>資訊科學系碩士在職專班 資料科學期末報告 櫻花最前線-櫻の開花日</vt:lpstr>
      <vt:lpstr>大綱</vt:lpstr>
      <vt:lpstr>動機(感興趣的事)</vt:lpstr>
      <vt:lpstr>動機(感興趣的事)</vt:lpstr>
      <vt:lpstr>預測模型</vt:lpstr>
      <vt:lpstr>資料收集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資訊科學系碩士在職專班 資料科學期末報告 櫻花最前線-櫻の開花日</dc:title>
  <dc:creator>明義 洪</dc:creator>
  <cp:lastModifiedBy>明義 洪</cp:lastModifiedBy>
  <cp:revision>4</cp:revision>
  <dcterms:created xsi:type="dcterms:W3CDTF">2023-06-07T00:27:48Z</dcterms:created>
  <dcterms:modified xsi:type="dcterms:W3CDTF">2023-06-08T10:35:33Z</dcterms:modified>
</cp:coreProperties>
</file>