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68A6E1-BBD2-4CC6-8050-BAFEAAC8826C}">
  <a:tblStyle styleId="{A268A6E1-BBD2-4CC6-8050-BAFEAAC88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dd82d83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6dd82d83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c1020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c1020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6ee9e19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6ee9e19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c10208e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c10208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6c10208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6c10208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6c10208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6c10208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6c10208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6c10208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6c10208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6c10208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6ee9e19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6ee9e19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6c10208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6c10208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6c10208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6c10208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dd82d83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6dd82d83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6dc6fb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6dc6fb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6d603e1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6d603e1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6dd82d83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6dd82d83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6ee9e19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6ee9e19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dd82d83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6dd82d83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6dd82d8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6dd82d8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6dd82d83f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6dd82d83f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6dd82d83f_1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6dd82d83f_1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6dd82d83f_1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6dd82d83f_1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6dd82d83f_1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6dd82d83f_1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6dd82d83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6dd82d83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6dd82d83f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6dd82d83f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6dd82d83f_1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6dd82d83f_1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6dd82d83f_1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6dd82d83f_1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6dd82d83f_1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6dd82d83f_1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6dd82d83f_1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6dd82d83f_1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6dd82d83f_1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6dd82d83f_1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6dd82d83f_1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6dd82d83f_1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6ee9e195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6ee9e195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5c4c6d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5c4c6d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6ee9e1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6ee9e1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ee9e19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ee9e19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6ee9e19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6ee9e19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6ee9e19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6ee9e19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search?q=Xgboost+parameters+Description&amp;spell=1&amp;sa=X&amp;ved=2ahUKEwizg-PosLH_AhWDZd4KHWdfDeUQkeECKAB6BAgHEA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Relationship Id="rId5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kaggle.com/code/zfturbo/to-the-top-v3" TargetMode="External"/><Relationship Id="rId4" Type="http://schemas.openxmlformats.org/officeDocument/2006/relationships/hyperlink" Target="https://www.kaggle.com/code/cast42/exploring-features" TargetMode="External"/><Relationship Id="rId5" Type="http://schemas.openxmlformats.org/officeDocument/2006/relationships/hyperlink" Target="https://www.rdocumentation.org/packages/unbalanced/versions/2.0/topics/ubBala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73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1 :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3077">
                <a:solidFill>
                  <a:srgbClr val="1F2328"/>
                </a:solidFill>
                <a:highlight>
                  <a:srgbClr val="FFFFFF"/>
                </a:highlight>
              </a:rPr>
              <a:t>Review Santander Customer Satisfaction Contest with 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548250" y="2852125"/>
            <a:ext cx="26394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程至榮  </a:t>
            </a: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資碩一  111753151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高語謙  資碩一  111753130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吳家瑋  </a:t>
            </a: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資碩一  111753141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顧以恩  統計三  109304033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張翊鞍  統計四  108304004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TARGET</a:t>
            </a:r>
            <a:endParaRPr b="1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he dataset is extremely unbalanced.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75" y="2201125"/>
            <a:ext cx="3232275" cy="25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176" y="1721075"/>
            <a:ext cx="3059200" cy="31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538" y="596063"/>
            <a:ext cx="28670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0" y="492650"/>
            <a:ext cx="387667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075" y="409575"/>
            <a:ext cx="359092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83225" y="2016275"/>
            <a:ext cx="39453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Unsatisfied</a:t>
            </a:r>
            <a:r>
              <a:rPr lang="zh-TW"/>
              <a:t> customers have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slightly more features that are zero.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825" y="268900"/>
            <a:ext cx="4753175" cy="47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2500">
                <a:highlight>
                  <a:srgbClr val="FFFFFF"/>
                </a:highlight>
              </a:rPr>
              <a:t>var3: nationality of the customer</a:t>
            </a:r>
            <a:endParaRPr b="1" sz="2500">
              <a:highlight>
                <a:srgbClr val="FFFFFF"/>
              </a:highlight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-999999 means the nationality is unknown, replace it with 2(the most common value)  in this column.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400" y="3541450"/>
            <a:ext cx="53721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125" y="2273056"/>
            <a:ext cx="5372101" cy="646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5"/>
          <p:cNvCxnSpPr/>
          <p:nvPr/>
        </p:nvCxnSpPr>
        <p:spPr>
          <a:xfrm>
            <a:off x="4505500" y="3021800"/>
            <a:ext cx="9900" cy="4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num_var4 : number of bank products</a:t>
            </a:r>
            <a:endParaRPr b="1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Most customers have 1 product.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</a:t>
            </a:r>
            <a:r>
              <a:rPr lang="zh-TW"/>
              <a:t>nsatisfied cosutomers have less products.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200" y="1152475"/>
            <a:ext cx="3620101" cy="371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var38: </a:t>
            </a:r>
            <a:endParaRPr b="1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140050" y="112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</a:t>
            </a:r>
            <a:r>
              <a:rPr lang="zh-TW"/>
              <a:t>ar38 is not normal distributed.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900" y="1992462"/>
            <a:ext cx="3750151" cy="4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25" y="1816825"/>
            <a:ext cx="3179750" cy="29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900" y="2903513"/>
            <a:ext cx="23431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log(var38)</a:t>
            </a:r>
            <a:endParaRPr b="1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log(var38) become normal distributed after exclude the most common value.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6" y="1787073"/>
            <a:ext cx="3326375" cy="32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200" y="1806425"/>
            <a:ext cx="3351463" cy="325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8"/>
          <p:cNvCxnSpPr/>
          <p:nvPr/>
        </p:nvCxnSpPr>
        <p:spPr>
          <a:xfrm>
            <a:off x="3991150" y="3610350"/>
            <a:ext cx="8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75" y="356425"/>
            <a:ext cx="5622875" cy="45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var15: the age of the customer</a:t>
            </a:r>
            <a:endParaRPr b="1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Unhappy customers are slightly older.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625" y="1782138"/>
            <a:ext cx="3112224" cy="30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775" y="925950"/>
            <a:ext cx="36115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350" y="1829875"/>
            <a:ext cx="2955620" cy="29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saldo_var30</a:t>
            </a:r>
            <a:endParaRPr b="1"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30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Most of the unsatisfied customers have a saldo_var30 value equal to 0.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950" y="557600"/>
            <a:ext cx="4302850" cy="42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30925" y="431900"/>
            <a:ext cx="8520600" cy="8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onpetition Description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5" y="1507550"/>
            <a:ext cx="67532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7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/>
              <a:t>log_</a:t>
            </a:r>
            <a:r>
              <a:rPr b="1" lang="zh-TW"/>
              <a:t>saldo_var30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625" y="410125"/>
            <a:ext cx="4387255" cy="43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Correlation</a:t>
            </a:r>
            <a:endParaRPr b="1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19175"/>
            <a:ext cx="4394100" cy="37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04668"/>
            <a:ext cx="4221351" cy="13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63" y="52012"/>
            <a:ext cx="5039475" cy="50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988"/>
            <a:ext cx="8839200" cy="311152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Models</a:t>
            </a:r>
            <a:endParaRPr b="1" sz="5000"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2187" y="-2717525"/>
            <a:ext cx="8375074" cy="2221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7"/>
          <p:cNvGraphicFramePr/>
          <p:nvPr/>
        </p:nvGraphicFramePr>
        <p:xfrm>
          <a:off x="32688" y="3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{A268A6E1-BBD2-4CC6-8050-BAFEAAC8826C}</a:tableStyleId>
              </a:tblPr>
              <a:tblGrid>
                <a:gridCol w="2445325"/>
                <a:gridCol w="1519750"/>
                <a:gridCol w="1519750"/>
                <a:gridCol w="1738950"/>
                <a:gridCol w="1854850"/>
              </a:tblGrid>
              <a:tr h="49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Model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private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public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Parameters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 model with 0s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Null model with 1s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Naive Bayes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0.51155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0.51245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laplace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0.51086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0.51291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family = gaussian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run time error (&gt;60)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gamma = 0.01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cost =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run time error (&gt;60)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 =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Xgboost null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0.81965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0.83217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objective = "binary:logistic"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Xgboost best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02124"/>
                          </a:solidFill>
                        </a:rPr>
                        <a:t>0.82568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02124"/>
                          </a:solidFill>
                        </a:rPr>
                        <a:t>0.83698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See next page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38"/>
          <p:cNvGraphicFramePr/>
          <p:nvPr/>
        </p:nvGraphicFramePr>
        <p:xfrm>
          <a:off x="319250" y="2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{A268A6E1-BBD2-4CC6-8050-BAFEAAC8826C}</a:tableStyleId>
              </a:tblPr>
              <a:tblGrid>
                <a:gridCol w="3670250"/>
                <a:gridCol w="4907800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2CC"/>
                          </a:solidFill>
                        </a:rPr>
                        <a:t>Xgboost paras</a:t>
                      </a:r>
                      <a:endParaRPr sz="2100">
                        <a:solidFill>
                          <a:srgbClr val="FFF2CC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2CC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Description</a:t>
                      </a:r>
                      <a:endParaRPr sz="2100">
                        <a:solidFill>
                          <a:srgbClr val="FFF2CC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 nrounds = 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執行梯度下降時的遞迴次數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max_depth = 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每棵樹的最大深度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eta = 0.05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梯度下降的學習速率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 gamma = 0.01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節點分裂所需的最小損失函數下降值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colsample_bytree = 0.75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每次建樹可以使用多少比例的f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7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min_child_weight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節點下的樣本數小於給定值時，停止分裂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subsample = 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每棵樹隨機採樣的比例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*</a:t>
                      </a: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由caret 尋找的最佳參數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9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38" name="Google Shape;2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Xgboost model performance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0" r="0" t="61042"/>
          <a:stretch/>
        </p:blipFill>
        <p:spPr>
          <a:xfrm>
            <a:off x="4155075" y="1815025"/>
            <a:ext cx="4807375" cy="226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 rotWithShape="1">
          <a:blip r:embed="rId3">
            <a:alphaModFix/>
          </a:blip>
          <a:srcRect b="42055" l="0" r="0" t="0"/>
          <a:stretch/>
        </p:blipFill>
        <p:spPr>
          <a:xfrm>
            <a:off x="311700" y="1152475"/>
            <a:ext cx="4175921" cy="29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101588" y="500750"/>
            <a:ext cx="400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ROC curve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0" y="1343125"/>
            <a:ext cx="3917899" cy="31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>
            <p:ph type="title"/>
          </p:nvPr>
        </p:nvSpPr>
        <p:spPr>
          <a:xfrm>
            <a:off x="5666025" y="579775"/>
            <a:ext cx="190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</a:t>
            </a:r>
            <a:r>
              <a:rPr lang="zh-TW"/>
              <a:t> curve</a:t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003" y="1080625"/>
            <a:ext cx="4668776" cy="35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/>
        </p:nvSpPr>
        <p:spPr>
          <a:xfrm>
            <a:off x="6313350" y="1923975"/>
            <a:ext cx="2214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AUPRC=0.3014435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1952975" y="3209825"/>
            <a:ext cx="26685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AUROC = 0.8847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5">
            <a:alphaModFix/>
          </a:blip>
          <a:srcRect b="29917" l="56487" r="15725" t="59778"/>
          <a:stretch/>
        </p:blipFill>
        <p:spPr>
          <a:xfrm>
            <a:off x="1788650" y="3720700"/>
            <a:ext cx="1102124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Undersampling</a:t>
            </a:r>
            <a:endParaRPr/>
          </a:p>
        </p:txBody>
      </p:sp>
      <p:sp>
        <p:nvSpPr>
          <p:cNvPr id="266" name="Google Shape;26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900"/>
            <a:ext cx="8839198" cy="373573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6150" y="986279"/>
            <a:ext cx="9897925" cy="32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Undersampling </a:t>
            </a:r>
            <a:endParaRPr/>
          </a:p>
        </p:txBody>
      </p:sp>
      <p:graphicFrame>
        <p:nvGraphicFramePr>
          <p:cNvPr id="280" name="Google Shape;280;p43"/>
          <p:cNvGraphicFramePr/>
          <p:nvPr/>
        </p:nvGraphicFramePr>
        <p:xfrm>
          <a:off x="536775" y="155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{A268A6E1-BBD2-4CC6-8050-BAFEAAC8826C}</a:tableStyleId>
              </a:tblPr>
              <a:tblGrid>
                <a:gridCol w="1571875"/>
                <a:gridCol w="1368825"/>
                <a:gridCol w="4298300"/>
              </a:tblGrid>
              <a:tr h="1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100">
                          <a:solidFill>
                            <a:schemeClr val="dk2"/>
                          </a:solidFill>
                        </a:rPr>
                        <a:t>method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100">
                          <a:solidFill>
                            <a:schemeClr val="dk2"/>
                          </a:solidFill>
                        </a:rPr>
                        <a:t>ubUnder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900"/>
                        <a:t>各別生成2筆 1:1 以及 1:4 的資料，以下用data50和data20命名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  <a:tr h="1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100">
                          <a:solidFill>
                            <a:schemeClr val="dk2"/>
                          </a:solidFill>
                        </a:rPr>
                        <a:t>Percentage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100">
                          <a:solidFill>
                            <a:schemeClr val="dk2"/>
                          </a:solidFill>
                        </a:rPr>
                        <a:t>50 &amp; 20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#paras equal to the best model on raw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0" l="0" r="0" t="57623"/>
          <a:stretch/>
        </p:blipFill>
        <p:spPr>
          <a:xfrm>
            <a:off x="4484975" y="2533075"/>
            <a:ext cx="4490950" cy="23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Xgboost Data20 performance </a:t>
            </a: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 b="43291" l="0" r="0" t="0"/>
          <a:stretch/>
        </p:blipFill>
        <p:spPr>
          <a:xfrm>
            <a:off x="311700" y="1604925"/>
            <a:ext cx="4490950" cy="3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601750" y="579775"/>
            <a:ext cx="30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ROC curve</a:t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5965325" y="579775"/>
            <a:ext cx="20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</a:t>
            </a:r>
            <a:r>
              <a:rPr lang="zh-TW"/>
              <a:t> curve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812" y="1213300"/>
            <a:ext cx="4568625" cy="3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63" y="1442963"/>
            <a:ext cx="3966226" cy="3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/>
        </p:nvSpPr>
        <p:spPr>
          <a:xfrm>
            <a:off x="5191825" y="3229200"/>
            <a:ext cx="2446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AUPRC=0.6722689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2173050" y="3229200"/>
            <a:ext cx="2446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AURO</a:t>
            </a:r>
            <a:r>
              <a:rPr lang="zh-TW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C=0.8928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5">
            <a:alphaModFix/>
          </a:blip>
          <a:srcRect b="29917" l="56487" r="15725" t="59778"/>
          <a:stretch/>
        </p:blipFill>
        <p:spPr>
          <a:xfrm>
            <a:off x="1759625" y="3740025"/>
            <a:ext cx="1102124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#paras equal to the best model on raw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Xgboost Data50 performance </a:t>
            </a:r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 rotWithShape="1">
          <a:blip r:embed="rId3">
            <a:alphaModFix/>
          </a:blip>
          <a:srcRect b="0" l="0" r="0" t="55628"/>
          <a:stretch/>
        </p:blipFill>
        <p:spPr>
          <a:xfrm>
            <a:off x="4440000" y="2351625"/>
            <a:ext cx="4704000" cy="24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 rotWithShape="1">
          <a:blip r:embed="rId3">
            <a:alphaModFix/>
          </a:blip>
          <a:srcRect b="46578" l="0" r="0" t="0"/>
          <a:stretch/>
        </p:blipFill>
        <p:spPr>
          <a:xfrm>
            <a:off x="311700" y="1928675"/>
            <a:ext cx="4437298" cy="2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601750" y="579775"/>
            <a:ext cx="30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ROC curve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7"/>
          <p:cNvSpPr txBox="1"/>
          <p:nvPr>
            <p:ph type="title"/>
          </p:nvPr>
        </p:nvSpPr>
        <p:spPr>
          <a:xfrm>
            <a:off x="5965325" y="579775"/>
            <a:ext cx="20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 curve</a:t>
            </a:r>
            <a:endParaRPr/>
          </a:p>
        </p:txBody>
      </p:sp>
      <p:pic>
        <p:nvPicPr>
          <p:cNvPr id="320" name="Google Shape;3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812" y="1213300"/>
            <a:ext cx="4568625" cy="3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63" y="1442963"/>
            <a:ext cx="3966226" cy="3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7"/>
          <p:cNvSpPr txBox="1"/>
          <p:nvPr/>
        </p:nvSpPr>
        <p:spPr>
          <a:xfrm>
            <a:off x="5191825" y="3229200"/>
            <a:ext cx="244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AUPRC=0.8993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/>
        </p:nvSpPr>
        <p:spPr>
          <a:xfrm>
            <a:off x="2057025" y="3229200"/>
            <a:ext cx="244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AUPRC = 0.9107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4" name="Google Shape;324;p47"/>
          <p:cNvPicPr preferRelativeResize="0"/>
          <p:nvPr/>
        </p:nvPicPr>
        <p:blipFill rotWithShape="1">
          <a:blip r:embed="rId4">
            <a:alphaModFix/>
          </a:blip>
          <a:srcRect b="29917" l="56487" r="15725" t="59778"/>
          <a:stretch/>
        </p:blipFill>
        <p:spPr>
          <a:xfrm>
            <a:off x="1759625" y="3740025"/>
            <a:ext cx="1102124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Xgboost Models </a:t>
            </a:r>
            <a:r>
              <a:rPr lang="zh-TW"/>
              <a:t>Comparism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0.82403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0.83237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0.82403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0.83237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139038" y="122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{A268A6E1-BBD2-4CC6-8050-BAFEAAC8826C}</a:tableStyleId>
              </a:tblPr>
              <a:tblGrid>
                <a:gridCol w="1879850"/>
                <a:gridCol w="1168300"/>
                <a:gridCol w="1168300"/>
                <a:gridCol w="1382975"/>
                <a:gridCol w="1370500"/>
                <a:gridCol w="1550675"/>
              </a:tblGrid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Model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private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public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AUROC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AUPRC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CE5CD"/>
                          </a:solidFill>
                        </a:rPr>
                        <a:t>Accuracy</a:t>
                      </a:r>
                      <a:endParaRPr sz="2100">
                        <a:solidFill>
                          <a:srgbClr val="FCE5C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Raw data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best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02124"/>
                          </a:solidFill>
                        </a:rPr>
                        <a:t>0.82657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02124"/>
                          </a:solidFill>
                        </a:rPr>
                        <a:t>0.83819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0.8847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0.3014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0.9163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1:4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0.82314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0.83571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0.8928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0.8522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1:1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0.82403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0.83237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0.9107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0.8993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0.8373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https://www.kaggle.com/code/zfturbo/to-the-top-v3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https://www.kaggle.com/code/cast42/exploring-features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https://www.rdocumentation.org/packages/unbalanced/versions/2.0/topics/ubBalance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7500"/>
            <a:ext cx="8839200" cy="26747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Data Explore</a:t>
            </a:r>
            <a:endParaRPr b="1" sz="5000"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87" y="494238"/>
            <a:ext cx="8715826" cy="41550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2675"/>
            <a:ext cx="8839202" cy="43628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275" y="1971675"/>
            <a:ext cx="2419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00" y="152400"/>
            <a:ext cx="431857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50" y="457575"/>
            <a:ext cx="6368901" cy="42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