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7" r:id="rId3"/>
    <p:sldId id="263" r:id="rId4"/>
    <p:sldId id="265" r:id="rId5"/>
    <p:sldId id="291" r:id="rId6"/>
    <p:sldId id="282" r:id="rId7"/>
    <p:sldId id="545" r:id="rId8"/>
    <p:sldId id="524" r:id="rId9"/>
    <p:sldId id="546" r:id="rId10"/>
    <p:sldId id="547" r:id="rId11"/>
    <p:sldId id="542" r:id="rId12"/>
    <p:sldId id="553" r:id="rId13"/>
    <p:sldId id="548" r:id="rId14"/>
    <p:sldId id="383" r:id="rId15"/>
    <p:sldId id="557" r:id="rId16"/>
    <p:sldId id="560" r:id="rId17"/>
    <p:sldId id="562" r:id="rId18"/>
    <p:sldId id="556" r:id="rId19"/>
    <p:sldId id="555" r:id="rId20"/>
    <p:sldId id="559" r:id="rId21"/>
    <p:sldId id="549" r:id="rId22"/>
    <p:sldId id="561" r:id="rId23"/>
    <p:sldId id="563" r:id="rId24"/>
    <p:sldId id="550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93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https://www.geeksforgeeks.org/lasso-vs-ridge-vs-elastic-net-ml/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https://roger010620.medium.com/linear-regression-lasso-ridge%E4%BB%8B%E7%B4%B9-%E9%99%84python-code-76e89af4dce9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396300" y="1286536"/>
            <a:ext cx="567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1132177" y="2285857"/>
            <a:ext cx="2954598" cy="34151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判定好壞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&lt;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是壞，</a:t>
            </a:r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&gt;=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是好</a:t>
            </a: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B530BD2B-C4AB-4C6F-94E1-6336CBFBEBD5}"/>
              </a:ext>
            </a:extLst>
          </p:cNvPr>
          <p:cNvSpPr txBox="1"/>
          <p:nvPr/>
        </p:nvSpPr>
        <p:spPr>
          <a:xfrm>
            <a:off x="516623" y="1470729"/>
            <a:ext cx="357015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新特徵：好評分，壞評分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497D0-0ED8-4FF1-9E43-DCF93D2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9" y="2814380"/>
            <a:ext cx="4084674" cy="135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57F99-5BB2-4D5B-AF9E-3B67D30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3" y="2048929"/>
            <a:ext cx="6927180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961E81-35BC-4083-B46B-BCF40E98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52" y="4170858"/>
            <a:ext cx="56011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0A1AE4FE-CBC2-4258-8036-30215167D13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92F4E497-CE13-40A4-A151-B18B6F206A0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B551-5FDB-4B7B-82DB-64C4B09688B7}"/>
              </a:ext>
            </a:extLst>
          </p:cNvPr>
          <p:cNvGrpSpPr/>
          <p:nvPr/>
        </p:nvGrpSpPr>
        <p:grpSpPr>
          <a:xfrm>
            <a:off x="6664019" y="639176"/>
            <a:ext cx="4995746" cy="4910704"/>
            <a:chOff x="6937772" y="1845905"/>
            <a:chExt cx="4995746" cy="491070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2F904FA-B2F9-4E5D-BB5E-811147C718B0}"/>
                </a:ext>
              </a:extLst>
            </p:cNvPr>
            <p:cNvGrpSpPr/>
            <p:nvPr/>
          </p:nvGrpSpPr>
          <p:grpSpPr>
            <a:xfrm>
              <a:off x="6937772" y="1845905"/>
              <a:ext cx="4995746" cy="4910704"/>
              <a:chOff x="6545766" y="644107"/>
              <a:chExt cx="5174528" cy="508644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E4C7F6-59E8-4F60-AE5F-06F9C771B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766" y="955343"/>
                <a:ext cx="5174528" cy="4775207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974967-46B2-46A4-9B0E-60C3C87AAD8E}"/>
                  </a:ext>
                </a:extLst>
              </p:cNvPr>
              <p:cNvSpPr txBox="1"/>
              <p:nvPr/>
            </p:nvSpPr>
            <p:spPr>
              <a:xfrm>
                <a:off x="7367776" y="644107"/>
                <a:ext cx="39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800" dirty="0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不同地區的房屋售價中位數</a:t>
                </a:r>
                <a:endParaRPr lang="zh-CN" altLang="en-US" sz="18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D002FB7-C986-41ED-AAF2-C93D9DBD0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639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F0F758A-759D-4BD0-8555-A79D760D9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181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71AD2-EF75-4A0A-AF22-DB8FE7192D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53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280BCF-BD71-45A4-A952-99977DE167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117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B58B6D-4BB8-43DE-9FAE-0979F84E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CD5185D-4885-4A8B-B50C-0E53AFB0A7AA}"/>
              </a:ext>
            </a:extLst>
          </p:cNvPr>
          <p:cNvSpPr txBox="1"/>
          <p:nvPr/>
        </p:nvSpPr>
        <p:spPr>
          <a:xfrm>
            <a:off x="605266" y="2495816"/>
            <a:ext cx="54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Neighborhood: Physical locations within Ames city limits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我們將各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的房屋售價中位數，由低至高排列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NeighborhoodScored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個等級，並賦值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IsNeighborhoodExpensive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選擇首兩組作為較貴的地區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4E345D-EE36-4D96-AA2C-3E42846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9" y="5904371"/>
            <a:ext cx="11744621" cy="61128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A2A89733-09F6-4784-A3C0-DEF150591AC7}"/>
              </a:ext>
            </a:extLst>
          </p:cNvPr>
          <p:cNvSpPr txBox="1"/>
          <p:nvPr/>
        </p:nvSpPr>
        <p:spPr>
          <a:xfrm>
            <a:off x="605266" y="1679345"/>
            <a:ext cx="4185705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新特徵：貴價地區，地區分數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837941" y="1990062"/>
            <a:ext cx="2749414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新特徵：月份買賣</a:t>
            </a:r>
            <a:endParaRPr lang="en-US" altLang="zh-TW" sz="2399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45344-36EE-4D10-B5B4-5266C649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49845"/>
          <a:stretch/>
        </p:blipFill>
        <p:spPr>
          <a:xfrm>
            <a:off x="586481" y="5953353"/>
            <a:ext cx="11225327" cy="18599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578A2C1-B229-45B2-915B-4BC26D3F2471}"/>
              </a:ext>
            </a:extLst>
          </p:cNvPr>
          <p:cNvGrpSpPr/>
          <p:nvPr/>
        </p:nvGrpSpPr>
        <p:grpSpPr>
          <a:xfrm>
            <a:off x="7225770" y="703022"/>
            <a:ext cx="4379749" cy="4792786"/>
            <a:chOff x="7195290" y="1993745"/>
            <a:chExt cx="4379749" cy="479278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32230D-F7A1-43A8-B633-54DC6EDA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90" y="1993745"/>
              <a:ext cx="4379749" cy="47927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F4C151-4C6C-4319-891C-CED476692C03}"/>
                </a:ext>
              </a:extLst>
            </p:cNvPr>
            <p:cNvSpPr/>
            <p:nvPr/>
          </p:nvSpPr>
          <p:spPr>
            <a:xfrm>
              <a:off x="9067800" y="2274849"/>
              <a:ext cx="922020" cy="4226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13CFEC-10F0-40D5-A193-0D45F9074F03}"/>
              </a:ext>
            </a:extLst>
          </p:cNvPr>
          <p:cNvSpPr txBox="1"/>
          <p:nvPr/>
        </p:nvSpPr>
        <p:spPr>
          <a:xfrm>
            <a:off x="837941" y="27616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五月、六月和七月的銷售量較多，可能表示有一定的季節性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我們創建一個新的變數，表示房屋是否在這些月份中售出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02">
            <a:extLst>
              <a:ext uri="{FF2B5EF4-FFF2-40B4-BE49-F238E27FC236}">
                <a16:creationId xmlns:a16="http://schemas.microsoft.com/office/drawing/2014/main" id="{73EBE892-8A58-4ABA-8652-E16A88C8009F}"/>
              </a:ext>
            </a:extLst>
          </p:cNvPr>
          <p:cNvCxnSpPr/>
          <p:nvPr/>
        </p:nvCxnSpPr>
        <p:spPr>
          <a:xfrm flipV="1">
            <a:off x="5391751" y="155320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2">
            <a:extLst>
              <a:ext uri="{FF2B5EF4-FFF2-40B4-BE49-F238E27FC236}">
                <a16:creationId xmlns:a16="http://schemas.microsoft.com/office/drawing/2014/main" id="{4F8C48A5-F432-41A2-A9FA-5A819A8C2DF8}"/>
              </a:ext>
            </a:extLst>
          </p:cNvPr>
          <p:cNvCxnSpPr/>
          <p:nvPr/>
        </p:nvCxnSpPr>
        <p:spPr>
          <a:xfrm flipV="1">
            <a:off x="5383812" y="479311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431FCD93-F385-4D15-8E54-628EA1A3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71" y="5348292"/>
            <a:ext cx="8307295" cy="500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815D5-D845-4D95-983C-DCB54B3D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3594548"/>
            <a:ext cx="6829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699F43-FF1D-4A96-96E5-C6AB1E0F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1956030"/>
            <a:ext cx="6696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30"/>
          <p:cNvGrpSpPr/>
          <p:nvPr/>
        </p:nvGrpSpPr>
        <p:grpSpPr>
          <a:xfrm>
            <a:off x="1545046" y="1476204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661564" y="2908930"/>
            <a:ext cx="1864614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回歸分析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106307" y="3495462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B548F6-368E-439E-91BA-D2DD7ED326D4}"/>
              </a:ext>
            </a:extLst>
          </p:cNvPr>
          <p:cNvGrpSpPr/>
          <p:nvPr/>
        </p:nvGrpSpPr>
        <p:grpSpPr>
          <a:xfrm>
            <a:off x="4486027" y="1488750"/>
            <a:ext cx="3688927" cy="502734"/>
            <a:chOff x="6268609" y="1830064"/>
            <a:chExt cx="3688927" cy="502734"/>
          </a:xfrm>
        </p:grpSpPr>
        <p:sp>
          <p:nvSpPr>
            <p:cNvPr id="98" name="椭圆 97"/>
            <p:cNvSpPr/>
            <p:nvPr/>
          </p:nvSpPr>
          <p:spPr>
            <a:xfrm>
              <a:off x="6268609" y="1914266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59560" y="1892699"/>
              <a:ext cx="306245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0399" y="1830064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Lasso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5AA5A3-963B-4ADE-8C7E-186B77F30ED1}"/>
              </a:ext>
            </a:extLst>
          </p:cNvPr>
          <p:cNvGrpSpPr/>
          <p:nvPr/>
        </p:nvGrpSpPr>
        <p:grpSpPr>
          <a:xfrm>
            <a:off x="4484978" y="3143915"/>
            <a:ext cx="3689764" cy="511296"/>
            <a:chOff x="6268609" y="2790778"/>
            <a:chExt cx="3689764" cy="511296"/>
          </a:xfrm>
        </p:grpSpPr>
        <p:sp>
          <p:nvSpPr>
            <p:cNvPr id="102" name="椭圆 101"/>
            <p:cNvSpPr/>
            <p:nvPr/>
          </p:nvSpPr>
          <p:spPr>
            <a:xfrm>
              <a:off x="6268609" y="2883542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28000" contrast="7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7175382" y="2860505"/>
              <a:ext cx="1" cy="4081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759560" y="2861976"/>
              <a:ext cx="823433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231236" y="2790778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Ridge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6DF07-B3EE-4CE5-8D15-9AEDF64D7A98}"/>
              </a:ext>
            </a:extLst>
          </p:cNvPr>
          <p:cNvGrpSpPr/>
          <p:nvPr/>
        </p:nvGrpSpPr>
        <p:grpSpPr>
          <a:xfrm>
            <a:off x="4479774" y="4731433"/>
            <a:ext cx="3694967" cy="516127"/>
            <a:chOff x="6283008" y="3725136"/>
            <a:chExt cx="3694967" cy="516127"/>
          </a:xfrm>
        </p:grpSpPr>
        <p:sp>
          <p:nvSpPr>
            <p:cNvPr id="106" name="椭圆 105"/>
            <p:cNvSpPr/>
            <p:nvPr/>
          </p:nvSpPr>
          <p:spPr>
            <a:xfrm>
              <a:off x="6283008" y="3822731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773959" y="3801164"/>
              <a:ext cx="321691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250838" y="3725136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Elastic Net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4">
            <a:extLst>
              <a:ext uri="{FF2B5EF4-FFF2-40B4-BE49-F238E27FC236}">
                <a16:creationId xmlns:a16="http://schemas.microsoft.com/office/drawing/2014/main" id="{C23F4CD5-7BC2-4446-A01C-6C1ABB67714C}"/>
              </a:ext>
            </a:extLst>
          </p:cNvPr>
          <p:cNvSpPr txBox="1"/>
          <p:nvPr/>
        </p:nvSpPr>
        <p:spPr>
          <a:xfrm>
            <a:off x="1607625" y="3504919"/>
            <a:ext cx="1864614" cy="46163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glmnet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18CBDC83-FB0D-4981-A5F7-84F1C3CD6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198" y="301597"/>
            <a:ext cx="7292972" cy="46486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4CF81600-F638-421E-A49B-D6B07C546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198" y="776294"/>
            <a:ext cx="729297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F18917-2E60-4B81-88C8-1F94A0982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1931947" y="1249782"/>
            <a:ext cx="8328103" cy="4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3E887-37DB-4543-92DF-D18DC0849F8C}"/>
              </a:ext>
            </a:extLst>
          </p:cNvPr>
          <p:cNvSpPr txBox="1"/>
          <p:nvPr/>
        </p:nvSpPr>
        <p:spPr>
          <a:xfrm>
            <a:off x="3614853" y="412595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Zuvio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測驗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00">
            <a:extLst>
              <a:ext uri="{FF2B5EF4-FFF2-40B4-BE49-F238E27FC236}">
                <a16:creationId xmlns:a16="http://schemas.microsoft.com/office/drawing/2014/main" id="{A47839E6-A2D7-4A62-A163-3D5197ABDB2B}"/>
              </a:ext>
            </a:extLst>
          </p:cNvPr>
          <p:cNvSpPr txBox="1"/>
          <p:nvPr/>
        </p:nvSpPr>
        <p:spPr>
          <a:xfrm>
            <a:off x="4732429" y="5930269"/>
            <a:ext cx="2727137" cy="6700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Lasso? Ridge?</a:t>
            </a:r>
            <a:endParaRPr lang="zh-CN" altLang="en-US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機器學習基本觀念：Bias-Variance Tradeoff">
            <a:extLst>
              <a:ext uri="{FF2B5EF4-FFF2-40B4-BE49-F238E27FC236}">
                <a16:creationId xmlns:a16="http://schemas.microsoft.com/office/drawing/2014/main" id="{2ACAC9CF-F9C3-4D35-89CC-B6FEABDF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3429000"/>
            <a:ext cx="5069151" cy="31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">
            <a:extLst>
              <a:ext uri="{FF2B5EF4-FFF2-40B4-BE49-F238E27FC236}">
                <a16:creationId xmlns:a16="http://schemas.microsoft.com/office/drawing/2014/main" id="{6C5416A1-6414-4547-8BED-0F973B80669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37D3754C-27F5-4202-BEBC-9A1A67F721C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55FB17-AC86-44A6-86E1-D0BBFBF66C7A}"/>
              </a:ext>
            </a:extLst>
          </p:cNvPr>
          <p:cNvSpPr txBox="1">
            <a:spLocks/>
          </p:cNvSpPr>
          <p:nvPr/>
        </p:nvSpPr>
        <p:spPr>
          <a:xfrm>
            <a:off x="330203" y="2394644"/>
            <a:ext cx="3311912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簡潔模型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篩選變數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特徵篩選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推廣性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FFFB3E-84AC-4EE3-9964-1012CDF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7002966" y="203363"/>
            <a:ext cx="5069151" cy="28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10B3877-FDBD-4B9F-8DBA-9E3E956D63B8}"/>
              </a:ext>
            </a:extLst>
          </p:cNvPr>
          <p:cNvSpPr txBox="1">
            <a:spLocks/>
          </p:cNvSpPr>
          <p:nvPr/>
        </p:nvSpPr>
        <p:spPr>
          <a:xfrm>
            <a:off x="3463124" y="2394644"/>
            <a:ext cx="3539842" cy="3909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系數不會為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，但可以趨向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雜訊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考慮所有變數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不相關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不重要變數會影響正確性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B985FE-9881-4A7E-8AE9-4A054F2697FD}"/>
              </a:ext>
            </a:extLst>
          </p:cNvPr>
          <p:cNvSpPr txBox="1">
            <a:spLocks/>
          </p:cNvSpPr>
          <p:nvPr/>
        </p:nvSpPr>
        <p:spPr>
          <a:xfrm>
            <a:off x="330203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B8795C-E14E-494E-9824-2C43052746BE}"/>
              </a:ext>
            </a:extLst>
          </p:cNvPr>
          <p:cNvSpPr txBox="1">
            <a:spLocks/>
          </p:cNvSpPr>
          <p:nvPr/>
        </p:nvSpPr>
        <p:spPr>
          <a:xfrm>
            <a:off x="3463124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DED67D0-7D24-4CC5-956B-8CB665D3290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7C921C09-61C2-4E67-97FA-046B380F62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Null Model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BE231-CEB7-470B-A66F-7EAB91F3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"/>
          <a:stretch/>
        </p:blipFill>
        <p:spPr>
          <a:xfrm>
            <a:off x="5593959" y="186122"/>
            <a:ext cx="6598041" cy="184416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58158-4CE3-4B15-A985-E8884B40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35968"/>
              </p:ext>
            </p:extLst>
          </p:nvPr>
        </p:nvGraphicFramePr>
        <p:xfrm>
          <a:off x="7995920" y="2299970"/>
          <a:ext cx="3676650" cy="421052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3639717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458481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90792304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9252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8495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0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1547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4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085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0.038945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97506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5831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943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0.039368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981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084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48D690F-35E1-479A-A02E-301F40BF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71" y="3201880"/>
            <a:ext cx="4053252" cy="61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CFAAF-E1BC-409E-86F0-5D6C42D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2" y="2877937"/>
            <a:ext cx="4356017" cy="3776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5FA55-A57E-4B1E-A915-040C0A5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1521231"/>
            <a:ext cx="4900085" cy="952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BF16D6-0016-4E55-A4C9-F1ECD70EE6F8}"/>
              </a:ext>
            </a:extLst>
          </p:cNvPr>
          <p:cNvSpPr/>
          <p:nvPr/>
        </p:nvSpPr>
        <p:spPr>
          <a:xfrm>
            <a:off x="7995920" y="2641600"/>
            <a:ext cx="3676650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29581-8CAE-4763-B61B-68DD7D89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1190" r="3351" b="2266"/>
          <a:stretch/>
        </p:blipFill>
        <p:spPr>
          <a:xfrm>
            <a:off x="7457290" y="383563"/>
            <a:ext cx="4714240" cy="3342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ED114219-F4FD-48B3-9CE4-B715BD84131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35">
            <a:extLst>
              <a:ext uri="{FF2B5EF4-FFF2-40B4-BE49-F238E27FC236}">
                <a16:creationId xmlns:a16="http://schemas.microsoft.com/office/drawing/2014/main" id="{90FB4502-0ED7-400C-9DB3-EE964B8D59B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497D8679-72DD-4742-AF66-BD5B68F3BA3E}"/>
              </a:ext>
            </a:extLst>
          </p:cNvPr>
          <p:cNvSpPr/>
          <p:nvPr/>
        </p:nvSpPr>
        <p:spPr>
          <a:xfrm>
            <a:off x="7909944" y="4813146"/>
            <a:ext cx="416437" cy="41643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B3C06A8B-A85D-4DEC-B1E7-BA8E39A9B702}"/>
              </a:ext>
            </a:extLst>
          </p:cNvPr>
          <p:cNvSpPr txBox="1">
            <a:spLocks/>
          </p:cNvSpPr>
          <p:nvPr/>
        </p:nvSpPr>
        <p:spPr>
          <a:xfrm>
            <a:off x="353177" y="3132135"/>
            <a:ext cx="6787058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nfolds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(lasso)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 (Ridge)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0&lt; alpha &lt;1 (Elastic net)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type.measure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loss function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2BADD3-463D-4DAB-82E7-8C7066BB1901}"/>
              </a:ext>
            </a:extLst>
          </p:cNvPr>
          <p:cNvSpPr txBox="1"/>
          <p:nvPr/>
        </p:nvSpPr>
        <p:spPr>
          <a:xfrm>
            <a:off x="7630482" y="105201"/>
            <a:ext cx="46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training error by various alpha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395DDB2-744B-416B-AD33-8BD14137EAD1}"/>
              </a:ext>
            </a:extLst>
          </p:cNvPr>
          <p:cNvGrpSpPr/>
          <p:nvPr/>
        </p:nvGrpSpPr>
        <p:grpSpPr>
          <a:xfrm>
            <a:off x="8420507" y="5574290"/>
            <a:ext cx="3330231" cy="869244"/>
            <a:chOff x="8420507" y="5574290"/>
            <a:chExt cx="3330231" cy="86924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62A70-36B2-4CF2-8FCE-DC6CE1D22EA3}"/>
                </a:ext>
              </a:extLst>
            </p:cNvPr>
            <p:cNvSpPr txBox="1"/>
            <p:nvPr/>
          </p:nvSpPr>
          <p:spPr>
            <a:xfrm>
              <a:off x="8420507" y="5574290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F48482-4CED-4945-96A3-B750BDBD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509" y="5946367"/>
              <a:ext cx="3330229" cy="497167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A38C3D1-3191-49C3-B6EF-91B1DC8CCDC8}"/>
              </a:ext>
            </a:extLst>
          </p:cNvPr>
          <p:cNvGrpSpPr/>
          <p:nvPr/>
        </p:nvGrpSpPr>
        <p:grpSpPr>
          <a:xfrm>
            <a:off x="8420507" y="4613091"/>
            <a:ext cx="3330231" cy="799359"/>
            <a:chOff x="8420507" y="4617625"/>
            <a:chExt cx="3330231" cy="7993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4E0FCB7-27B9-45BF-8900-1A7658239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509" y="4974986"/>
              <a:ext cx="3330229" cy="441998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B6CFED-2B7D-4689-ACBD-E402CC1FDACB}"/>
                </a:ext>
              </a:extLst>
            </p:cNvPr>
            <p:cNvSpPr txBox="1"/>
            <p:nvPr/>
          </p:nvSpPr>
          <p:spPr>
            <a:xfrm>
              <a:off x="8420507" y="4617625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Elastic Net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D179C5-D98C-4D46-A626-BDEE0E77A4BD}"/>
              </a:ext>
            </a:extLst>
          </p:cNvPr>
          <p:cNvGrpSpPr/>
          <p:nvPr/>
        </p:nvGrpSpPr>
        <p:grpSpPr>
          <a:xfrm>
            <a:off x="8420508" y="3610300"/>
            <a:ext cx="3330230" cy="840951"/>
            <a:chOff x="8420507" y="3728146"/>
            <a:chExt cx="3330230" cy="84095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5108AB-76D7-415D-B54C-EB02A88E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508" y="4103649"/>
              <a:ext cx="3330229" cy="46544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895853-FEB2-4E4A-89C3-EDE637210C72}"/>
                </a:ext>
              </a:extLst>
            </p:cNvPr>
            <p:cNvSpPr txBox="1"/>
            <p:nvPr/>
          </p:nvSpPr>
          <p:spPr>
            <a:xfrm>
              <a:off x="8420507" y="3728146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B8BB918-2C5C-4F83-ACA6-73E37C8FD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8" y="1711813"/>
            <a:ext cx="7292972" cy="45724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108B64D-8266-4FE8-BC12-008F1D70F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98" y="1246953"/>
            <a:ext cx="7292972" cy="46486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1DB39AA-7B0A-4AAD-8D51-AACBC0DC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99" y="2218027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模型效果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1ED548F-1EAC-437B-993E-8A0E668E6AEF}"/>
              </a:ext>
            </a:extLst>
          </p:cNvPr>
          <p:cNvGrpSpPr/>
          <p:nvPr/>
        </p:nvGrpSpPr>
        <p:grpSpPr>
          <a:xfrm>
            <a:off x="817797" y="2352283"/>
            <a:ext cx="10556405" cy="2153433"/>
            <a:chOff x="598906" y="1224244"/>
            <a:chExt cx="10556405" cy="2153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C146D7-1D7E-4F66-88E3-19FBBBE0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6" y="1224244"/>
              <a:ext cx="10556405" cy="2153433"/>
            </a:xfrm>
            <a:prstGeom prst="rect">
              <a:avLst/>
            </a:prstGeom>
          </p:spPr>
        </p:pic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CDFE9DDA-B13C-480E-A6EE-F4A189DFD738}"/>
                </a:ext>
              </a:extLst>
            </p:cNvPr>
            <p:cNvSpPr/>
            <p:nvPr/>
          </p:nvSpPr>
          <p:spPr>
            <a:xfrm>
              <a:off x="9803622" y="1321850"/>
              <a:ext cx="416437" cy="41643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7C69EB0-6778-4F67-A529-8B33462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29" y="0"/>
            <a:ext cx="3643312" cy="685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7FCEF8B-5E86-4B50-8EBF-4B87798F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58" y="579353"/>
            <a:ext cx="5161926" cy="4703088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B766E0F-D4FF-4C4E-A84E-3D05D31D1B38}"/>
              </a:ext>
            </a:extLst>
          </p:cNvPr>
          <p:cNvSpPr txBox="1">
            <a:spLocks/>
          </p:cNvSpPr>
          <p:nvPr/>
        </p:nvSpPr>
        <p:spPr>
          <a:xfrm>
            <a:off x="404296" y="3604743"/>
            <a:ext cx="7542965" cy="266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有多差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有多好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Bsmt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others (pool, kitchen)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並非簡單線性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55DAB5E-C1CD-4333-9149-9F484D95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9810"/>
              </p:ext>
            </p:extLst>
          </p:nvPr>
        </p:nvGraphicFramePr>
        <p:xfrm>
          <a:off x="403127" y="1485120"/>
          <a:ext cx="3060864" cy="194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932">
                  <a:extLst>
                    <a:ext uri="{9D8B030D-6E8A-4147-A177-3AD203B41FA5}">
                      <a16:colId xmlns:a16="http://schemas.microsoft.com/office/drawing/2014/main" val="110862337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2904095904"/>
                    </a:ext>
                  </a:extLst>
                </a:gridCol>
              </a:tblGrid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-0.1603434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12706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0.1426065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86066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-0.0945250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9014704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0.0376082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140099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-0.0310837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02115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0.0051564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2149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A48C7FB-2535-4BF8-A8B3-441E53313DEF}"/>
              </a:ext>
            </a:extLst>
          </p:cNvPr>
          <p:cNvSpPr/>
          <p:nvPr/>
        </p:nvSpPr>
        <p:spPr>
          <a:xfrm rot="5400000">
            <a:off x="3083570" y="2181579"/>
            <a:ext cx="1631649" cy="55276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AB9B083-32FD-46FD-91C8-8A53C0BF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296"/>
              </p:ext>
            </p:extLst>
          </p:nvPr>
        </p:nvGraphicFramePr>
        <p:xfrm>
          <a:off x="3213917" y="4730840"/>
          <a:ext cx="2933534" cy="155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40">
                  <a:extLst>
                    <a:ext uri="{9D8B030D-6E8A-4147-A177-3AD203B41FA5}">
                      <a16:colId xmlns:a16="http://schemas.microsoft.com/office/drawing/2014/main" val="116819443"/>
                    </a:ext>
                  </a:extLst>
                </a:gridCol>
                <a:gridCol w="1084094">
                  <a:extLst>
                    <a:ext uri="{9D8B030D-6E8A-4147-A177-3AD203B41FA5}">
                      <a16:colId xmlns:a16="http://schemas.microsoft.com/office/drawing/2014/main" val="2817247014"/>
                    </a:ext>
                  </a:extLst>
                </a:gridCol>
              </a:tblGrid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1.3076620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376830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0.0475600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4609046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124353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0.0011109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908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/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0.13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+0.0048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+0.00011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8319049-A96B-47CF-99CB-64F4C5D2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61" y="270357"/>
            <a:ext cx="278154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15C86B-F855-4D3A-B9B2-24F08AD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1227383"/>
            <a:ext cx="5037257" cy="3109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F6136042-7247-487C-8959-48D65B0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4" y="899039"/>
            <a:ext cx="6084200" cy="343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073EBDC0-CF8D-49B3-897A-6B90EFBA285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5">
            <a:extLst>
              <a:ext uri="{FF2B5EF4-FFF2-40B4-BE49-F238E27FC236}">
                <a16:creationId xmlns:a16="http://schemas.microsoft.com/office/drawing/2014/main" id="{FB92ABE3-1237-4B08-BFE7-3222D2CD9F2F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C535CD-2426-4DD3-86B7-AFF481C5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" y="5601509"/>
            <a:ext cx="10769980" cy="714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B8A5C8-2093-4202-BC7B-59080A9D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46" y="4872838"/>
            <a:ext cx="4030105" cy="59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41D2AC-B384-4CD4-AF60-02697A25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84246" y="1267332"/>
            <a:ext cx="5580871" cy="75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9B5EDC-677A-494C-8698-6EBC9AD3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" y="1953433"/>
            <a:ext cx="5318757" cy="1187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CC4B6-BF5E-42DF-AE14-4D88709B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99" y="1953433"/>
            <a:ext cx="5272799" cy="35312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1831B4-398F-436A-BEF0-B5B5F9E9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4" y="3302883"/>
            <a:ext cx="5910686" cy="3369377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FA99C1BB-A706-426A-97A3-2F2A336EB8DA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BF35D9E6-445F-40C4-A5F1-06C540F8FA58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1B197E9-5BD4-4389-8515-C5ABA2E9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23" y="35160"/>
            <a:ext cx="6739777" cy="1115000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7E9F8886-2A51-4082-9266-7DEE916C88D5}"/>
              </a:ext>
            </a:extLst>
          </p:cNvPr>
          <p:cNvGrpSpPr/>
          <p:nvPr/>
        </p:nvGrpSpPr>
        <p:grpSpPr>
          <a:xfrm>
            <a:off x="1344518" y="1483052"/>
            <a:ext cx="9502964" cy="4111366"/>
            <a:chOff x="1344518" y="1669986"/>
            <a:chExt cx="9502964" cy="411136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331AE57-0678-4C2F-92E2-0A710AB8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518" y="2459977"/>
              <a:ext cx="9502964" cy="2789162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9C773FC-41C1-4D1F-804F-F3D1995A0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0000"/>
            <a:stretch/>
          </p:blipFill>
          <p:spPr>
            <a:xfrm>
              <a:off x="3029226" y="1669986"/>
              <a:ext cx="6133548" cy="75462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771F7898-52E4-46B3-A02D-3DFA6A1C6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398"/>
            <a:stretch/>
          </p:blipFill>
          <p:spPr>
            <a:xfrm>
              <a:off x="3029226" y="5249139"/>
              <a:ext cx="6133548" cy="532213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130EBCF-DE0A-4CCB-816D-1CA11FC427B1}"/>
              </a:ext>
            </a:extLst>
          </p:cNvPr>
          <p:cNvGrpSpPr/>
          <p:nvPr/>
        </p:nvGrpSpPr>
        <p:grpSpPr>
          <a:xfrm>
            <a:off x="3029226" y="5918239"/>
            <a:ext cx="6136640" cy="461666"/>
            <a:chOff x="2936240" y="5620751"/>
            <a:chExt cx="6136640" cy="461666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81ED82-E077-4420-BFAF-7834B5F1AE9D}"/>
                </a:ext>
              </a:extLst>
            </p:cNvPr>
            <p:cNvSpPr txBox="1"/>
            <p:nvPr/>
          </p:nvSpPr>
          <p:spPr>
            <a:xfrm>
              <a:off x="2936240" y="5620752"/>
              <a:ext cx="306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FF0000"/>
                  </a:solidFill>
                </a:rPr>
                <a:t>分數排名：</a:t>
              </a:r>
              <a:r>
                <a:rPr lang="en-US" sz="2400" dirty="0">
                  <a:solidFill>
                    <a:srgbClr val="FF0000"/>
                  </a:solidFill>
                </a:rPr>
                <a:t>0.99%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DF3599F-3057-4098-BA7F-9BFB280347DD}"/>
                </a:ext>
              </a:extLst>
            </p:cNvPr>
            <p:cNvSpPr txBox="1"/>
            <p:nvPr/>
          </p:nvSpPr>
          <p:spPr>
            <a:xfrm>
              <a:off x="6004560" y="5620751"/>
              <a:ext cx="306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FF0000"/>
                  </a:solidFill>
                </a:rPr>
                <a:t>組別排名：</a:t>
              </a:r>
              <a:r>
                <a:rPr lang="en-US" sz="2400" dirty="0">
                  <a:solidFill>
                    <a:srgbClr val="FF0000"/>
                  </a:solidFill>
                </a:rPr>
                <a:t>4.55%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01654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287753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3978627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5079723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CE173A7-32A4-420D-8495-72CEC4B00478}"/>
              </a:ext>
            </a:extLst>
          </p:cNvPr>
          <p:cNvSpPr txBox="1"/>
          <p:nvPr/>
        </p:nvSpPr>
        <p:spPr>
          <a:xfrm>
            <a:off x="6914421" y="2380094"/>
            <a:ext cx="527757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333675" y="3778832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333675" y="4871990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FB0B5953-86D4-4ACA-B555-C339CEFC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3" y="501093"/>
            <a:ext cx="64674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61">
            <a:extLst>
              <a:ext uri="{FF2B5EF4-FFF2-40B4-BE49-F238E27FC236}">
                <a16:creationId xmlns:a16="http://schemas.microsoft.com/office/drawing/2014/main" id="{DAFB21CA-914D-4F04-82D2-A081A0917CFC}"/>
              </a:ext>
            </a:extLst>
          </p:cNvPr>
          <p:cNvSpPr txBox="1"/>
          <p:nvPr/>
        </p:nvSpPr>
        <p:spPr>
          <a:xfrm>
            <a:off x="7272521" y="2673046"/>
            <a:ext cx="351853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與目標變量相同的單位</a:t>
            </a:r>
            <a:endParaRPr lang="en-US" altLang="zh-TW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來度量預測誤差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643491" y="2688390"/>
            <a:ext cx="2934588" cy="694646"/>
            <a:chOff x="6578996" y="865572"/>
            <a:chExt cx="2934588" cy="6946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578996" y="12524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 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少了</a:t>
              </a:r>
              <a:r>
                <a:rPr lang="en-US" altLang="zh-TW" sz="1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955524" y="284224"/>
            <a:ext cx="373943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390256" y="1579069"/>
            <a:ext cx="3995993" cy="1101833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200410" y="909760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7" y="519231"/>
            <a:ext cx="8287000" cy="6215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E16E8F-F6B1-4544-ACB5-B6DACFF6873A}"/>
              </a:ext>
            </a:extLst>
          </p:cNvPr>
          <p:cNvSpPr txBox="1"/>
          <p:nvPr/>
        </p:nvSpPr>
        <p:spPr>
          <a:xfrm>
            <a:off x="330203" y="3168477"/>
            <a:ext cx="328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大部分缺值都是連續出現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因為有很多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attribute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426799" y="2529585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初步檢查資料的</a:t>
            </a:r>
            <a:r>
              <a: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coefficient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6735</TotalTime>
  <Words>1075</Words>
  <Application>Microsoft Office PowerPoint</Application>
  <PresentationFormat>寬螢幕</PresentationFormat>
  <Paragraphs>238</Paragraphs>
  <Slides>25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Söhne</vt:lpstr>
      <vt:lpstr>站酷快乐体2016修订版</vt:lpstr>
      <vt:lpstr>細明體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Fai Chan</cp:lastModifiedBy>
  <cp:revision>139</cp:revision>
  <dcterms:created xsi:type="dcterms:W3CDTF">2018-05-16T07:05:28Z</dcterms:created>
  <dcterms:modified xsi:type="dcterms:W3CDTF">2023-06-08T02:14:53Z</dcterms:modified>
</cp:coreProperties>
</file>