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8" r:id="rId2"/>
    <p:sldId id="277" r:id="rId3"/>
    <p:sldId id="263" r:id="rId4"/>
    <p:sldId id="265" r:id="rId5"/>
    <p:sldId id="291" r:id="rId6"/>
    <p:sldId id="282" r:id="rId7"/>
    <p:sldId id="545" r:id="rId8"/>
    <p:sldId id="524" r:id="rId9"/>
    <p:sldId id="546" r:id="rId10"/>
    <p:sldId id="547" r:id="rId11"/>
    <p:sldId id="542" r:id="rId12"/>
    <p:sldId id="553" r:id="rId13"/>
    <p:sldId id="548" r:id="rId14"/>
    <p:sldId id="383" r:id="rId15"/>
    <p:sldId id="557" r:id="rId16"/>
    <p:sldId id="560" r:id="rId17"/>
    <p:sldId id="562" r:id="rId18"/>
    <p:sldId id="556" r:id="rId19"/>
    <p:sldId id="555" r:id="rId20"/>
    <p:sldId id="559" r:id="rId21"/>
    <p:sldId id="549" r:id="rId22"/>
    <p:sldId id="561" r:id="rId23"/>
    <p:sldId id="563" r:id="rId24"/>
    <p:sldId id="550" r:id="rId25"/>
    <p:sldId id="53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BF4"/>
    <a:srgbClr val="EBEBE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593" autoAdjust="0"/>
  </p:normalViewPr>
  <p:slideViewPr>
    <p:cSldViewPr snapToGrid="0">
      <p:cViewPr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F7F-8A48-4600-82F0-675EC71CA1F0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D76A-F1D4-40CB-A045-BAD35431C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5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14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08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16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9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https://www.geeksforgeeks.org/lasso-vs-ridge-vs-elastic-net-ml/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6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https://roger010620.medium.com/linear-regression-lasso-ridge%E4%BB%8B%E7%B4%B9-%E9%99%84python-code-76e89af4dce9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28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88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21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79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2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2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9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好處</a:t>
            </a:r>
            <a:r>
              <a:rPr lang="en-US" altLang="zh-TW" dirty="0"/>
              <a:t>:</a:t>
            </a:r>
          </a:p>
          <a:p>
            <a:pPr algn="l">
              <a:buFont typeface="+mj-lt"/>
              <a:buNone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以與目標變量相同的單位來度量預測誤差。這使得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在解釋和比較模型的性能時非常直觀。較小的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值表示模型的預測與實際值更接近，即模型的預測能力較好。</a:t>
            </a:r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zh-TW" alt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對於異常值的敏感性相對較低。由於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是均方根誤差，它將所有誤差平方並進行平均。這意味著單個異常值的誤差對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的影響較小，相對於其他評估指標（如平均絕對誤差）更加穩定。</a:t>
            </a:r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zh-TW" alt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由於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以與目標變量相同的單位進行度量，它能夠提供不同模型之間的直接比較。這意味著可以將不同模型的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值進行比較，以確定哪個模型具有更好的預測能力。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資料集分為兩個檔案：</a:t>
            </a:r>
            <a:r>
              <a:rPr lang="en-US" altLang="zh-TW" dirty="0"/>
              <a:t>train.csv</a:t>
            </a:r>
            <a:r>
              <a:rPr lang="zh-TW" altLang="en-US" dirty="0"/>
              <a:t>、</a:t>
            </a:r>
            <a:r>
              <a:rPr lang="en-US" altLang="zh-TW" dirty="0"/>
              <a:t>test.csv</a:t>
            </a:r>
            <a:r>
              <a:rPr lang="zh-TW" altLang="en-US" dirty="0"/>
              <a:t>，前者檔案包含 </a:t>
            </a:r>
            <a:r>
              <a:rPr lang="en-US" altLang="zh-TW" dirty="0"/>
              <a:t>1460 </a:t>
            </a:r>
            <a:r>
              <a:rPr lang="zh-TW" altLang="en-US" dirty="0"/>
              <a:t>筆資料，而後者則是競賽的測試 資料集，共 </a:t>
            </a:r>
            <a:r>
              <a:rPr lang="en-US" altLang="zh-TW" dirty="0"/>
              <a:t>1459 </a:t>
            </a:r>
            <a:r>
              <a:rPr lang="zh-TW" altLang="en-US" dirty="0"/>
              <a:t>筆資料。兩者皆包含 </a:t>
            </a:r>
            <a:r>
              <a:rPr lang="en-US" altLang="zh-TW" dirty="0"/>
              <a:t>79 </a:t>
            </a:r>
            <a:r>
              <a:rPr lang="zh-TW" altLang="en-US" dirty="0"/>
              <a:t>個房屋特徵資訊，但 </a:t>
            </a:r>
            <a:r>
              <a:rPr lang="en-US" altLang="zh-TW" dirty="0"/>
              <a:t>train.csv </a:t>
            </a:r>
            <a:r>
              <a:rPr lang="zh-TW" altLang="en-US" dirty="0"/>
              <a:t>多了 </a:t>
            </a:r>
            <a:r>
              <a:rPr lang="en-US" altLang="zh-TW" dirty="0" err="1"/>
              <a:t>SalePrice</a:t>
            </a:r>
            <a:r>
              <a:rPr lang="en-US" altLang="zh-TW" dirty="0"/>
              <a:t> </a:t>
            </a:r>
            <a:r>
              <a:rPr lang="zh-TW" altLang="en-US" dirty="0"/>
              <a:t>這個欄位，以 做為訓練模型的答案驗證，參賽者須利用 </a:t>
            </a:r>
            <a:r>
              <a:rPr lang="en-US" altLang="zh-TW" dirty="0"/>
              <a:t>train.csv </a:t>
            </a:r>
            <a:r>
              <a:rPr lang="zh-TW" altLang="en-US" dirty="0"/>
              <a:t>訓練好的模型，來預測 </a:t>
            </a:r>
            <a:r>
              <a:rPr lang="en-US" altLang="zh-TW" dirty="0"/>
              <a:t>test.csv </a:t>
            </a:r>
            <a:r>
              <a:rPr lang="zh-TW" altLang="en-US" dirty="0"/>
              <a:t>的 </a:t>
            </a:r>
            <a:r>
              <a:rPr lang="en-US" altLang="zh-TW" dirty="0" err="1"/>
              <a:t>SalePrice</a:t>
            </a:r>
            <a:r>
              <a:rPr lang="en-US" altLang="zh-TW" dirty="0"/>
              <a:t> </a:t>
            </a:r>
            <a:r>
              <a:rPr lang="zh-TW" altLang="en-US" dirty="0"/>
              <a:t>結 果，並將該結果上傳 </a:t>
            </a:r>
            <a:r>
              <a:rPr lang="en-US" altLang="zh-TW" dirty="0" err="1"/>
              <a:t>kaggle</a:t>
            </a:r>
            <a:r>
              <a:rPr lang="en-US" altLang="zh-TW" dirty="0"/>
              <a:t> </a:t>
            </a:r>
            <a:r>
              <a:rPr lang="zh-TW" altLang="en-US" dirty="0"/>
              <a:t>後，該平台即會提供一個分數來衡量模型好壞。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0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8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1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98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9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302A3-65A5-47CF-B493-BF972C30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0685A-4EE8-42B5-9FBF-4B77549C2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F6A68-D672-4B69-9392-D3C331D3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D68D9-3A45-4FDB-91D2-6FA1D58A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8D504-563B-4FD5-944E-F8B616B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8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00A47-86BE-4729-8A19-7FB164C9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B80C9-236A-4DC1-AAE8-52F5E9A4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02EAD-8018-4B4B-8344-D7DF0FC0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9BE53-FFE8-4BC2-BF6B-41E3DFAD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47D26-58CA-4BAE-A518-3151F0E8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9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395A4-94A1-42E4-A519-E0AF8E284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F7DFE-F8D8-433D-B95E-FC1A302D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85474-165E-4FA8-A657-B4550B9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858FD-BEF4-4ABC-9259-9E159FA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10735-34B5-4FD4-8C17-75264F8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55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5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8EF5-E0E2-446A-B345-BEB6E669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BD65C-D33C-4AD8-BA54-8F2D9534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C43A2-187F-43B3-8AD8-AB21EB3E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E8002-318D-4A11-92ED-4882C5A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48E2-5FE9-4439-897E-AADBB003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4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2E8E-FFBF-449B-A3BE-9F0C224A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874D5-B42D-4ECC-8CA2-0725238D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1D95F-654F-404B-BEFB-6FA5EC73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8EB64-FA55-44D8-9264-81253D5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0807-3326-40E7-ABD6-AB88A0E5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3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C446B-F3E7-44E2-AFA8-7DDF999D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153B3-8955-491C-A8EF-6F1F2A653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9E0C9-9388-42FD-ABBD-620136001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B055E-B247-4B9F-8960-FB403E39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E9F9E-60AA-464B-8F87-B349BA1A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D0813-55CA-4196-806A-669D0E7C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5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7FEF-05B1-4DD7-87CC-2BA13313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08235-28B9-4C1C-BEBF-2BA219B4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EBDDE-5E0E-47A0-B263-2DEDC569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508A0F-7CB9-4F96-97EB-D715DD6EA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1533F-2556-4D13-9134-AE503A1FE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99963-106C-43F0-917C-D65794BE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147F7-A6D9-4A98-8EB2-C9A8A369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F555BD-C448-4FAF-B781-34E7468D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8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3263A-419E-4748-B193-C223409E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25927E-E635-4E8A-894C-BF7E3C42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D831AA-4057-4CC3-87F8-33461523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627F80-5A0E-414C-8298-362B17CF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F7797-EA6D-496D-A9EB-5732D59F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CC459-8BA5-49D5-BA23-6944478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D60B4-3FF0-4DEE-A2C9-73964BCD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3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B8DD-4225-4589-BDB9-BF168E68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37446-584B-4C27-A3B1-6F6DAA0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519EC-5B44-4985-AAE5-177533C9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AC74F-1EE0-4BA9-BD8D-0217175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21092-0E89-4DCC-94F3-2CAF7FF9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C868E-BC94-4AB9-9223-F212B133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519E-6F77-408E-8DE7-6121E3DF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D9684-83A6-4523-B184-1084306F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C554C-1BFD-47F8-8AAC-1A990F3A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090FD-9576-4635-8DD6-B68438A4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50A17-5296-49DD-8B13-6F8AAB9A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9D1C-359C-4A74-92EB-8CBBE0EA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7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E9C7A-FDDF-488D-BC0F-87F226D7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C7529-A17B-4AC2-B169-0FB9D1F9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16494-D551-4C41-A4FD-AEFAA627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8479-7830-4FCE-AB50-078D924159B1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8CA25-4FDC-424B-8EA7-8208D81DC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616D3-2B95-4369-8B62-2CBD7C2ED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emf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文本框 301">
            <a:extLst>
              <a:ext uri="{FF2B5EF4-FFF2-40B4-BE49-F238E27FC236}">
                <a16:creationId xmlns:a16="http://schemas.microsoft.com/office/drawing/2014/main" id="{33A50D99-34E3-4D5F-92DB-B143F2C0F442}"/>
              </a:ext>
            </a:extLst>
          </p:cNvPr>
          <p:cNvSpPr txBox="1"/>
          <p:nvPr/>
        </p:nvSpPr>
        <p:spPr>
          <a:xfrm rot="21192927">
            <a:off x="6396300" y="1286536"/>
            <a:ext cx="5679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House Prices - Advanced Regression Techniques</a:t>
            </a:r>
            <a:endParaRPr kumimoji="0" lang="en-US" altLang="zh-CN" sz="48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5D907E-DF3E-4861-862F-9ADA89DB12E5}"/>
              </a:ext>
            </a:extLst>
          </p:cNvPr>
          <p:cNvSpPr txBox="1"/>
          <p:nvPr/>
        </p:nvSpPr>
        <p:spPr>
          <a:xfrm>
            <a:off x="1354704" y="2177183"/>
            <a:ext cx="3835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Group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</a:t>
            </a:r>
            <a:endParaRPr kumimoji="0" lang="en-US" altLang="zh-CN" sz="6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" name="文本框 301">
            <a:extLst>
              <a:ext uri="{FF2B5EF4-FFF2-40B4-BE49-F238E27FC236}">
                <a16:creationId xmlns:a16="http://schemas.microsoft.com/office/drawing/2014/main" id="{63FC57E3-3622-4237-9222-FEC4BF36FEC6}"/>
              </a:ext>
            </a:extLst>
          </p:cNvPr>
          <p:cNvSpPr txBox="1"/>
          <p:nvPr/>
        </p:nvSpPr>
        <p:spPr>
          <a:xfrm rot="21192927">
            <a:off x="8147905" y="3738124"/>
            <a:ext cx="36301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30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資碩工一 吉瀚宇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資碩計一 思沛淇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資碩計一 張義猷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lang="zh-TW" altLang="en-US" sz="30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資碩計一 陳</a:t>
            </a:r>
            <a:r>
              <a:rPr lang="zh-TW" altLang="en-US" sz="3000" dirty="0">
                <a:solidFill>
                  <a:schemeClr val="bg1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黑</a:t>
            </a:r>
            <a:r>
              <a:rPr lang="zh-TW" altLang="en-US" sz="30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輝</a:t>
            </a:r>
            <a:endParaRPr lang="en-US" altLang="zh-TW" sz="30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資管碩一 徐宇文</a:t>
            </a:r>
            <a:endParaRPr kumimoji="0" lang="en-US" altLang="zh-CN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2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11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B0B1633-847C-435F-85A0-1009C70E1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45" y="1861077"/>
            <a:ext cx="5849880" cy="20290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B5AC94E-D6C0-48F6-8AF9-6943DBBF6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519" y="3297406"/>
            <a:ext cx="3460872" cy="352742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31A40B6-3006-4F11-A9ED-1C7ABF6AF8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/>
          <a:stretch/>
        </p:blipFill>
        <p:spPr>
          <a:xfrm>
            <a:off x="380688" y="3890126"/>
            <a:ext cx="3187795" cy="2967874"/>
          </a:xfrm>
          <a:prstGeom prst="rect">
            <a:avLst/>
          </a:prstGeom>
        </p:spPr>
      </p:pic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4841094" y="4587503"/>
            <a:ext cx="223837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120599" y="0"/>
            <a:ext cx="2146071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2425" y="2531931"/>
            <a:ext cx="581087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56" y="3583700"/>
            <a:ext cx="3316419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1156" y="2591810"/>
            <a:ext cx="2031269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用圖找異常值</a:t>
            </a:r>
            <a:endParaRPr lang="zh-CN" altLang="en-US" sz="2399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48538" y="2430452"/>
            <a:ext cx="581087" cy="581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29625" y="2370573"/>
            <a:ext cx="3262375" cy="830712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我們將其餘的異常值</a:t>
            </a:r>
            <a:endParaRPr lang="en-US" altLang="zh-TW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轉換為各變數的平均值</a:t>
            </a:r>
            <a:endParaRPr lang="zh-CN" altLang="en-US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89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27DB1354-BC82-4D69-8C21-59217934DF7F}"/>
              </a:ext>
            </a:extLst>
          </p:cNvPr>
          <p:cNvSpPr txBox="1"/>
          <p:nvPr/>
        </p:nvSpPr>
        <p:spPr>
          <a:xfrm>
            <a:off x="1132177" y="2285857"/>
            <a:ext cx="2954598" cy="3415137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將裡面的等級數字化</a:t>
            </a:r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判定好壞</a:t>
            </a:r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r>
              <a:rPr lang="en-US" altLang="zh-TW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&lt; 3</a:t>
            </a:r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是壞，</a:t>
            </a:r>
            <a:r>
              <a:rPr lang="en-US" altLang="zh-TW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&gt;= 3</a:t>
            </a:r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是好</a:t>
            </a: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</p:txBody>
      </p:sp>
      <p:sp>
        <p:nvSpPr>
          <p:cNvPr id="7" name="文本框 12">
            <a:extLst>
              <a:ext uri="{FF2B5EF4-FFF2-40B4-BE49-F238E27FC236}">
                <a16:creationId xmlns:a16="http://schemas.microsoft.com/office/drawing/2014/main" id="{B530BD2B-C4AB-4C6F-94E1-6336CBFBEBD5}"/>
              </a:ext>
            </a:extLst>
          </p:cNvPr>
          <p:cNvSpPr txBox="1"/>
          <p:nvPr/>
        </p:nvSpPr>
        <p:spPr>
          <a:xfrm>
            <a:off x="516623" y="1470729"/>
            <a:ext cx="3570152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b="1" dirty="0">
                <a:solidFill>
                  <a:srgbClr val="FF0000"/>
                </a:solidFill>
                <a:ea typeface="細明體" panose="02020509000000000000" pitchFamily="49" charset="-120"/>
                <a:sym typeface="站酷快乐体2016修订版" panose="02010600030101010101" pitchFamily="2" charset="-122"/>
              </a:rPr>
              <a:t>新特徵：好評分，壞評分</a:t>
            </a:r>
            <a:endParaRPr lang="en-US" altLang="zh-TW" sz="2399" b="1" dirty="0">
              <a:solidFill>
                <a:srgbClr val="FF0000"/>
              </a:solidFill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D497D0-0ED8-4FF1-9E43-DCF93D233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39" y="2814380"/>
            <a:ext cx="4084674" cy="13564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E957F99-5BB2-4D5B-AF9E-3B67D30C6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763" y="2048929"/>
            <a:ext cx="6927180" cy="93734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A961E81-35BC-4083-B46B-BCF40E987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352" y="4170858"/>
            <a:ext cx="5601185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5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0A1AE4FE-CBC2-4258-8036-30215167D13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" name="文本框 14">
            <a:extLst>
              <a:ext uri="{FF2B5EF4-FFF2-40B4-BE49-F238E27FC236}">
                <a16:creationId xmlns:a16="http://schemas.microsoft.com/office/drawing/2014/main" id="{92F4E497-CE13-40A4-A151-B18B6F206A03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BAEB551-5FDB-4B7B-82DB-64C4B09688B7}"/>
              </a:ext>
            </a:extLst>
          </p:cNvPr>
          <p:cNvGrpSpPr/>
          <p:nvPr/>
        </p:nvGrpSpPr>
        <p:grpSpPr>
          <a:xfrm>
            <a:off x="6664019" y="639176"/>
            <a:ext cx="4995746" cy="4910704"/>
            <a:chOff x="6937772" y="1845905"/>
            <a:chExt cx="4995746" cy="491070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2F904FA-B2F9-4E5D-BB5E-811147C718B0}"/>
                </a:ext>
              </a:extLst>
            </p:cNvPr>
            <p:cNvGrpSpPr/>
            <p:nvPr/>
          </p:nvGrpSpPr>
          <p:grpSpPr>
            <a:xfrm>
              <a:off x="6937772" y="1845905"/>
              <a:ext cx="4995746" cy="4910704"/>
              <a:chOff x="6545766" y="644107"/>
              <a:chExt cx="5174528" cy="5086443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8BE4C7F6-59E8-4F60-AE5F-06F9C771B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5766" y="955343"/>
                <a:ext cx="5174528" cy="4775207"/>
              </a:xfrm>
              <a:prstGeom prst="rect">
                <a:avLst/>
              </a:prstGeom>
            </p:spPr>
          </p:pic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5974967-46B2-46A4-9B0E-60C3C87AAD8E}"/>
                  </a:ext>
                </a:extLst>
              </p:cNvPr>
              <p:cNvSpPr txBox="1"/>
              <p:nvPr/>
            </p:nvSpPr>
            <p:spPr>
              <a:xfrm>
                <a:off x="7367776" y="644107"/>
                <a:ext cx="39558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800" dirty="0"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不同地區的房屋售價中位數</a:t>
                </a:r>
                <a:endParaRPr lang="zh-CN" altLang="en-US" sz="18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D002FB7-C986-41ED-AAF2-C93D9DBD0B83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639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F0F758A-759D-4BD0-8555-A79D760D9B57}"/>
                </a:ext>
              </a:extLst>
            </p:cNvPr>
            <p:cNvCxnSpPr>
              <a:cxnSpLocks/>
            </p:cNvCxnSpPr>
            <p:nvPr/>
          </p:nvCxnSpPr>
          <p:spPr>
            <a:xfrm>
              <a:off x="10801814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93271AD2-EF75-4A0A-AF22-DB8FE7192DEF}"/>
                </a:ext>
              </a:extLst>
            </p:cNvPr>
            <p:cNvCxnSpPr>
              <a:cxnSpLocks/>
            </p:cNvCxnSpPr>
            <p:nvPr/>
          </p:nvCxnSpPr>
          <p:spPr>
            <a:xfrm>
              <a:off x="9587853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280BCF-BD71-45A4-A952-99977DE16741}"/>
                </a:ext>
              </a:extLst>
            </p:cNvPr>
            <p:cNvCxnSpPr>
              <a:cxnSpLocks/>
            </p:cNvCxnSpPr>
            <p:nvPr/>
          </p:nvCxnSpPr>
          <p:spPr>
            <a:xfrm>
              <a:off x="8538117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CB58B6D-4BB8-43DE-9FAE-0979F84EF489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44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CD5185D-4885-4A8B-B50C-0E53AFB0A7AA}"/>
              </a:ext>
            </a:extLst>
          </p:cNvPr>
          <p:cNvSpPr txBox="1"/>
          <p:nvPr/>
        </p:nvSpPr>
        <p:spPr>
          <a:xfrm>
            <a:off x="605266" y="2495816"/>
            <a:ext cx="5490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Neighborhood: Physical locations within Ames city limits</a:t>
            </a:r>
          </a:p>
          <a:p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我們將各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Neighborhood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的房屋售價中位數，由低至高排列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NeighborhoodScored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: 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分為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個等級，並賦值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到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分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IsNeighborhoodExpensive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: 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選擇首兩組作為較貴的地區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4E345D-EE36-4D96-AA2C-3E428460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89" y="5904371"/>
            <a:ext cx="11744621" cy="611281"/>
          </a:xfrm>
          <a:prstGeom prst="rect">
            <a:avLst/>
          </a:prstGeom>
        </p:spPr>
      </p:pic>
      <p:sp>
        <p:nvSpPr>
          <p:cNvPr id="16" name="文本框 12">
            <a:extLst>
              <a:ext uri="{FF2B5EF4-FFF2-40B4-BE49-F238E27FC236}">
                <a16:creationId xmlns:a16="http://schemas.microsoft.com/office/drawing/2014/main" id="{A2A89733-09F6-4784-A3C0-DEF150591AC7}"/>
              </a:ext>
            </a:extLst>
          </p:cNvPr>
          <p:cNvSpPr txBox="1"/>
          <p:nvPr/>
        </p:nvSpPr>
        <p:spPr>
          <a:xfrm>
            <a:off x="605266" y="1679345"/>
            <a:ext cx="4185705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b="1" dirty="0">
                <a:solidFill>
                  <a:srgbClr val="FF0000"/>
                </a:solidFill>
                <a:ea typeface="細明體" panose="02020509000000000000" pitchFamily="49" charset="-120"/>
                <a:sym typeface="站酷快乐体2016修订版" panose="02010600030101010101" pitchFamily="2" charset="-122"/>
              </a:rPr>
              <a:t>新特徵：貴價地區，地區分數</a:t>
            </a:r>
            <a:endParaRPr lang="en-US" altLang="zh-TW" sz="2399" b="1" dirty="0">
              <a:solidFill>
                <a:srgbClr val="FF0000"/>
              </a:solidFill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7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27DB1354-BC82-4D69-8C21-59217934DF7F}"/>
              </a:ext>
            </a:extLst>
          </p:cNvPr>
          <p:cNvSpPr txBox="1"/>
          <p:nvPr/>
        </p:nvSpPr>
        <p:spPr>
          <a:xfrm>
            <a:off x="837941" y="1990062"/>
            <a:ext cx="2749414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b="1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新特徵：月份買賣</a:t>
            </a:r>
            <a:endParaRPr lang="en-US" altLang="zh-TW" sz="2399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745344-36EE-4D10-B5B4-5266C649F1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" t="49845"/>
          <a:stretch/>
        </p:blipFill>
        <p:spPr>
          <a:xfrm>
            <a:off x="586481" y="5953353"/>
            <a:ext cx="11225327" cy="185991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F578A2C1-B229-45B2-915B-4BC26D3F2471}"/>
              </a:ext>
            </a:extLst>
          </p:cNvPr>
          <p:cNvGrpSpPr/>
          <p:nvPr/>
        </p:nvGrpSpPr>
        <p:grpSpPr>
          <a:xfrm>
            <a:off x="7225770" y="703022"/>
            <a:ext cx="4379749" cy="4792786"/>
            <a:chOff x="7195290" y="1993745"/>
            <a:chExt cx="4379749" cy="479278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632230D-F7A1-43A8-B633-54DC6EDA3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5290" y="1993745"/>
              <a:ext cx="4379749" cy="4792786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8F4C151-4C6C-4319-891C-CED476692C03}"/>
                </a:ext>
              </a:extLst>
            </p:cNvPr>
            <p:cNvSpPr/>
            <p:nvPr/>
          </p:nvSpPr>
          <p:spPr>
            <a:xfrm>
              <a:off x="9067800" y="2274849"/>
              <a:ext cx="922020" cy="4226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13CFEC-10F0-40D5-A193-0D45F9074F03}"/>
              </a:ext>
            </a:extLst>
          </p:cNvPr>
          <p:cNvSpPr txBox="1"/>
          <p:nvPr/>
        </p:nvSpPr>
        <p:spPr>
          <a:xfrm>
            <a:off x="837941" y="276162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五月、六月和七月的銷售量較多，可能表示有一定的季節性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我們創建一個新的變數，表示房屋是否在這些月份中售出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102">
            <a:extLst>
              <a:ext uri="{FF2B5EF4-FFF2-40B4-BE49-F238E27FC236}">
                <a16:creationId xmlns:a16="http://schemas.microsoft.com/office/drawing/2014/main" id="{73EBE892-8A58-4ABA-8652-E16A88C8009F}"/>
              </a:ext>
            </a:extLst>
          </p:cNvPr>
          <p:cNvCxnSpPr/>
          <p:nvPr/>
        </p:nvCxnSpPr>
        <p:spPr>
          <a:xfrm flipV="1">
            <a:off x="5391751" y="1553207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102">
            <a:extLst>
              <a:ext uri="{FF2B5EF4-FFF2-40B4-BE49-F238E27FC236}">
                <a16:creationId xmlns:a16="http://schemas.microsoft.com/office/drawing/2014/main" id="{4F8C48A5-F432-41A2-A9FA-5A819A8C2DF8}"/>
              </a:ext>
            </a:extLst>
          </p:cNvPr>
          <p:cNvCxnSpPr/>
          <p:nvPr/>
        </p:nvCxnSpPr>
        <p:spPr>
          <a:xfrm flipV="1">
            <a:off x="5383812" y="4793118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431FCD93-F385-4D15-8E54-628EA1A3D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171" y="5348292"/>
            <a:ext cx="8307295" cy="5005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2815D5-D845-4D95-983C-DCB54B3D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93" y="3594548"/>
            <a:ext cx="68294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9699F43-FF1D-4A96-96E5-C6AB1E0F9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93" y="1956030"/>
            <a:ext cx="66960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30"/>
          <p:cNvGrpSpPr/>
          <p:nvPr/>
        </p:nvGrpSpPr>
        <p:grpSpPr>
          <a:xfrm>
            <a:off x="1545046" y="1476204"/>
            <a:ext cx="2041375" cy="4283755"/>
            <a:chOff x="3139393" y="1943100"/>
            <a:chExt cx="2112057" cy="4430712"/>
          </a:xfrm>
          <a:solidFill>
            <a:schemeClr val="accent2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139393" y="1943100"/>
              <a:ext cx="2112057" cy="4430712"/>
            </a:xfrm>
            <a:custGeom>
              <a:avLst/>
              <a:gdLst>
                <a:gd name="T0" fmla="*/ 8 w 1496"/>
                <a:gd name="T1" fmla="*/ 579 h 3142"/>
                <a:gd name="T2" fmla="*/ 14 w 1496"/>
                <a:gd name="T3" fmla="*/ 448 h 3142"/>
                <a:gd name="T4" fmla="*/ 29 w 1496"/>
                <a:gd name="T5" fmla="*/ 243 h 3142"/>
                <a:gd name="T6" fmla="*/ 243 w 1496"/>
                <a:gd name="T7" fmla="*/ 29 h 3142"/>
                <a:gd name="T8" fmla="*/ 1014 w 1496"/>
                <a:gd name="T9" fmla="*/ 14 h 3142"/>
                <a:gd name="T10" fmla="*/ 1244 w 1496"/>
                <a:gd name="T11" fmla="*/ 8 h 3142"/>
                <a:gd name="T12" fmla="*/ 1250 w 1496"/>
                <a:gd name="T13" fmla="*/ 29 h 3142"/>
                <a:gd name="T14" fmla="*/ 1425 w 1496"/>
                <a:gd name="T15" fmla="*/ 92 h 3142"/>
                <a:gd name="T16" fmla="*/ 1488 w 1496"/>
                <a:gd name="T17" fmla="*/ 2920 h 3142"/>
                <a:gd name="T18" fmla="*/ 1274 w 1496"/>
                <a:gd name="T19" fmla="*/ 3134 h 3142"/>
                <a:gd name="T20" fmla="*/ 92 w 1496"/>
                <a:gd name="T21" fmla="*/ 3071 h 3142"/>
                <a:gd name="T22" fmla="*/ 29 w 1496"/>
                <a:gd name="T23" fmla="*/ 1108 h 3142"/>
                <a:gd name="T24" fmla="*/ 8 w 1496"/>
                <a:gd name="T25" fmla="*/ 1102 h 3142"/>
                <a:gd name="T26" fmla="*/ 14 w 1496"/>
                <a:gd name="T27" fmla="*/ 971 h 3142"/>
                <a:gd name="T28" fmla="*/ 29 w 1496"/>
                <a:gd name="T29" fmla="*/ 848 h 3142"/>
                <a:gd name="T30" fmla="*/ 8 w 1496"/>
                <a:gd name="T31" fmla="*/ 842 h 3142"/>
                <a:gd name="T32" fmla="*/ 14 w 1496"/>
                <a:gd name="T33" fmla="*/ 711 h 3142"/>
                <a:gd name="T34" fmla="*/ 29 w 1496"/>
                <a:gd name="T35" fmla="*/ 585 h 3142"/>
                <a:gd name="T36" fmla="*/ 1244 w 1496"/>
                <a:gd name="T37" fmla="*/ 0 h 3142"/>
                <a:gd name="T38" fmla="*/ 1006 w 1496"/>
                <a:gd name="T39" fmla="*/ 14 h 3142"/>
                <a:gd name="T40" fmla="*/ 243 w 1496"/>
                <a:gd name="T41" fmla="*/ 21 h 3142"/>
                <a:gd name="T42" fmla="*/ 21 w 1496"/>
                <a:gd name="T43" fmla="*/ 440 h 3142"/>
                <a:gd name="T44" fmla="*/ 0 w 1496"/>
                <a:gd name="T45" fmla="*/ 454 h 3142"/>
                <a:gd name="T46" fmla="*/ 14 w 1496"/>
                <a:gd name="T47" fmla="*/ 593 h 3142"/>
                <a:gd name="T48" fmla="*/ 21 w 1496"/>
                <a:gd name="T49" fmla="*/ 703 h 3142"/>
                <a:gd name="T50" fmla="*/ 0 w 1496"/>
                <a:gd name="T51" fmla="*/ 717 h 3142"/>
                <a:gd name="T52" fmla="*/ 14 w 1496"/>
                <a:gd name="T53" fmla="*/ 856 h 3142"/>
                <a:gd name="T54" fmla="*/ 21 w 1496"/>
                <a:gd name="T55" fmla="*/ 963 h 3142"/>
                <a:gd name="T56" fmla="*/ 0 w 1496"/>
                <a:gd name="T57" fmla="*/ 977 h 3142"/>
                <a:gd name="T58" fmla="*/ 14 w 1496"/>
                <a:gd name="T59" fmla="*/ 1116 h 3142"/>
                <a:gd name="T60" fmla="*/ 21 w 1496"/>
                <a:gd name="T61" fmla="*/ 2920 h 3142"/>
                <a:gd name="T62" fmla="*/ 1274 w 1496"/>
                <a:gd name="T63" fmla="*/ 3142 h 3142"/>
                <a:gd name="T64" fmla="*/ 1496 w 1496"/>
                <a:gd name="T65" fmla="*/ 243 h 3142"/>
                <a:gd name="T66" fmla="*/ 1274 w 1496"/>
                <a:gd name="T67" fmla="*/ 21 h 3142"/>
                <a:gd name="T68" fmla="*/ 1258 w 1496"/>
                <a:gd name="T69" fmla="*/ 14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6" h="3142">
                  <a:moveTo>
                    <a:pt x="14" y="585"/>
                  </a:moveTo>
                  <a:cubicBezTo>
                    <a:pt x="11" y="585"/>
                    <a:pt x="8" y="583"/>
                    <a:pt x="8" y="579"/>
                  </a:cubicBezTo>
                  <a:cubicBezTo>
                    <a:pt x="8" y="454"/>
                    <a:pt x="8" y="454"/>
                    <a:pt x="8" y="454"/>
                  </a:cubicBezTo>
                  <a:cubicBezTo>
                    <a:pt x="8" y="451"/>
                    <a:pt x="11" y="448"/>
                    <a:pt x="14" y="448"/>
                  </a:cubicBezTo>
                  <a:cubicBezTo>
                    <a:pt x="29" y="448"/>
                    <a:pt x="29" y="448"/>
                    <a:pt x="29" y="448"/>
                  </a:cubicBezTo>
                  <a:cubicBezTo>
                    <a:pt x="29" y="243"/>
                    <a:pt x="29" y="243"/>
                    <a:pt x="29" y="243"/>
                  </a:cubicBezTo>
                  <a:cubicBezTo>
                    <a:pt x="29" y="184"/>
                    <a:pt x="53" y="131"/>
                    <a:pt x="92" y="92"/>
                  </a:cubicBezTo>
                  <a:cubicBezTo>
                    <a:pt x="131" y="53"/>
                    <a:pt x="184" y="29"/>
                    <a:pt x="243" y="29"/>
                  </a:cubicBezTo>
                  <a:cubicBezTo>
                    <a:pt x="1014" y="29"/>
                    <a:pt x="1014" y="29"/>
                    <a:pt x="1014" y="29"/>
                  </a:cubicBezTo>
                  <a:cubicBezTo>
                    <a:pt x="1014" y="14"/>
                    <a:pt x="1014" y="14"/>
                    <a:pt x="1014" y="14"/>
                  </a:cubicBezTo>
                  <a:cubicBezTo>
                    <a:pt x="1014" y="10"/>
                    <a:pt x="1017" y="8"/>
                    <a:pt x="1020" y="8"/>
                  </a:cubicBezTo>
                  <a:cubicBezTo>
                    <a:pt x="1244" y="8"/>
                    <a:pt x="1244" y="8"/>
                    <a:pt x="1244" y="8"/>
                  </a:cubicBezTo>
                  <a:cubicBezTo>
                    <a:pt x="1247" y="8"/>
                    <a:pt x="1250" y="10"/>
                    <a:pt x="1250" y="14"/>
                  </a:cubicBezTo>
                  <a:cubicBezTo>
                    <a:pt x="1250" y="29"/>
                    <a:pt x="1250" y="29"/>
                    <a:pt x="1250" y="29"/>
                  </a:cubicBezTo>
                  <a:cubicBezTo>
                    <a:pt x="1274" y="29"/>
                    <a:pt x="1274" y="29"/>
                    <a:pt x="1274" y="29"/>
                  </a:cubicBezTo>
                  <a:cubicBezTo>
                    <a:pt x="1333" y="29"/>
                    <a:pt x="1386" y="53"/>
                    <a:pt x="1425" y="92"/>
                  </a:cubicBezTo>
                  <a:cubicBezTo>
                    <a:pt x="1464" y="131"/>
                    <a:pt x="1488" y="184"/>
                    <a:pt x="1488" y="243"/>
                  </a:cubicBezTo>
                  <a:cubicBezTo>
                    <a:pt x="1488" y="2920"/>
                    <a:pt x="1488" y="2920"/>
                    <a:pt x="1488" y="2920"/>
                  </a:cubicBezTo>
                  <a:cubicBezTo>
                    <a:pt x="1488" y="2979"/>
                    <a:pt x="1464" y="3033"/>
                    <a:pt x="1425" y="3071"/>
                  </a:cubicBezTo>
                  <a:cubicBezTo>
                    <a:pt x="1386" y="3110"/>
                    <a:pt x="1333" y="3134"/>
                    <a:pt x="1274" y="3134"/>
                  </a:cubicBezTo>
                  <a:cubicBezTo>
                    <a:pt x="243" y="3134"/>
                    <a:pt x="243" y="3134"/>
                    <a:pt x="243" y="3134"/>
                  </a:cubicBezTo>
                  <a:cubicBezTo>
                    <a:pt x="184" y="3134"/>
                    <a:pt x="131" y="3110"/>
                    <a:pt x="92" y="3071"/>
                  </a:cubicBezTo>
                  <a:cubicBezTo>
                    <a:pt x="53" y="3033"/>
                    <a:pt x="29" y="2979"/>
                    <a:pt x="29" y="2920"/>
                  </a:cubicBezTo>
                  <a:cubicBezTo>
                    <a:pt x="29" y="1108"/>
                    <a:pt x="29" y="1108"/>
                    <a:pt x="29" y="1108"/>
                  </a:cubicBezTo>
                  <a:cubicBezTo>
                    <a:pt x="14" y="1108"/>
                    <a:pt x="14" y="1108"/>
                    <a:pt x="14" y="1108"/>
                  </a:cubicBezTo>
                  <a:cubicBezTo>
                    <a:pt x="11" y="1108"/>
                    <a:pt x="8" y="1106"/>
                    <a:pt x="8" y="1102"/>
                  </a:cubicBezTo>
                  <a:cubicBezTo>
                    <a:pt x="8" y="977"/>
                    <a:pt x="8" y="977"/>
                    <a:pt x="8" y="977"/>
                  </a:cubicBezTo>
                  <a:cubicBezTo>
                    <a:pt x="8" y="974"/>
                    <a:pt x="11" y="971"/>
                    <a:pt x="14" y="971"/>
                  </a:cubicBezTo>
                  <a:cubicBezTo>
                    <a:pt x="29" y="971"/>
                    <a:pt x="29" y="971"/>
                    <a:pt x="29" y="971"/>
                  </a:cubicBezTo>
                  <a:cubicBezTo>
                    <a:pt x="29" y="848"/>
                    <a:pt x="29" y="848"/>
                    <a:pt x="29" y="848"/>
                  </a:cubicBezTo>
                  <a:cubicBezTo>
                    <a:pt x="14" y="848"/>
                    <a:pt x="14" y="848"/>
                    <a:pt x="14" y="848"/>
                  </a:cubicBezTo>
                  <a:cubicBezTo>
                    <a:pt x="11" y="848"/>
                    <a:pt x="8" y="846"/>
                    <a:pt x="8" y="842"/>
                  </a:cubicBezTo>
                  <a:cubicBezTo>
                    <a:pt x="8" y="717"/>
                    <a:pt x="8" y="717"/>
                    <a:pt x="8" y="717"/>
                  </a:cubicBezTo>
                  <a:cubicBezTo>
                    <a:pt x="8" y="714"/>
                    <a:pt x="11" y="711"/>
                    <a:pt x="14" y="711"/>
                  </a:cubicBezTo>
                  <a:cubicBezTo>
                    <a:pt x="29" y="711"/>
                    <a:pt x="29" y="711"/>
                    <a:pt x="29" y="711"/>
                  </a:cubicBezTo>
                  <a:cubicBezTo>
                    <a:pt x="29" y="585"/>
                    <a:pt x="29" y="585"/>
                    <a:pt x="29" y="585"/>
                  </a:cubicBezTo>
                  <a:cubicBezTo>
                    <a:pt x="14" y="585"/>
                    <a:pt x="14" y="585"/>
                    <a:pt x="14" y="585"/>
                  </a:cubicBezTo>
                  <a:moveTo>
                    <a:pt x="1244" y="0"/>
                  </a:moveTo>
                  <a:cubicBezTo>
                    <a:pt x="1020" y="0"/>
                    <a:pt x="1020" y="0"/>
                    <a:pt x="1020" y="0"/>
                  </a:cubicBezTo>
                  <a:cubicBezTo>
                    <a:pt x="1012" y="0"/>
                    <a:pt x="1006" y="6"/>
                    <a:pt x="1006" y="14"/>
                  </a:cubicBezTo>
                  <a:cubicBezTo>
                    <a:pt x="1006" y="21"/>
                    <a:pt x="1006" y="21"/>
                    <a:pt x="1006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121" y="21"/>
                    <a:pt x="21" y="121"/>
                    <a:pt x="21" y="243"/>
                  </a:cubicBezTo>
                  <a:cubicBezTo>
                    <a:pt x="21" y="440"/>
                    <a:pt x="21" y="440"/>
                    <a:pt x="21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7" y="440"/>
                    <a:pt x="0" y="446"/>
                    <a:pt x="0" y="454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587"/>
                    <a:pt x="7" y="593"/>
                    <a:pt x="14" y="593"/>
                  </a:cubicBezTo>
                  <a:cubicBezTo>
                    <a:pt x="21" y="593"/>
                    <a:pt x="21" y="593"/>
                    <a:pt x="21" y="593"/>
                  </a:cubicBezTo>
                  <a:cubicBezTo>
                    <a:pt x="21" y="703"/>
                    <a:pt x="21" y="703"/>
                    <a:pt x="21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7" y="703"/>
                    <a:pt x="0" y="709"/>
                    <a:pt x="0" y="717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50"/>
                    <a:pt x="7" y="856"/>
                    <a:pt x="14" y="856"/>
                  </a:cubicBezTo>
                  <a:cubicBezTo>
                    <a:pt x="21" y="856"/>
                    <a:pt x="21" y="856"/>
                    <a:pt x="21" y="856"/>
                  </a:cubicBezTo>
                  <a:cubicBezTo>
                    <a:pt x="21" y="963"/>
                    <a:pt x="21" y="963"/>
                    <a:pt x="21" y="963"/>
                  </a:cubicBezTo>
                  <a:cubicBezTo>
                    <a:pt x="14" y="963"/>
                    <a:pt x="14" y="963"/>
                    <a:pt x="14" y="963"/>
                  </a:cubicBezTo>
                  <a:cubicBezTo>
                    <a:pt x="7" y="963"/>
                    <a:pt x="0" y="969"/>
                    <a:pt x="0" y="977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7" y="1116"/>
                    <a:pt x="14" y="1116"/>
                  </a:cubicBezTo>
                  <a:cubicBezTo>
                    <a:pt x="21" y="1116"/>
                    <a:pt x="21" y="1116"/>
                    <a:pt x="21" y="1116"/>
                  </a:cubicBezTo>
                  <a:cubicBezTo>
                    <a:pt x="21" y="2920"/>
                    <a:pt x="21" y="2920"/>
                    <a:pt x="21" y="2920"/>
                  </a:cubicBezTo>
                  <a:cubicBezTo>
                    <a:pt x="21" y="3043"/>
                    <a:pt x="121" y="3142"/>
                    <a:pt x="243" y="3142"/>
                  </a:cubicBezTo>
                  <a:cubicBezTo>
                    <a:pt x="1274" y="3142"/>
                    <a:pt x="1274" y="3142"/>
                    <a:pt x="1274" y="3142"/>
                  </a:cubicBezTo>
                  <a:cubicBezTo>
                    <a:pt x="1396" y="3142"/>
                    <a:pt x="1496" y="3043"/>
                    <a:pt x="1496" y="2920"/>
                  </a:cubicBezTo>
                  <a:cubicBezTo>
                    <a:pt x="1496" y="243"/>
                    <a:pt x="1496" y="243"/>
                    <a:pt x="1496" y="243"/>
                  </a:cubicBezTo>
                  <a:cubicBezTo>
                    <a:pt x="1496" y="121"/>
                    <a:pt x="1396" y="21"/>
                    <a:pt x="1274" y="21"/>
                  </a:cubicBezTo>
                  <a:cubicBezTo>
                    <a:pt x="1274" y="21"/>
                    <a:pt x="1274" y="21"/>
                    <a:pt x="1274" y="21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58" y="14"/>
                    <a:pt x="1258" y="14"/>
                    <a:pt x="1258" y="14"/>
                  </a:cubicBezTo>
                  <a:cubicBezTo>
                    <a:pt x="1258" y="6"/>
                    <a:pt x="1252" y="0"/>
                    <a:pt x="124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034190" y="2307440"/>
              <a:ext cx="368528" cy="75381"/>
            </a:xfrm>
            <a:custGeom>
              <a:avLst/>
              <a:gdLst>
                <a:gd name="T0" fmla="*/ 261 w 261"/>
                <a:gd name="T1" fmla="*/ 27 h 54"/>
                <a:gd name="T2" fmla="*/ 261 w 261"/>
                <a:gd name="T3" fmla="*/ 27 h 54"/>
                <a:gd name="T4" fmla="*/ 261 w 261"/>
                <a:gd name="T5" fmla="*/ 27 h 54"/>
                <a:gd name="T6" fmla="*/ 261 w 261"/>
                <a:gd name="T7" fmla="*/ 27 h 54"/>
                <a:gd name="T8" fmla="*/ 261 w 261"/>
                <a:gd name="T9" fmla="*/ 27 h 54"/>
                <a:gd name="T10" fmla="*/ 261 w 261"/>
                <a:gd name="T11" fmla="*/ 27 h 54"/>
                <a:gd name="T12" fmla="*/ 234 w 261"/>
                <a:gd name="T13" fmla="*/ 0 h 54"/>
                <a:gd name="T14" fmla="*/ 27 w 261"/>
                <a:gd name="T15" fmla="*/ 0 h 54"/>
                <a:gd name="T16" fmla="*/ 0 w 261"/>
                <a:gd name="T17" fmla="*/ 27 h 54"/>
                <a:gd name="T18" fmla="*/ 27 w 261"/>
                <a:gd name="T19" fmla="*/ 54 h 54"/>
                <a:gd name="T20" fmla="*/ 234 w 261"/>
                <a:gd name="T21" fmla="*/ 54 h 54"/>
                <a:gd name="T22" fmla="*/ 261 w 261"/>
                <a:gd name="T23" fmla="*/ 27 h 54"/>
                <a:gd name="T24" fmla="*/ 256 w 261"/>
                <a:gd name="T25" fmla="*/ 27 h 54"/>
                <a:gd name="T26" fmla="*/ 251 w 261"/>
                <a:gd name="T27" fmla="*/ 27 h 54"/>
                <a:gd name="T28" fmla="*/ 246 w 261"/>
                <a:gd name="T29" fmla="*/ 39 h 54"/>
                <a:gd name="T30" fmla="*/ 234 w 261"/>
                <a:gd name="T31" fmla="*/ 44 h 54"/>
                <a:gd name="T32" fmla="*/ 27 w 261"/>
                <a:gd name="T33" fmla="*/ 44 h 54"/>
                <a:gd name="T34" fmla="*/ 15 w 261"/>
                <a:gd name="T35" fmla="*/ 39 h 54"/>
                <a:gd name="T36" fmla="*/ 10 w 261"/>
                <a:gd name="T37" fmla="*/ 27 h 54"/>
                <a:gd name="T38" fmla="*/ 15 w 261"/>
                <a:gd name="T39" fmla="*/ 15 h 54"/>
                <a:gd name="T40" fmla="*/ 27 w 261"/>
                <a:gd name="T41" fmla="*/ 10 h 54"/>
                <a:gd name="T42" fmla="*/ 234 w 261"/>
                <a:gd name="T43" fmla="*/ 10 h 54"/>
                <a:gd name="T44" fmla="*/ 246 w 261"/>
                <a:gd name="T45" fmla="*/ 15 h 54"/>
                <a:gd name="T46" fmla="*/ 251 w 261"/>
                <a:gd name="T47" fmla="*/ 27 h 54"/>
                <a:gd name="T48" fmla="*/ 256 w 261"/>
                <a:gd name="T49" fmla="*/ 27 h 54"/>
                <a:gd name="T50" fmla="*/ 261 w 261"/>
                <a:gd name="T51" fmla="*/ 27 h 54"/>
                <a:gd name="T52" fmla="*/ 261 w 261"/>
                <a:gd name="T53" fmla="*/ 27 h 54"/>
                <a:gd name="T54" fmla="*/ 234 w 261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54"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9" y="54"/>
                    <a:pt x="261" y="42"/>
                    <a:pt x="26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31"/>
                    <a:pt x="249" y="36"/>
                    <a:pt x="246" y="39"/>
                  </a:cubicBezTo>
                  <a:cubicBezTo>
                    <a:pt x="243" y="42"/>
                    <a:pt x="239" y="44"/>
                    <a:pt x="23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18" y="42"/>
                    <a:pt x="15" y="39"/>
                  </a:cubicBezTo>
                  <a:cubicBezTo>
                    <a:pt x="12" y="36"/>
                    <a:pt x="10" y="31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2"/>
                    <a:pt x="22" y="10"/>
                    <a:pt x="27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9" y="10"/>
                    <a:pt x="243" y="12"/>
                    <a:pt x="246" y="15"/>
                  </a:cubicBezTo>
                  <a:cubicBezTo>
                    <a:pt x="249" y="18"/>
                    <a:pt x="251" y="22"/>
                    <a:pt x="25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12"/>
                    <a:pt x="249" y="0"/>
                    <a:pt x="23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169597" y="2135740"/>
              <a:ext cx="86548" cy="86548"/>
            </a:xfrm>
            <a:custGeom>
              <a:avLst/>
              <a:gdLst>
                <a:gd name="T0" fmla="*/ 30 w 61"/>
                <a:gd name="T1" fmla="*/ 0 h 61"/>
                <a:gd name="T2" fmla="*/ 30 w 61"/>
                <a:gd name="T3" fmla="*/ 0 h 61"/>
                <a:gd name="T4" fmla="*/ 0 w 61"/>
                <a:gd name="T5" fmla="*/ 30 h 61"/>
                <a:gd name="T6" fmla="*/ 5 w 61"/>
                <a:gd name="T7" fmla="*/ 30 h 61"/>
                <a:gd name="T8" fmla="*/ 10 w 61"/>
                <a:gd name="T9" fmla="*/ 30 h 61"/>
                <a:gd name="T10" fmla="*/ 16 w 61"/>
                <a:gd name="T11" fmla="*/ 16 h 61"/>
                <a:gd name="T12" fmla="*/ 30 w 61"/>
                <a:gd name="T13" fmla="*/ 10 h 61"/>
                <a:gd name="T14" fmla="*/ 45 w 61"/>
                <a:gd name="T15" fmla="*/ 16 h 61"/>
                <a:gd name="T16" fmla="*/ 51 w 61"/>
                <a:gd name="T17" fmla="*/ 30 h 61"/>
                <a:gd name="T18" fmla="*/ 45 w 61"/>
                <a:gd name="T19" fmla="*/ 45 h 61"/>
                <a:gd name="T20" fmla="*/ 30 w 61"/>
                <a:gd name="T21" fmla="*/ 51 h 61"/>
                <a:gd name="T22" fmla="*/ 16 w 61"/>
                <a:gd name="T23" fmla="*/ 45 h 61"/>
                <a:gd name="T24" fmla="*/ 10 w 61"/>
                <a:gd name="T25" fmla="*/ 30 h 61"/>
                <a:gd name="T26" fmla="*/ 5 w 61"/>
                <a:gd name="T27" fmla="*/ 30 h 61"/>
                <a:gd name="T28" fmla="*/ 0 w 61"/>
                <a:gd name="T29" fmla="*/ 30 h 61"/>
                <a:gd name="T30" fmla="*/ 30 w 61"/>
                <a:gd name="T31" fmla="*/ 61 h 61"/>
                <a:gd name="T32" fmla="*/ 61 w 61"/>
                <a:gd name="T33" fmla="*/ 30 h 61"/>
                <a:gd name="T34" fmla="*/ 61 w 61"/>
                <a:gd name="T35" fmla="*/ 30 h 61"/>
                <a:gd name="T36" fmla="*/ 30 w 6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5"/>
                    <a:pt x="12" y="20"/>
                    <a:pt x="16" y="16"/>
                  </a:cubicBezTo>
                  <a:cubicBezTo>
                    <a:pt x="20" y="12"/>
                    <a:pt x="25" y="10"/>
                    <a:pt x="30" y="10"/>
                  </a:cubicBezTo>
                  <a:cubicBezTo>
                    <a:pt x="36" y="10"/>
                    <a:pt x="41" y="12"/>
                    <a:pt x="45" y="16"/>
                  </a:cubicBezTo>
                  <a:cubicBezTo>
                    <a:pt x="48" y="20"/>
                    <a:pt x="51" y="25"/>
                    <a:pt x="51" y="30"/>
                  </a:cubicBezTo>
                  <a:cubicBezTo>
                    <a:pt x="51" y="36"/>
                    <a:pt x="48" y="41"/>
                    <a:pt x="45" y="45"/>
                  </a:cubicBezTo>
                  <a:cubicBezTo>
                    <a:pt x="41" y="48"/>
                    <a:pt x="36" y="51"/>
                    <a:pt x="30" y="51"/>
                  </a:cubicBezTo>
                  <a:cubicBezTo>
                    <a:pt x="25" y="51"/>
                    <a:pt x="20" y="48"/>
                    <a:pt x="16" y="45"/>
                  </a:cubicBezTo>
                  <a:cubicBezTo>
                    <a:pt x="12" y="41"/>
                    <a:pt x="10" y="36"/>
                    <a:pt x="1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23023" y="5872670"/>
              <a:ext cx="375508" cy="37550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0 w 266"/>
                <a:gd name="T5" fmla="*/ 133 h 266"/>
                <a:gd name="T6" fmla="*/ 0 w 266"/>
                <a:gd name="T7" fmla="*/ 133 h 266"/>
                <a:gd name="T8" fmla="*/ 5 w 266"/>
                <a:gd name="T9" fmla="*/ 133 h 266"/>
                <a:gd name="T10" fmla="*/ 10 w 266"/>
                <a:gd name="T11" fmla="*/ 133 h 266"/>
                <a:gd name="T12" fmla="*/ 46 w 266"/>
                <a:gd name="T13" fmla="*/ 46 h 266"/>
                <a:gd name="T14" fmla="*/ 133 w 266"/>
                <a:gd name="T15" fmla="*/ 10 h 266"/>
                <a:gd name="T16" fmla="*/ 220 w 266"/>
                <a:gd name="T17" fmla="*/ 46 h 266"/>
                <a:gd name="T18" fmla="*/ 256 w 266"/>
                <a:gd name="T19" fmla="*/ 133 h 266"/>
                <a:gd name="T20" fmla="*/ 220 w 266"/>
                <a:gd name="T21" fmla="*/ 220 h 266"/>
                <a:gd name="T22" fmla="*/ 133 w 266"/>
                <a:gd name="T23" fmla="*/ 256 h 266"/>
                <a:gd name="T24" fmla="*/ 46 w 266"/>
                <a:gd name="T25" fmla="*/ 220 h 266"/>
                <a:gd name="T26" fmla="*/ 10 w 266"/>
                <a:gd name="T27" fmla="*/ 133 h 266"/>
                <a:gd name="T28" fmla="*/ 5 w 266"/>
                <a:gd name="T29" fmla="*/ 133 h 266"/>
                <a:gd name="T30" fmla="*/ 0 w 266"/>
                <a:gd name="T31" fmla="*/ 133 h 266"/>
                <a:gd name="T32" fmla="*/ 0 w 266"/>
                <a:gd name="T33" fmla="*/ 134 h 266"/>
                <a:gd name="T34" fmla="*/ 133 w 266"/>
                <a:gd name="T35" fmla="*/ 266 h 266"/>
                <a:gd name="T36" fmla="*/ 266 w 266"/>
                <a:gd name="T37" fmla="*/ 133 h 266"/>
                <a:gd name="T38" fmla="*/ 266 w 266"/>
                <a:gd name="T39" fmla="*/ 133 h 266"/>
                <a:gd name="T40" fmla="*/ 133 w 266"/>
                <a:gd name="T4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99"/>
                    <a:pt x="23" y="69"/>
                    <a:pt x="46" y="46"/>
                  </a:cubicBezTo>
                  <a:cubicBezTo>
                    <a:pt x="68" y="24"/>
                    <a:pt x="99" y="10"/>
                    <a:pt x="133" y="10"/>
                  </a:cubicBezTo>
                  <a:cubicBezTo>
                    <a:pt x="167" y="10"/>
                    <a:pt x="197" y="24"/>
                    <a:pt x="220" y="46"/>
                  </a:cubicBezTo>
                  <a:cubicBezTo>
                    <a:pt x="242" y="69"/>
                    <a:pt x="256" y="99"/>
                    <a:pt x="256" y="133"/>
                  </a:cubicBezTo>
                  <a:cubicBezTo>
                    <a:pt x="256" y="167"/>
                    <a:pt x="242" y="198"/>
                    <a:pt x="220" y="220"/>
                  </a:cubicBezTo>
                  <a:cubicBezTo>
                    <a:pt x="197" y="243"/>
                    <a:pt x="167" y="256"/>
                    <a:pt x="133" y="256"/>
                  </a:cubicBezTo>
                  <a:cubicBezTo>
                    <a:pt x="99" y="256"/>
                    <a:pt x="68" y="243"/>
                    <a:pt x="46" y="220"/>
                  </a:cubicBezTo>
                  <a:cubicBezTo>
                    <a:pt x="23" y="198"/>
                    <a:pt x="10" y="167"/>
                    <a:pt x="1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207"/>
                    <a:pt x="59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138886" y="5988533"/>
              <a:ext cx="143782" cy="143782"/>
            </a:xfrm>
            <a:custGeom>
              <a:avLst/>
              <a:gdLst>
                <a:gd name="T0" fmla="*/ 87 w 102"/>
                <a:gd name="T1" fmla="*/ 0 h 102"/>
                <a:gd name="T2" fmla="*/ 15 w 102"/>
                <a:gd name="T3" fmla="*/ 0 h 102"/>
                <a:gd name="T4" fmla="*/ 0 w 102"/>
                <a:gd name="T5" fmla="*/ 15 h 102"/>
                <a:gd name="T6" fmla="*/ 5 w 102"/>
                <a:gd name="T7" fmla="*/ 15 h 102"/>
                <a:gd name="T8" fmla="*/ 10 w 102"/>
                <a:gd name="T9" fmla="*/ 15 h 102"/>
                <a:gd name="T10" fmla="*/ 15 w 102"/>
                <a:gd name="T11" fmla="*/ 10 h 102"/>
                <a:gd name="T12" fmla="*/ 87 w 102"/>
                <a:gd name="T13" fmla="*/ 10 h 102"/>
                <a:gd name="T14" fmla="*/ 92 w 102"/>
                <a:gd name="T15" fmla="*/ 15 h 102"/>
                <a:gd name="T16" fmla="*/ 92 w 102"/>
                <a:gd name="T17" fmla="*/ 87 h 102"/>
                <a:gd name="T18" fmla="*/ 87 w 102"/>
                <a:gd name="T19" fmla="*/ 92 h 102"/>
                <a:gd name="T20" fmla="*/ 15 w 102"/>
                <a:gd name="T21" fmla="*/ 92 h 102"/>
                <a:gd name="T22" fmla="*/ 10 w 102"/>
                <a:gd name="T23" fmla="*/ 87 h 102"/>
                <a:gd name="T24" fmla="*/ 10 w 102"/>
                <a:gd name="T25" fmla="*/ 15 h 102"/>
                <a:gd name="T26" fmla="*/ 5 w 102"/>
                <a:gd name="T27" fmla="*/ 15 h 102"/>
                <a:gd name="T28" fmla="*/ 0 w 102"/>
                <a:gd name="T29" fmla="*/ 15 h 102"/>
                <a:gd name="T30" fmla="*/ 0 w 102"/>
                <a:gd name="T31" fmla="*/ 87 h 102"/>
                <a:gd name="T32" fmla="*/ 15 w 102"/>
                <a:gd name="T33" fmla="*/ 102 h 102"/>
                <a:gd name="T34" fmla="*/ 87 w 102"/>
                <a:gd name="T35" fmla="*/ 102 h 102"/>
                <a:gd name="T36" fmla="*/ 102 w 102"/>
                <a:gd name="T37" fmla="*/ 87 h 102"/>
                <a:gd name="T38" fmla="*/ 102 w 102"/>
                <a:gd name="T39" fmla="*/ 15 h 102"/>
                <a:gd name="T40" fmla="*/ 87 w 102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2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0"/>
                    <a:pt x="15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2" y="13"/>
                    <a:pt x="92" y="15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90"/>
                    <a:pt x="89" y="92"/>
                    <a:pt x="87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2" y="92"/>
                    <a:pt x="10" y="90"/>
                    <a:pt x="10" y="8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6" y="102"/>
                    <a:pt x="15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5" y="102"/>
                    <a:pt x="102" y="96"/>
                    <a:pt x="102" y="8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7"/>
                    <a:pt x="95" y="0"/>
                    <a:pt x="87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1094" y="2687136"/>
              <a:ext cx="1807742" cy="0"/>
            </a:xfrm>
            <a:prstGeom prst="line">
              <a:avLst/>
            </a:prstGeom>
            <a:grp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47896" y="2611755"/>
              <a:ext cx="16751" cy="51650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422769" y="2621527"/>
              <a:ext cx="15355" cy="41878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99038" y="2629902"/>
              <a:ext cx="15355" cy="33503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75307" y="2639674"/>
              <a:ext cx="15355" cy="23731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351576" y="2648049"/>
              <a:ext cx="15355" cy="15355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4972262" y="2607567"/>
              <a:ext cx="118655" cy="55838"/>
            </a:xfrm>
            <a:custGeom>
              <a:avLst/>
              <a:gdLst>
                <a:gd name="T0" fmla="*/ 68 w 84"/>
                <a:gd name="T1" fmla="*/ 8 h 40"/>
                <a:gd name="T2" fmla="*/ 8 w 84"/>
                <a:gd name="T3" fmla="*/ 8 h 40"/>
                <a:gd name="T4" fmla="*/ 8 w 84"/>
                <a:gd name="T5" fmla="*/ 32 h 40"/>
                <a:gd name="T6" fmla="*/ 68 w 84"/>
                <a:gd name="T7" fmla="*/ 32 h 40"/>
                <a:gd name="T8" fmla="*/ 68 w 84"/>
                <a:gd name="T9" fmla="*/ 8 h 40"/>
                <a:gd name="T10" fmla="*/ 81 w 84"/>
                <a:gd name="T11" fmla="*/ 12 h 40"/>
                <a:gd name="T12" fmla="*/ 76 w 84"/>
                <a:gd name="T13" fmla="*/ 12 h 40"/>
                <a:gd name="T14" fmla="*/ 76 w 84"/>
                <a:gd name="T15" fmla="*/ 3 h 40"/>
                <a:gd name="T16" fmla="*/ 73 w 84"/>
                <a:gd name="T17" fmla="*/ 0 h 40"/>
                <a:gd name="T18" fmla="*/ 3 w 84"/>
                <a:gd name="T19" fmla="*/ 0 h 40"/>
                <a:gd name="T20" fmla="*/ 0 w 84"/>
                <a:gd name="T21" fmla="*/ 3 h 40"/>
                <a:gd name="T22" fmla="*/ 0 w 84"/>
                <a:gd name="T23" fmla="*/ 36 h 40"/>
                <a:gd name="T24" fmla="*/ 3 w 84"/>
                <a:gd name="T25" fmla="*/ 40 h 40"/>
                <a:gd name="T26" fmla="*/ 73 w 84"/>
                <a:gd name="T27" fmla="*/ 40 h 40"/>
                <a:gd name="T28" fmla="*/ 76 w 84"/>
                <a:gd name="T29" fmla="*/ 36 h 40"/>
                <a:gd name="T30" fmla="*/ 76 w 84"/>
                <a:gd name="T31" fmla="*/ 28 h 40"/>
                <a:gd name="T32" fmla="*/ 81 w 84"/>
                <a:gd name="T33" fmla="*/ 28 h 40"/>
                <a:gd name="T34" fmla="*/ 84 w 84"/>
                <a:gd name="T35" fmla="*/ 25 h 40"/>
                <a:gd name="T36" fmla="*/ 84 w 84"/>
                <a:gd name="T37" fmla="*/ 15 h 40"/>
                <a:gd name="T38" fmla="*/ 81 w 84"/>
                <a:gd name="T39" fmla="*/ 12 h 40"/>
                <a:gd name="T40" fmla="*/ 72 w 84"/>
                <a:gd name="T41" fmla="*/ 36 h 40"/>
                <a:gd name="T42" fmla="*/ 4 w 84"/>
                <a:gd name="T43" fmla="*/ 36 h 40"/>
                <a:gd name="T44" fmla="*/ 4 w 84"/>
                <a:gd name="T45" fmla="*/ 4 h 40"/>
                <a:gd name="T46" fmla="*/ 72 w 84"/>
                <a:gd name="T47" fmla="*/ 4 h 40"/>
                <a:gd name="T48" fmla="*/ 72 w 84"/>
                <a:gd name="T49" fmla="*/ 36 h 40"/>
                <a:gd name="T50" fmla="*/ 80 w 84"/>
                <a:gd name="T51" fmla="*/ 24 h 40"/>
                <a:gd name="T52" fmla="*/ 76 w 84"/>
                <a:gd name="T53" fmla="*/ 24 h 40"/>
                <a:gd name="T54" fmla="*/ 76 w 84"/>
                <a:gd name="T55" fmla="*/ 16 h 40"/>
                <a:gd name="T56" fmla="*/ 80 w 84"/>
                <a:gd name="T57" fmla="*/ 16 h 40"/>
                <a:gd name="T58" fmla="*/ 80 w 84"/>
                <a:gd name="T5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40">
                  <a:moveTo>
                    <a:pt x="6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8"/>
                  </a:lnTo>
                  <a:close/>
                  <a:moveTo>
                    <a:pt x="81" y="12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4" y="0"/>
                    <a:pt x="7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4" y="40"/>
                    <a:pt x="76" y="38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4" y="26"/>
                    <a:pt x="84" y="2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4" y="13"/>
                    <a:pt x="82" y="12"/>
                    <a:pt x="81" y="12"/>
                  </a:cubicBezTo>
                  <a:moveTo>
                    <a:pt x="72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36"/>
                  </a:lnTo>
                  <a:close/>
                  <a:moveTo>
                    <a:pt x="80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1661564" y="2908930"/>
            <a:ext cx="1864614" cy="58461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TW" altLang="en-US" sz="3199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回歸分析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2106307" y="3495462"/>
            <a:ext cx="8689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58B548F6-368E-439E-91BA-D2DD7ED326D4}"/>
              </a:ext>
            </a:extLst>
          </p:cNvPr>
          <p:cNvGrpSpPr/>
          <p:nvPr/>
        </p:nvGrpSpPr>
        <p:grpSpPr>
          <a:xfrm>
            <a:off x="4486027" y="1488750"/>
            <a:ext cx="3688927" cy="502734"/>
            <a:chOff x="6268609" y="1830064"/>
            <a:chExt cx="3688927" cy="502734"/>
          </a:xfrm>
        </p:grpSpPr>
        <p:sp>
          <p:nvSpPr>
            <p:cNvPr id="98" name="椭圆 97"/>
            <p:cNvSpPr/>
            <p:nvPr/>
          </p:nvSpPr>
          <p:spPr>
            <a:xfrm>
              <a:off x="6268609" y="1914266"/>
              <a:ext cx="418403" cy="418532"/>
            </a:xfrm>
            <a:prstGeom prst="ellipse">
              <a:avLst/>
            </a:prstGeom>
            <a:blipFill>
              <a:blip r:embed="rId6" cstate="screen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-70000" contrast="74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6759560" y="1892699"/>
              <a:ext cx="306245" cy="379435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r>
                <a:rPr lang="en-US" altLang="zh-TW" sz="1866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1</a:t>
              </a:r>
              <a:endPara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7230399" y="1830064"/>
              <a:ext cx="2727137" cy="45342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TW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Lasso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D5AA5A3-963B-4ADE-8C7E-186B77F30ED1}"/>
              </a:ext>
            </a:extLst>
          </p:cNvPr>
          <p:cNvGrpSpPr/>
          <p:nvPr/>
        </p:nvGrpSpPr>
        <p:grpSpPr>
          <a:xfrm>
            <a:off x="4484978" y="3143915"/>
            <a:ext cx="3689764" cy="511296"/>
            <a:chOff x="6268609" y="2790778"/>
            <a:chExt cx="3689764" cy="511296"/>
          </a:xfrm>
        </p:grpSpPr>
        <p:sp>
          <p:nvSpPr>
            <p:cNvPr id="102" name="椭圆 101"/>
            <p:cNvSpPr/>
            <p:nvPr/>
          </p:nvSpPr>
          <p:spPr>
            <a:xfrm>
              <a:off x="6268609" y="2883542"/>
              <a:ext cx="418403" cy="418532"/>
            </a:xfrm>
            <a:prstGeom prst="ellipse">
              <a:avLst/>
            </a:prstGeom>
            <a:blipFill>
              <a:blip r:embed="rId6" cstate="screen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lum bright="28000" contrast="77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 flipV="1">
              <a:off x="7175382" y="2860505"/>
              <a:ext cx="1" cy="4081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6759560" y="2861976"/>
              <a:ext cx="823433" cy="379435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r>
                <a:rPr lang="en-US" altLang="zh-TW" sz="1866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2</a:t>
              </a:r>
              <a:endPara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7231236" y="2790778"/>
              <a:ext cx="2727137" cy="45342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TW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Ridge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6DF07-B3EE-4CE5-8D15-9AEDF64D7A98}"/>
              </a:ext>
            </a:extLst>
          </p:cNvPr>
          <p:cNvGrpSpPr/>
          <p:nvPr/>
        </p:nvGrpSpPr>
        <p:grpSpPr>
          <a:xfrm>
            <a:off x="4479774" y="4731433"/>
            <a:ext cx="3694967" cy="516127"/>
            <a:chOff x="6283008" y="3725136"/>
            <a:chExt cx="3694967" cy="516127"/>
          </a:xfrm>
        </p:grpSpPr>
        <p:sp>
          <p:nvSpPr>
            <p:cNvPr id="106" name="椭圆 105"/>
            <p:cNvSpPr/>
            <p:nvPr/>
          </p:nvSpPr>
          <p:spPr>
            <a:xfrm>
              <a:off x="6283008" y="3822731"/>
              <a:ext cx="418403" cy="418532"/>
            </a:xfrm>
            <a:prstGeom prst="ellipse">
              <a:avLst/>
            </a:prstGeom>
            <a:blipFill>
              <a:blip r:embed="rId6" cstate="screen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-70000" contrast="74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6773959" y="3801164"/>
              <a:ext cx="321691" cy="379435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r>
                <a:rPr lang="en-US" altLang="zh-TW" sz="1866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3</a:t>
              </a:r>
              <a:endPara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250838" y="3725136"/>
              <a:ext cx="2727137" cy="45342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TW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Elastic Net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5" name="Freeform 9">
            <a:extLst>
              <a:ext uri="{FF2B5EF4-FFF2-40B4-BE49-F238E27FC236}">
                <a16:creationId xmlns:a16="http://schemas.microsoft.com/office/drawing/2014/main" id="{0896541A-CB94-4D06-A56F-2CE024AFEEB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858EB9-F903-4003-B045-08CD297686C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建立模型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1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BF18917-2E60-4B81-88C8-1F94A0982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4588" r="7819" b="1217"/>
          <a:stretch/>
        </p:blipFill>
        <p:spPr bwMode="auto">
          <a:xfrm>
            <a:off x="1931947" y="1249782"/>
            <a:ext cx="8328103" cy="468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AB3E887-37DB-4543-92DF-D18DC0849F8C}"/>
              </a:ext>
            </a:extLst>
          </p:cNvPr>
          <p:cNvSpPr txBox="1"/>
          <p:nvPr/>
        </p:nvSpPr>
        <p:spPr>
          <a:xfrm>
            <a:off x="3614853" y="412595"/>
            <a:ext cx="49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Zuvio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測驗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100">
            <a:extLst>
              <a:ext uri="{FF2B5EF4-FFF2-40B4-BE49-F238E27FC236}">
                <a16:creationId xmlns:a16="http://schemas.microsoft.com/office/drawing/2014/main" id="{A47839E6-A2D7-4A62-A163-3D5197ABDB2B}"/>
              </a:ext>
            </a:extLst>
          </p:cNvPr>
          <p:cNvSpPr txBox="1"/>
          <p:nvPr/>
        </p:nvSpPr>
        <p:spPr>
          <a:xfrm>
            <a:off x="4732429" y="5930269"/>
            <a:ext cx="2727137" cy="670092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TW" sz="3200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Lasso? Ridge?</a:t>
            </a:r>
            <a:endParaRPr lang="zh-CN" altLang="en-US" dirty="0">
              <a:solidFill>
                <a:srgbClr val="FF000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08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機器學習基本觀念：Bias-Variance Tradeoff">
            <a:extLst>
              <a:ext uri="{FF2B5EF4-FFF2-40B4-BE49-F238E27FC236}">
                <a16:creationId xmlns:a16="http://schemas.microsoft.com/office/drawing/2014/main" id="{2ACAC9CF-F9C3-4D35-89CC-B6FEABDF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966" y="3429000"/>
            <a:ext cx="5069151" cy="318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9">
            <a:extLst>
              <a:ext uri="{FF2B5EF4-FFF2-40B4-BE49-F238E27FC236}">
                <a16:creationId xmlns:a16="http://schemas.microsoft.com/office/drawing/2014/main" id="{6C5416A1-6414-4547-8BED-0F973B80669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文本框 35">
            <a:extLst>
              <a:ext uri="{FF2B5EF4-FFF2-40B4-BE49-F238E27FC236}">
                <a16:creationId xmlns:a16="http://schemas.microsoft.com/office/drawing/2014/main" id="{37D3754C-27F5-4202-BEBC-9A1A67F721CE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建立模型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E55FB17-AC86-44A6-86E1-D0BBFBF66C7A}"/>
              </a:ext>
            </a:extLst>
          </p:cNvPr>
          <p:cNvSpPr txBox="1">
            <a:spLocks/>
          </p:cNvSpPr>
          <p:nvPr/>
        </p:nvSpPr>
        <p:spPr>
          <a:xfrm>
            <a:off x="330203" y="2394644"/>
            <a:ext cx="3311912" cy="2961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引入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L1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懲罰因子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系數會為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lvl="1"/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簡潔模型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篩選變數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特徵篩選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推廣性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0FFFB3E-84AC-4EE3-9964-1012CDFF4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4588" r="7819" b="1217"/>
          <a:stretch/>
        </p:blipFill>
        <p:spPr bwMode="auto">
          <a:xfrm>
            <a:off x="7002966" y="203363"/>
            <a:ext cx="5069151" cy="284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10B3877-FDBD-4B9F-8DBA-9E3E956D63B8}"/>
              </a:ext>
            </a:extLst>
          </p:cNvPr>
          <p:cNvSpPr txBox="1">
            <a:spLocks/>
          </p:cNvSpPr>
          <p:nvPr/>
        </p:nvSpPr>
        <p:spPr>
          <a:xfrm>
            <a:off x="3463124" y="2394644"/>
            <a:ext cx="3539842" cy="39098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引入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L2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懲罰因子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系數不會為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，但可以趨向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雜訊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考慮所有變數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不相關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不重要變數會影響正確性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DB985FE-9881-4A7E-8AE9-4A054F2697FD}"/>
              </a:ext>
            </a:extLst>
          </p:cNvPr>
          <p:cNvSpPr txBox="1">
            <a:spLocks/>
          </p:cNvSpPr>
          <p:nvPr/>
        </p:nvSpPr>
        <p:spPr>
          <a:xfrm>
            <a:off x="330203" y="1709658"/>
            <a:ext cx="3311912" cy="523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Lasso</a:t>
            </a:r>
            <a:endParaRPr lang="en-US" altLang="zh-TW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7B8795C-E14E-494E-9824-2C43052746BE}"/>
              </a:ext>
            </a:extLst>
          </p:cNvPr>
          <p:cNvSpPr txBox="1">
            <a:spLocks/>
          </p:cNvSpPr>
          <p:nvPr/>
        </p:nvSpPr>
        <p:spPr>
          <a:xfrm>
            <a:off x="3463124" y="1709658"/>
            <a:ext cx="3311912" cy="523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Ridge</a:t>
            </a:r>
            <a:endParaRPr lang="en-US" altLang="zh-TW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9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2DED67D0-7D24-4CC5-956B-8CB665D3290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文本框 35">
            <a:extLst>
              <a:ext uri="{FF2B5EF4-FFF2-40B4-BE49-F238E27FC236}">
                <a16:creationId xmlns:a16="http://schemas.microsoft.com/office/drawing/2014/main" id="{7C921C09-61C2-4E67-97FA-046B380F62F9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Null Model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ABE231-CEB7-470B-A66F-7EAB91F37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0"/>
          <a:stretch/>
        </p:blipFill>
        <p:spPr>
          <a:xfrm>
            <a:off x="5593959" y="107195"/>
            <a:ext cx="6598041" cy="184416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1358158-4CE3-4B15-A985-E8884B402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40039"/>
              </p:ext>
            </p:extLst>
          </p:nvPr>
        </p:nvGraphicFramePr>
        <p:xfrm>
          <a:off x="6776720" y="2320290"/>
          <a:ext cx="4902200" cy="421052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336397177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545848167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78528905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290792304"/>
                    </a:ext>
                  </a:extLst>
                </a:gridCol>
              </a:tblGrid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attribute1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attribute2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alpha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49252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0.037326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8495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0.03803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47058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0.038325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21547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0.038837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837744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0.038896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80854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0.038945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197506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0.039046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5831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219434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0.039368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98158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0.039437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8084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48D690F-35E1-479A-A02E-301F40BFA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11" y="1201743"/>
            <a:ext cx="4053252" cy="616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CCFAAF-E1BC-409E-86F0-5D6C42DCA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42" y="2877937"/>
            <a:ext cx="4356017" cy="37767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E85FA55-A57E-4B1E-A915-040C0A569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3" y="1818543"/>
            <a:ext cx="4900085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4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9F29581-8CAE-4763-B61B-68DD7D89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7" t="11190" r="3351" b="2266"/>
          <a:stretch/>
        </p:blipFill>
        <p:spPr>
          <a:xfrm>
            <a:off x="7457290" y="383563"/>
            <a:ext cx="4714240" cy="3342640"/>
          </a:xfrm>
          <a:prstGeom prst="rect">
            <a:avLst/>
          </a:prstGeom>
        </p:spPr>
      </p:pic>
      <p:sp>
        <p:nvSpPr>
          <p:cNvPr id="2" name="Freeform 9">
            <a:extLst>
              <a:ext uri="{FF2B5EF4-FFF2-40B4-BE49-F238E27FC236}">
                <a16:creationId xmlns:a16="http://schemas.microsoft.com/office/drawing/2014/main" id="{ED114219-F4FD-48B3-9CE4-B715BD84131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" name="文本框 35">
            <a:extLst>
              <a:ext uri="{FF2B5EF4-FFF2-40B4-BE49-F238E27FC236}">
                <a16:creationId xmlns:a16="http://schemas.microsoft.com/office/drawing/2014/main" id="{90FB4502-0ED7-400C-9DB3-EE964B8D59BB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建立模型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497D8679-72DD-4742-AF66-BD5B68F3BA3E}"/>
              </a:ext>
            </a:extLst>
          </p:cNvPr>
          <p:cNvSpPr/>
          <p:nvPr/>
        </p:nvSpPr>
        <p:spPr>
          <a:xfrm>
            <a:off x="7909944" y="4813146"/>
            <a:ext cx="416437" cy="41643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B3C06A8B-A85D-4DEC-B1E7-BA8E39A9B702}"/>
              </a:ext>
            </a:extLst>
          </p:cNvPr>
          <p:cNvSpPr txBox="1">
            <a:spLocks/>
          </p:cNvSpPr>
          <p:nvPr/>
        </p:nvSpPr>
        <p:spPr>
          <a:xfrm>
            <a:off x="353177" y="3132135"/>
            <a:ext cx="6787058" cy="2961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nfolds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validation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alpha: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=1 (lasso)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=0 (Ridge)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0&lt; alpha &lt;1 (Elastic net)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type.measure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loss function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D2BADD3-463D-4DAB-82E7-8C7066BB1901}"/>
              </a:ext>
            </a:extLst>
          </p:cNvPr>
          <p:cNvSpPr txBox="1"/>
          <p:nvPr/>
        </p:nvSpPr>
        <p:spPr>
          <a:xfrm>
            <a:off x="7630482" y="105201"/>
            <a:ext cx="46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Elastic net training error by various alpha</a:t>
            </a: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6395DDB2-744B-416B-AD33-8BD14137EAD1}"/>
              </a:ext>
            </a:extLst>
          </p:cNvPr>
          <p:cNvGrpSpPr/>
          <p:nvPr/>
        </p:nvGrpSpPr>
        <p:grpSpPr>
          <a:xfrm>
            <a:off x="8420507" y="5574290"/>
            <a:ext cx="3330231" cy="869244"/>
            <a:chOff x="8420507" y="5574290"/>
            <a:chExt cx="3330231" cy="869244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462A70-36B2-4CF2-8FCE-DC6CE1D22EA3}"/>
                </a:ext>
              </a:extLst>
            </p:cNvPr>
            <p:cNvSpPr txBox="1"/>
            <p:nvPr/>
          </p:nvSpPr>
          <p:spPr>
            <a:xfrm>
              <a:off x="8420507" y="5574290"/>
              <a:ext cx="1393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Ridge</a:t>
              </a:r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47F48482-4CED-4945-96A3-B750BDBD9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0509" y="5946367"/>
              <a:ext cx="3330229" cy="497167"/>
            </a:xfrm>
            <a:prstGeom prst="rect">
              <a:avLst/>
            </a:prstGeom>
          </p:spPr>
        </p:pic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A38C3D1-3191-49C3-B6EF-91B1DC8CCDC8}"/>
              </a:ext>
            </a:extLst>
          </p:cNvPr>
          <p:cNvGrpSpPr/>
          <p:nvPr/>
        </p:nvGrpSpPr>
        <p:grpSpPr>
          <a:xfrm>
            <a:off x="8420507" y="4613091"/>
            <a:ext cx="3330231" cy="799359"/>
            <a:chOff x="8420507" y="4617625"/>
            <a:chExt cx="3330231" cy="799359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4E0FCB7-27B9-45BF-8900-1A7658239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0509" y="4974986"/>
              <a:ext cx="3330229" cy="441998"/>
            </a:xfrm>
            <a:prstGeom prst="rect">
              <a:avLst/>
            </a:prstGeom>
          </p:spPr>
        </p:pic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DB6CFED-2B7D-4689-ACBD-E402CC1FDACB}"/>
                </a:ext>
              </a:extLst>
            </p:cNvPr>
            <p:cNvSpPr txBox="1"/>
            <p:nvPr/>
          </p:nvSpPr>
          <p:spPr>
            <a:xfrm>
              <a:off x="8420507" y="4617625"/>
              <a:ext cx="1393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Elastic Net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DD179C5-D98C-4D46-A626-BDEE0E77A4BD}"/>
              </a:ext>
            </a:extLst>
          </p:cNvPr>
          <p:cNvGrpSpPr/>
          <p:nvPr/>
        </p:nvGrpSpPr>
        <p:grpSpPr>
          <a:xfrm>
            <a:off x="8420508" y="3610300"/>
            <a:ext cx="3330230" cy="840951"/>
            <a:chOff x="8420507" y="3728146"/>
            <a:chExt cx="3330230" cy="840951"/>
          </a:xfrm>
        </p:grpSpPr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9B5108AB-76D7-415D-B54C-EB02A88E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0508" y="4103649"/>
              <a:ext cx="3330229" cy="465448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1895853-FEB2-4E4A-89C3-EDE637210C72}"/>
                </a:ext>
              </a:extLst>
            </p:cNvPr>
            <p:cNvSpPr txBox="1"/>
            <p:nvPr/>
          </p:nvSpPr>
          <p:spPr>
            <a:xfrm>
              <a:off x="8420507" y="3728146"/>
              <a:ext cx="1393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Lasso</a:t>
              </a:r>
            </a:p>
          </p:txBody>
        </p:sp>
      </p:grpSp>
      <p:pic>
        <p:nvPicPr>
          <p:cNvPr id="47" name="圖片 46">
            <a:extLst>
              <a:ext uri="{FF2B5EF4-FFF2-40B4-BE49-F238E27FC236}">
                <a16:creationId xmlns:a16="http://schemas.microsoft.com/office/drawing/2014/main" id="{2B8BB918-2C5C-4F83-ACA6-73E37C8FD9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798" y="1710648"/>
            <a:ext cx="7292972" cy="457240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2108B64D-8266-4FE8-BC12-008F1D70F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798" y="1245788"/>
            <a:ext cx="7292972" cy="464860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A1DB39AA-7B0A-4AAD-8D51-AACBC0DCAF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799" y="2212527"/>
            <a:ext cx="7555422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9">
            <a:extLst>
              <a:ext uri="{FF2B5EF4-FFF2-40B4-BE49-F238E27FC236}">
                <a16:creationId xmlns:a16="http://schemas.microsoft.com/office/drawing/2014/main" id="{819F4E9D-7C64-4AA1-820D-50E2596D541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4" name="文本框 35">
            <a:extLst>
              <a:ext uri="{FF2B5EF4-FFF2-40B4-BE49-F238E27FC236}">
                <a16:creationId xmlns:a16="http://schemas.microsoft.com/office/drawing/2014/main" id="{99E1C06E-6E49-4EA4-A3DB-AB1408915600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模型效果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D1ED548F-1EAC-437B-993E-8A0E668E6AEF}"/>
              </a:ext>
            </a:extLst>
          </p:cNvPr>
          <p:cNvGrpSpPr/>
          <p:nvPr/>
        </p:nvGrpSpPr>
        <p:grpSpPr>
          <a:xfrm>
            <a:off x="817797" y="2352283"/>
            <a:ext cx="10556405" cy="2153433"/>
            <a:chOff x="598906" y="1224244"/>
            <a:chExt cx="10556405" cy="21534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9EC146D7-1D7E-4F66-88E3-19FBBBE0E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906" y="1224244"/>
              <a:ext cx="10556405" cy="2153433"/>
            </a:xfrm>
            <a:prstGeom prst="rect">
              <a:avLst/>
            </a:prstGeom>
          </p:spPr>
        </p:pic>
        <p:sp>
          <p:nvSpPr>
            <p:cNvPr id="38" name="星形: 五角 37">
              <a:extLst>
                <a:ext uri="{FF2B5EF4-FFF2-40B4-BE49-F238E27FC236}">
                  <a16:creationId xmlns:a16="http://schemas.microsoft.com/office/drawing/2014/main" id="{CDFE9DDA-B13C-480E-A6EE-F4A189DFD738}"/>
                </a:ext>
              </a:extLst>
            </p:cNvPr>
            <p:cNvSpPr/>
            <p:nvPr/>
          </p:nvSpPr>
          <p:spPr>
            <a:xfrm>
              <a:off x="9803622" y="1321850"/>
              <a:ext cx="416437" cy="41643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202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 166">
            <a:extLst>
              <a:ext uri="{FF2B5EF4-FFF2-40B4-BE49-F238E27FC236}">
                <a16:creationId xmlns:a16="http://schemas.microsoft.com/office/drawing/2014/main" id="{19680688-A814-4E54-B6E9-5E12499FBE88}"/>
              </a:ext>
            </a:extLst>
          </p:cNvPr>
          <p:cNvSpPr txBox="1"/>
          <p:nvPr/>
        </p:nvSpPr>
        <p:spPr>
          <a:xfrm>
            <a:off x="4610294" y="2905780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專案簡介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C47537B-99E5-42BF-B7FE-A10BA74EA2AC}"/>
              </a:ext>
            </a:extLst>
          </p:cNvPr>
          <p:cNvSpPr txBox="1"/>
          <p:nvPr/>
        </p:nvSpPr>
        <p:spPr>
          <a:xfrm>
            <a:off x="7197515" y="2850232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FD50634-DB92-45A4-950F-C781763DC95E}"/>
              </a:ext>
            </a:extLst>
          </p:cNvPr>
          <p:cNvSpPr txBox="1"/>
          <p:nvPr/>
        </p:nvSpPr>
        <p:spPr>
          <a:xfrm>
            <a:off x="4770927" y="5733293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58D0581-D603-4851-9F51-1A7D506BE398}"/>
              </a:ext>
            </a:extLst>
          </p:cNvPr>
          <p:cNvSpPr txBox="1"/>
          <p:nvPr/>
        </p:nvSpPr>
        <p:spPr>
          <a:xfrm>
            <a:off x="7431040" y="5839220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5EBB9012-0A5E-4211-BAAD-96F2FED43D63}"/>
              </a:ext>
            </a:extLst>
          </p:cNvPr>
          <p:cNvGrpSpPr/>
          <p:nvPr/>
        </p:nvGrpSpPr>
        <p:grpSpPr>
          <a:xfrm>
            <a:off x="4386005" y="833570"/>
            <a:ext cx="2328884" cy="1981199"/>
            <a:chOff x="874713" y="1133768"/>
            <a:chExt cx="2328884" cy="1981199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F061E2C8-7E50-42D2-A120-C5C65221D646}"/>
                </a:ext>
              </a:extLst>
            </p:cNvPr>
            <p:cNvGrpSpPr/>
            <p:nvPr/>
          </p:nvGrpSpPr>
          <p:grpSpPr>
            <a:xfrm>
              <a:off x="874713" y="1133768"/>
              <a:ext cx="2328884" cy="1981199"/>
              <a:chOff x="6470650" y="1849438"/>
              <a:chExt cx="1797049" cy="1528763"/>
            </a:xfrm>
          </p:grpSpPr>
          <p:sp>
            <p:nvSpPr>
              <p:cNvPr id="148" name="Freeform 5">
                <a:extLst>
                  <a:ext uri="{FF2B5EF4-FFF2-40B4-BE49-F238E27FC236}">
                    <a16:creationId xmlns:a16="http://schemas.microsoft.com/office/drawing/2014/main" id="{2338E075-7F51-4579-B0FD-58AFAABE63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49" name="Freeform 6">
                <a:extLst>
                  <a:ext uri="{FF2B5EF4-FFF2-40B4-BE49-F238E27FC236}">
                    <a16:creationId xmlns:a16="http://schemas.microsoft.com/office/drawing/2014/main" id="{76BD6AFC-6C3E-4B2F-9767-F73A5F533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0" name="Freeform 10">
                <a:extLst>
                  <a:ext uri="{FF2B5EF4-FFF2-40B4-BE49-F238E27FC236}">
                    <a16:creationId xmlns:a16="http://schemas.microsoft.com/office/drawing/2014/main" id="{454853A2-4ADB-4DF9-A683-ABD69DB1C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1" name="Freeform 13">
                <a:extLst>
                  <a:ext uri="{FF2B5EF4-FFF2-40B4-BE49-F238E27FC236}">
                    <a16:creationId xmlns:a16="http://schemas.microsoft.com/office/drawing/2014/main" id="{571E422B-A3E5-492B-A94B-315936F6E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A2CA8797-6012-4D51-955E-23EE93DA2D6C}"/>
                </a:ext>
              </a:extLst>
            </p:cNvPr>
            <p:cNvSpPr txBox="1"/>
            <p:nvPr/>
          </p:nvSpPr>
          <p:spPr>
            <a:xfrm rot="20915362">
              <a:off x="988915" y="15677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1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AA74DC28-D553-4ED8-9889-5C9A5A52030E}"/>
              </a:ext>
            </a:extLst>
          </p:cNvPr>
          <p:cNvGrpSpPr/>
          <p:nvPr/>
        </p:nvGrpSpPr>
        <p:grpSpPr>
          <a:xfrm>
            <a:off x="7068912" y="778022"/>
            <a:ext cx="2328884" cy="1981199"/>
            <a:chOff x="3558646" y="1133768"/>
            <a:chExt cx="2328884" cy="1981199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1166E818-A022-4AD1-B73F-86F7B4AB8A45}"/>
                </a:ext>
              </a:extLst>
            </p:cNvPr>
            <p:cNvGrpSpPr/>
            <p:nvPr/>
          </p:nvGrpSpPr>
          <p:grpSpPr>
            <a:xfrm>
              <a:off x="3558646" y="1133768"/>
              <a:ext cx="2328884" cy="1981199"/>
              <a:chOff x="6470650" y="1849438"/>
              <a:chExt cx="1797049" cy="1528763"/>
            </a:xfrm>
          </p:grpSpPr>
          <p:sp>
            <p:nvSpPr>
              <p:cNvPr id="153" name="Freeform 5">
                <a:extLst>
                  <a:ext uri="{FF2B5EF4-FFF2-40B4-BE49-F238E27FC236}">
                    <a16:creationId xmlns:a16="http://schemas.microsoft.com/office/drawing/2014/main" id="{D81E3675-E11B-4FAE-97A3-1360CC1F8A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4" name="Freeform 6">
                <a:extLst>
                  <a:ext uri="{FF2B5EF4-FFF2-40B4-BE49-F238E27FC236}">
                    <a16:creationId xmlns:a16="http://schemas.microsoft.com/office/drawing/2014/main" id="{520C6A0D-440F-4530-B7EE-4939E527D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5" name="Freeform 10">
                <a:extLst>
                  <a:ext uri="{FF2B5EF4-FFF2-40B4-BE49-F238E27FC236}">
                    <a16:creationId xmlns:a16="http://schemas.microsoft.com/office/drawing/2014/main" id="{7D1B9AE9-1BC4-4C66-9672-CEF0A59A6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6" name="Freeform 13">
                <a:extLst>
                  <a:ext uri="{FF2B5EF4-FFF2-40B4-BE49-F238E27FC236}">
                    <a16:creationId xmlns:a16="http://schemas.microsoft.com/office/drawing/2014/main" id="{AA56745D-608E-4119-9D69-B0AE300FC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4F8EDDF5-4696-4608-B4F3-3FD71CC245D0}"/>
                </a:ext>
              </a:extLst>
            </p:cNvPr>
            <p:cNvSpPr txBox="1"/>
            <p:nvPr/>
          </p:nvSpPr>
          <p:spPr>
            <a:xfrm rot="20915362">
              <a:off x="3694297" y="1567776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2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CC540E2E-96F2-42FB-AE68-0F1EDA1EEB09}"/>
              </a:ext>
            </a:extLst>
          </p:cNvPr>
          <p:cNvGrpSpPr/>
          <p:nvPr/>
        </p:nvGrpSpPr>
        <p:grpSpPr>
          <a:xfrm>
            <a:off x="4513720" y="3661083"/>
            <a:ext cx="2328884" cy="1981199"/>
            <a:chOff x="6242578" y="1133768"/>
            <a:chExt cx="2328884" cy="1981199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3D01763-44B8-412D-A374-491ABAC9EDAB}"/>
                </a:ext>
              </a:extLst>
            </p:cNvPr>
            <p:cNvGrpSpPr/>
            <p:nvPr/>
          </p:nvGrpSpPr>
          <p:grpSpPr>
            <a:xfrm>
              <a:off x="6242578" y="1133768"/>
              <a:ext cx="2328884" cy="1981199"/>
              <a:chOff x="6470649" y="1849438"/>
              <a:chExt cx="1797049" cy="1528763"/>
            </a:xfrm>
          </p:grpSpPr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id="{E1E3747C-0FCC-4917-90D1-A51DB2F3A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49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id="{71CF59C8-19B2-44C7-8F2B-9AB9635C8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0" name="Freeform 10">
                <a:extLst>
                  <a:ext uri="{FF2B5EF4-FFF2-40B4-BE49-F238E27FC236}">
                    <a16:creationId xmlns:a16="http://schemas.microsoft.com/office/drawing/2014/main" id="{B353A0C0-FE68-44CB-BFA7-CDBD4C008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1" name="Freeform 13">
                <a:extLst>
                  <a:ext uri="{FF2B5EF4-FFF2-40B4-BE49-F238E27FC236}">
                    <a16:creationId xmlns:a16="http://schemas.microsoft.com/office/drawing/2014/main" id="{793FDD67-C7C9-4B0B-86BE-B6FAA2B72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2958B96-8E13-4365-BBB8-A90948FBB030}"/>
                </a:ext>
              </a:extLst>
            </p:cNvPr>
            <p:cNvSpPr txBox="1"/>
            <p:nvPr/>
          </p:nvSpPr>
          <p:spPr>
            <a:xfrm rot="20915362">
              <a:off x="6381316" y="1567775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3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4EF36CF8-B622-4169-8C4A-D12C64E2C7EF}"/>
              </a:ext>
            </a:extLst>
          </p:cNvPr>
          <p:cNvGrpSpPr/>
          <p:nvPr/>
        </p:nvGrpSpPr>
        <p:grpSpPr>
          <a:xfrm>
            <a:off x="7173834" y="3767010"/>
            <a:ext cx="2328884" cy="1981199"/>
            <a:chOff x="8926513" y="1133768"/>
            <a:chExt cx="2328884" cy="1981199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C5B7F8CD-9AFE-4AAC-855A-1F2DADDDB13A}"/>
                </a:ext>
              </a:extLst>
            </p:cNvPr>
            <p:cNvGrpSpPr/>
            <p:nvPr/>
          </p:nvGrpSpPr>
          <p:grpSpPr>
            <a:xfrm>
              <a:off x="8926513" y="1133768"/>
              <a:ext cx="2328884" cy="1981199"/>
              <a:chOff x="6470650" y="1849438"/>
              <a:chExt cx="1797049" cy="1528763"/>
            </a:xfrm>
          </p:grpSpPr>
          <p:sp>
            <p:nvSpPr>
              <p:cNvPr id="163" name="Freeform 5">
                <a:extLst>
                  <a:ext uri="{FF2B5EF4-FFF2-40B4-BE49-F238E27FC236}">
                    <a16:creationId xmlns:a16="http://schemas.microsoft.com/office/drawing/2014/main" id="{F451715E-4302-4CCF-9915-CE5C5F428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28D6BB2F-612E-453E-9A44-974E36C42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5" name="Freeform 10">
                <a:extLst>
                  <a:ext uri="{FF2B5EF4-FFF2-40B4-BE49-F238E27FC236}">
                    <a16:creationId xmlns:a16="http://schemas.microsoft.com/office/drawing/2014/main" id="{8CC9B3ED-D610-469E-B537-F91B7E4BC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6" name="Freeform 13">
                <a:extLst>
                  <a:ext uri="{FF2B5EF4-FFF2-40B4-BE49-F238E27FC236}">
                    <a16:creationId xmlns:a16="http://schemas.microsoft.com/office/drawing/2014/main" id="{95166B31-B2F8-423B-881D-062E67855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EBBD647A-3A6F-421C-BE8B-5695B2798B7C}"/>
                </a:ext>
              </a:extLst>
            </p:cNvPr>
            <p:cNvSpPr txBox="1"/>
            <p:nvPr/>
          </p:nvSpPr>
          <p:spPr>
            <a:xfrm rot="20915362">
              <a:off x="9008979" y="1567774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4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6E466EF1-1F61-4411-9180-0AF898B4D6F4}"/>
              </a:ext>
            </a:extLst>
          </p:cNvPr>
          <p:cNvSpPr txBox="1"/>
          <p:nvPr/>
        </p:nvSpPr>
        <p:spPr>
          <a:xfrm rot="20915362">
            <a:off x="115730" y="2503333"/>
            <a:ext cx="400076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96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目錄</a:t>
            </a:r>
            <a:endParaRPr lang="zh-CN" altLang="en-US" sz="96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7" name="文本框 169">
            <a:extLst>
              <a:ext uri="{FF2B5EF4-FFF2-40B4-BE49-F238E27FC236}">
                <a16:creationId xmlns:a16="http://schemas.microsoft.com/office/drawing/2014/main" id="{845047F8-0C3D-4B69-A17C-62DAE1B7CFE9}"/>
              </a:ext>
            </a:extLst>
          </p:cNvPr>
          <p:cNvSpPr txBox="1"/>
          <p:nvPr/>
        </p:nvSpPr>
        <p:spPr>
          <a:xfrm>
            <a:off x="9843932" y="4094093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輸出結果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38" name="组合 177">
            <a:extLst>
              <a:ext uri="{FF2B5EF4-FFF2-40B4-BE49-F238E27FC236}">
                <a16:creationId xmlns:a16="http://schemas.microsoft.com/office/drawing/2014/main" id="{4DE71EE8-594A-474D-81C5-69AF77AB4C28}"/>
              </a:ext>
            </a:extLst>
          </p:cNvPr>
          <p:cNvGrpSpPr/>
          <p:nvPr/>
        </p:nvGrpSpPr>
        <p:grpSpPr>
          <a:xfrm>
            <a:off x="9586726" y="2021883"/>
            <a:ext cx="2328884" cy="1981199"/>
            <a:chOff x="8926513" y="1133768"/>
            <a:chExt cx="2328884" cy="1981199"/>
          </a:xfrm>
        </p:grpSpPr>
        <p:grpSp>
          <p:nvGrpSpPr>
            <p:cNvPr id="39" name="组合 161">
              <a:extLst>
                <a:ext uri="{FF2B5EF4-FFF2-40B4-BE49-F238E27FC236}">
                  <a16:creationId xmlns:a16="http://schemas.microsoft.com/office/drawing/2014/main" id="{388789BC-B453-44B3-8174-30EE1620F4B3}"/>
                </a:ext>
              </a:extLst>
            </p:cNvPr>
            <p:cNvGrpSpPr/>
            <p:nvPr/>
          </p:nvGrpSpPr>
          <p:grpSpPr>
            <a:xfrm>
              <a:off x="8926513" y="1133768"/>
              <a:ext cx="2328884" cy="1981199"/>
              <a:chOff x="6470650" y="1849438"/>
              <a:chExt cx="1797049" cy="1528763"/>
            </a:xfrm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14A6876D-954D-48FB-BE00-91A5C38341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2" name="Freeform 6">
                <a:extLst>
                  <a:ext uri="{FF2B5EF4-FFF2-40B4-BE49-F238E27FC236}">
                    <a16:creationId xmlns:a16="http://schemas.microsoft.com/office/drawing/2014/main" id="{C1C6AB8D-5E72-44F1-9F78-32520112C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A8B7517D-1E4B-41EC-A773-F8E8263E2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5F46BAC8-7D92-4CA5-995D-16B78E8CE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40" name="文本框 173">
              <a:extLst>
                <a:ext uri="{FF2B5EF4-FFF2-40B4-BE49-F238E27FC236}">
                  <a16:creationId xmlns:a16="http://schemas.microsoft.com/office/drawing/2014/main" id="{D01FB68B-2BB0-463D-97C3-1A9D6AEF62B9}"/>
                </a:ext>
              </a:extLst>
            </p:cNvPr>
            <p:cNvSpPr txBox="1"/>
            <p:nvPr/>
          </p:nvSpPr>
          <p:spPr>
            <a:xfrm rot="20915362">
              <a:off x="9008979" y="1567774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5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3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8" grpId="0"/>
      <p:bldP spid="169" grpId="0"/>
      <p:bldP spid="170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47C69EB0-6778-4F67-A529-8B334627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029" y="0"/>
            <a:ext cx="3643312" cy="6858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47FCEF8B-5E86-4B50-8EBF-4B87798F6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58" y="579353"/>
            <a:ext cx="5161926" cy="4703088"/>
          </a:xfrm>
          <a:prstGeom prst="rect">
            <a:avLst/>
          </a:prstGeom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2B766E0F-D4FF-4C4E-A84E-3D05D31D1B38}"/>
              </a:ext>
            </a:extLst>
          </p:cNvPr>
          <p:cNvSpPr txBox="1">
            <a:spLocks/>
          </p:cNvSpPr>
          <p:nvPr/>
        </p:nvSpPr>
        <p:spPr>
          <a:xfrm>
            <a:off x="404296" y="3604743"/>
            <a:ext cx="7542965" cy="26690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有多差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有多好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Garage &gt; 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Bsmt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others (pool, kitchen)</a:t>
            </a:r>
          </a:p>
          <a:p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並非簡單線性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819F4E9D-7C64-4AA1-820D-50E2596D541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4" name="文本框 35">
            <a:extLst>
              <a:ext uri="{FF2B5EF4-FFF2-40B4-BE49-F238E27FC236}">
                <a16:creationId xmlns:a16="http://schemas.microsoft.com/office/drawing/2014/main" id="{99E1C06E-6E49-4EA4-A3DB-AB1408915600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模型分析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55DAB5E-C1CD-4333-9149-9F484D95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59810"/>
              </p:ext>
            </p:extLst>
          </p:nvPr>
        </p:nvGraphicFramePr>
        <p:xfrm>
          <a:off x="403127" y="1485120"/>
          <a:ext cx="3060864" cy="194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0932">
                  <a:extLst>
                    <a:ext uri="{9D8B030D-6E8A-4147-A177-3AD203B41FA5}">
                      <a16:colId xmlns:a16="http://schemas.microsoft.com/office/drawing/2014/main" val="110862337"/>
                    </a:ext>
                  </a:extLst>
                </a:gridCol>
                <a:gridCol w="1099932">
                  <a:extLst>
                    <a:ext uri="{9D8B030D-6E8A-4147-A177-3AD203B41FA5}">
                      <a16:colId xmlns:a16="http://schemas.microsoft.com/office/drawing/2014/main" val="2904095904"/>
                    </a:ext>
                  </a:extLst>
                </a:gridCol>
              </a:tblGrid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IsGarageCondBad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-0.1603434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3127065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IsGarageCondGood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0.1426065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7486066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IsExterCondlBad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-0.0945250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9014704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IsExterCondlGood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0.0376082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8140099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IsBsmtCondBad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-0.0310837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3021155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IsBsmtCondGood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0.0051564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522149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5A48C7FB-2535-4BF8-A8B3-441E53313DEF}"/>
              </a:ext>
            </a:extLst>
          </p:cNvPr>
          <p:cNvSpPr/>
          <p:nvPr/>
        </p:nvSpPr>
        <p:spPr>
          <a:xfrm rot="5400000">
            <a:off x="3083570" y="2181579"/>
            <a:ext cx="1631649" cy="552767"/>
          </a:xfrm>
          <a:prstGeom prst="rightArrow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AB9B083-32FD-46FD-91C8-8A53C0BF3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5296"/>
              </p:ext>
            </p:extLst>
          </p:nvPr>
        </p:nvGraphicFramePr>
        <p:xfrm>
          <a:off x="3213917" y="4730840"/>
          <a:ext cx="2933534" cy="1553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9440">
                  <a:extLst>
                    <a:ext uri="{9D8B030D-6E8A-4147-A177-3AD203B41FA5}">
                      <a16:colId xmlns:a16="http://schemas.microsoft.com/office/drawing/2014/main" val="116819443"/>
                    </a:ext>
                  </a:extLst>
                </a:gridCol>
                <a:gridCol w="1084094">
                  <a:extLst>
                    <a:ext uri="{9D8B030D-6E8A-4147-A177-3AD203B41FA5}">
                      <a16:colId xmlns:a16="http://schemas.microsoft.com/office/drawing/2014/main" val="2817247014"/>
                    </a:ext>
                  </a:extLst>
                </a:gridCol>
              </a:tblGrid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OverallQual.Sq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1.3076620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5376830"/>
                  </a:ext>
                </a:extLst>
              </a:tr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0.0475600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4609046"/>
                  </a:ext>
                </a:extLst>
              </a:tr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OverallQual.s2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0.0051965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5124353"/>
                  </a:ext>
                </a:extLst>
              </a:tr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OverallQual.s3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0.0011109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3908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8132E58-C5C1-472C-B4FF-3B611DC45580}"/>
                  </a:ext>
                </a:extLst>
              </p:cNvPr>
              <p:cNvSpPr txBox="1"/>
              <p:nvPr/>
            </p:nvSpPr>
            <p:spPr>
              <a:xfrm>
                <a:off x="327876" y="6356704"/>
                <a:ext cx="8508379" cy="37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0.13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+0.0048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+0.00052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+0.00011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8132E58-C5C1-472C-B4FF-3B611DC4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76" y="6356704"/>
                <a:ext cx="8508379" cy="373436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>
            <a:extLst>
              <a:ext uri="{FF2B5EF4-FFF2-40B4-BE49-F238E27FC236}">
                <a16:creationId xmlns:a16="http://schemas.microsoft.com/office/drawing/2014/main" id="{B8319049-A96B-47CF-99CB-64F4C5D24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761" y="270357"/>
            <a:ext cx="2781541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2193229" y="955343"/>
            <a:ext cx="2041375" cy="4283755"/>
            <a:chOff x="3139393" y="1943100"/>
            <a:chExt cx="2112057" cy="4430712"/>
          </a:xfrm>
          <a:solidFill>
            <a:schemeClr val="accent2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139393" y="1943100"/>
              <a:ext cx="2112057" cy="4430712"/>
            </a:xfrm>
            <a:custGeom>
              <a:avLst/>
              <a:gdLst>
                <a:gd name="T0" fmla="*/ 8 w 1496"/>
                <a:gd name="T1" fmla="*/ 579 h 3142"/>
                <a:gd name="T2" fmla="*/ 14 w 1496"/>
                <a:gd name="T3" fmla="*/ 448 h 3142"/>
                <a:gd name="T4" fmla="*/ 29 w 1496"/>
                <a:gd name="T5" fmla="*/ 243 h 3142"/>
                <a:gd name="T6" fmla="*/ 243 w 1496"/>
                <a:gd name="T7" fmla="*/ 29 h 3142"/>
                <a:gd name="T8" fmla="*/ 1014 w 1496"/>
                <a:gd name="T9" fmla="*/ 14 h 3142"/>
                <a:gd name="T10" fmla="*/ 1244 w 1496"/>
                <a:gd name="T11" fmla="*/ 8 h 3142"/>
                <a:gd name="T12" fmla="*/ 1250 w 1496"/>
                <a:gd name="T13" fmla="*/ 29 h 3142"/>
                <a:gd name="T14" fmla="*/ 1425 w 1496"/>
                <a:gd name="T15" fmla="*/ 92 h 3142"/>
                <a:gd name="T16" fmla="*/ 1488 w 1496"/>
                <a:gd name="T17" fmla="*/ 2920 h 3142"/>
                <a:gd name="T18" fmla="*/ 1274 w 1496"/>
                <a:gd name="T19" fmla="*/ 3134 h 3142"/>
                <a:gd name="T20" fmla="*/ 92 w 1496"/>
                <a:gd name="T21" fmla="*/ 3071 h 3142"/>
                <a:gd name="T22" fmla="*/ 29 w 1496"/>
                <a:gd name="T23" fmla="*/ 1108 h 3142"/>
                <a:gd name="T24" fmla="*/ 8 w 1496"/>
                <a:gd name="T25" fmla="*/ 1102 h 3142"/>
                <a:gd name="T26" fmla="*/ 14 w 1496"/>
                <a:gd name="T27" fmla="*/ 971 h 3142"/>
                <a:gd name="T28" fmla="*/ 29 w 1496"/>
                <a:gd name="T29" fmla="*/ 848 h 3142"/>
                <a:gd name="T30" fmla="*/ 8 w 1496"/>
                <a:gd name="T31" fmla="*/ 842 h 3142"/>
                <a:gd name="T32" fmla="*/ 14 w 1496"/>
                <a:gd name="T33" fmla="*/ 711 h 3142"/>
                <a:gd name="T34" fmla="*/ 29 w 1496"/>
                <a:gd name="T35" fmla="*/ 585 h 3142"/>
                <a:gd name="T36" fmla="*/ 1244 w 1496"/>
                <a:gd name="T37" fmla="*/ 0 h 3142"/>
                <a:gd name="T38" fmla="*/ 1006 w 1496"/>
                <a:gd name="T39" fmla="*/ 14 h 3142"/>
                <a:gd name="T40" fmla="*/ 243 w 1496"/>
                <a:gd name="T41" fmla="*/ 21 h 3142"/>
                <a:gd name="T42" fmla="*/ 21 w 1496"/>
                <a:gd name="T43" fmla="*/ 440 h 3142"/>
                <a:gd name="T44" fmla="*/ 0 w 1496"/>
                <a:gd name="T45" fmla="*/ 454 h 3142"/>
                <a:gd name="T46" fmla="*/ 14 w 1496"/>
                <a:gd name="T47" fmla="*/ 593 h 3142"/>
                <a:gd name="T48" fmla="*/ 21 w 1496"/>
                <a:gd name="T49" fmla="*/ 703 h 3142"/>
                <a:gd name="T50" fmla="*/ 0 w 1496"/>
                <a:gd name="T51" fmla="*/ 717 h 3142"/>
                <a:gd name="T52" fmla="*/ 14 w 1496"/>
                <a:gd name="T53" fmla="*/ 856 h 3142"/>
                <a:gd name="T54" fmla="*/ 21 w 1496"/>
                <a:gd name="T55" fmla="*/ 963 h 3142"/>
                <a:gd name="T56" fmla="*/ 0 w 1496"/>
                <a:gd name="T57" fmla="*/ 977 h 3142"/>
                <a:gd name="T58" fmla="*/ 14 w 1496"/>
                <a:gd name="T59" fmla="*/ 1116 h 3142"/>
                <a:gd name="T60" fmla="*/ 21 w 1496"/>
                <a:gd name="T61" fmla="*/ 2920 h 3142"/>
                <a:gd name="T62" fmla="*/ 1274 w 1496"/>
                <a:gd name="T63" fmla="*/ 3142 h 3142"/>
                <a:gd name="T64" fmla="*/ 1496 w 1496"/>
                <a:gd name="T65" fmla="*/ 243 h 3142"/>
                <a:gd name="T66" fmla="*/ 1274 w 1496"/>
                <a:gd name="T67" fmla="*/ 21 h 3142"/>
                <a:gd name="T68" fmla="*/ 1258 w 1496"/>
                <a:gd name="T69" fmla="*/ 14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6" h="3142">
                  <a:moveTo>
                    <a:pt x="14" y="585"/>
                  </a:moveTo>
                  <a:cubicBezTo>
                    <a:pt x="11" y="585"/>
                    <a:pt x="8" y="583"/>
                    <a:pt x="8" y="579"/>
                  </a:cubicBezTo>
                  <a:cubicBezTo>
                    <a:pt x="8" y="454"/>
                    <a:pt x="8" y="454"/>
                    <a:pt x="8" y="454"/>
                  </a:cubicBezTo>
                  <a:cubicBezTo>
                    <a:pt x="8" y="451"/>
                    <a:pt x="11" y="448"/>
                    <a:pt x="14" y="448"/>
                  </a:cubicBezTo>
                  <a:cubicBezTo>
                    <a:pt x="29" y="448"/>
                    <a:pt x="29" y="448"/>
                    <a:pt x="29" y="448"/>
                  </a:cubicBezTo>
                  <a:cubicBezTo>
                    <a:pt x="29" y="243"/>
                    <a:pt x="29" y="243"/>
                    <a:pt x="29" y="243"/>
                  </a:cubicBezTo>
                  <a:cubicBezTo>
                    <a:pt x="29" y="184"/>
                    <a:pt x="53" y="131"/>
                    <a:pt x="92" y="92"/>
                  </a:cubicBezTo>
                  <a:cubicBezTo>
                    <a:pt x="131" y="53"/>
                    <a:pt x="184" y="29"/>
                    <a:pt x="243" y="29"/>
                  </a:cubicBezTo>
                  <a:cubicBezTo>
                    <a:pt x="1014" y="29"/>
                    <a:pt x="1014" y="29"/>
                    <a:pt x="1014" y="29"/>
                  </a:cubicBezTo>
                  <a:cubicBezTo>
                    <a:pt x="1014" y="14"/>
                    <a:pt x="1014" y="14"/>
                    <a:pt x="1014" y="14"/>
                  </a:cubicBezTo>
                  <a:cubicBezTo>
                    <a:pt x="1014" y="10"/>
                    <a:pt x="1017" y="8"/>
                    <a:pt x="1020" y="8"/>
                  </a:cubicBezTo>
                  <a:cubicBezTo>
                    <a:pt x="1244" y="8"/>
                    <a:pt x="1244" y="8"/>
                    <a:pt x="1244" y="8"/>
                  </a:cubicBezTo>
                  <a:cubicBezTo>
                    <a:pt x="1247" y="8"/>
                    <a:pt x="1250" y="10"/>
                    <a:pt x="1250" y="14"/>
                  </a:cubicBezTo>
                  <a:cubicBezTo>
                    <a:pt x="1250" y="29"/>
                    <a:pt x="1250" y="29"/>
                    <a:pt x="1250" y="29"/>
                  </a:cubicBezTo>
                  <a:cubicBezTo>
                    <a:pt x="1274" y="29"/>
                    <a:pt x="1274" y="29"/>
                    <a:pt x="1274" y="29"/>
                  </a:cubicBezTo>
                  <a:cubicBezTo>
                    <a:pt x="1333" y="29"/>
                    <a:pt x="1386" y="53"/>
                    <a:pt x="1425" y="92"/>
                  </a:cubicBezTo>
                  <a:cubicBezTo>
                    <a:pt x="1464" y="131"/>
                    <a:pt x="1488" y="184"/>
                    <a:pt x="1488" y="243"/>
                  </a:cubicBezTo>
                  <a:cubicBezTo>
                    <a:pt x="1488" y="2920"/>
                    <a:pt x="1488" y="2920"/>
                    <a:pt x="1488" y="2920"/>
                  </a:cubicBezTo>
                  <a:cubicBezTo>
                    <a:pt x="1488" y="2979"/>
                    <a:pt x="1464" y="3033"/>
                    <a:pt x="1425" y="3071"/>
                  </a:cubicBezTo>
                  <a:cubicBezTo>
                    <a:pt x="1386" y="3110"/>
                    <a:pt x="1333" y="3134"/>
                    <a:pt x="1274" y="3134"/>
                  </a:cubicBezTo>
                  <a:cubicBezTo>
                    <a:pt x="243" y="3134"/>
                    <a:pt x="243" y="3134"/>
                    <a:pt x="243" y="3134"/>
                  </a:cubicBezTo>
                  <a:cubicBezTo>
                    <a:pt x="184" y="3134"/>
                    <a:pt x="131" y="3110"/>
                    <a:pt x="92" y="3071"/>
                  </a:cubicBezTo>
                  <a:cubicBezTo>
                    <a:pt x="53" y="3033"/>
                    <a:pt x="29" y="2979"/>
                    <a:pt x="29" y="2920"/>
                  </a:cubicBezTo>
                  <a:cubicBezTo>
                    <a:pt x="29" y="1108"/>
                    <a:pt x="29" y="1108"/>
                    <a:pt x="29" y="1108"/>
                  </a:cubicBezTo>
                  <a:cubicBezTo>
                    <a:pt x="14" y="1108"/>
                    <a:pt x="14" y="1108"/>
                    <a:pt x="14" y="1108"/>
                  </a:cubicBezTo>
                  <a:cubicBezTo>
                    <a:pt x="11" y="1108"/>
                    <a:pt x="8" y="1106"/>
                    <a:pt x="8" y="1102"/>
                  </a:cubicBezTo>
                  <a:cubicBezTo>
                    <a:pt x="8" y="977"/>
                    <a:pt x="8" y="977"/>
                    <a:pt x="8" y="977"/>
                  </a:cubicBezTo>
                  <a:cubicBezTo>
                    <a:pt x="8" y="974"/>
                    <a:pt x="11" y="971"/>
                    <a:pt x="14" y="971"/>
                  </a:cubicBezTo>
                  <a:cubicBezTo>
                    <a:pt x="29" y="971"/>
                    <a:pt x="29" y="971"/>
                    <a:pt x="29" y="971"/>
                  </a:cubicBezTo>
                  <a:cubicBezTo>
                    <a:pt x="29" y="848"/>
                    <a:pt x="29" y="848"/>
                    <a:pt x="29" y="848"/>
                  </a:cubicBezTo>
                  <a:cubicBezTo>
                    <a:pt x="14" y="848"/>
                    <a:pt x="14" y="848"/>
                    <a:pt x="14" y="848"/>
                  </a:cubicBezTo>
                  <a:cubicBezTo>
                    <a:pt x="11" y="848"/>
                    <a:pt x="8" y="846"/>
                    <a:pt x="8" y="842"/>
                  </a:cubicBezTo>
                  <a:cubicBezTo>
                    <a:pt x="8" y="717"/>
                    <a:pt x="8" y="717"/>
                    <a:pt x="8" y="717"/>
                  </a:cubicBezTo>
                  <a:cubicBezTo>
                    <a:pt x="8" y="714"/>
                    <a:pt x="11" y="711"/>
                    <a:pt x="14" y="711"/>
                  </a:cubicBezTo>
                  <a:cubicBezTo>
                    <a:pt x="29" y="711"/>
                    <a:pt x="29" y="711"/>
                    <a:pt x="29" y="711"/>
                  </a:cubicBezTo>
                  <a:cubicBezTo>
                    <a:pt x="29" y="585"/>
                    <a:pt x="29" y="585"/>
                    <a:pt x="29" y="585"/>
                  </a:cubicBezTo>
                  <a:cubicBezTo>
                    <a:pt x="14" y="585"/>
                    <a:pt x="14" y="585"/>
                    <a:pt x="14" y="585"/>
                  </a:cubicBezTo>
                  <a:moveTo>
                    <a:pt x="1244" y="0"/>
                  </a:moveTo>
                  <a:cubicBezTo>
                    <a:pt x="1020" y="0"/>
                    <a:pt x="1020" y="0"/>
                    <a:pt x="1020" y="0"/>
                  </a:cubicBezTo>
                  <a:cubicBezTo>
                    <a:pt x="1012" y="0"/>
                    <a:pt x="1006" y="6"/>
                    <a:pt x="1006" y="14"/>
                  </a:cubicBezTo>
                  <a:cubicBezTo>
                    <a:pt x="1006" y="21"/>
                    <a:pt x="1006" y="21"/>
                    <a:pt x="1006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121" y="21"/>
                    <a:pt x="21" y="121"/>
                    <a:pt x="21" y="243"/>
                  </a:cubicBezTo>
                  <a:cubicBezTo>
                    <a:pt x="21" y="440"/>
                    <a:pt x="21" y="440"/>
                    <a:pt x="21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7" y="440"/>
                    <a:pt x="0" y="446"/>
                    <a:pt x="0" y="454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587"/>
                    <a:pt x="7" y="593"/>
                    <a:pt x="14" y="593"/>
                  </a:cubicBezTo>
                  <a:cubicBezTo>
                    <a:pt x="21" y="593"/>
                    <a:pt x="21" y="593"/>
                    <a:pt x="21" y="593"/>
                  </a:cubicBezTo>
                  <a:cubicBezTo>
                    <a:pt x="21" y="703"/>
                    <a:pt x="21" y="703"/>
                    <a:pt x="21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7" y="703"/>
                    <a:pt x="0" y="709"/>
                    <a:pt x="0" y="717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50"/>
                    <a:pt x="7" y="856"/>
                    <a:pt x="14" y="856"/>
                  </a:cubicBezTo>
                  <a:cubicBezTo>
                    <a:pt x="21" y="856"/>
                    <a:pt x="21" y="856"/>
                    <a:pt x="21" y="856"/>
                  </a:cubicBezTo>
                  <a:cubicBezTo>
                    <a:pt x="21" y="963"/>
                    <a:pt x="21" y="963"/>
                    <a:pt x="21" y="963"/>
                  </a:cubicBezTo>
                  <a:cubicBezTo>
                    <a:pt x="14" y="963"/>
                    <a:pt x="14" y="963"/>
                    <a:pt x="14" y="963"/>
                  </a:cubicBezTo>
                  <a:cubicBezTo>
                    <a:pt x="7" y="963"/>
                    <a:pt x="0" y="969"/>
                    <a:pt x="0" y="977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7" y="1116"/>
                    <a:pt x="14" y="1116"/>
                  </a:cubicBezTo>
                  <a:cubicBezTo>
                    <a:pt x="21" y="1116"/>
                    <a:pt x="21" y="1116"/>
                    <a:pt x="21" y="1116"/>
                  </a:cubicBezTo>
                  <a:cubicBezTo>
                    <a:pt x="21" y="2920"/>
                    <a:pt x="21" y="2920"/>
                    <a:pt x="21" y="2920"/>
                  </a:cubicBezTo>
                  <a:cubicBezTo>
                    <a:pt x="21" y="3043"/>
                    <a:pt x="121" y="3142"/>
                    <a:pt x="243" y="3142"/>
                  </a:cubicBezTo>
                  <a:cubicBezTo>
                    <a:pt x="1274" y="3142"/>
                    <a:pt x="1274" y="3142"/>
                    <a:pt x="1274" y="3142"/>
                  </a:cubicBezTo>
                  <a:cubicBezTo>
                    <a:pt x="1396" y="3142"/>
                    <a:pt x="1496" y="3043"/>
                    <a:pt x="1496" y="2920"/>
                  </a:cubicBezTo>
                  <a:cubicBezTo>
                    <a:pt x="1496" y="243"/>
                    <a:pt x="1496" y="243"/>
                    <a:pt x="1496" y="243"/>
                  </a:cubicBezTo>
                  <a:cubicBezTo>
                    <a:pt x="1496" y="121"/>
                    <a:pt x="1396" y="21"/>
                    <a:pt x="1274" y="21"/>
                  </a:cubicBezTo>
                  <a:cubicBezTo>
                    <a:pt x="1274" y="21"/>
                    <a:pt x="1274" y="21"/>
                    <a:pt x="1274" y="21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58" y="14"/>
                    <a:pt x="1258" y="14"/>
                    <a:pt x="1258" y="14"/>
                  </a:cubicBezTo>
                  <a:cubicBezTo>
                    <a:pt x="1258" y="6"/>
                    <a:pt x="1252" y="0"/>
                    <a:pt x="124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034190" y="2307440"/>
              <a:ext cx="368528" cy="75381"/>
            </a:xfrm>
            <a:custGeom>
              <a:avLst/>
              <a:gdLst>
                <a:gd name="T0" fmla="*/ 261 w 261"/>
                <a:gd name="T1" fmla="*/ 27 h 54"/>
                <a:gd name="T2" fmla="*/ 261 w 261"/>
                <a:gd name="T3" fmla="*/ 27 h 54"/>
                <a:gd name="T4" fmla="*/ 261 w 261"/>
                <a:gd name="T5" fmla="*/ 27 h 54"/>
                <a:gd name="T6" fmla="*/ 261 w 261"/>
                <a:gd name="T7" fmla="*/ 27 h 54"/>
                <a:gd name="T8" fmla="*/ 261 w 261"/>
                <a:gd name="T9" fmla="*/ 27 h 54"/>
                <a:gd name="T10" fmla="*/ 261 w 261"/>
                <a:gd name="T11" fmla="*/ 27 h 54"/>
                <a:gd name="T12" fmla="*/ 234 w 261"/>
                <a:gd name="T13" fmla="*/ 0 h 54"/>
                <a:gd name="T14" fmla="*/ 27 w 261"/>
                <a:gd name="T15" fmla="*/ 0 h 54"/>
                <a:gd name="T16" fmla="*/ 0 w 261"/>
                <a:gd name="T17" fmla="*/ 27 h 54"/>
                <a:gd name="T18" fmla="*/ 27 w 261"/>
                <a:gd name="T19" fmla="*/ 54 h 54"/>
                <a:gd name="T20" fmla="*/ 234 w 261"/>
                <a:gd name="T21" fmla="*/ 54 h 54"/>
                <a:gd name="T22" fmla="*/ 261 w 261"/>
                <a:gd name="T23" fmla="*/ 27 h 54"/>
                <a:gd name="T24" fmla="*/ 256 w 261"/>
                <a:gd name="T25" fmla="*/ 27 h 54"/>
                <a:gd name="T26" fmla="*/ 251 w 261"/>
                <a:gd name="T27" fmla="*/ 27 h 54"/>
                <a:gd name="T28" fmla="*/ 246 w 261"/>
                <a:gd name="T29" fmla="*/ 39 h 54"/>
                <a:gd name="T30" fmla="*/ 234 w 261"/>
                <a:gd name="T31" fmla="*/ 44 h 54"/>
                <a:gd name="T32" fmla="*/ 27 w 261"/>
                <a:gd name="T33" fmla="*/ 44 h 54"/>
                <a:gd name="T34" fmla="*/ 15 w 261"/>
                <a:gd name="T35" fmla="*/ 39 h 54"/>
                <a:gd name="T36" fmla="*/ 10 w 261"/>
                <a:gd name="T37" fmla="*/ 27 h 54"/>
                <a:gd name="T38" fmla="*/ 15 w 261"/>
                <a:gd name="T39" fmla="*/ 15 h 54"/>
                <a:gd name="T40" fmla="*/ 27 w 261"/>
                <a:gd name="T41" fmla="*/ 10 h 54"/>
                <a:gd name="T42" fmla="*/ 234 w 261"/>
                <a:gd name="T43" fmla="*/ 10 h 54"/>
                <a:gd name="T44" fmla="*/ 246 w 261"/>
                <a:gd name="T45" fmla="*/ 15 h 54"/>
                <a:gd name="T46" fmla="*/ 251 w 261"/>
                <a:gd name="T47" fmla="*/ 27 h 54"/>
                <a:gd name="T48" fmla="*/ 256 w 261"/>
                <a:gd name="T49" fmla="*/ 27 h 54"/>
                <a:gd name="T50" fmla="*/ 261 w 261"/>
                <a:gd name="T51" fmla="*/ 27 h 54"/>
                <a:gd name="T52" fmla="*/ 261 w 261"/>
                <a:gd name="T53" fmla="*/ 27 h 54"/>
                <a:gd name="T54" fmla="*/ 234 w 261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54"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9" y="54"/>
                    <a:pt x="261" y="42"/>
                    <a:pt x="26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31"/>
                    <a:pt x="249" y="36"/>
                    <a:pt x="246" y="39"/>
                  </a:cubicBezTo>
                  <a:cubicBezTo>
                    <a:pt x="243" y="42"/>
                    <a:pt x="239" y="44"/>
                    <a:pt x="23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18" y="42"/>
                    <a:pt x="15" y="39"/>
                  </a:cubicBezTo>
                  <a:cubicBezTo>
                    <a:pt x="12" y="36"/>
                    <a:pt x="10" y="31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2"/>
                    <a:pt x="22" y="10"/>
                    <a:pt x="27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9" y="10"/>
                    <a:pt x="243" y="12"/>
                    <a:pt x="246" y="15"/>
                  </a:cubicBezTo>
                  <a:cubicBezTo>
                    <a:pt x="249" y="18"/>
                    <a:pt x="251" y="22"/>
                    <a:pt x="25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12"/>
                    <a:pt x="249" y="0"/>
                    <a:pt x="23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169597" y="2135740"/>
              <a:ext cx="86548" cy="86548"/>
            </a:xfrm>
            <a:custGeom>
              <a:avLst/>
              <a:gdLst>
                <a:gd name="T0" fmla="*/ 30 w 61"/>
                <a:gd name="T1" fmla="*/ 0 h 61"/>
                <a:gd name="T2" fmla="*/ 30 w 61"/>
                <a:gd name="T3" fmla="*/ 0 h 61"/>
                <a:gd name="T4" fmla="*/ 0 w 61"/>
                <a:gd name="T5" fmla="*/ 30 h 61"/>
                <a:gd name="T6" fmla="*/ 5 w 61"/>
                <a:gd name="T7" fmla="*/ 30 h 61"/>
                <a:gd name="T8" fmla="*/ 10 w 61"/>
                <a:gd name="T9" fmla="*/ 30 h 61"/>
                <a:gd name="T10" fmla="*/ 16 w 61"/>
                <a:gd name="T11" fmla="*/ 16 h 61"/>
                <a:gd name="T12" fmla="*/ 30 w 61"/>
                <a:gd name="T13" fmla="*/ 10 h 61"/>
                <a:gd name="T14" fmla="*/ 45 w 61"/>
                <a:gd name="T15" fmla="*/ 16 h 61"/>
                <a:gd name="T16" fmla="*/ 51 w 61"/>
                <a:gd name="T17" fmla="*/ 30 h 61"/>
                <a:gd name="T18" fmla="*/ 45 w 61"/>
                <a:gd name="T19" fmla="*/ 45 h 61"/>
                <a:gd name="T20" fmla="*/ 30 w 61"/>
                <a:gd name="T21" fmla="*/ 51 h 61"/>
                <a:gd name="T22" fmla="*/ 16 w 61"/>
                <a:gd name="T23" fmla="*/ 45 h 61"/>
                <a:gd name="T24" fmla="*/ 10 w 61"/>
                <a:gd name="T25" fmla="*/ 30 h 61"/>
                <a:gd name="T26" fmla="*/ 5 w 61"/>
                <a:gd name="T27" fmla="*/ 30 h 61"/>
                <a:gd name="T28" fmla="*/ 0 w 61"/>
                <a:gd name="T29" fmla="*/ 30 h 61"/>
                <a:gd name="T30" fmla="*/ 30 w 61"/>
                <a:gd name="T31" fmla="*/ 61 h 61"/>
                <a:gd name="T32" fmla="*/ 61 w 61"/>
                <a:gd name="T33" fmla="*/ 30 h 61"/>
                <a:gd name="T34" fmla="*/ 61 w 61"/>
                <a:gd name="T35" fmla="*/ 30 h 61"/>
                <a:gd name="T36" fmla="*/ 30 w 6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5"/>
                    <a:pt x="12" y="20"/>
                    <a:pt x="16" y="16"/>
                  </a:cubicBezTo>
                  <a:cubicBezTo>
                    <a:pt x="20" y="12"/>
                    <a:pt x="25" y="10"/>
                    <a:pt x="30" y="10"/>
                  </a:cubicBezTo>
                  <a:cubicBezTo>
                    <a:pt x="36" y="10"/>
                    <a:pt x="41" y="12"/>
                    <a:pt x="45" y="16"/>
                  </a:cubicBezTo>
                  <a:cubicBezTo>
                    <a:pt x="48" y="20"/>
                    <a:pt x="51" y="25"/>
                    <a:pt x="51" y="30"/>
                  </a:cubicBezTo>
                  <a:cubicBezTo>
                    <a:pt x="51" y="36"/>
                    <a:pt x="48" y="41"/>
                    <a:pt x="45" y="45"/>
                  </a:cubicBezTo>
                  <a:cubicBezTo>
                    <a:pt x="41" y="48"/>
                    <a:pt x="36" y="51"/>
                    <a:pt x="30" y="51"/>
                  </a:cubicBezTo>
                  <a:cubicBezTo>
                    <a:pt x="25" y="51"/>
                    <a:pt x="20" y="48"/>
                    <a:pt x="16" y="45"/>
                  </a:cubicBezTo>
                  <a:cubicBezTo>
                    <a:pt x="12" y="41"/>
                    <a:pt x="10" y="36"/>
                    <a:pt x="1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23023" y="5872670"/>
              <a:ext cx="375508" cy="37550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0 w 266"/>
                <a:gd name="T5" fmla="*/ 133 h 266"/>
                <a:gd name="T6" fmla="*/ 0 w 266"/>
                <a:gd name="T7" fmla="*/ 133 h 266"/>
                <a:gd name="T8" fmla="*/ 5 w 266"/>
                <a:gd name="T9" fmla="*/ 133 h 266"/>
                <a:gd name="T10" fmla="*/ 10 w 266"/>
                <a:gd name="T11" fmla="*/ 133 h 266"/>
                <a:gd name="T12" fmla="*/ 46 w 266"/>
                <a:gd name="T13" fmla="*/ 46 h 266"/>
                <a:gd name="T14" fmla="*/ 133 w 266"/>
                <a:gd name="T15" fmla="*/ 10 h 266"/>
                <a:gd name="T16" fmla="*/ 220 w 266"/>
                <a:gd name="T17" fmla="*/ 46 h 266"/>
                <a:gd name="T18" fmla="*/ 256 w 266"/>
                <a:gd name="T19" fmla="*/ 133 h 266"/>
                <a:gd name="T20" fmla="*/ 220 w 266"/>
                <a:gd name="T21" fmla="*/ 220 h 266"/>
                <a:gd name="T22" fmla="*/ 133 w 266"/>
                <a:gd name="T23" fmla="*/ 256 h 266"/>
                <a:gd name="T24" fmla="*/ 46 w 266"/>
                <a:gd name="T25" fmla="*/ 220 h 266"/>
                <a:gd name="T26" fmla="*/ 10 w 266"/>
                <a:gd name="T27" fmla="*/ 133 h 266"/>
                <a:gd name="T28" fmla="*/ 5 w 266"/>
                <a:gd name="T29" fmla="*/ 133 h 266"/>
                <a:gd name="T30" fmla="*/ 0 w 266"/>
                <a:gd name="T31" fmla="*/ 133 h 266"/>
                <a:gd name="T32" fmla="*/ 0 w 266"/>
                <a:gd name="T33" fmla="*/ 134 h 266"/>
                <a:gd name="T34" fmla="*/ 133 w 266"/>
                <a:gd name="T35" fmla="*/ 266 h 266"/>
                <a:gd name="T36" fmla="*/ 266 w 266"/>
                <a:gd name="T37" fmla="*/ 133 h 266"/>
                <a:gd name="T38" fmla="*/ 266 w 266"/>
                <a:gd name="T39" fmla="*/ 133 h 266"/>
                <a:gd name="T40" fmla="*/ 133 w 266"/>
                <a:gd name="T4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99"/>
                    <a:pt x="23" y="69"/>
                    <a:pt x="46" y="46"/>
                  </a:cubicBezTo>
                  <a:cubicBezTo>
                    <a:pt x="68" y="24"/>
                    <a:pt x="99" y="10"/>
                    <a:pt x="133" y="10"/>
                  </a:cubicBezTo>
                  <a:cubicBezTo>
                    <a:pt x="167" y="10"/>
                    <a:pt x="197" y="24"/>
                    <a:pt x="220" y="46"/>
                  </a:cubicBezTo>
                  <a:cubicBezTo>
                    <a:pt x="242" y="69"/>
                    <a:pt x="256" y="99"/>
                    <a:pt x="256" y="133"/>
                  </a:cubicBezTo>
                  <a:cubicBezTo>
                    <a:pt x="256" y="167"/>
                    <a:pt x="242" y="198"/>
                    <a:pt x="220" y="220"/>
                  </a:cubicBezTo>
                  <a:cubicBezTo>
                    <a:pt x="197" y="243"/>
                    <a:pt x="167" y="256"/>
                    <a:pt x="133" y="256"/>
                  </a:cubicBezTo>
                  <a:cubicBezTo>
                    <a:pt x="99" y="256"/>
                    <a:pt x="68" y="243"/>
                    <a:pt x="46" y="220"/>
                  </a:cubicBezTo>
                  <a:cubicBezTo>
                    <a:pt x="23" y="198"/>
                    <a:pt x="10" y="167"/>
                    <a:pt x="1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207"/>
                    <a:pt x="59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138886" y="5988533"/>
              <a:ext cx="143782" cy="143782"/>
            </a:xfrm>
            <a:custGeom>
              <a:avLst/>
              <a:gdLst>
                <a:gd name="T0" fmla="*/ 87 w 102"/>
                <a:gd name="T1" fmla="*/ 0 h 102"/>
                <a:gd name="T2" fmla="*/ 15 w 102"/>
                <a:gd name="T3" fmla="*/ 0 h 102"/>
                <a:gd name="T4" fmla="*/ 0 w 102"/>
                <a:gd name="T5" fmla="*/ 15 h 102"/>
                <a:gd name="T6" fmla="*/ 5 w 102"/>
                <a:gd name="T7" fmla="*/ 15 h 102"/>
                <a:gd name="T8" fmla="*/ 10 w 102"/>
                <a:gd name="T9" fmla="*/ 15 h 102"/>
                <a:gd name="T10" fmla="*/ 15 w 102"/>
                <a:gd name="T11" fmla="*/ 10 h 102"/>
                <a:gd name="T12" fmla="*/ 87 w 102"/>
                <a:gd name="T13" fmla="*/ 10 h 102"/>
                <a:gd name="T14" fmla="*/ 92 w 102"/>
                <a:gd name="T15" fmla="*/ 15 h 102"/>
                <a:gd name="T16" fmla="*/ 92 w 102"/>
                <a:gd name="T17" fmla="*/ 87 h 102"/>
                <a:gd name="T18" fmla="*/ 87 w 102"/>
                <a:gd name="T19" fmla="*/ 92 h 102"/>
                <a:gd name="T20" fmla="*/ 15 w 102"/>
                <a:gd name="T21" fmla="*/ 92 h 102"/>
                <a:gd name="T22" fmla="*/ 10 w 102"/>
                <a:gd name="T23" fmla="*/ 87 h 102"/>
                <a:gd name="T24" fmla="*/ 10 w 102"/>
                <a:gd name="T25" fmla="*/ 15 h 102"/>
                <a:gd name="T26" fmla="*/ 5 w 102"/>
                <a:gd name="T27" fmla="*/ 15 h 102"/>
                <a:gd name="T28" fmla="*/ 0 w 102"/>
                <a:gd name="T29" fmla="*/ 15 h 102"/>
                <a:gd name="T30" fmla="*/ 0 w 102"/>
                <a:gd name="T31" fmla="*/ 87 h 102"/>
                <a:gd name="T32" fmla="*/ 15 w 102"/>
                <a:gd name="T33" fmla="*/ 102 h 102"/>
                <a:gd name="T34" fmla="*/ 87 w 102"/>
                <a:gd name="T35" fmla="*/ 102 h 102"/>
                <a:gd name="T36" fmla="*/ 102 w 102"/>
                <a:gd name="T37" fmla="*/ 87 h 102"/>
                <a:gd name="T38" fmla="*/ 102 w 102"/>
                <a:gd name="T39" fmla="*/ 15 h 102"/>
                <a:gd name="T40" fmla="*/ 87 w 102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2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0"/>
                    <a:pt x="15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2" y="13"/>
                    <a:pt x="92" y="15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90"/>
                    <a:pt x="89" y="92"/>
                    <a:pt x="87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2" y="92"/>
                    <a:pt x="10" y="90"/>
                    <a:pt x="10" y="8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6" y="102"/>
                    <a:pt x="15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5" y="102"/>
                    <a:pt x="102" y="96"/>
                    <a:pt x="102" y="8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7"/>
                    <a:pt x="95" y="0"/>
                    <a:pt x="87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1094" y="2687136"/>
              <a:ext cx="1807742" cy="0"/>
            </a:xfrm>
            <a:prstGeom prst="line">
              <a:avLst/>
            </a:prstGeom>
            <a:grp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47896" y="2611755"/>
              <a:ext cx="16751" cy="51650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422769" y="2621527"/>
              <a:ext cx="15355" cy="41878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99038" y="2629902"/>
              <a:ext cx="15355" cy="33503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75307" y="2639674"/>
              <a:ext cx="15355" cy="23731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351576" y="2648049"/>
              <a:ext cx="15355" cy="15355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4972262" y="2607567"/>
              <a:ext cx="118655" cy="55838"/>
            </a:xfrm>
            <a:custGeom>
              <a:avLst/>
              <a:gdLst>
                <a:gd name="T0" fmla="*/ 68 w 84"/>
                <a:gd name="T1" fmla="*/ 8 h 40"/>
                <a:gd name="T2" fmla="*/ 8 w 84"/>
                <a:gd name="T3" fmla="*/ 8 h 40"/>
                <a:gd name="T4" fmla="*/ 8 w 84"/>
                <a:gd name="T5" fmla="*/ 32 h 40"/>
                <a:gd name="T6" fmla="*/ 68 w 84"/>
                <a:gd name="T7" fmla="*/ 32 h 40"/>
                <a:gd name="T8" fmla="*/ 68 w 84"/>
                <a:gd name="T9" fmla="*/ 8 h 40"/>
                <a:gd name="T10" fmla="*/ 81 w 84"/>
                <a:gd name="T11" fmla="*/ 12 h 40"/>
                <a:gd name="T12" fmla="*/ 76 w 84"/>
                <a:gd name="T13" fmla="*/ 12 h 40"/>
                <a:gd name="T14" fmla="*/ 76 w 84"/>
                <a:gd name="T15" fmla="*/ 3 h 40"/>
                <a:gd name="T16" fmla="*/ 73 w 84"/>
                <a:gd name="T17" fmla="*/ 0 h 40"/>
                <a:gd name="T18" fmla="*/ 3 w 84"/>
                <a:gd name="T19" fmla="*/ 0 h 40"/>
                <a:gd name="T20" fmla="*/ 0 w 84"/>
                <a:gd name="T21" fmla="*/ 3 h 40"/>
                <a:gd name="T22" fmla="*/ 0 w 84"/>
                <a:gd name="T23" fmla="*/ 36 h 40"/>
                <a:gd name="T24" fmla="*/ 3 w 84"/>
                <a:gd name="T25" fmla="*/ 40 h 40"/>
                <a:gd name="T26" fmla="*/ 73 w 84"/>
                <a:gd name="T27" fmla="*/ 40 h 40"/>
                <a:gd name="T28" fmla="*/ 76 w 84"/>
                <a:gd name="T29" fmla="*/ 36 h 40"/>
                <a:gd name="T30" fmla="*/ 76 w 84"/>
                <a:gd name="T31" fmla="*/ 28 h 40"/>
                <a:gd name="T32" fmla="*/ 81 w 84"/>
                <a:gd name="T33" fmla="*/ 28 h 40"/>
                <a:gd name="T34" fmla="*/ 84 w 84"/>
                <a:gd name="T35" fmla="*/ 25 h 40"/>
                <a:gd name="T36" fmla="*/ 84 w 84"/>
                <a:gd name="T37" fmla="*/ 15 h 40"/>
                <a:gd name="T38" fmla="*/ 81 w 84"/>
                <a:gd name="T39" fmla="*/ 12 h 40"/>
                <a:gd name="T40" fmla="*/ 72 w 84"/>
                <a:gd name="T41" fmla="*/ 36 h 40"/>
                <a:gd name="T42" fmla="*/ 4 w 84"/>
                <a:gd name="T43" fmla="*/ 36 h 40"/>
                <a:gd name="T44" fmla="*/ 4 w 84"/>
                <a:gd name="T45" fmla="*/ 4 h 40"/>
                <a:gd name="T46" fmla="*/ 72 w 84"/>
                <a:gd name="T47" fmla="*/ 4 h 40"/>
                <a:gd name="T48" fmla="*/ 72 w 84"/>
                <a:gd name="T49" fmla="*/ 36 h 40"/>
                <a:gd name="T50" fmla="*/ 80 w 84"/>
                <a:gd name="T51" fmla="*/ 24 h 40"/>
                <a:gd name="T52" fmla="*/ 76 w 84"/>
                <a:gd name="T53" fmla="*/ 24 h 40"/>
                <a:gd name="T54" fmla="*/ 76 w 84"/>
                <a:gd name="T55" fmla="*/ 16 h 40"/>
                <a:gd name="T56" fmla="*/ 80 w 84"/>
                <a:gd name="T57" fmla="*/ 16 h 40"/>
                <a:gd name="T58" fmla="*/ 80 w 84"/>
                <a:gd name="T5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40">
                  <a:moveTo>
                    <a:pt x="6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8"/>
                  </a:lnTo>
                  <a:close/>
                  <a:moveTo>
                    <a:pt x="81" y="12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4" y="0"/>
                    <a:pt x="7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4" y="40"/>
                    <a:pt x="76" y="38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4" y="26"/>
                    <a:pt x="84" y="2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4" y="13"/>
                    <a:pt x="82" y="12"/>
                    <a:pt x="81" y="12"/>
                  </a:cubicBezTo>
                  <a:moveTo>
                    <a:pt x="72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36"/>
                  </a:lnTo>
                  <a:close/>
                  <a:moveTo>
                    <a:pt x="80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2341071" y="2401290"/>
            <a:ext cx="2262739" cy="58461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31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XGBoost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2754490" y="2974601"/>
            <a:ext cx="8689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2421248" y="3133982"/>
            <a:ext cx="1670712" cy="102916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通過組合多個弱學習器（一般是決策樹）來構建一個更強大的預測模型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6268609" y="1515058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7175382" y="1492023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759560" y="1493491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404533" y="1439828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在算法實現上進行了優化，利用並行計算和近似算法等技術，提高了模型的訓練和預測速度。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268609" y="2484334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28000" contrast="7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7175382" y="2461297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6759560" y="2462768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404533" y="2270806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有效處理高維數據和稀疏數據，並通過弱學習器的組合提供較高的預測準確性。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6283008" y="3423523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 flipV="1">
            <a:off x="7189780" y="3400484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773959" y="3401956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3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404532" y="3266746"/>
            <a:ext cx="2727137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能夠自動處理特徵遺失和樣本不平衡等問題。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6283008" y="4392797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41000" contrast="9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 flipV="1">
            <a:off x="7189780" y="4369761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773959" y="4371230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404532" y="4133246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提供了特徵重要性評估和模型解釋能力，使得用戶能夠理解模型的預測結果。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0896541A-CB94-4D06-A56F-2CE024AFEEB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858EB9-F903-4003-B045-08CD297686C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1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7" grpId="0"/>
      <p:bldP spid="98" grpId="0" animBg="1"/>
      <p:bldP spid="100" grpId="0"/>
      <p:bldP spid="101" grpId="0"/>
      <p:bldP spid="102" grpId="0" animBg="1"/>
      <p:bldP spid="104" grpId="0"/>
      <p:bldP spid="105" grpId="0"/>
      <p:bldP spid="106" grpId="0" animBg="1"/>
      <p:bldP spid="108" grpId="0"/>
      <p:bldP spid="109" grpId="0"/>
      <p:bldP spid="110" grpId="0" animBg="1"/>
      <p:bldP spid="112" grpId="0"/>
      <p:bldP spid="1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C15C86B-F855-4D3A-B9B2-24F08AD3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3" y="1227383"/>
            <a:ext cx="5037257" cy="3109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XGBoost - GeeksforGeeks">
            <a:extLst>
              <a:ext uri="{FF2B5EF4-FFF2-40B4-BE49-F238E27FC236}">
                <a16:creationId xmlns:a16="http://schemas.microsoft.com/office/drawing/2014/main" id="{F6136042-7247-487C-8959-48D65B08C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604" y="899039"/>
            <a:ext cx="6084200" cy="34375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9">
            <a:extLst>
              <a:ext uri="{FF2B5EF4-FFF2-40B4-BE49-F238E27FC236}">
                <a16:creationId xmlns:a16="http://schemas.microsoft.com/office/drawing/2014/main" id="{073EBDC0-CF8D-49B3-897A-6B90EFBA285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" name="文本框 35">
            <a:extLst>
              <a:ext uri="{FF2B5EF4-FFF2-40B4-BE49-F238E27FC236}">
                <a16:creationId xmlns:a16="http://schemas.microsoft.com/office/drawing/2014/main" id="{FB92ABE3-1237-4B08-BFE7-3222D2CD9F2F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C535CD-2426-4DD3-86B7-AFF481C57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09" y="5601509"/>
            <a:ext cx="10769980" cy="7149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0B8A5C8-2093-4202-BC7B-59080A9D1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946" y="4872838"/>
            <a:ext cx="4030105" cy="591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397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D41D2AC-B384-4CD4-AF60-02697A2506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84246" y="1267332"/>
            <a:ext cx="5580871" cy="75198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D9B5EDC-677A-494C-8698-6EBC9AD3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46" y="1953433"/>
            <a:ext cx="5318757" cy="118768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F1CC4B6-BF5E-42DF-AE14-4D88709B0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999" y="1953433"/>
            <a:ext cx="5272799" cy="353125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51831B4-398F-436A-BEF0-B5B5F9E93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14" y="3302883"/>
            <a:ext cx="5910686" cy="3369377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FA99C1BB-A706-426A-97A3-2F2A336EB8DA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0" name="文本框 35">
            <a:extLst>
              <a:ext uri="{FF2B5EF4-FFF2-40B4-BE49-F238E27FC236}">
                <a16:creationId xmlns:a16="http://schemas.microsoft.com/office/drawing/2014/main" id="{BF35D9E6-445F-40C4-A5F1-06C540F8FA58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模型分析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5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DB407BC9-4191-481C-B55F-97EF6C1FDD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38241" y="895502"/>
            <a:ext cx="2501900" cy="2733675"/>
            <a:chOff x="3051" y="1299"/>
            <a:chExt cx="1576" cy="172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0A310B5-021C-46D5-AA62-1AEDEEC16E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1" y="1505"/>
              <a:ext cx="1576" cy="1516"/>
            </a:xfrm>
            <a:custGeom>
              <a:avLst/>
              <a:gdLst>
                <a:gd name="T0" fmla="*/ 555 w 588"/>
                <a:gd name="T1" fmla="*/ 343 h 566"/>
                <a:gd name="T2" fmla="*/ 521 w 588"/>
                <a:gd name="T3" fmla="*/ 336 h 566"/>
                <a:gd name="T4" fmla="*/ 504 w 588"/>
                <a:gd name="T5" fmla="*/ 323 h 566"/>
                <a:gd name="T6" fmla="*/ 406 w 588"/>
                <a:gd name="T7" fmla="*/ 243 h 566"/>
                <a:gd name="T8" fmla="*/ 461 w 588"/>
                <a:gd name="T9" fmla="*/ 104 h 566"/>
                <a:gd name="T10" fmla="*/ 299 w 588"/>
                <a:gd name="T11" fmla="*/ 32 h 566"/>
                <a:gd name="T12" fmla="*/ 235 w 588"/>
                <a:gd name="T13" fmla="*/ 253 h 566"/>
                <a:gd name="T14" fmla="*/ 120 w 588"/>
                <a:gd name="T15" fmla="*/ 313 h 566"/>
                <a:gd name="T16" fmla="*/ 211 w 588"/>
                <a:gd name="T17" fmla="*/ 341 h 566"/>
                <a:gd name="T18" fmla="*/ 447 w 588"/>
                <a:gd name="T19" fmla="*/ 348 h 566"/>
                <a:gd name="T20" fmla="*/ 241 w 588"/>
                <a:gd name="T21" fmla="*/ 362 h 566"/>
                <a:gd name="T22" fmla="*/ 33 w 588"/>
                <a:gd name="T23" fmla="*/ 330 h 566"/>
                <a:gd name="T24" fmla="*/ 2 w 588"/>
                <a:gd name="T25" fmla="*/ 356 h 566"/>
                <a:gd name="T26" fmla="*/ 17 w 588"/>
                <a:gd name="T27" fmla="*/ 444 h 566"/>
                <a:gd name="T28" fmla="*/ 212 w 588"/>
                <a:gd name="T29" fmla="*/ 483 h 566"/>
                <a:gd name="T30" fmla="*/ 161 w 588"/>
                <a:gd name="T31" fmla="*/ 563 h 566"/>
                <a:gd name="T32" fmla="*/ 220 w 588"/>
                <a:gd name="T33" fmla="*/ 485 h 566"/>
                <a:gd name="T34" fmla="*/ 304 w 588"/>
                <a:gd name="T35" fmla="*/ 547 h 566"/>
                <a:gd name="T36" fmla="*/ 395 w 588"/>
                <a:gd name="T37" fmla="*/ 489 h 566"/>
                <a:gd name="T38" fmla="*/ 461 w 588"/>
                <a:gd name="T39" fmla="*/ 557 h 566"/>
                <a:gd name="T40" fmla="*/ 488 w 588"/>
                <a:gd name="T41" fmla="*/ 522 h 566"/>
                <a:gd name="T42" fmla="*/ 564 w 588"/>
                <a:gd name="T43" fmla="*/ 481 h 566"/>
                <a:gd name="T44" fmla="*/ 568 w 588"/>
                <a:gd name="T45" fmla="*/ 441 h 566"/>
                <a:gd name="T46" fmla="*/ 482 w 588"/>
                <a:gd name="T47" fmla="*/ 155 h 566"/>
                <a:gd name="T48" fmla="*/ 168 w 588"/>
                <a:gd name="T49" fmla="*/ 157 h 566"/>
                <a:gd name="T50" fmla="*/ 180 w 588"/>
                <a:gd name="T51" fmla="*/ 175 h 566"/>
                <a:gd name="T52" fmla="*/ 330 w 588"/>
                <a:gd name="T53" fmla="*/ 29 h 566"/>
                <a:gd name="T54" fmla="*/ 304 w 588"/>
                <a:gd name="T55" fmla="*/ 30 h 566"/>
                <a:gd name="T56" fmla="*/ 233 w 588"/>
                <a:gd name="T57" fmla="*/ 68 h 566"/>
                <a:gd name="T58" fmla="*/ 307 w 588"/>
                <a:gd name="T59" fmla="*/ 44 h 566"/>
                <a:gd name="T60" fmla="*/ 340 w 588"/>
                <a:gd name="T61" fmla="*/ 43 h 566"/>
                <a:gd name="T62" fmla="*/ 360 w 588"/>
                <a:gd name="T63" fmla="*/ 46 h 566"/>
                <a:gd name="T64" fmla="*/ 382 w 588"/>
                <a:gd name="T65" fmla="*/ 53 h 566"/>
                <a:gd name="T66" fmla="*/ 401 w 588"/>
                <a:gd name="T67" fmla="*/ 85 h 566"/>
                <a:gd name="T68" fmla="*/ 434 w 588"/>
                <a:gd name="T69" fmla="*/ 135 h 566"/>
                <a:gd name="T70" fmla="*/ 294 w 588"/>
                <a:gd name="T71" fmla="*/ 261 h 566"/>
                <a:gd name="T72" fmla="*/ 130 w 588"/>
                <a:gd name="T73" fmla="*/ 549 h 566"/>
                <a:gd name="T74" fmla="*/ 482 w 588"/>
                <a:gd name="T75" fmla="*/ 536 h 566"/>
                <a:gd name="T76" fmla="*/ 516 w 588"/>
                <a:gd name="T77" fmla="*/ 347 h 566"/>
                <a:gd name="T78" fmla="*/ 545 w 588"/>
                <a:gd name="T79" fmla="*/ 346 h 566"/>
                <a:gd name="T80" fmla="*/ 312 w 588"/>
                <a:gd name="T81" fmla="*/ 473 h 566"/>
                <a:gd name="T82" fmla="*/ 284 w 588"/>
                <a:gd name="T83" fmla="*/ 406 h 566"/>
                <a:gd name="T84" fmla="*/ 289 w 588"/>
                <a:gd name="T85" fmla="*/ 467 h 566"/>
                <a:gd name="T86" fmla="*/ 222 w 588"/>
                <a:gd name="T87" fmla="*/ 364 h 566"/>
                <a:gd name="T88" fmla="*/ 60 w 588"/>
                <a:gd name="T89" fmla="*/ 433 h 566"/>
                <a:gd name="T90" fmla="*/ 12 w 588"/>
                <a:gd name="T91" fmla="*/ 355 h 566"/>
                <a:gd name="T92" fmla="*/ 37 w 588"/>
                <a:gd name="T93" fmla="*/ 436 h 566"/>
                <a:gd name="T94" fmla="*/ 301 w 588"/>
                <a:gd name="T95" fmla="*/ 535 h 566"/>
                <a:gd name="T96" fmla="*/ 30 w 588"/>
                <a:gd name="T97" fmla="*/ 462 h 566"/>
                <a:gd name="T98" fmla="*/ 98 w 588"/>
                <a:gd name="T99" fmla="*/ 438 h 566"/>
                <a:gd name="T100" fmla="*/ 297 w 588"/>
                <a:gd name="T101" fmla="*/ 488 h 566"/>
                <a:gd name="T102" fmla="*/ 325 w 588"/>
                <a:gd name="T103" fmla="*/ 506 h 566"/>
                <a:gd name="T104" fmla="*/ 554 w 588"/>
                <a:gd name="T105" fmla="*/ 35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8" h="566">
                  <a:moveTo>
                    <a:pt x="577" y="396"/>
                  </a:moveTo>
                  <a:cubicBezTo>
                    <a:pt x="580" y="384"/>
                    <a:pt x="587" y="371"/>
                    <a:pt x="588" y="359"/>
                  </a:cubicBezTo>
                  <a:cubicBezTo>
                    <a:pt x="588" y="340"/>
                    <a:pt x="567" y="347"/>
                    <a:pt x="554" y="348"/>
                  </a:cubicBezTo>
                  <a:cubicBezTo>
                    <a:pt x="555" y="346"/>
                    <a:pt x="555" y="345"/>
                    <a:pt x="555" y="343"/>
                  </a:cubicBezTo>
                  <a:cubicBezTo>
                    <a:pt x="555" y="340"/>
                    <a:pt x="553" y="337"/>
                    <a:pt x="550" y="338"/>
                  </a:cubicBezTo>
                  <a:cubicBezTo>
                    <a:pt x="542" y="340"/>
                    <a:pt x="534" y="341"/>
                    <a:pt x="527" y="343"/>
                  </a:cubicBezTo>
                  <a:cubicBezTo>
                    <a:pt x="527" y="342"/>
                    <a:pt x="527" y="342"/>
                    <a:pt x="527" y="341"/>
                  </a:cubicBezTo>
                  <a:cubicBezTo>
                    <a:pt x="526" y="338"/>
                    <a:pt x="524" y="335"/>
                    <a:pt x="521" y="336"/>
                  </a:cubicBezTo>
                  <a:cubicBezTo>
                    <a:pt x="499" y="337"/>
                    <a:pt x="477" y="341"/>
                    <a:pt x="456" y="345"/>
                  </a:cubicBezTo>
                  <a:cubicBezTo>
                    <a:pt x="456" y="344"/>
                    <a:pt x="456" y="343"/>
                    <a:pt x="455" y="341"/>
                  </a:cubicBezTo>
                  <a:cubicBezTo>
                    <a:pt x="445" y="320"/>
                    <a:pt x="433" y="299"/>
                    <a:pt x="420" y="278"/>
                  </a:cubicBezTo>
                  <a:cubicBezTo>
                    <a:pt x="458" y="257"/>
                    <a:pt x="503" y="278"/>
                    <a:pt x="504" y="323"/>
                  </a:cubicBezTo>
                  <a:cubicBezTo>
                    <a:pt x="504" y="329"/>
                    <a:pt x="513" y="329"/>
                    <a:pt x="513" y="323"/>
                  </a:cubicBezTo>
                  <a:cubicBezTo>
                    <a:pt x="516" y="273"/>
                    <a:pt x="457" y="239"/>
                    <a:pt x="417" y="274"/>
                  </a:cubicBezTo>
                  <a:cubicBezTo>
                    <a:pt x="412" y="265"/>
                    <a:pt x="406" y="256"/>
                    <a:pt x="400" y="247"/>
                  </a:cubicBezTo>
                  <a:cubicBezTo>
                    <a:pt x="402" y="246"/>
                    <a:pt x="404" y="244"/>
                    <a:pt x="406" y="243"/>
                  </a:cubicBezTo>
                  <a:cubicBezTo>
                    <a:pt x="433" y="225"/>
                    <a:pt x="457" y="198"/>
                    <a:pt x="466" y="168"/>
                  </a:cubicBezTo>
                  <a:cubicBezTo>
                    <a:pt x="475" y="172"/>
                    <a:pt x="488" y="166"/>
                    <a:pt x="491" y="157"/>
                  </a:cubicBezTo>
                  <a:cubicBezTo>
                    <a:pt x="495" y="145"/>
                    <a:pt x="482" y="131"/>
                    <a:pt x="470" y="135"/>
                  </a:cubicBezTo>
                  <a:cubicBezTo>
                    <a:pt x="469" y="125"/>
                    <a:pt x="466" y="114"/>
                    <a:pt x="461" y="104"/>
                  </a:cubicBezTo>
                  <a:cubicBezTo>
                    <a:pt x="439" y="56"/>
                    <a:pt x="389" y="35"/>
                    <a:pt x="339" y="31"/>
                  </a:cubicBezTo>
                  <a:cubicBezTo>
                    <a:pt x="340" y="24"/>
                    <a:pt x="336" y="15"/>
                    <a:pt x="330" y="11"/>
                  </a:cubicBezTo>
                  <a:cubicBezTo>
                    <a:pt x="316" y="0"/>
                    <a:pt x="296" y="13"/>
                    <a:pt x="298" y="30"/>
                  </a:cubicBezTo>
                  <a:cubicBezTo>
                    <a:pt x="298" y="31"/>
                    <a:pt x="298" y="31"/>
                    <a:pt x="299" y="32"/>
                  </a:cubicBezTo>
                  <a:cubicBezTo>
                    <a:pt x="241" y="39"/>
                    <a:pt x="177" y="75"/>
                    <a:pt x="176" y="139"/>
                  </a:cubicBezTo>
                  <a:cubicBezTo>
                    <a:pt x="165" y="144"/>
                    <a:pt x="156" y="152"/>
                    <a:pt x="157" y="165"/>
                  </a:cubicBezTo>
                  <a:cubicBezTo>
                    <a:pt x="158" y="175"/>
                    <a:pt x="171" y="190"/>
                    <a:pt x="182" y="181"/>
                  </a:cubicBezTo>
                  <a:cubicBezTo>
                    <a:pt x="188" y="210"/>
                    <a:pt x="207" y="237"/>
                    <a:pt x="235" y="253"/>
                  </a:cubicBezTo>
                  <a:cubicBezTo>
                    <a:pt x="235" y="253"/>
                    <a:pt x="235" y="254"/>
                    <a:pt x="235" y="254"/>
                  </a:cubicBezTo>
                  <a:cubicBezTo>
                    <a:pt x="232" y="264"/>
                    <a:pt x="228" y="273"/>
                    <a:pt x="224" y="283"/>
                  </a:cubicBezTo>
                  <a:cubicBezTo>
                    <a:pt x="191" y="264"/>
                    <a:pt x="132" y="270"/>
                    <a:pt x="114" y="308"/>
                  </a:cubicBezTo>
                  <a:cubicBezTo>
                    <a:pt x="112" y="312"/>
                    <a:pt x="116" y="316"/>
                    <a:pt x="120" y="313"/>
                  </a:cubicBezTo>
                  <a:cubicBezTo>
                    <a:pt x="135" y="300"/>
                    <a:pt x="147" y="289"/>
                    <a:pt x="168" y="284"/>
                  </a:cubicBezTo>
                  <a:cubicBezTo>
                    <a:pt x="186" y="280"/>
                    <a:pt x="205" y="282"/>
                    <a:pt x="222" y="289"/>
                  </a:cubicBezTo>
                  <a:cubicBezTo>
                    <a:pt x="216" y="305"/>
                    <a:pt x="208" y="321"/>
                    <a:pt x="203" y="338"/>
                  </a:cubicBezTo>
                  <a:cubicBezTo>
                    <a:pt x="202" y="343"/>
                    <a:pt x="209" y="346"/>
                    <a:pt x="211" y="341"/>
                  </a:cubicBezTo>
                  <a:cubicBezTo>
                    <a:pt x="226" y="317"/>
                    <a:pt x="236" y="286"/>
                    <a:pt x="242" y="257"/>
                  </a:cubicBezTo>
                  <a:cubicBezTo>
                    <a:pt x="289" y="281"/>
                    <a:pt x="348" y="276"/>
                    <a:pt x="394" y="250"/>
                  </a:cubicBezTo>
                  <a:cubicBezTo>
                    <a:pt x="411" y="282"/>
                    <a:pt x="429" y="315"/>
                    <a:pt x="446" y="347"/>
                  </a:cubicBezTo>
                  <a:cubicBezTo>
                    <a:pt x="446" y="347"/>
                    <a:pt x="447" y="347"/>
                    <a:pt x="447" y="348"/>
                  </a:cubicBezTo>
                  <a:cubicBezTo>
                    <a:pt x="428" y="352"/>
                    <a:pt x="409" y="359"/>
                    <a:pt x="391" y="366"/>
                  </a:cubicBezTo>
                  <a:cubicBezTo>
                    <a:pt x="362" y="378"/>
                    <a:pt x="328" y="393"/>
                    <a:pt x="309" y="419"/>
                  </a:cubicBezTo>
                  <a:cubicBezTo>
                    <a:pt x="308" y="417"/>
                    <a:pt x="306" y="414"/>
                    <a:pt x="304" y="412"/>
                  </a:cubicBezTo>
                  <a:cubicBezTo>
                    <a:pt x="288" y="391"/>
                    <a:pt x="264" y="375"/>
                    <a:pt x="241" y="362"/>
                  </a:cubicBezTo>
                  <a:cubicBezTo>
                    <a:pt x="186" y="331"/>
                    <a:pt x="123" y="320"/>
                    <a:pt x="61" y="309"/>
                  </a:cubicBezTo>
                  <a:cubicBezTo>
                    <a:pt x="57" y="308"/>
                    <a:pt x="54" y="311"/>
                    <a:pt x="55" y="315"/>
                  </a:cubicBezTo>
                  <a:cubicBezTo>
                    <a:pt x="55" y="318"/>
                    <a:pt x="55" y="320"/>
                    <a:pt x="56" y="323"/>
                  </a:cubicBezTo>
                  <a:cubicBezTo>
                    <a:pt x="48" y="325"/>
                    <a:pt x="41" y="328"/>
                    <a:pt x="33" y="330"/>
                  </a:cubicBezTo>
                  <a:cubicBezTo>
                    <a:pt x="31" y="330"/>
                    <a:pt x="29" y="333"/>
                    <a:pt x="30" y="336"/>
                  </a:cubicBezTo>
                  <a:cubicBezTo>
                    <a:pt x="30" y="336"/>
                    <a:pt x="31" y="337"/>
                    <a:pt x="31" y="337"/>
                  </a:cubicBezTo>
                  <a:cubicBezTo>
                    <a:pt x="22" y="341"/>
                    <a:pt x="13" y="345"/>
                    <a:pt x="5" y="349"/>
                  </a:cubicBezTo>
                  <a:cubicBezTo>
                    <a:pt x="2" y="350"/>
                    <a:pt x="0" y="352"/>
                    <a:pt x="2" y="356"/>
                  </a:cubicBezTo>
                  <a:cubicBezTo>
                    <a:pt x="14" y="382"/>
                    <a:pt x="19" y="409"/>
                    <a:pt x="28" y="437"/>
                  </a:cubicBezTo>
                  <a:cubicBezTo>
                    <a:pt x="29" y="437"/>
                    <a:pt x="29" y="438"/>
                    <a:pt x="29" y="438"/>
                  </a:cubicBezTo>
                  <a:cubicBezTo>
                    <a:pt x="26" y="439"/>
                    <a:pt x="23" y="439"/>
                    <a:pt x="20" y="440"/>
                  </a:cubicBezTo>
                  <a:cubicBezTo>
                    <a:pt x="18" y="440"/>
                    <a:pt x="17" y="442"/>
                    <a:pt x="17" y="444"/>
                  </a:cubicBezTo>
                  <a:cubicBezTo>
                    <a:pt x="18" y="453"/>
                    <a:pt x="20" y="458"/>
                    <a:pt x="25" y="464"/>
                  </a:cubicBezTo>
                  <a:cubicBezTo>
                    <a:pt x="23" y="467"/>
                    <a:pt x="25" y="472"/>
                    <a:pt x="30" y="471"/>
                  </a:cubicBezTo>
                  <a:cubicBezTo>
                    <a:pt x="87" y="463"/>
                    <a:pt x="145" y="464"/>
                    <a:pt x="201" y="480"/>
                  </a:cubicBezTo>
                  <a:cubicBezTo>
                    <a:pt x="205" y="481"/>
                    <a:pt x="208" y="482"/>
                    <a:pt x="212" y="483"/>
                  </a:cubicBezTo>
                  <a:cubicBezTo>
                    <a:pt x="195" y="505"/>
                    <a:pt x="178" y="527"/>
                    <a:pt x="160" y="548"/>
                  </a:cubicBezTo>
                  <a:cubicBezTo>
                    <a:pt x="152" y="530"/>
                    <a:pt x="131" y="511"/>
                    <a:pt x="113" y="529"/>
                  </a:cubicBezTo>
                  <a:cubicBezTo>
                    <a:pt x="92" y="552"/>
                    <a:pt x="132" y="561"/>
                    <a:pt x="153" y="563"/>
                  </a:cubicBezTo>
                  <a:cubicBezTo>
                    <a:pt x="155" y="565"/>
                    <a:pt x="159" y="566"/>
                    <a:pt x="161" y="563"/>
                  </a:cubicBezTo>
                  <a:cubicBezTo>
                    <a:pt x="161" y="563"/>
                    <a:pt x="161" y="563"/>
                    <a:pt x="162" y="563"/>
                  </a:cubicBezTo>
                  <a:cubicBezTo>
                    <a:pt x="162" y="563"/>
                    <a:pt x="162" y="563"/>
                    <a:pt x="162" y="563"/>
                  </a:cubicBezTo>
                  <a:cubicBezTo>
                    <a:pt x="166" y="563"/>
                    <a:pt x="167" y="560"/>
                    <a:pt x="167" y="557"/>
                  </a:cubicBezTo>
                  <a:cubicBezTo>
                    <a:pt x="187" y="535"/>
                    <a:pt x="206" y="511"/>
                    <a:pt x="220" y="485"/>
                  </a:cubicBezTo>
                  <a:cubicBezTo>
                    <a:pt x="227" y="488"/>
                    <a:pt x="234" y="490"/>
                    <a:pt x="241" y="493"/>
                  </a:cubicBezTo>
                  <a:cubicBezTo>
                    <a:pt x="252" y="498"/>
                    <a:pt x="261" y="501"/>
                    <a:pt x="267" y="513"/>
                  </a:cubicBezTo>
                  <a:cubicBezTo>
                    <a:pt x="269" y="518"/>
                    <a:pt x="269" y="523"/>
                    <a:pt x="271" y="528"/>
                  </a:cubicBezTo>
                  <a:cubicBezTo>
                    <a:pt x="277" y="540"/>
                    <a:pt x="290" y="549"/>
                    <a:pt x="304" y="547"/>
                  </a:cubicBezTo>
                  <a:cubicBezTo>
                    <a:pt x="320" y="546"/>
                    <a:pt x="328" y="535"/>
                    <a:pt x="333" y="522"/>
                  </a:cubicBezTo>
                  <a:cubicBezTo>
                    <a:pt x="335" y="517"/>
                    <a:pt x="333" y="516"/>
                    <a:pt x="337" y="512"/>
                  </a:cubicBezTo>
                  <a:cubicBezTo>
                    <a:pt x="340" y="508"/>
                    <a:pt x="351" y="505"/>
                    <a:pt x="355" y="503"/>
                  </a:cubicBezTo>
                  <a:cubicBezTo>
                    <a:pt x="368" y="498"/>
                    <a:pt x="382" y="493"/>
                    <a:pt x="395" y="489"/>
                  </a:cubicBezTo>
                  <a:cubicBezTo>
                    <a:pt x="403" y="487"/>
                    <a:pt x="411" y="485"/>
                    <a:pt x="419" y="483"/>
                  </a:cubicBezTo>
                  <a:cubicBezTo>
                    <a:pt x="425" y="496"/>
                    <a:pt x="431" y="509"/>
                    <a:pt x="438" y="521"/>
                  </a:cubicBezTo>
                  <a:cubicBezTo>
                    <a:pt x="444" y="533"/>
                    <a:pt x="448" y="546"/>
                    <a:pt x="457" y="556"/>
                  </a:cubicBezTo>
                  <a:cubicBezTo>
                    <a:pt x="458" y="557"/>
                    <a:pt x="459" y="558"/>
                    <a:pt x="461" y="557"/>
                  </a:cubicBezTo>
                  <a:cubicBezTo>
                    <a:pt x="461" y="557"/>
                    <a:pt x="461" y="558"/>
                    <a:pt x="461" y="558"/>
                  </a:cubicBezTo>
                  <a:cubicBezTo>
                    <a:pt x="472" y="564"/>
                    <a:pt x="492" y="561"/>
                    <a:pt x="503" y="556"/>
                  </a:cubicBezTo>
                  <a:cubicBezTo>
                    <a:pt x="512" y="551"/>
                    <a:pt x="519" y="541"/>
                    <a:pt x="515" y="530"/>
                  </a:cubicBezTo>
                  <a:cubicBezTo>
                    <a:pt x="511" y="519"/>
                    <a:pt x="498" y="519"/>
                    <a:pt x="488" y="522"/>
                  </a:cubicBezTo>
                  <a:cubicBezTo>
                    <a:pt x="477" y="526"/>
                    <a:pt x="468" y="533"/>
                    <a:pt x="461" y="543"/>
                  </a:cubicBezTo>
                  <a:cubicBezTo>
                    <a:pt x="456" y="534"/>
                    <a:pt x="450" y="525"/>
                    <a:pt x="446" y="517"/>
                  </a:cubicBezTo>
                  <a:cubicBezTo>
                    <a:pt x="439" y="505"/>
                    <a:pt x="432" y="493"/>
                    <a:pt x="425" y="482"/>
                  </a:cubicBezTo>
                  <a:cubicBezTo>
                    <a:pt x="471" y="473"/>
                    <a:pt x="517" y="474"/>
                    <a:pt x="564" y="481"/>
                  </a:cubicBezTo>
                  <a:cubicBezTo>
                    <a:pt x="565" y="481"/>
                    <a:pt x="566" y="481"/>
                    <a:pt x="567" y="480"/>
                  </a:cubicBezTo>
                  <a:cubicBezTo>
                    <a:pt x="570" y="480"/>
                    <a:pt x="573" y="477"/>
                    <a:pt x="572" y="474"/>
                  </a:cubicBezTo>
                  <a:cubicBezTo>
                    <a:pt x="571" y="463"/>
                    <a:pt x="569" y="453"/>
                    <a:pt x="568" y="442"/>
                  </a:cubicBezTo>
                  <a:cubicBezTo>
                    <a:pt x="568" y="442"/>
                    <a:pt x="568" y="442"/>
                    <a:pt x="568" y="441"/>
                  </a:cubicBezTo>
                  <a:cubicBezTo>
                    <a:pt x="571" y="426"/>
                    <a:pt x="573" y="411"/>
                    <a:pt x="577" y="396"/>
                  </a:cubicBezTo>
                  <a:close/>
                  <a:moveTo>
                    <a:pt x="470" y="141"/>
                  </a:moveTo>
                  <a:cubicBezTo>
                    <a:pt x="470" y="141"/>
                    <a:pt x="470" y="141"/>
                    <a:pt x="470" y="141"/>
                  </a:cubicBezTo>
                  <a:cubicBezTo>
                    <a:pt x="477" y="140"/>
                    <a:pt x="486" y="148"/>
                    <a:pt x="482" y="155"/>
                  </a:cubicBezTo>
                  <a:cubicBezTo>
                    <a:pt x="479" y="160"/>
                    <a:pt x="473" y="161"/>
                    <a:pt x="468" y="159"/>
                  </a:cubicBezTo>
                  <a:cubicBezTo>
                    <a:pt x="469" y="153"/>
                    <a:pt x="470" y="147"/>
                    <a:pt x="470" y="141"/>
                  </a:cubicBezTo>
                  <a:close/>
                  <a:moveTo>
                    <a:pt x="180" y="175"/>
                  </a:moveTo>
                  <a:cubicBezTo>
                    <a:pt x="171" y="174"/>
                    <a:pt x="164" y="166"/>
                    <a:pt x="168" y="157"/>
                  </a:cubicBezTo>
                  <a:cubicBezTo>
                    <a:pt x="170" y="153"/>
                    <a:pt x="173" y="150"/>
                    <a:pt x="177" y="147"/>
                  </a:cubicBezTo>
                  <a:cubicBezTo>
                    <a:pt x="178" y="148"/>
                    <a:pt x="179" y="149"/>
                    <a:pt x="181" y="149"/>
                  </a:cubicBezTo>
                  <a:cubicBezTo>
                    <a:pt x="179" y="158"/>
                    <a:pt x="180" y="166"/>
                    <a:pt x="181" y="175"/>
                  </a:cubicBezTo>
                  <a:cubicBezTo>
                    <a:pt x="180" y="175"/>
                    <a:pt x="180" y="175"/>
                    <a:pt x="180" y="175"/>
                  </a:cubicBezTo>
                  <a:close/>
                  <a:moveTo>
                    <a:pt x="304" y="30"/>
                  </a:moveTo>
                  <a:cubicBezTo>
                    <a:pt x="304" y="22"/>
                    <a:pt x="311" y="14"/>
                    <a:pt x="319" y="16"/>
                  </a:cubicBezTo>
                  <a:cubicBezTo>
                    <a:pt x="323" y="16"/>
                    <a:pt x="326" y="19"/>
                    <a:pt x="328" y="22"/>
                  </a:cubicBezTo>
                  <a:cubicBezTo>
                    <a:pt x="328" y="22"/>
                    <a:pt x="330" y="27"/>
                    <a:pt x="330" y="29"/>
                  </a:cubicBezTo>
                  <a:cubicBezTo>
                    <a:pt x="329" y="29"/>
                    <a:pt x="328" y="30"/>
                    <a:pt x="328" y="31"/>
                  </a:cubicBezTo>
                  <a:cubicBezTo>
                    <a:pt x="322" y="30"/>
                    <a:pt x="317" y="30"/>
                    <a:pt x="312" y="31"/>
                  </a:cubicBezTo>
                  <a:cubicBezTo>
                    <a:pt x="309" y="31"/>
                    <a:pt x="306" y="31"/>
                    <a:pt x="304" y="31"/>
                  </a:cubicBezTo>
                  <a:cubicBezTo>
                    <a:pt x="304" y="31"/>
                    <a:pt x="304" y="30"/>
                    <a:pt x="304" y="30"/>
                  </a:cubicBezTo>
                  <a:close/>
                  <a:moveTo>
                    <a:pt x="294" y="261"/>
                  </a:moveTo>
                  <a:cubicBezTo>
                    <a:pt x="227" y="254"/>
                    <a:pt x="168" y="192"/>
                    <a:pt x="194" y="123"/>
                  </a:cubicBezTo>
                  <a:cubicBezTo>
                    <a:pt x="195" y="121"/>
                    <a:pt x="193" y="119"/>
                    <a:pt x="191" y="120"/>
                  </a:cubicBezTo>
                  <a:cubicBezTo>
                    <a:pt x="199" y="97"/>
                    <a:pt x="214" y="80"/>
                    <a:pt x="233" y="68"/>
                  </a:cubicBezTo>
                  <a:cubicBezTo>
                    <a:pt x="220" y="83"/>
                    <a:pt x="210" y="102"/>
                    <a:pt x="206" y="122"/>
                  </a:cubicBezTo>
                  <a:cubicBezTo>
                    <a:pt x="206" y="126"/>
                    <a:pt x="211" y="128"/>
                    <a:pt x="213" y="124"/>
                  </a:cubicBezTo>
                  <a:cubicBezTo>
                    <a:pt x="222" y="97"/>
                    <a:pt x="235" y="76"/>
                    <a:pt x="254" y="56"/>
                  </a:cubicBezTo>
                  <a:cubicBezTo>
                    <a:pt x="270" y="50"/>
                    <a:pt x="288" y="45"/>
                    <a:pt x="307" y="44"/>
                  </a:cubicBezTo>
                  <a:cubicBezTo>
                    <a:pt x="293" y="67"/>
                    <a:pt x="284" y="93"/>
                    <a:pt x="286" y="121"/>
                  </a:cubicBezTo>
                  <a:cubicBezTo>
                    <a:pt x="287" y="125"/>
                    <a:pt x="293" y="125"/>
                    <a:pt x="293" y="121"/>
                  </a:cubicBezTo>
                  <a:cubicBezTo>
                    <a:pt x="295" y="93"/>
                    <a:pt x="299" y="68"/>
                    <a:pt x="313" y="43"/>
                  </a:cubicBezTo>
                  <a:cubicBezTo>
                    <a:pt x="322" y="43"/>
                    <a:pt x="331" y="43"/>
                    <a:pt x="340" y="43"/>
                  </a:cubicBezTo>
                  <a:cubicBezTo>
                    <a:pt x="345" y="44"/>
                    <a:pt x="349" y="44"/>
                    <a:pt x="354" y="45"/>
                  </a:cubicBezTo>
                  <a:cubicBezTo>
                    <a:pt x="359" y="72"/>
                    <a:pt x="361" y="99"/>
                    <a:pt x="363" y="126"/>
                  </a:cubicBezTo>
                  <a:cubicBezTo>
                    <a:pt x="364" y="131"/>
                    <a:pt x="370" y="131"/>
                    <a:pt x="371" y="126"/>
                  </a:cubicBezTo>
                  <a:cubicBezTo>
                    <a:pt x="373" y="100"/>
                    <a:pt x="368" y="71"/>
                    <a:pt x="360" y="46"/>
                  </a:cubicBezTo>
                  <a:cubicBezTo>
                    <a:pt x="365" y="47"/>
                    <a:pt x="370" y="49"/>
                    <a:pt x="376" y="50"/>
                  </a:cubicBezTo>
                  <a:cubicBezTo>
                    <a:pt x="376" y="51"/>
                    <a:pt x="376" y="51"/>
                    <a:pt x="376" y="52"/>
                  </a:cubicBezTo>
                  <a:cubicBezTo>
                    <a:pt x="377" y="53"/>
                    <a:pt x="379" y="53"/>
                    <a:pt x="380" y="52"/>
                  </a:cubicBezTo>
                  <a:cubicBezTo>
                    <a:pt x="381" y="52"/>
                    <a:pt x="382" y="53"/>
                    <a:pt x="382" y="53"/>
                  </a:cubicBezTo>
                  <a:cubicBezTo>
                    <a:pt x="387" y="63"/>
                    <a:pt x="390" y="77"/>
                    <a:pt x="394" y="87"/>
                  </a:cubicBezTo>
                  <a:cubicBezTo>
                    <a:pt x="397" y="99"/>
                    <a:pt x="400" y="112"/>
                    <a:pt x="403" y="124"/>
                  </a:cubicBezTo>
                  <a:cubicBezTo>
                    <a:pt x="404" y="129"/>
                    <a:pt x="411" y="128"/>
                    <a:pt x="411" y="123"/>
                  </a:cubicBezTo>
                  <a:cubicBezTo>
                    <a:pt x="409" y="110"/>
                    <a:pt x="405" y="98"/>
                    <a:pt x="401" y="85"/>
                  </a:cubicBezTo>
                  <a:cubicBezTo>
                    <a:pt x="399" y="77"/>
                    <a:pt x="395" y="65"/>
                    <a:pt x="391" y="56"/>
                  </a:cubicBezTo>
                  <a:cubicBezTo>
                    <a:pt x="397" y="59"/>
                    <a:pt x="404" y="62"/>
                    <a:pt x="410" y="66"/>
                  </a:cubicBezTo>
                  <a:cubicBezTo>
                    <a:pt x="415" y="76"/>
                    <a:pt x="420" y="86"/>
                    <a:pt x="424" y="97"/>
                  </a:cubicBezTo>
                  <a:cubicBezTo>
                    <a:pt x="428" y="109"/>
                    <a:pt x="430" y="122"/>
                    <a:pt x="434" y="135"/>
                  </a:cubicBezTo>
                  <a:cubicBezTo>
                    <a:pt x="435" y="138"/>
                    <a:pt x="440" y="138"/>
                    <a:pt x="440" y="134"/>
                  </a:cubicBezTo>
                  <a:cubicBezTo>
                    <a:pt x="441" y="115"/>
                    <a:pt x="434" y="94"/>
                    <a:pt x="425" y="76"/>
                  </a:cubicBezTo>
                  <a:cubicBezTo>
                    <a:pt x="452" y="98"/>
                    <a:pt x="468" y="131"/>
                    <a:pt x="454" y="170"/>
                  </a:cubicBezTo>
                  <a:cubicBezTo>
                    <a:pt x="432" y="231"/>
                    <a:pt x="356" y="267"/>
                    <a:pt x="294" y="261"/>
                  </a:cubicBezTo>
                  <a:close/>
                  <a:moveTo>
                    <a:pt x="130" y="549"/>
                  </a:moveTo>
                  <a:cubicBezTo>
                    <a:pt x="121" y="533"/>
                    <a:pt x="125" y="530"/>
                    <a:pt x="142" y="540"/>
                  </a:cubicBezTo>
                  <a:cubicBezTo>
                    <a:pt x="146" y="544"/>
                    <a:pt x="149" y="548"/>
                    <a:pt x="150" y="553"/>
                  </a:cubicBezTo>
                  <a:cubicBezTo>
                    <a:pt x="143" y="553"/>
                    <a:pt x="134" y="553"/>
                    <a:pt x="130" y="549"/>
                  </a:cubicBezTo>
                  <a:close/>
                  <a:moveTo>
                    <a:pt x="482" y="536"/>
                  </a:moveTo>
                  <a:cubicBezTo>
                    <a:pt x="487" y="533"/>
                    <a:pt x="506" y="525"/>
                    <a:pt x="505" y="538"/>
                  </a:cubicBezTo>
                  <a:cubicBezTo>
                    <a:pt x="505" y="553"/>
                    <a:pt x="478" y="549"/>
                    <a:pt x="466" y="550"/>
                  </a:cubicBezTo>
                  <a:cubicBezTo>
                    <a:pt x="470" y="544"/>
                    <a:pt x="476" y="540"/>
                    <a:pt x="482" y="536"/>
                  </a:cubicBezTo>
                  <a:close/>
                  <a:moveTo>
                    <a:pt x="310" y="432"/>
                  </a:moveTo>
                  <a:cubicBezTo>
                    <a:pt x="311" y="430"/>
                    <a:pt x="311" y="427"/>
                    <a:pt x="311" y="425"/>
                  </a:cubicBezTo>
                  <a:cubicBezTo>
                    <a:pt x="336" y="401"/>
                    <a:pt x="371" y="385"/>
                    <a:pt x="404" y="373"/>
                  </a:cubicBezTo>
                  <a:cubicBezTo>
                    <a:pt x="440" y="359"/>
                    <a:pt x="478" y="351"/>
                    <a:pt x="516" y="347"/>
                  </a:cubicBezTo>
                  <a:cubicBezTo>
                    <a:pt x="519" y="375"/>
                    <a:pt x="524" y="402"/>
                    <a:pt x="533" y="429"/>
                  </a:cubicBezTo>
                  <a:cubicBezTo>
                    <a:pt x="534" y="435"/>
                    <a:pt x="544" y="433"/>
                    <a:pt x="543" y="426"/>
                  </a:cubicBezTo>
                  <a:cubicBezTo>
                    <a:pt x="536" y="400"/>
                    <a:pt x="531" y="374"/>
                    <a:pt x="527" y="348"/>
                  </a:cubicBezTo>
                  <a:cubicBezTo>
                    <a:pt x="533" y="347"/>
                    <a:pt x="539" y="347"/>
                    <a:pt x="545" y="346"/>
                  </a:cubicBezTo>
                  <a:cubicBezTo>
                    <a:pt x="539" y="374"/>
                    <a:pt x="537" y="405"/>
                    <a:pt x="545" y="433"/>
                  </a:cubicBezTo>
                  <a:cubicBezTo>
                    <a:pt x="502" y="431"/>
                    <a:pt x="458" y="434"/>
                    <a:pt x="416" y="442"/>
                  </a:cubicBezTo>
                  <a:cubicBezTo>
                    <a:pt x="391" y="447"/>
                    <a:pt x="367" y="453"/>
                    <a:pt x="343" y="462"/>
                  </a:cubicBezTo>
                  <a:cubicBezTo>
                    <a:pt x="332" y="465"/>
                    <a:pt x="322" y="470"/>
                    <a:pt x="312" y="473"/>
                  </a:cubicBezTo>
                  <a:cubicBezTo>
                    <a:pt x="306" y="475"/>
                    <a:pt x="303" y="476"/>
                    <a:pt x="300" y="475"/>
                  </a:cubicBezTo>
                  <a:cubicBezTo>
                    <a:pt x="303" y="460"/>
                    <a:pt x="308" y="447"/>
                    <a:pt x="310" y="432"/>
                  </a:cubicBezTo>
                  <a:close/>
                  <a:moveTo>
                    <a:pt x="222" y="364"/>
                  </a:moveTo>
                  <a:cubicBezTo>
                    <a:pt x="244" y="375"/>
                    <a:pt x="265" y="389"/>
                    <a:pt x="284" y="406"/>
                  </a:cubicBezTo>
                  <a:cubicBezTo>
                    <a:pt x="287" y="409"/>
                    <a:pt x="294" y="415"/>
                    <a:pt x="297" y="419"/>
                  </a:cubicBezTo>
                  <a:cubicBezTo>
                    <a:pt x="303" y="430"/>
                    <a:pt x="298" y="440"/>
                    <a:pt x="296" y="450"/>
                  </a:cubicBezTo>
                  <a:cubicBezTo>
                    <a:pt x="294" y="457"/>
                    <a:pt x="293" y="464"/>
                    <a:pt x="293" y="471"/>
                  </a:cubicBezTo>
                  <a:cubicBezTo>
                    <a:pt x="292" y="470"/>
                    <a:pt x="290" y="469"/>
                    <a:pt x="289" y="467"/>
                  </a:cubicBezTo>
                  <a:cubicBezTo>
                    <a:pt x="227" y="421"/>
                    <a:pt x="148" y="420"/>
                    <a:pt x="74" y="431"/>
                  </a:cubicBezTo>
                  <a:cubicBezTo>
                    <a:pt x="74" y="430"/>
                    <a:pt x="74" y="430"/>
                    <a:pt x="74" y="430"/>
                  </a:cubicBezTo>
                  <a:cubicBezTo>
                    <a:pt x="74" y="393"/>
                    <a:pt x="71" y="357"/>
                    <a:pt x="66" y="320"/>
                  </a:cubicBezTo>
                  <a:cubicBezTo>
                    <a:pt x="119" y="330"/>
                    <a:pt x="173" y="340"/>
                    <a:pt x="222" y="364"/>
                  </a:cubicBezTo>
                  <a:close/>
                  <a:moveTo>
                    <a:pt x="57" y="329"/>
                  </a:moveTo>
                  <a:cubicBezTo>
                    <a:pt x="61" y="362"/>
                    <a:pt x="63" y="396"/>
                    <a:pt x="64" y="430"/>
                  </a:cubicBezTo>
                  <a:cubicBezTo>
                    <a:pt x="64" y="431"/>
                    <a:pt x="64" y="431"/>
                    <a:pt x="65" y="432"/>
                  </a:cubicBezTo>
                  <a:cubicBezTo>
                    <a:pt x="63" y="432"/>
                    <a:pt x="62" y="433"/>
                    <a:pt x="60" y="433"/>
                  </a:cubicBezTo>
                  <a:cubicBezTo>
                    <a:pt x="60" y="415"/>
                    <a:pt x="58" y="397"/>
                    <a:pt x="54" y="379"/>
                  </a:cubicBezTo>
                  <a:cubicBezTo>
                    <a:pt x="51" y="368"/>
                    <a:pt x="47" y="358"/>
                    <a:pt x="45" y="347"/>
                  </a:cubicBezTo>
                  <a:cubicBezTo>
                    <a:pt x="42" y="335"/>
                    <a:pt x="47" y="333"/>
                    <a:pt x="57" y="329"/>
                  </a:cubicBezTo>
                  <a:close/>
                  <a:moveTo>
                    <a:pt x="12" y="355"/>
                  </a:moveTo>
                  <a:cubicBezTo>
                    <a:pt x="19" y="351"/>
                    <a:pt x="26" y="348"/>
                    <a:pt x="33" y="344"/>
                  </a:cubicBezTo>
                  <a:cubicBezTo>
                    <a:pt x="43" y="373"/>
                    <a:pt x="48" y="403"/>
                    <a:pt x="50" y="434"/>
                  </a:cubicBezTo>
                  <a:cubicBezTo>
                    <a:pt x="45" y="435"/>
                    <a:pt x="41" y="436"/>
                    <a:pt x="36" y="437"/>
                  </a:cubicBezTo>
                  <a:cubicBezTo>
                    <a:pt x="37" y="436"/>
                    <a:pt x="37" y="436"/>
                    <a:pt x="37" y="436"/>
                  </a:cubicBezTo>
                  <a:cubicBezTo>
                    <a:pt x="35" y="408"/>
                    <a:pt x="24" y="380"/>
                    <a:pt x="12" y="355"/>
                  </a:cubicBezTo>
                  <a:close/>
                  <a:moveTo>
                    <a:pt x="325" y="506"/>
                  </a:moveTo>
                  <a:cubicBezTo>
                    <a:pt x="324" y="507"/>
                    <a:pt x="323" y="509"/>
                    <a:pt x="323" y="511"/>
                  </a:cubicBezTo>
                  <a:cubicBezTo>
                    <a:pt x="323" y="524"/>
                    <a:pt x="315" y="535"/>
                    <a:pt x="301" y="535"/>
                  </a:cubicBezTo>
                  <a:cubicBezTo>
                    <a:pt x="287" y="535"/>
                    <a:pt x="283" y="525"/>
                    <a:pt x="279" y="513"/>
                  </a:cubicBezTo>
                  <a:cubicBezTo>
                    <a:pt x="276" y="505"/>
                    <a:pt x="274" y="498"/>
                    <a:pt x="266" y="493"/>
                  </a:cubicBezTo>
                  <a:cubicBezTo>
                    <a:pt x="247" y="478"/>
                    <a:pt x="217" y="471"/>
                    <a:pt x="194" y="466"/>
                  </a:cubicBezTo>
                  <a:cubicBezTo>
                    <a:pt x="140" y="453"/>
                    <a:pt x="84" y="451"/>
                    <a:pt x="30" y="462"/>
                  </a:cubicBezTo>
                  <a:cubicBezTo>
                    <a:pt x="21" y="446"/>
                    <a:pt x="38" y="446"/>
                    <a:pt x="51" y="444"/>
                  </a:cubicBezTo>
                  <a:cubicBezTo>
                    <a:pt x="52" y="449"/>
                    <a:pt x="60" y="449"/>
                    <a:pt x="60" y="443"/>
                  </a:cubicBezTo>
                  <a:cubicBezTo>
                    <a:pt x="60" y="443"/>
                    <a:pt x="60" y="443"/>
                    <a:pt x="60" y="443"/>
                  </a:cubicBezTo>
                  <a:cubicBezTo>
                    <a:pt x="73" y="441"/>
                    <a:pt x="85" y="439"/>
                    <a:pt x="98" y="438"/>
                  </a:cubicBezTo>
                  <a:cubicBezTo>
                    <a:pt x="122" y="436"/>
                    <a:pt x="146" y="435"/>
                    <a:pt x="170" y="437"/>
                  </a:cubicBezTo>
                  <a:cubicBezTo>
                    <a:pt x="215" y="440"/>
                    <a:pt x="259" y="455"/>
                    <a:pt x="293" y="485"/>
                  </a:cubicBezTo>
                  <a:cubicBezTo>
                    <a:pt x="293" y="485"/>
                    <a:pt x="293" y="486"/>
                    <a:pt x="293" y="486"/>
                  </a:cubicBezTo>
                  <a:cubicBezTo>
                    <a:pt x="294" y="488"/>
                    <a:pt x="296" y="489"/>
                    <a:pt x="297" y="488"/>
                  </a:cubicBezTo>
                  <a:cubicBezTo>
                    <a:pt x="299" y="490"/>
                    <a:pt x="301" y="490"/>
                    <a:pt x="303" y="489"/>
                  </a:cubicBezTo>
                  <a:cubicBezTo>
                    <a:pt x="383" y="453"/>
                    <a:pt x="470" y="439"/>
                    <a:pt x="557" y="445"/>
                  </a:cubicBezTo>
                  <a:cubicBezTo>
                    <a:pt x="558" y="453"/>
                    <a:pt x="560" y="461"/>
                    <a:pt x="561" y="470"/>
                  </a:cubicBezTo>
                  <a:cubicBezTo>
                    <a:pt x="482" y="450"/>
                    <a:pt x="395" y="468"/>
                    <a:pt x="325" y="506"/>
                  </a:cubicBezTo>
                  <a:close/>
                  <a:moveTo>
                    <a:pt x="560" y="434"/>
                  </a:moveTo>
                  <a:cubicBezTo>
                    <a:pt x="558" y="434"/>
                    <a:pt x="555" y="434"/>
                    <a:pt x="553" y="433"/>
                  </a:cubicBezTo>
                  <a:cubicBezTo>
                    <a:pt x="552" y="406"/>
                    <a:pt x="551" y="379"/>
                    <a:pt x="554" y="352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63" y="353"/>
                    <a:pt x="578" y="349"/>
                    <a:pt x="578" y="362"/>
                  </a:cubicBezTo>
                  <a:cubicBezTo>
                    <a:pt x="578" y="370"/>
                    <a:pt x="571" y="382"/>
                    <a:pt x="569" y="390"/>
                  </a:cubicBezTo>
                  <a:cubicBezTo>
                    <a:pt x="565" y="404"/>
                    <a:pt x="561" y="419"/>
                    <a:pt x="560" y="43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BB38020-BF57-4AFD-BCC4-BB1F2684B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" y="1309"/>
              <a:ext cx="187" cy="212"/>
            </a:xfrm>
            <a:custGeom>
              <a:avLst/>
              <a:gdLst>
                <a:gd name="T0" fmla="*/ 66 w 70"/>
                <a:gd name="T1" fmla="*/ 71 h 79"/>
                <a:gd name="T2" fmla="*/ 35 w 70"/>
                <a:gd name="T3" fmla="*/ 39 h 79"/>
                <a:gd name="T4" fmla="*/ 8 w 70"/>
                <a:gd name="T5" fmla="*/ 4 h 79"/>
                <a:gd name="T6" fmla="*/ 2 w 70"/>
                <a:gd name="T7" fmla="*/ 9 h 79"/>
                <a:gd name="T8" fmla="*/ 61 w 70"/>
                <a:gd name="T9" fmla="*/ 77 h 79"/>
                <a:gd name="T10" fmla="*/ 66 w 70"/>
                <a:gd name="T11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79">
                  <a:moveTo>
                    <a:pt x="66" y="71"/>
                  </a:moveTo>
                  <a:cubicBezTo>
                    <a:pt x="56" y="61"/>
                    <a:pt x="45" y="50"/>
                    <a:pt x="35" y="39"/>
                  </a:cubicBezTo>
                  <a:cubicBezTo>
                    <a:pt x="26" y="28"/>
                    <a:pt x="18" y="15"/>
                    <a:pt x="8" y="4"/>
                  </a:cubicBezTo>
                  <a:cubicBezTo>
                    <a:pt x="5" y="0"/>
                    <a:pt x="0" y="5"/>
                    <a:pt x="2" y="9"/>
                  </a:cubicBezTo>
                  <a:cubicBezTo>
                    <a:pt x="14" y="35"/>
                    <a:pt x="39" y="59"/>
                    <a:pt x="61" y="77"/>
                  </a:cubicBezTo>
                  <a:cubicBezTo>
                    <a:pt x="65" y="79"/>
                    <a:pt x="70" y="75"/>
                    <a:pt x="66" y="7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06D1A34-CBCD-498A-9D35-DAA68A5D6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1307"/>
              <a:ext cx="102" cy="179"/>
            </a:xfrm>
            <a:custGeom>
              <a:avLst/>
              <a:gdLst>
                <a:gd name="T0" fmla="*/ 36 w 38"/>
                <a:gd name="T1" fmla="*/ 60 h 67"/>
                <a:gd name="T2" fmla="*/ 22 w 38"/>
                <a:gd name="T3" fmla="*/ 29 h 67"/>
                <a:gd name="T4" fmla="*/ 7 w 38"/>
                <a:gd name="T5" fmla="*/ 3 h 67"/>
                <a:gd name="T6" fmla="*/ 1 w 38"/>
                <a:gd name="T7" fmla="*/ 6 h 67"/>
                <a:gd name="T8" fmla="*/ 14 w 38"/>
                <a:gd name="T9" fmla="*/ 34 h 67"/>
                <a:gd name="T10" fmla="*/ 31 w 38"/>
                <a:gd name="T11" fmla="*/ 63 h 67"/>
                <a:gd name="T12" fmla="*/ 36 w 38"/>
                <a:gd name="T1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36" y="60"/>
                  </a:moveTo>
                  <a:cubicBezTo>
                    <a:pt x="32" y="50"/>
                    <a:pt x="27" y="39"/>
                    <a:pt x="22" y="29"/>
                  </a:cubicBezTo>
                  <a:cubicBezTo>
                    <a:pt x="17" y="20"/>
                    <a:pt x="14" y="10"/>
                    <a:pt x="7" y="3"/>
                  </a:cubicBezTo>
                  <a:cubicBezTo>
                    <a:pt x="5" y="0"/>
                    <a:pt x="0" y="3"/>
                    <a:pt x="1" y="6"/>
                  </a:cubicBezTo>
                  <a:cubicBezTo>
                    <a:pt x="3" y="16"/>
                    <a:pt x="9" y="25"/>
                    <a:pt x="14" y="34"/>
                  </a:cubicBezTo>
                  <a:cubicBezTo>
                    <a:pt x="20" y="44"/>
                    <a:pt x="25" y="53"/>
                    <a:pt x="31" y="63"/>
                  </a:cubicBezTo>
                  <a:cubicBezTo>
                    <a:pt x="33" y="67"/>
                    <a:pt x="38" y="64"/>
                    <a:pt x="36" y="6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DB56BBA-9AE3-4E2A-9417-C2E3697F4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299"/>
              <a:ext cx="46" cy="198"/>
            </a:xfrm>
            <a:custGeom>
              <a:avLst/>
              <a:gdLst>
                <a:gd name="T0" fmla="*/ 17 w 17"/>
                <a:gd name="T1" fmla="*/ 6 h 74"/>
                <a:gd name="T2" fmla="*/ 10 w 17"/>
                <a:gd name="T3" fmla="*/ 4 h 74"/>
                <a:gd name="T4" fmla="*/ 6 w 17"/>
                <a:gd name="T5" fmla="*/ 68 h 74"/>
                <a:gd name="T6" fmla="*/ 14 w 17"/>
                <a:gd name="T7" fmla="*/ 66 h 74"/>
                <a:gd name="T8" fmla="*/ 17 w 17"/>
                <a:gd name="T9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4">
                  <a:moveTo>
                    <a:pt x="17" y="6"/>
                  </a:moveTo>
                  <a:cubicBezTo>
                    <a:pt x="17" y="2"/>
                    <a:pt x="11" y="0"/>
                    <a:pt x="10" y="4"/>
                  </a:cubicBezTo>
                  <a:cubicBezTo>
                    <a:pt x="0" y="23"/>
                    <a:pt x="2" y="48"/>
                    <a:pt x="6" y="68"/>
                  </a:cubicBezTo>
                  <a:cubicBezTo>
                    <a:pt x="7" y="74"/>
                    <a:pt x="15" y="71"/>
                    <a:pt x="14" y="66"/>
                  </a:cubicBezTo>
                  <a:cubicBezTo>
                    <a:pt x="11" y="45"/>
                    <a:pt x="16" y="26"/>
                    <a:pt x="17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F839BEA-E4D5-4F36-89C1-30B76BE70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339"/>
              <a:ext cx="145" cy="182"/>
            </a:xfrm>
            <a:custGeom>
              <a:avLst/>
              <a:gdLst>
                <a:gd name="T0" fmla="*/ 45 w 54"/>
                <a:gd name="T1" fmla="*/ 2 h 68"/>
                <a:gd name="T2" fmla="*/ 20 w 54"/>
                <a:gd name="T3" fmla="*/ 28 h 68"/>
                <a:gd name="T4" fmla="*/ 1 w 54"/>
                <a:gd name="T5" fmla="*/ 62 h 68"/>
                <a:gd name="T6" fmla="*/ 7 w 54"/>
                <a:gd name="T7" fmla="*/ 65 h 68"/>
                <a:gd name="T8" fmla="*/ 29 w 54"/>
                <a:gd name="T9" fmla="*/ 33 h 68"/>
                <a:gd name="T10" fmla="*/ 51 w 54"/>
                <a:gd name="T11" fmla="*/ 8 h 68"/>
                <a:gd name="T12" fmla="*/ 45 w 54"/>
                <a:gd name="T13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8">
                  <a:moveTo>
                    <a:pt x="45" y="2"/>
                  </a:moveTo>
                  <a:cubicBezTo>
                    <a:pt x="35" y="8"/>
                    <a:pt x="27" y="19"/>
                    <a:pt x="20" y="28"/>
                  </a:cubicBezTo>
                  <a:cubicBezTo>
                    <a:pt x="13" y="39"/>
                    <a:pt x="6" y="50"/>
                    <a:pt x="1" y="62"/>
                  </a:cubicBezTo>
                  <a:cubicBezTo>
                    <a:pt x="0" y="66"/>
                    <a:pt x="5" y="68"/>
                    <a:pt x="7" y="65"/>
                  </a:cubicBezTo>
                  <a:cubicBezTo>
                    <a:pt x="14" y="54"/>
                    <a:pt x="21" y="43"/>
                    <a:pt x="29" y="33"/>
                  </a:cubicBezTo>
                  <a:cubicBezTo>
                    <a:pt x="36" y="24"/>
                    <a:pt x="45" y="17"/>
                    <a:pt x="51" y="8"/>
                  </a:cubicBezTo>
                  <a:cubicBezTo>
                    <a:pt x="54" y="4"/>
                    <a:pt x="49" y="0"/>
                    <a:pt x="45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22B0EF0-C619-49C4-8508-46CB5F03D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1633"/>
              <a:ext cx="112" cy="220"/>
            </a:xfrm>
            <a:custGeom>
              <a:avLst/>
              <a:gdLst>
                <a:gd name="T0" fmla="*/ 37 w 42"/>
                <a:gd name="T1" fmla="*/ 2 h 82"/>
                <a:gd name="T2" fmla="*/ 1 w 42"/>
                <a:gd name="T3" fmla="*/ 78 h 82"/>
                <a:gd name="T4" fmla="*/ 7 w 42"/>
                <a:gd name="T5" fmla="*/ 79 h 82"/>
                <a:gd name="T6" fmla="*/ 41 w 42"/>
                <a:gd name="T7" fmla="*/ 4 h 82"/>
                <a:gd name="T8" fmla="*/ 37 w 42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82">
                  <a:moveTo>
                    <a:pt x="37" y="2"/>
                  </a:moveTo>
                  <a:cubicBezTo>
                    <a:pt x="19" y="22"/>
                    <a:pt x="4" y="50"/>
                    <a:pt x="1" y="78"/>
                  </a:cubicBezTo>
                  <a:cubicBezTo>
                    <a:pt x="0" y="81"/>
                    <a:pt x="6" y="82"/>
                    <a:pt x="7" y="79"/>
                  </a:cubicBezTo>
                  <a:cubicBezTo>
                    <a:pt x="15" y="52"/>
                    <a:pt x="24" y="28"/>
                    <a:pt x="41" y="4"/>
                  </a:cubicBezTo>
                  <a:cubicBezTo>
                    <a:pt x="42" y="2"/>
                    <a:pt x="39" y="0"/>
                    <a:pt x="37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624B583-E4FF-40C2-96D0-169BFB8B3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" y="1623"/>
              <a:ext cx="27" cy="225"/>
            </a:xfrm>
            <a:custGeom>
              <a:avLst/>
              <a:gdLst>
                <a:gd name="T0" fmla="*/ 8 w 10"/>
                <a:gd name="T1" fmla="*/ 4 h 84"/>
                <a:gd name="T2" fmla="*/ 2 w 10"/>
                <a:gd name="T3" fmla="*/ 4 h 84"/>
                <a:gd name="T4" fmla="*/ 0 w 10"/>
                <a:gd name="T5" fmla="*/ 79 h 84"/>
                <a:gd name="T6" fmla="*/ 8 w 10"/>
                <a:gd name="T7" fmla="*/ 79 h 84"/>
                <a:gd name="T8" fmla="*/ 8 w 10"/>
                <a:gd name="T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4">
                  <a:moveTo>
                    <a:pt x="8" y="4"/>
                  </a:moveTo>
                  <a:cubicBezTo>
                    <a:pt x="8" y="0"/>
                    <a:pt x="1" y="0"/>
                    <a:pt x="2" y="4"/>
                  </a:cubicBezTo>
                  <a:cubicBezTo>
                    <a:pt x="3" y="29"/>
                    <a:pt x="1" y="54"/>
                    <a:pt x="0" y="79"/>
                  </a:cubicBezTo>
                  <a:cubicBezTo>
                    <a:pt x="0" y="84"/>
                    <a:pt x="7" y="84"/>
                    <a:pt x="8" y="79"/>
                  </a:cubicBezTo>
                  <a:cubicBezTo>
                    <a:pt x="10" y="54"/>
                    <a:pt x="10" y="29"/>
                    <a:pt x="8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BF2FDC9-550E-4406-B985-7C5A915EB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046"/>
              <a:ext cx="343" cy="113"/>
            </a:xfrm>
            <a:custGeom>
              <a:avLst/>
              <a:gdLst>
                <a:gd name="T0" fmla="*/ 119 w 128"/>
                <a:gd name="T1" fmla="*/ 3 h 42"/>
                <a:gd name="T2" fmla="*/ 8 w 128"/>
                <a:gd name="T3" fmla="*/ 6 h 42"/>
                <a:gd name="T4" fmla="*/ 3 w 128"/>
                <a:gd name="T5" fmla="*/ 12 h 42"/>
                <a:gd name="T6" fmla="*/ 124 w 128"/>
                <a:gd name="T7" fmla="*/ 10 h 42"/>
                <a:gd name="T8" fmla="*/ 119 w 128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42">
                  <a:moveTo>
                    <a:pt x="119" y="3"/>
                  </a:moveTo>
                  <a:cubicBezTo>
                    <a:pt x="83" y="25"/>
                    <a:pt x="44" y="29"/>
                    <a:pt x="8" y="6"/>
                  </a:cubicBezTo>
                  <a:cubicBezTo>
                    <a:pt x="4" y="4"/>
                    <a:pt x="0" y="9"/>
                    <a:pt x="3" y="12"/>
                  </a:cubicBezTo>
                  <a:cubicBezTo>
                    <a:pt x="37" y="39"/>
                    <a:pt x="92" y="42"/>
                    <a:pt x="124" y="10"/>
                  </a:cubicBezTo>
                  <a:cubicBezTo>
                    <a:pt x="128" y="7"/>
                    <a:pt x="123" y="0"/>
                    <a:pt x="119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26BA532-9C38-4BDE-8515-32FF7CF0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1976"/>
              <a:ext cx="86" cy="86"/>
            </a:xfrm>
            <a:custGeom>
              <a:avLst/>
              <a:gdLst>
                <a:gd name="T0" fmla="*/ 26 w 32"/>
                <a:gd name="T1" fmla="*/ 16 h 32"/>
                <a:gd name="T2" fmla="*/ 14 w 32"/>
                <a:gd name="T3" fmla="*/ 18 h 32"/>
                <a:gd name="T4" fmla="*/ 20 w 32"/>
                <a:gd name="T5" fmla="*/ 7 h 32"/>
                <a:gd name="T6" fmla="*/ 19 w 32"/>
                <a:gd name="T7" fmla="*/ 1 h 32"/>
                <a:gd name="T8" fmla="*/ 7 w 32"/>
                <a:gd name="T9" fmla="*/ 24 h 32"/>
                <a:gd name="T10" fmla="*/ 32 w 32"/>
                <a:gd name="T11" fmla="*/ 19 h 32"/>
                <a:gd name="T12" fmla="*/ 26 w 32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26" y="16"/>
                  </a:moveTo>
                  <a:cubicBezTo>
                    <a:pt x="23" y="19"/>
                    <a:pt x="18" y="22"/>
                    <a:pt x="14" y="18"/>
                  </a:cubicBezTo>
                  <a:cubicBezTo>
                    <a:pt x="10" y="14"/>
                    <a:pt x="15" y="8"/>
                    <a:pt x="20" y="7"/>
                  </a:cubicBezTo>
                  <a:cubicBezTo>
                    <a:pt x="23" y="6"/>
                    <a:pt x="22" y="1"/>
                    <a:pt x="19" y="1"/>
                  </a:cubicBezTo>
                  <a:cubicBezTo>
                    <a:pt x="7" y="0"/>
                    <a:pt x="0" y="15"/>
                    <a:pt x="7" y="24"/>
                  </a:cubicBezTo>
                  <a:cubicBezTo>
                    <a:pt x="13" y="32"/>
                    <a:pt x="31" y="31"/>
                    <a:pt x="32" y="19"/>
                  </a:cubicBezTo>
                  <a:cubicBezTo>
                    <a:pt x="32" y="16"/>
                    <a:pt x="28" y="15"/>
                    <a:pt x="26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DA26D98-BC80-4D6E-934C-78098EA4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" y="1883"/>
              <a:ext cx="40" cy="88"/>
            </a:xfrm>
            <a:custGeom>
              <a:avLst/>
              <a:gdLst>
                <a:gd name="T0" fmla="*/ 2 w 15"/>
                <a:gd name="T1" fmla="*/ 9 h 33"/>
                <a:gd name="T2" fmla="*/ 0 w 15"/>
                <a:gd name="T3" fmla="*/ 27 h 33"/>
                <a:gd name="T4" fmla="*/ 8 w 15"/>
                <a:gd name="T5" fmla="*/ 29 h 33"/>
                <a:gd name="T6" fmla="*/ 13 w 15"/>
                <a:gd name="T7" fmla="*/ 10 h 33"/>
                <a:gd name="T8" fmla="*/ 2 w 15"/>
                <a:gd name="T9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2" y="9"/>
                  </a:moveTo>
                  <a:cubicBezTo>
                    <a:pt x="1" y="15"/>
                    <a:pt x="0" y="21"/>
                    <a:pt x="0" y="27"/>
                  </a:cubicBezTo>
                  <a:cubicBezTo>
                    <a:pt x="0" y="32"/>
                    <a:pt x="7" y="33"/>
                    <a:pt x="8" y="29"/>
                  </a:cubicBezTo>
                  <a:cubicBezTo>
                    <a:pt x="10" y="23"/>
                    <a:pt x="11" y="17"/>
                    <a:pt x="13" y="10"/>
                  </a:cubicBezTo>
                  <a:cubicBezTo>
                    <a:pt x="15" y="2"/>
                    <a:pt x="2" y="0"/>
                    <a:pt x="2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A35BA8E-3EF9-43A3-9694-F0DC8413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1899"/>
              <a:ext cx="43" cy="67"/>
            </a:xfrm>
            <a:custGeom>
              <a:avLst/>
              <a:gdLst>
                <a:gd name="T0" fmla="*/ 14 w 16"/>
                <a:gd name="T1" fmla="*/ 5 h 25"/>
                <a:gd name="T2" fmla="*/ 10 w 16"/>
                <a:gd name="T3" fmla="*/ 1 h 25"/>
                <a:gd name="T4" fmla="*/ 5 w 16"/>
                <a:gd name="T5" fmla="*/ 2 h 25"/>
                <a:gd name="T6" fmla="*/ 3 w 16"/>
                <a:gd name="T7" fmla="*/ 9 h 25"/>
                <a:gd name="T8" fmla="*/ 2 w 16"/>
                <a:gd name="T9" fmla="*/ 16 h 25"/>
                <a:gd name="T10" fmla="*/ 3 w 16"/>
                <a:gd name="T11" fmla="*/ 23 h 25"/>
                <a:gd name="T12" fmla="*/ 10 w 16"/>
                <a:gd name="T13" fmla="*/ 21 h 25"/>
                <a:gd name="T14" fmla="*/ 14 w 16"/>
                <a:gd name="T15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5">
                  <a:moveTo>
                    <a:pt x="14" y="5"/>
                  </a:moveTo>
                  <a:cubicBezTo>
                    <a:pt x="14" y="3"/>
                    <a:pt x="12" y="1"/>
                    <a:pt x="10" y="1"/>
                  </a:cubicBezTo>
                  <a:cubicBezTo>
                    <a:pt x="8" y="0"/>
                    <a:pt x="7" y="0"/>
                    <a:pt x="5" y="2"/>
                  </a:cubicBezTo>
                  <a:cubicBezTo>
                    <a:pt x="3" y="4"/>
                    <a:pt x="3" y="6"/>
                    <a:pt x="3" y="9"/>
                  </a:cubicBezTo>
                  <a:cubicBezTo>
                    <a:pt x="3" y="12"/>
                    <a:pt x="3" y="14"/>
                    <a:pt x="2" y="16"/>
                  </a:cubicBezTo>
                  <a:cubicBezTo>
                    <a:pt x="0" y="19"/>
                    <a:pt x="1" y="22"/>
                    <a:pt x="3" y="23"/>
                  </a:cubicBezTo>
                  <a:cubicBezTo>
                    <a:pt x="6" y="25"/>
                    <a:pt x="9" y="24"/>
                    <a:pt x="10" y="21"/>
                  </a:cubicBezTo>
                  <a:cubicBezTo>
                    <a:pt x="14" y="17"/>
                    <a:pt x="16" y="10"/>
                    <a:pt x="14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15F5618-C7DC-4B61-AD70-266C52875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2552"/>
              <a:ext cx="413" cy="92"/>
            </a:xfrm>
            <a:custGeom>
              <a:avLst/>
              <a:gdLst>
                <a:gd name="T0" fmla="*/ 151 w 154"/>
                <a:gd name="T1" fmla="*/ 28 h 34"/>
                <a:gd name="T2" fmla="*/ 3 w 154"/>
                <a:gd name="T3" fmla="*/ 5 h 34"/>
                <a:gd name="T4" fmla="*/ 3 w 154"/>
                <a:gd name="T5" fmla="*/ 9 h 34"/>
                <a:gd name="T6" fmla="*/ 149 w 154"/>
                <a:gd name="T7" fmla="*/ 33 h 34"/>
                <a:gd name="T8" fmla="*/ 151 w 154"/>
                <a:gd name="T9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4">
                  <a:moveTo>
                    <a:pt x="151" y="28"/>
                  </a:moveTo>
                  <a:cubicBezTo>
                    <a:pt x="107" y="4"/>
                    <a:pt x="51" y="0"/>
                    <a:pt x="3" y="5"/>
                  </a:cubicBezTo>
                  <a:cubicBezTo>
                    <a:pt x="0" y="5"/>
                    <a:pt x="0" y="10"/>
                    <a:pt x="3" y="9"/>
                  </a:cubicBezTo>
                  <a:cubicBezTo>
                    <a:pt x="55" y="7"/>
                    <a:pt x="100" y="19"/>
                    <a:pt x="149" y="33"/>
                  </a:cubicBezTo>
                  <a:cubicBezTo>
                    <a:pt x="152" y="34"/>
                    <a:pt x="154" y="30"/>
                    <a:pt x="151" y="2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A16F5CD-8024-4BB7-A871-C20EE31F5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488"/>
              <a:ext cx="445" cy="150"/>
            </a:xfrm>
            <a:custGeom>
              <a:avLst/>
              <a:gdLst>
                <a:gd name="T0" fmla="*/ 164 w 166"/>
                <a:gd name="T1" fmla="*/ 51 h 56"/>
                <a:gd name="T2" fmla="*/ 2 w 166"/>
                <a:gd name="T3" fmla="*/ 5 h 56"/>
                <a:gd name="T4" fmla="*/ 2 w 166"/>
                <a:gd name="T5" fmla="*/ 8 h 56"/>
                <a:gd name="T6" fmla="*/ 85 w 166"/>
                <a:gd name="T7" fmla="*/ 18 h 56"/>
                <a:gd name="T8" fmla="*/ 161 w 166"/>
                <a:gd name="T9" fmla="*/ 55 h 56"/>
                <a:gd name="T10" fmla="*/ 164 w 166"/>
                <a:gd name="T11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56">
                  <a:moveTo>
                    <a:pt x="164" y="51"/>
                  </a:moveTo>
                  <a:cubicBezTo>
                    <a:pt x="123" y="13"/>
                    <a:pt x="56" y="0"/>
                    <a:pt x="2" y="5"/>
                  </a:cubicBezTo>
                  <a:cubicBezTo>
                    <a:pt x="0" y="5"/>
                    <a:pt x="0" y="9"/>
                    <a:pt x="2" y="8"/>
                  </a:cubicBezTo>
                  <a:cubicBezTo>
                    <a:pt x="30" y="8"/>
                    <a:pt x="58" y="11"/>
                    <a:pt x="85" y="18"/>
                  </a:cubicBezTo>
                  <a:cubicBezTo>
                    <a:pt x="113" y="27"/>
                    <a:pt x="136" y="41"/>
                    <a:pt x="161" y="55"/>
                  </a:cubicBezTo>
                  <a:cubicBezTo>
                    <a:pt x="163" y="56"/>
                    <a:pt x="166" y="53"/>
                    <a:pt x="164" y="5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B0FD263-0496-453A-9400-E1831850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440"/>
              <a:ext cx="367" cy="139"/>
            </a:xfrm>
            <a:custGeom>
              <a:avLst/>
              <a:gdLst>
                <a:gd name="T0" fmla="*/ 135 w 137"/>
                <a:gd name="T1" fmla="*/ 47 h 52"/>
                <a:gd name="T2" fmla="*/ 3 w 137"/>
                <a:gd name="T3" fmla="*/ 0 h 52"/>
                <a:gd name="T4" fmla="*/ 3 w 137"/>
                <a:gd name="T5" fmla="*/ 4 h 52"/>
                <a:gd name="T6" fmla="*/ 71 w 137"/>
                <a:gd name="T7" fmla="*/ 19 h 52"/>
                <a:gd name="T8" fmla="*/ 132 w 137"/>
                <a:gd name="T9" fmla="*/ 51 h 52"/>
                <a:gd name="T10" fmla="*/ 135 w 137"/>
                <a:gd name="T11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52">
                  <a:moveTo>
                    <a:pt x="135" y="47"/>
                  </a:moveTo>
                  <a:cubicBezTo>
                    <a:pt x="103" y="14"/>
                    <a:pt x="47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26" y="7"/>
                    <a:pt x="49" y="11"/>
                    <a:pt x="71" y="19"/>
                  </a:cubicBezTo>
                  <a:cubicBezTo>
                    <a:pt x="93" y="27"/>
                    <a:pt x="111" y="40"/>
                    <a:pt x="132" y="51"/>
                  </a:cubicBezTo>
                  <a:cubicBezTo>
                    <a:pt x="135" y="52"/>
                    <a:pt x="137" y="49"/>
                    <a:pt x="135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0396ADA-CC47-40B5-B8AA-7542B7AA9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2587"/>
              <a:ext cx="375" cy="124"/>
            </a:xfrm>
            <a:custGeom>
              <a:avLst/>
              <a:gdLst>
                <a:gd name="T0" fmla="*/ 136 w 140"/>
                <a:gd name="T1" fmla="*/ 13 h 46"/>
                <a:gd name="T2" fmla="*/ 3 w 140"/>
                <a:gd name="T3" fmla="*/ 39 h 46"/>
                <a:gd name="T4" fmla="*/ 6 w 140"/>
                <a:gd name="T5" fmla="*/ 44 h 46"/>
                <a:gd name="T6" fmla="*/ 69 w 140"/>
                <a:gd name="T7" fmla="*/ 21 h 46"/>
                <a:gd name="T8" fmla="*/ 136 w 140"/>
                <a:gd name="T9" fmla="*/ 20 h 46"/>
                <a:gd name="T10" fmla="*/ 136 w 140"/>
                <a:gd name="T11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46">
                  <a:moveTo>
                    <a:pt x="136" y="13"/>
                  </a:moveTo>
                  <a:cubicBezTo>
                    <a:pt x="93" y="0"/>
                    <a:pt x="39" y="15"/>
                    <a:pt x="3" y="39"/>
                  </a:cubicBezTo>
                  <a:cubicBezTo>
                    <a:pt x="0" y="41"/>
                    <a:pt x="3" y="46"/>
                    <a:pt x="6" y="44"/>
                  </a:cubicBezTo>
                  <a:cubicBezTo>
                    <a:pt x="26" y="33"/>
                    <a:pt x="46" y="25"/>
                    <a:pt x="69" y="21"/>
                  </a:cubicBezTo>
                  <a:cubicBezTo>
                    <a:pt x="92" y="17"/>
                    <a:pt x="113" y="19"/>
                    <a:pt x="136" y="20"/>
                  </a:cubicBezTo>
                  <a:cubicBezTo>
                    <a:pt x="140" y="20"/>
                    <a:pt x="140" y="14"/>
                    <a:pt x="136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484DDAA-228E-4BDC-9C93-D8C531848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2536"/>
              <a:ext cx="405" cy="105"/>
            </a:xfrm>
            <a:custGeom>
              <a:avLst/>
              <a:gdLst>
                <a:gd name="T0" fmla="*/ 147 w 151"/>
                <a:gd name="T1" fmla="*/ 8 h 39"/>
                <a:gd name="T2" fmla="*/ 2 w 151"/>
                <a:gd name="T3" fmla="*/ 35 h 39"/>
                <a:gd name="T4" fmla="*/ 4 w 151"/>
                <a:gd name="T5" fmla="*/ 38 h 39"/>
                <a:gd name="T6" fmla="*/ 71 w 151"/>
                <a:gd name="T7" fmla="*/ 19 h 39"/>
                <a:gd name="T8" fmla="*/ 146 w 151"/>
                <a:gd name="T9" fmla="*/ 15 h 39"/>
                <a:gd name="T10" fmla="*/ 147 w 151"/>
                <a:gd name="T11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39">
                  <a:moveTo>
                    <a:pt x="147" y="8"/>
                  </a:moveTo>
                  <a:cubicBezTo>
                    <a:pt x="100" y="0"/>
                    <a:pt x="44" y="13"/>
                    <a:pt x="2" y="35"/>
                  </a:cubicBezTo>
                  <a:cubicBezTo>
                    <a:pt x="0" y="36"/>
                    <a:pt x="1" y="39"/>
                    <a:pt x="4" y="38"/>
                  </a:cubicBezTo>
                  <a:cubicBezTo>
                    <a:pt x="25" y="30"/>
                    <a:pt x="47" y="23"/>
                    <a:pt x="71" y="19"/>
                  </a:cubicBezTo>
                  <a:cubicBezTo>
                    <a:pt x="96" y="15"/>
                    <a:pt x="121" y="16"/>
                    <a:pt x="146" y="15"/>
                  </a:cubicBezTo>
                  <a:cubicBezTo>
                    <a:pt x="150" y="15"/>
                    <a:pt x="151" y="9"/>
                    <a:pt x="14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0E7C649-817A-4D9E-BD52-74863812B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2485"/>
              <a:ext cx="341" cy="76"/>
            </a:xfrm>
            <a:custGeom>
              <a:avLst/>
              <a:gdLst>
                <a:gd name="T0" fmla="*/ 124 w 127"/>
                <a:gd name="T1" fmla="*/ 9 h 28"/>
                <a:gd name="T2" fmla="*/ 79 w 127"/>
                <a:gd name="T3" fmla="*/ 6 h 28"/>
                <a:gd name="T4" fmla="*/ 2 w 127"/>
                <a:gd name="T5" fmla="*/ 24 h 28"/>
                <a:gd name="T6" fmla="*/ 3 w 127"/>
                <a:gd name="T7" fmla="*/ 28 h 28"/>
                <a:gd name="T8" fmla="*/ 122 w 127"/>
                <a:gd name="T9" fmla="*/ 15 h 28"/>
                <a:gd name="T10" fmla="*/ 124 w 127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28">
                  <a:moveTo>
                    <a:pt x="124" y="9"/>
                  </a:moveTo>
                  <a:cubicBezTo>
                    <a:pt x="111" y="0"/>
                    <a:pt x="94" y="3"/>
                    <a:pt x="79" y="6"/>
                  </a:cubicBezTo>
                  <a:cubicBezTo>
                    <a:pt x="53" y="11"/>
                    <a:pt x="28" y="17"/>
                    <a:pt x="2" y="24"/>
                  </a:cubicBezTo>
                  <a:cubicBezTo>
                    <a:pt x="0" y="24"/>
                    <a:pt x="1" y="28"/>
                    <a:pt x="3" y="28"/>
                  </a:cubicBezTo>
                  <a:cubicBezTo>
                    <a:pt x="41" y="22"/>
                    <a:pt x="85" y="4"/>
                    <a:pt x="122" y="15"/>
                  </a:cubicBezTo>
                  <a:cubicBezTo>
                    <a:pt x="126" y="16"/>
                    <a:pt x="127" y="11"/>
                    <a:pt x="124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4" name="Freeform 9">
            <a:extLst>
              <a:ext uri="{FF2B5EF4-FFF2-40B4-BE49-F238E27FC236}">
                <a16:creationId xmlns:a16="http://schemas.microsoft.com/office/drawing/2014/main" id="{484F9E05-431D-456A-B050-C1C806DB141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988612-363C-4A3A-8A43-D453F90EC3B4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第二次繳交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31AE57-0678-4C2F-92E2-0A710AB8E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60" y="3893879"/>
            <a:ext cx="9502964" cy="2789162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1B197E9-5BD4-4389-8515-C5ABA2E91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329" y="1831854"/>
            <a:ext cx="7246535" cy="119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4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文本框 303">
            <a:extLst>
              <a:ext uri="{FF2B5EF4-FFF2-40B4-BE49-F238E27FC236}">
                <a16:creationId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5555278" y="2644171"/>
            <a:ext cx="6295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THANKS</a:t>
            </a:r>
            <a:endParaRPr kumimoji="0" lang="zh-CN" altLang="en-US" sz="96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5D907E-DF3E-4861-862F-9ADA89DB12E5}"/>
              </a:ext>
            </a:extLst>
          </p:cNvPr>
          <p:cNvSpPr txBox="1"/>
          <p:nvPr/>
        </p:nvSpPr>
        <p:spPr>
          <a:xfrm>
            <a:off x="1151504" y="2277781"/>
            <a:ext cx="4241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Group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96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52E1CEB7-598C-48C9-A6BD-738BFA356A70}"/>
              </a:ext>
            </a:extLst>
          </p:cNvPr>
          <p:cNvGrpSpPr>
            <a:grpSpLocks noChangeAspect="1"/>
          </p:cNvGrpSpPr>
          <p:nvPr/>
        </p:nvGrpSpPr>
        <p:grpSpPr bwMode="auto">
          <a:xfrm rot="21028783">
            <a:off x="888619" y="1486518"/>
            <a:ext cx="1679426" cy="2136739"/>
            <a:chOff x="1580" y="885"/>
            <a:chExt cx="1715" cy="218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D2AAC69-972C-4AA2-A6EF-7B302FFFA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3AFD544-32C4-46AF-B7DA-34F3FD4E7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5714491-A64F-4124-A66B-DBC22645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B66713A-A7D0-4748-90D8-CE73A61BD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725B96E-2F9D-443E-9517-41D067D0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F074089-DE6F-4D9E-B55E-CAD07CFB8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522F2-5216-48DF-8314-5A379AA8D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7DC6B5B-2E29-406D-9E0C-A8BCC5B66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9842FEC-AD5A-443B-8B09-6EC6BDC8A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FFDCB28-DF45-4270-9DAB-277CC2C1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BCFD5B5-EC8A-4F37-8763-B43143CE3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3EE68FC-5CAD-47FD-982D-A9D17A1B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8F637B1-F10A-44D9-A008-39D0E9E950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B55552E-CAB4-4E0D-AA3A-A26CA8301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E17005-9970-4B54-9229-66B5E8B0F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EDA0897-7C81-4D1B-9F73-96152948A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36C0699E-59C7-4BA8-9DE0-1311CA62E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DD4BA4A-A48B-4DA1-B18E-E5A109302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CFCFB18-C44A-4CE5-949B-4D9A7BBFB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EE41927-5AEB-450E-9F61-D44F459E0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3197007-D0F2-41C2-8E2A-911C2E3E6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2D5829CE-666C-45E2-9C16-EAA04127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B916BF7-01AD-4184-ADF3-BDF66B221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B448223-65B7-4F0F-B327-3643F0F3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D7E0C4C-25EB-4705-858C-2A570C8D2AC8}"/>
              </a:ext>
            </a:extLst>
          </p:cNvPr>
          <p:cNvGrpSpPr/>
          <p:nvPr/>
        </p:nvGrpSpPr>
        <p:grpSpPr>
          <a:xfrm>
            <a:off x="4813964" y="1826582"/>
            <a:ext cx="3683495" cy="1818643"/>
            <a:chOff x="6818250" y="773209"/>
            <a:chExt cx="3683495" cy="1818643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EF1BA26-8DBF-450E-BAA0-A8B08650E3E9}"/>
                </a:ext>
              </a:extLst>
            </p:cNvPr>
            <p:cNvSpPr txBox="1"/>
            <p:nvPr/>
          </p:nvSpPr>
          <p:spPr>
            <a:xfrm>
              <a:off x="6818250" y="773209"/>
              <a:ext cx="2695205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8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比賽內容</a:t>
              </a:r>
              <a:endParaRPr lang="zh-CN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0DD0B92-F328-4C6B-9648-572CF65935BD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這次的比賽是利用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個特徵值去預測愛荷華州艾姆斯地區的房價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(</a:t>
              </a:r>
              <a:r>
                <a:rPr lang="en-US" altLang="zh-TW" sz="1600" dirty="0" err="1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SalePrice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),</a:t>
              </a:r>
            </a:p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然而這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個特徵值中包含了離散型與連續型的數據，其中也包含了許多的缺失值</a:t>
              </a:r>
              <a:endParaRPr lang="zh-CN" altLang="en-US" sz="16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A3B90D-F456-4D85-938C-C5139607F6D9}"/>
              </a:ext>
            </a:extLst>
          </p:cNvPr>
          <p:cNvGrpSpPr/>
          <p:nvPr/>
        </p:nvGrpSpPr>
        <p:grpSpPr>
          <a:xfrm>
            <a:off x="5013570" y="4041757"/>
            <a:ext cx="3683495" cy="1079979"/>
            <a:chOff x="6818250" y="773209"/>
            <a:chExt cx="3683495" cy="1079979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56E20FB-CCA4-4741-88FC-E90D41AE1CA6}"/>
                </a:ext>
              </a:extLst>
            </p:cNvPr>
            <p:cNvSpPr txBox="1"/>
            <p:nvPr/>
          </p:nvSpPr>
          <p:spPr>
            <a:xfrm>
              <a:off x="6818250" y="773209"/>
              <a:ext cx="2695205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8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評分標準</a:t>
              </a:r>
              <a:endParaRPr lang="zh-CN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3F95B54-7866-432A-875E-439041AD9F70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5847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根據預測值與實際銷售價格之間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 RMSE</a:t>
              </a: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來計算得分</a:t>
              </a:r>
              <a:endParaRPr lang="zh-CN" altLang="en-US" sz="16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15B6DA-A2E8-4686-A5EA-EFFE87F3D1D3}"/>
              </a:ext>
            </a:extLst>
          </p:cNvPr>
          <p:cNvGrpSpPr/>
          <p:nvPr/>
        </p:nvGrpSpPr>
        <p:grpSpPr>
          <a:xfrm>
            <a:off x="2703193" y="1835250"/>
            <a:ext cx="2071678" cy="1194434"/>
            <a:chOff x="4633589" y="793084"/>
            <a:chExt cx="2071678" cy="1194434"/>
          </a:xfrm>
        </p:grpSpPr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BEBFDB41-07FA-4392-99CC-4ADCB1C8C7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879326" y="793084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4BC9176-EC66-4A30-A0D0-1F0590504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EF8AA69-F659-4F09-8BA2-CA5F1E71D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E6FDCAA-B3F9-4784-BD59-F1371EEAA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F953FF8-60C3-4B34-B720-90380F720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D70D958-FDAF-432F-B6B2-484473430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5428B2E-24C8-48EE-B8E3-2304E7B8C1DD}"/>
                </a:ext>
              </a:extLst>
            </p:cNvPr>
            <p:cNvSpPr txBox="1"/>
            <p:nvPr/>
          </p:nvSpPr>
          <p:spPr>
            <a:xfrm rot="20915362">
              <a:off x="4633589" y="9362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610C4FD-45B8-4D6D-97FF-B90E68A735B2}"/>
              </a:ext>
            </a:extLst>
          </p:cNvPr>
          <p:cNvGrpSpPr/>
          <p:nvPr/>
        </p:nvGrpSpPr>
        <p:grpSpPr>
          <a:xfrm>
            <a:off x="2945123" y="3984530"/>
            <a:ext cx="2071678" cy="1194434"/>
            <a:chOff x="5060161" y="2555181"/>
            <a:chExt cx="2071678" cy="1194434"/>
          </a:xfrm>
        </p:grpSpPr>
        <p:grpSp>
          <p:nvGrpSpPr>
            <p:cNvPr id="38" name="Group 31">
              <a:extLst>
                <a:ext uri="{FF2B5EF4-FFF2-40B4-BE49-F238E27FC236}">
                  <a16:creationId xmlns:a16="http://schemas.microsoft.com/office/drawing/2014/main" id="{6124DEF4-061F-4C98-B7FF-30C198C9BD9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451533" flipH="1">
              <a:off x="5268436" y="2555181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9" name="Freeform 32">
                <a:extLst>
                  <a:ext uri="{FF2B5EF4-FFF2-40B4-BE49-F238E27FC236}">
                    <a16:creationId xmlns:a16="http://schemas.microsoft.com/office/drawing/2014/main" id="{05039809-91BA-4188-87A8-684E095AC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0" name="Freeform 33">
                <a:extLst>
                  <a:ext uri="{FF2B5EF4-FFF2-40B4-BE49-F238E27FC236}">
                    <a16:creationId xmlns:a16="http://schemas.microsoft.com/office/drawing/2014/main" id="{E6D9BE34-7A82-47AF-A01F-55481D7A7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1" name="Freeform 34">
                <a:extLst>
                  <a:ext uri="{FF2B5EF4-FFF2-40B4-BE49-F238E27FC236}">
                    <a16:creationId xmlns:a16="http://schemas.microsoft.com/office/drawing/2014/main" id="{F3903760-6A05-420E-A7CF-706EE0020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2" name="Freeform 35">
                <a:extLst>
                  <a:ext uri="{FF2B5EF4-FFF2-40B4-BE49-F238E27FC236}">
                    <a16:creationId xmlns:a16="http://schemas.microsoft.com/office/drawing/2014/main" id="{E1A3DE5E-62C7-48D8-8452-508C93D1C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:a16="http://schemas.microsoft.com/office/drawing/2014/main" id="{3C1DD3F6-7974-42C0-A415-0161B9AFA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10CD1A0-502F-4E1B-AEE8-0A700D7D59BC}"/>
                </a:ext>
              </a:extLst>
            </p:cNvPr>
            <p:cNvSpPr txBox="1"/>
            <p:nvPr/>
          </p:nvSpPr>
          <p:spPr>
            <a:xfrm rot="2005326">
              <a:off x="5060161" y="2703878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5" name="Freeform 9">
            <a:extLst>
              <a:ext uri="{FF2B5EF4-FFF2-40B4-BE49-F238E27FC236}">
                <a16:creationId xmlns:a16="http://schemas.microsoft.com/office/drawing/2014/main" id="{FC571DFC-110D-4768-9F86-4734C1AAEA58}"/>
              </a:ext>
            </a:extLst>
          </p:cNvPr>
          <p:cNvSpPr>
            <a:spLocks noEditPoints="1"/>
          </p:cNvSpPr>
          <p:nvPr/>
        </p:nvSpPr>
        <p:spPr bwMode="auto">
          <a:xfrm>
            <a:off x="234511" y="8640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18FC2D9-2F3D-4F9F-8F54-E9F0C92E6790}"/>
              </a:ext>
            </a:extLst>
          </p:cNvPr>
          <p:cNvSpPr txBox="1"/>
          <p:nvPr/>
        </p:nvSpPr>
        <p:spPr>
          <a:xfrm>
            <a:off x="1866315" y="270357"/>
            <a:ext cx="4187389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專案簡介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C36FA1-6375-4379-94C6-0229B2B45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r="33874"/>
          <a:stretch/>
        </p:blipFill>
        <p:spPr>
          <a:xfrm>
            <a:off x="9243070" y="1723746"/>
            <a:ext cx="2559463" cy="4181718"/>
          </a:xfrm>
          <a:prstGeom prst="rect">
            <a:avLst/>
          </a:prstGeom>
        </p:spPr>
      </p:pic>
      <p:sp>
        <p:nvSpPr>
          <p:cNvPr id="56" name="文本框 91">
            <a:extLst>
              <a:ext uri="{FF2B5EF4-FFF2-40B4-BE49-F238E27FC236}">
                <a16:creationId xmlns:a16="http://schemas.microsoft.com/office/drawing/2014/main" id="{D7EDF8B5-8613-448A-9D7B-92348D198338}"/>
              </a:ext>
            </a:extLst>
          </p:cNvPr>
          <p:cNvSpPr txBox="1"/>
          <p:nvPr/>
        </p:nvSpPr>
        <p:spPr>
          <a:xfrm>
            <a:off x="8497459" y="1047046"/>
            <a:ext cx="319688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他們有給特徵值介紹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AD75BA63-F51A-42DD-A8C4-F65780C3BA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35188" y="2601654"/>
            <a:ext cx="3960812" cy="3136952"/>
            <a:chOff x="2457" y="1051"/>
            <a:chExt cx="2774" cy="219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D610134-2260-4E79-9FBE-8685A8933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3138"/>
              <a:ext cx="2715" cy="110"/>
            </a:xfrm>
            <a:custGeom>
              <a:avLst/>
              <a:gdLst>
                <a:gd name="T0" fmla="*/ 1011 w 1016"/>
                <a:gd name="T1" fmla="*/ 33 h 41"/>
                <a:gd name="T2" fmla="*/ 508 w 1016"/>
                <a:gd name="T3" fmla="*/ 10 h 41"/>
                <a:gd name="T4" fmla="*/ 258 w 1016"/>
                <a:gd name="T5" fmla="*/ 5 h 41"/>
                <a:gd name="T6" fmla="*/ 4 w 1016"/>
                <a:gd name="T7" fmla="*/ 9 h 41"/>
                <a:gd name="T8" fmla="*/ 4 w 1016"/>
                <a:gd name="T9" fmla="*/ 16 h 41"/>
                <a:gd name="T10" fmla="*/ 258 w 1016"/>
                <a:gd name="T11" fmla="*/ 16 h 41"/>
                <a:gd name="T12" fmla="*/ 508 w 1016"/>
                <a:gd name="T13" fmla="*/ 21 h 41"/>
                <a:gd name="T14" fmla="*/ 1011 w 1016"/>
                <a:gd name="T15" fmla="*/ 41 h 41"/>
                <a:gd name="T16" fmla="*/ 1011 w 1016"/>
                <a:gd name="T1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6" h="41">
                  <a:moveTo>
                    <a:pt x="1011" y="33"/>
                  </a:moveTo>
                  <a:cubicBezTo>
                    <a:pt x="844" y="19"/>
                    <a:pt x="675" y="15"/>
                    <a:pt x="508" y="10"/>
                  </a:cubicBezTo>
                  <a:cubicBezTo>
                    <a:pt x="425" y="8"/>
                    <a:pt x="341" y="6"/>
                    <a:pt x="258" y="5"/>
                  </a:cubicBezTo>
                  <a:cubicBezTo>
                    <a:pt x="174" y="5"/>
                    <a:pt x="88" y="0"/>
                    <a:pt x="4" y="9"/>
                  </a:cubicBezTo>
                  <a:cubicBezTo>
                    <a:pt x="0" y="9"/>
                    <a:pt x="0" y="16"/>
                    <a:pt x="4" y="16"/>
                  </a:cubicBezTo>
                  <a:cubicBezTo>
                    <a:pt x="88" y="21"/>
                    <a:pt x="174" y="15"/>
                    <a:pt x="258" y="16"/>
                  </a:cubicBezTo>
                  <a:cubicBezTo>
                    <a:pt x="341" y="17"/>
                    <a:pt x="425" y="18"/>
                    <a:pt x="508" y="21"/>
                  </a:cubicBezTo>
                  <a:cubicBezTo>
                    <a:pt x="675" y="26"/>
                    <a:pt x="843" y="39"/>
                    <a:pt x="1011" y="41"/>
                  </a:cubicBezTo>
                  <a:cubicBezTo>
                    <a:pt x="1016" y="41"/>
                    <a:pt x="1016" y="33"/>
                    <a:pt x="1011" y="3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7A05821-2DC0-4D35-B7E9-54544E2CC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27"/>
              <a:ext cx="1120" cy="610"/>
            </a:xfrm>
            <a:custGeom>
              <a:avLst/>
              <a:gdLst>
                <a:gd name="T0" fmla="*/ 414 w 419"/>
                <a:gd name="T1" fmla="*/ 209 h 228"/>
                <a:gd name="T2" fmla="*/ 200 w 419"/>
                <a:gd name="T3" fmla="*/ 111 h 228"/>
                <a:gd name="T4" fmla="*/ 97 w 419"/>
                <a:gd name="T5" fmla="*/ 55 h 228"/>
                <a:gd name="T6" fmla="*/ 46 w 419"/>
                <a:gd name="T7" fmla="*/ 25 h 228"/>
                <a:gd name="T8" fmla="*/ 6 w 419"/>
                <a:gd name="T9" fmla="*/ 2 h 228"/>
                <a:gd name="T10" fmla="*/ 3 w 419"/>
                <a:gd name="T11" fmla="*/ 1 h 228"/>
                <a:gd name="T12" fmla="*/ 1 w 419"/>
                <a:gd name="T13" fmla="*/ 1 h 228"/>
                <a:gd name="T14" fmla="*/ 0 w 419"/>
                <a:gd name="T15" fmla="*/ 2 h 228"/>
                <a:gd name="T16" fmla="*/ 2 w 419"/>
                <a:gd name="T17" fmla="*/ 3 h 228"/>
                <a:gd name="T18" fmla="*/ 1 w 419"/>
                <a:gd name="T19" fmla="*/ 108 h 228"/>
                <a:gd name="T20" fmla="*/ 4 w 419"/>
                <a:gd name="T21" fmla="*/ 203 h 228"/>
                <a:gd name="T22" fmla="*/ 4 w 419"/>
                <a:gd name="T23" fmla="*/ 207 h 228"/>
                <a:gd name="T24" fmla="*/ 13 w 419"/>
                <a:gd name="T25" fmla="*/ 207 h 228"/>
                <a:gd name="T26" fmla="*/ 207 w 419"/>
                <a:gd name="T27" fmla="*/ 210 h 228"/>
                <a:gd name="T28" fmla="*/ 407 w 419"/>
                <a:gd name="T29" fmla="*/ 227 h 228"/>
                <a:gd name="T30" fmla="*/ 409 w 419"/>
                <a:gd name="T31" fmla="*/ 217 h 228"/>
                <a:gd name="T32" fmla="*/ 210 w 419"/>
                <a:gd name="T33" fmla="*/ 200 h 228"/>
                <a:gd name="T34" fmla="*/ 14 w 419"/>
                <a:gd name="T35" fmla="*/ 202 h 228"/>
                <a:gd name="T36" fmla="*/ 11 w 419"/>
                <a:gd name="T37" fmla="*/ 104 h 228"/>
                <a:gd name="T38" fmla="*/ 6 w 419"/>
                <a:gd name="T39" fmla="*/ 8 h 228"/>
                <a:gd name="T40" fmla="*/ 92 w 419"/>
                <a:gd name="T41" fmla="*/ 64 h 228"/>
                <a:gd name="T42" fmla="*/ 198 w 419"/>
                <a:gd name="T43" fmla="*/ 122 h 228"/>
                <a:gd name="T44" fmla="*/ 411 w 419"/>
                <a:gd name="T45" fmla="*/ 217 h 228"/>
                <a:gd name="T46" fmla="*/ 414 w 419"/>
                <a:gd name="T47" fmla="*/ 20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9" h="228">
                  <a:moveTo>
                    <a:pt x="414" y="209"/>
                  </a:moveTo>
                  <a:cubicBezTo>
                    <a:pt x="342" y="178"/>
                    <a:pt x="270" y="147"/>
                    <a:pt x="200" y="111"/>
                  </a:cubicBezTo>
                  <a:cubicBezTo>
                    <a:pt x="165" y="93"/>
                    <a:pt x="131" y="74"/>
                    <a:pt x="97" y="55"/>
                  </a:cubicBezTo>
                  <a:cubicBezTo>
                    <a:pt x="80" y="45"/>
                    <a:pt x="63" y="35"/>
                    <a:pt x="46" y="25"/>
                  </a:cubicBezTo>
                  <a:cubicBezTo>
                    <a:pt x="33" y="17"/>
                    <a:pt x="20" y="8"/>
                    <a:pt x="6" y="2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1" y="38"/>
                    <a:pt x="0" y="73"/>
                    <a:pt x="1" y="108"/>
                  </a:cubicBezTo>
                  <a:cubicBezTo>
                    <a:pt x="2" y="139"/>
                    <a:pt x="0" y="172"/>
                    <a:pt x="4" y="203"/>
                  </a:cubicBezTo>
                  <a:cubicBezTo>
                    <a:pt x="2" y="204"/>
                    <a:pt x="2" y="207"/>
                    <a:pt x="4" y="207"/>
                  </a:cubicBezTo>
                  <a:cubicBezTo>
                    <a:pt x="5" y="212"/>
                    <a:pt x="11" y="211"/>
                    <a:pt x="13" y="207"/>
                  </a:cubicBezTo>
                  <a:cubicBezTo>
                    <a:pt x="77" y="209"/>
                    <a:pt x="142" y="208"/>
                    <a:pt x="207" y="210"/>
                  </a:cubicBezTo>
                  <a:cubicBezTo>
                    <a:pt x="274" y="213"/>
                    <a:pt x="341" y="220"/>
                    <a:pt x="407" y="227"/>
                  </a:cubicBezTo>
                  <a:cubicBezTo>
                    <a:pt x="413" y="228"/>
                    <a:pt x="414" y="218"/>
                    <a:pt x="409" y="217"/>
                  </a:cubicBezTo>
                  <a:cubicBezTo>
                    <a:pt x="343" y="208"/>
                    <a:pt x="277" y="203"/>
                    <a:pt x="210" y="200"/>
                  </a:cubicBezTo>
                  <a:cubicBezTo>
                    <a:pt x="145" y="197"/>
                    <a:pt x="79" y="195"/>
                    <a:pt x="14" y="202"/>
                  </a:cubicBezTo>
                  <a:cubicBezTo>
                    <a:pt x="16" y="170"/>
                    <a:pt x="13" y="136"/>
                    <a:pt x="11" y="104"/>
                  </a:cubicBezTo>
                  <a:cubicBezTo>
                    <a:pt x="10" y="72"/>
                    <a:pt x="9" y="40"/>
                    <a:pt x="6" y="8"/>
                  </a:cubicBezTo>
                  <a:cubicBezTo>
                    <a:pt x="30" y="31"/>
                    <a:pt x="64" y="47"/>
                    <a:pt x="92" y="64"/>
                  </a:cubicBezTo>
                  <a:cubicBezTo>
                    <a:pt x="127" y="84"/>
                    <a:pt x="162" y="104"/>
                    <a:pt x="198" y="122"/>
                  </a:cubicBezTo>
                  <a:cubicBezTo>
                    <a:pt x="267" y="157"/>
                    <a:pt x="338" y="191"/>
                    <a:pt x="411" y="217"/>
                  </a:cubicBezTo>
                  <a:cubicBezTo>
                    <a:pt x="415" y="218"/>
                    <a:pt x="419" y="211"/>
                    <a:pt x="414" y="20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3C24DEA-73BE-49E9-8652-E5A7895C2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7" y="1101"/>
              <a:ext cx="2774" cy="2136"/>
            </a:xfrm>
            <a:custGeom>
              <a:avLst/>
              <a:gdLst>
                <a:gd name="T0" fmla="*/ 439 w 1038"/>
                <a:gd name="T1" fmla="*/ 412 h 798"/>
                <a:gd name="T2" fmla="*/ 550 w 1038"/>
                <a:gd name="T3" fmla="*/ 402 h 798"/>
                <a:gd name="T4" fmla="*/ 481 w 1038"/>
                <a:gd name="T5" fmla="*/ 344 h 798"/>
                <a:gd name="T6" fmla="*/ 559 w 1038"/>
                <a:gd name="T7" fmla="*/ 311 h 798"/>
                <a:gd name="T8" fmla="*/ 541 w 1038"/>
                <a:gd name="T9" fmla="*/ 309 h 798"/>
                <a:gd name="T10" fmla="*/ 455 w 1038"/>
                <a:gd name="T11" fmla="*/ 263 h 798"/>
                <a:gd name="T12" fmla="*/ 429 w 1038"/>
                <a:gd name="T13" fmla="*/ 142 h 798"/>
                <a:gd name="T14" fmla="*/ 400 w 1038"/>
                <a:gd name="T15" fmla="*/ 162 h 798"/>
                <a:gd name="T16" fmla="*/ 318 w 1038"/>
                <a:gd name="T17" fmla="*/ 228 h 798"/>
                <a:gd name="T18" fmla="*/ 262 w 1038"/>
                <a:gd name="T19" fmla="*/ 27 h 798"/>
                <a:gd name="T20" fmla="*/ 216 w 1038"/>
                <a:gd name="T21" fmla="*/ 213 h 798"/>
                <a:gd name="T22" fmla="*/ 85 w 1038"/>
                <a:gd name="T23" fmla="*/ 237 h 798"/>
                <a:gd name="T24" fmla="*/ 111 w 1038"/>
                <a:gd name="T25" fmla="*/ 224 h 798"/>
                <a:gd name="T26" fmla="*/ 272 w 1038"/>
                <a:gd name="T27" fmla="*/ 363 h 798"/>
                <a:gd name="T28" fmla="*/ 10 w 1038"/>
                <a:gd name="T29" fmla="*/ 502 h 798"/>
                <a:gd name="T30" fmla="*/ 19 w 1038"/>
                <a:gd name="T31" fmla="*/ 506 h 798"/>
                <a:gd name="T32" fmla="*/ 92 w 1038"/>
                <a:gd name="T33" fmla="*/ 277 h 798"/>
                <a:gd name="T34" fmla="*/ 126 w 1038"/>
                <a:gd name="T35" fmla="*/ 295 h 798"/>
                <a:gd name="T36" fmla="*/ 211 w 1038"/>
                <a:gd name="T37" fmla="*/ 342 h 798"/>
                <a:gd name="T38" fmla="*/ 263 w 1038"/>
                <a:gd name="T39" fmla="*/ 371 h 798"/>
                <a:gd name="T40" fmla="*/ 320 w 1038"/>
                <a:gd name="T41" fmla="*/ 402 h 798"/>
                <a:gd name="T42" fmla="*/ 392 w 1038"/>
                <a:gd name="T43" fmla="*/ 441 h 798"/>
                <a:gd name="T44" fmla="*/ 409 w 1038"/>
                <a:gd name="T45" fmla="*/ 450 h 798"/>
                <a:gd name="T46" fmla="*/ 429 w 1038"/>
                <a:gd name="T47" fmla="*/ 462 h 798"/>
                <a:gd name="T48" fmla="*/ 491 w 1038"/>
                <a:gd name="T49" fmla="*/ 496 h 798"/>
                <a:gd name="T50" fmla="*/ 495 w 1038"/>
                <a:gd name="T51" fmla="*/ 498 h 798"/>
                <a:gd name="T52" fmla="*/ 526 w 1038"/>
                <a:gd name="T53" fmla="*/ 515 h 798"/>
                <a:gd name="T54" fmla="*/ 582 w 1038"/>
                <a:gd name="T55" fmla="*/ 546 h 798"/>
                <a:gd name="T56" fmla="*/ 595 w 1038"/>
                <a:gd name="T57" fmla="*/ 580 h 798"/>
                <a:gd name="T58" fmla="*/ 639 w 1038"/>
                <a:gd name="T59" fmla="*/ 593 h 798"/>
                <a:gd name="T60" fmla="*/ 668 w 1038"/>
                <a:gd name="T61" fmla="*/ 604 h 798"/>
                <a:gd name="T62" fmla="*/ 697 w 1038"/>
                <a:gd name="T63" fmla="*/ 622 h 798"/>
                <a:gd name="T64" fmla="*/ 719 w 1038"/>
                <a:gd name="T65" fmla="*/ 649 h 798"/>
                <a:gd name="T66" fmla="*/ 761 w 1038"/>
                <a:gd name="T67" fmla="*/ 646 h 798"/>
                <a:gd name="T68" fmla="*/ 806 w 1038"/>
                <a:gd name="T69" fmla="*/ 671 h 798"/>
                <a:gd name="T70" fmla="*/ 831 w 1038"/>
                <a:gd name="T71" fmla="*/ 694 h 798"/>
                <a:gd name="T72" fmla="*/ 858 w 1038"/>
                <a:gd name="T73" fmla="*/ 720 h 798"/>
                <a:gd name="T74" fmla="*/ 900 w 1038"/>
                <a:gd name="T75" fmla="*/ 745 h 798"/>
                <a:gd name="T76" fmla="*/ 935 w 1038"/>
                <a:gd name="T77" fmla="*/ 764 h 798"/>
                <a:gd name="T78" fmla="*/ 1034 w 1038"/>
                <a:gd name="T79" fmla="*/ 789 h 798"/>
                <a:gd name="T80" fmla="*/ 523 w 1038"/>
                <a:gd name="T81" fmla="*/ 444 h 798"/>
                <a:gd name="T82" fmla="*/ 437 w 1038"/>
                <a:gd name="T83" fmla="*/ 159 h 798"/>
                <a:gd name="T84" fmla="*/ 136 w 1038"/>
                <a:gd name="T85" fmla="*/ 89 h 798"/>
                <a:gd name="T86" fmla="*/ 156 w 1038"/>
                <a:gd name="T87" fmla="*/ 76 h 798"/>
                <a:gd name="T88" fmla="*/ 162 w 1038"/>
                <a:gd name="T89" fmla="*/ 39 h 798"/>
                <a:gd name="T90" fmla="*/ 198 w 1038"/>
                <a:gd name="T91" fmla="*/ 63 h 798"/>
                <a:gd name="T92" fmla="*/ 225 w 1038"/>
                <a:gd name="T93" fmla="*/ 58 h 798"/>
                <a:gd name="T94" fmla="*/ 231 w 1038"/>
                <a:gd name="T95" fmla="*/ 25 h 798"/>
                <a:gd name="T96" fmla="*/ 288 w 1038"/>
                <a:gd name="T97" fmla="*/ 56 h 798"/>
                <a:gd name="T98" fmla="*/ 219 w 1038"/>
                <a:gd name="T99" fmla="*/ 213 h 798"/>
                <a:gd name="T100" fmla="*/ 344 w 1038"/>
                <a:gd name="T101" fmla="*/ 252 h 798"/>
                <a:gd name="T102" fmla="*/ 394 w 1038"/>
                <a:gd name="T103" fmla="*/ 429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8" h="798">
                  <a:moveTo>
                    <a:pt x="1034" y="789"/>
                  </a:moveTo>
                  <a:cubicBezTo>
                    <a:pt x="984" y="760"/>
                    <a:pt x="933" y="731"/>
                    <a:pt x="882" y="702"/>
                  </a:cubicBezTo>
                  <a:cubicBezTo>
                    <a:pt x="883" y="700"/>
                    <a:pt x="880" y="699"/>
                    <a:pt x="879" y="700"/>
                  </a:cubicBezTo>
                  <a:cubicBezTo>
                    <a:pt x="721" y="611"/>
                    <a:pt x="563" y="523"/>
                    <a:pt x="405" y="435"/>
                  </a:cubicBezTo>
                  <a:cubicBezTo>
                    <a:pt x="417" y="430"/>
                    <a:pt x="429" y="422"/>
                    <a:pt x="439" y="412"/>
                  </a:cubicBezTo>
                  <a:cubicBezTo>
                    <a:pt x="465" y="424"/>
                    <a:pt x="491" y="439"/>
                    <a:pt x="518" y="448"/>
                  </a:cubicBezTo>
                  <a:cubicBezTo>
                    <a:pt x="521" y="449"/>
                    <a:pt x="523" y="447"/>
                    <a:pt x="523" y="444"/>
                  </a:cubicBezTo>
                  <a:cubicBezTo>
                    <a:pt x="523" y="447"/>
                    <a:pt x="525" y="449"/>
                    <a:pt x="527" y="449"/>
                  </a:cubicBezTo>
                  <a:cubicBezTo>
                    <a:pt x="537" y="448"/>
                    <a:pt x="546" y="439"/>
                    <a:pt x="550" y="430"/>
                  </a:cubicBezTo>
                  <a:cubicBezTo>
                    <a:pt x="553" y="423"/>
                    <a:pt x="557" y="408"/>
                    <a:pt x="550" y="402"/>
                  </a:cubicBezTo>
                  <a:cubicBezTo>
                    <a:pt x="542" y="396"/>
                    <a:pt x="529" y="404"/>
                    <a:pt x="524" y="410"/>
                  </a:cubicBezTo>
                  <a:cubicBezTo>
                    <a:pt x="517" y="417"/>
                    <a:pt x="512" y="425"/>
                    <a:pt x="511" y="435"/>
                  </a:cubicBezTo>
                  <a:cubicBezTo>
                    <a:pt x="491" y="422"/>
                    <a:pt x="466" y="414"/>
                    <a:pt x="443" y="408"/>
                  </a:cubicBezTo>
                  <a:cubicBezTo>
                    <a:pt x="454" y="397"/>
                    <a:pt x="463" y="384"/>
                    <a:pt x="470" y="370"/>
                  </a:cubicBezTo>
                  <a:cubicBezTo>
                    <a:pt x="474" y="362"/>
                    <a:pt x="478" y="353"/>
                    <a:pt x="481" y="344"/>
                  </a:cubicBezTo>
                  <a:cubicBezTo>
                    <a:pt x="503" y="345"/>
                    <a:pt x="527" y="347"/>
                    <a:pt x="549" y="345"/>
                  </a:cubicBezTo>
                  <a:cubicBezTo>
                    <a:pt x="554" y="344"/>
                    <a:pt x="554" y="338"/>
                    <a:pt x="549" y="337"/>
                  </a:cubicBezTo>
                  <a:cubicBezTo>
                    <a:pt x="548" y="337"/>
                    <a:pt x="547" y="337"/>
                    <a:pt x="546" y="337"/>
                  </a:cubicBezTo>
                  <a:cubicBezTo>
                    <a:pt x="545" y="331"/>
                    <a:pt x="544" y="325"/>
                    <a:pt x="546" y="320"/>
                  </a:cubicBezTo>
                  <a:cubicBezTo>
                    <a:pt x="548" y="314"/>
                    <a:pt x="553" y="309"/>
                    <a:pt x="559" y="311"/>
                  </a:cubicBezTo>
                  <a:cubicBezTo>
                    <a:pt x="565" y="313"/>
                    <a:pt x="565" y="321"/>
                    <a:pt x="564" y="326"/>
                  </a:cubicBezTo>
                  <a:cubicBezTo>
                    <a:pt x="563" y="333"/>
                    <a:pt x="559" y="337"/>
                    <a:pt x="555" y="342"/>
                  </a:cubicBezTo>
                  <a:cubicBezTo>
                    <a:pt x="552" y="345"/>
                    <a:pt x="556" y="351"/>
                    <a:pt x="560" y="348"/>
                  </a:cubicBezTo>
                  <a:cubicBezTo>
                    <a:pt x="573" y="340"/>
                    <a:pt x="583" y="309"/>
                    <a:pt x="563" y="302"/>
                  </a:cubicBezTo>
                  <a:cubicBezTo>
                    <a:pt x="555" y="299"/>
                    <a:pt x="546" y="303"/>
                    <a:pt x="541" y="309"/>
                  </a:cubicBezTo>
                  <a:cubicBezTo>
                    <a:pt x="535" y="317"/>
                    <a:pt x="536" y="327"/>
                    <a:pt x="538" y="336"/>
                  </a:cubicBezTo>
                  <a:cubicBezTo>
                    <a:pt x="520" y="335"/>
                    <a:pt x="501" y="337"/>
                    <a:pt x="483" y="338"/>
                  </a:cubicBezTo>
                  <a:cubicBezTo>
                    <a:pt x="486" y="328"/>
                    <a:pt x="489" y="318"/>
                    <a:pt x="491" y="308"/>
                  </a:cubicBezTo>
                  <a:cubicBezTo>
                    <a:pt x="493" y="298"/>
                    <a:pt x="500" y="278"/>
                    <a:pt x="491" y="268"/>
                  </a:cubicBezTo>
                  <a:cubicBezTo>
                    <a:pt x="483" y="260"/>
                    <a:pt x="465" y="264"/>
                    <a:pt x="455" y="263"/>
                  </a:cubicBezTo>
                  <a:cubicBezTo>
                    <a:pt x="432" y="263"/>
                    <a:pt x="410" y="260"/>
                    <a:pt x="388" y="255"/>
                  </a:cubicBezTo>
                  <a:cubicBezTo>
                    <a:pt x="366" y="249"/>
                    <a:pt x="346" y="241"/>
                    <a:pt x="327" y="232"/>
                  </a:cubicBezTo>
                  <a:cubicBezTo>
                    <a:pt x="359" y="228"/>
                    <a:pt x="398" y="205"/>
                    <a:pt x="407" y="172"/>
                  </a:cubicBezTo>
                  <a:cubicBezTo>
                    <a:pt x="418" y="183"/>
                    <a:pt x="440" y="185"/>
                    <a:pt x="445" y="168"/>
                  </a:cubicBezTo>
                  <a:cubicBezTo>
                    <a:pt x="449" y="156"/>
                    <a:pt x="440" y="145"/>
                    <a:pt x="429" y="142"/>
                  </a:cubicBezTo>
                  <a:cubicBezTo>
                    <a:pt x="421" y="140"/>
                    <a:pt x="411" y="142"/>
                    <a:pt x="404" y="148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0" y="151"/>
                    <a:pt x="398" y="155"/>
                    <a:pt x="396" y="159"/>
                  </a:cubicBezTo>
                  <a:cubicBezTo>
                    <a:pt x="395" y="161"/>
                    <a:pt x="398" y="163"/>
                    <a:pt x="400" y="162"/>
                  </a:cubicBezTo>
                  <a:cubicBezTo>
                    <a:pt x="400" y="162"/>
                    <a:pt x="400" y="162"/>
                    <a:pt x="400" y="162"/>
                  </a:cubicBezTo>
                  <a:cubicBezTo>
                    <a:pt x="401" y="163"/>
                    <a:pt x="401" y="164"/>
                    <a:pt x="402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390" y="181"/>
                    <a:pt x="383" y="197"/>
                    <a:pt x="367" y="209"/>
                  </a:cubicBezTo>
                  <a:cubicBezTo>
                    <a:pt x="352" y="219"/>
                    <a:pt x="336" y="225"/>
                    <a:pt x="319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02" y="219"/>
                    <a:pt x="285" y="210"/>
                    <a:pt x="268" y="201"/>
                  </a:cubicBezTo>
                  <a:cubicBezTo>
                    <a:pt x="291" y="190"/>
                    <a:pt x="311" y="173"/>
                    <a:pt x="321" y="148"/>
                  </a:cubicBezTo>
                  <a:cubicBezTo>
                    <a:pt x="337" y="107"/>
                    <a:pt x="318" y="67"/>
                    <a:pt x="285" y="42"/>
                  </a:cubicBezTo>
                  <a:cubicBezTo>
                    <a:pt x="280" y="37"/>
                    <a:pt x="272" y="33"/>
                    <a:pt x="264" y="28"/>
                  </a:cubicBezTo>
                  <a:cubicBezTo>
                    <a:pt x="264" y="27"/>
                    <a:pt x="263" y="27"/>
                    <a:pt x="262" y="27"/>
                  </a:cubicBezTo>
                  <a:cubicBezTo>
                    <a:pt x="230" y="11"/>
                    <a:pt x="187" y="0"/>
                    <a:pt x="165" y="29"/>
                  </a:cubicBezTo>
                  <a:cubicBezTo>
                    <a:pt x="128" y="51"/>
                    <a:pt x="107" y="93"/>
                    <a:pt x="112" y="137"/>
                  </a:cubicBezTo>
                  <a:cubicBezTo>
                    <a:pt x="115" y="158"/>
                    <a:pt x="123" y="183"/>
                    <a:pt x="141" y="197"/>
                  </a:cubicBezTo>
                  <a:cubicBezTo>
                    <a:pt x="158" y="210"/>
                    <a:pt x="185" y="213"/>
                    <a:pt x="206" y="213"/>
                  </a:cubicBezTo>
                  <a:cubicBezTo>
                    <a:pt x="210" y="213"/>
                    <a:pt x="213" y="213"/>
                    <a:pt x="216" y="213"/>
                  </a:cubicBezTo>
                  <a:cubicBezTo>
                    <a:pt x="216" y="230"/>
                    <a:pt x="218" y="246"/>
                    <a:pt x="221" y="262"/>
                  </a:cubicBezTo>
                  <a:cubicBezTo>
                    <a:pt x="185" y="274"/>
                    <a:pt x="149" y="266"/>
                    <a:pt x="120" y="239"/>
                  </a:cubicBezTo>
                  <a:cubicBezTo>
                    <a:pt x="123" y="232"/>
                    <a:pt x="123" y="225"/>
                    <a:pt x="118" y="219"/>
                  </a:cubicBezTo>
                  <a:cubicBezTo>
                    <a:pt x="112" y="212"/>
                    <a:pt x="102" y="210"/>
                    <a:pt x="94" y="214"/>
                  </a:cubicBezTo>
                  <a:cubicBezTo>
                    <a:pt x="85" y="218"/>
                    <a:pt x="81" y="228"/>
                    <a:pt x="85" y="237"/>
                  </a:cubicBezTo>
                  <a:cubicBezTo>
                    <a:pt x="88" y="245"/>
                    <a:pt x="98" y="255"/>
                    <a:pt x="107" y="249"/>
                  </a:cubicBezTo>
                  <a:cubicBezTo>
                    <a:pt x="110" y="248"/>
                    <a:pt x="109" y="244"/>
                    <a:pt x="107" y="243"/>
                  </a:cubicBezTo>
                  <a:cubicBezTo>
                    <a:pt x="101" y="242"/>
                    <a:pt x="96" y="241"/>
                    <a:pt x="93" y="235"/>
                  </a:cubicBezTo>
                  <a:cubicBezTo>
                    <a:pt x="90" y="230"/>
                    <a:pt x="92" y="224"/>
                    <a:pt x="98" y="221"/>
                  </a:cubicBezTo>
                  <a:cubicBezTo>
                    <a:pt x="102" y="220"/>
                    <a:pt x="108" y="221"/>
                    <a:pt x="111" y="224"/>
                  </a:cubicBezTo>
                  <a:cubicBezTo>
                    <a:pt x="117" y="229"/>
                    <a:pt x="115" y="238"/>
                    <a:pt x="110" y="243"/>
                  </a:cubicBezTo>
                  <a:cubicBezTo>
                    <a:pt x="108" y="246"/>
                    <a:pt x="112" y="250"/>
                    <a:pt x="115" y="247"/>
                  </a:cubicBezTo>
                  <a:cubicBezTo>
                    <a:pt x="115" y="246"/>
                    <a:pt x="116" y="246"/>
                    <a:pt x="117" y="245"/>
                  </a:cubicBezTo>
                  <a:cubicBezTo>
                    <a:pt x="141" y="276"/>
                    <a:pt x="188" y="284"/>
                    <a:pt x="223" y="267"/>
                  </a:cubicBezTo>
                  <a:cubicBezTo>
                    <a:pt x="232" y="302"/>
                    <a:pt x="249" y="334"/>
                    <a:pt x="272" y="363"/>
                  </a:cubicBezTo>
                  <a:cubicBezTo>
                    <a:pt x="263" y="358"/>
                    <a:pt x="254" y="353"/>
                    <a:pt x="245" y="348"/>
                  </a:cubicBezTo>
                  <a:cubicBezTo>
                    <a:pt x="170" y="307"/>
                    <a:pt x="95" y="263"/>
                    <a:pt x="18" y="227"/>
                  </a:cubicBezTo>
                  <a:cubicBezTo>
                    <a:pt x="17" y="227"/>
                    <a:pt x="16" y="227"/>
                    <a:pt x="15" y="227"/>
                  </a:cubicBezTo>
                  <a:cubicBezTo>
                    <a:pt x="14" y="226"/>
                    <a:pt x="12" y="227"/>
                    <a:pt x="12" y="229"/>
                  </a:cubicBezTo>
                  <a:cubicBezTo>
                    <a:pt x="7" y="320"/>
                    <a:pt x="12" y="411"/>
                    <a:pt x="10" y="502"/>
                  </a:cubicBezTo>
                  <a:cubicBezTo>
                    <a:pt x="10" y="547"/>
                    <a:pt x="9" y="592"/>
                    <a:pt x="7" y="637"/>
                  </a:cubicBezTo>
                  <a:cubicBezTo>
                    <a:pt x="5" y="683"/>
                    <a:pt x="0" y="730"/>
                    <a:pt x="2" y="776"/>
                  </a:cubicBezTo>
                  <a:cubicBezTo>
                    <a:pt x="2" y="779"/>
                    <a:pt x="8" y="781"/>
                    <a:pt x="9" y="777"/>
                  </a:cubicBezTo>
                  <a:cubicBezTo>
                    <a:pt x="15" y="733"/>
                    <a:pt x="14" y="688"/>
                    <a:pt x="16" y="645"/>
                  </a:cubicBezTo>
                  <a:cubicBezTo>
                    <a:pt x="17" y="599"/>
                    <a:pt x="19" y="553"/>
                    <a:pt x="19" y="506"/>
                  </a:cubicBezTo>
                  <a:cubicBezTo>
                    <a:pt x="21" y="416"/>
                    <a:pt x="25" y="323"/>
                    <a:pt x="17" y="232"/>
                  </a:cubicBezTo>
                  <a:cubicBezTo>
                    <a:pt x="40" y="247"/>
                    <a:pt x="63" y="261"/>
                    <a:pt x="87" y="274"/>
                  </a:cubicBezTo>
                  <a:cubicBezTo>
                    <a:pt x="79" y="282"/>
                    <a:pt x="73" y="293"/>
                    <a:pt x="66" y="302"/>
                  </a:cubicBezTo>
                  <a:cubicBezTo>
                    <a:pt x="64" y="305"/>
                    <a:pt x="69" y="308"/>
                    <a:pt x="71" y="306"/>
                  </a:cubicBezTo>
                  <a:cubicBezTo>
                    <a:pt x="78" y="296"/>
                    <a:pt x="86" y="287"/>
                    <a:pt x="92" y="277"/>
                  </a:cubicBezTo>
                  <a:cubicBezTo>
                    <a:pt x="102" y="282"/>
                    <a:pt x="112" y="288"/>
                    <a:pt x="121" y="293"/>
                  </a:cubicBezTo>
                  <a:cubicBezTo>
                    <a:pt x="113" y="301"/>
                    <a:pt x="109" y="312"/>
                    <a:pt x="104" y="322"/>
                  </a:cubicBezTo>
                  <a:cubicBezTo>
                    <a:pt x="103" y="325"/>
                    <a:pt x="108" y="327"/>
                    <a:pt x="109" y="324"/>
                  </a:cubicBezTo>
                  <a:cubicBezTo>
                    <a:pt x="115" y="315"/>
                    <a:pt x="121" y="306"/>
                    <a:pt x="125" y="296"/>
                  </a:cubicBezTo>
                  <a:cubicBezTo>
                    <a:pt x="126" y="296"/>
                    <a:pt x="126" y="296"/>
                    <a:pt x="126" y="295"/>
                  </a:cubicBezTo>
                  <a:cubicBezTo>
                    <a:pt x="141" y="304"/>
                    <a:pt x="156" y="312"/>
                    <a:pt x="171" y="320"/>
                  </a:cubicBezTo>
                  <a:cubicBezTo>
                    <a:pt x="167" y="326"/>
                    <a:pt x="162" y="331"/>
                    <a:pt x="156" y="334"/>
                  </a:cubicBezTo>
                  <a:cubicBezTo>
                    <a:pt x="153" y="336"/>
                    <a:pt x="155" y="340"/>
                    <a:pt x="158" y="339"/>
                  </a:cubicBezTo>
                  <a:cubicBezTo>
                    <a:pt x="166" y="336"/>
                    <a:pt x="173" y="330"/>
                    <a:pt x="177" y="323"/>
                  </a:cubicBezTo>
                  <a:cubicBezTo>
                    <a:pt x="188" y="330"/>
                    <a:pt x="200" y="336"/>
                    <a:pt x="211" y="342"/>
                  </a:cubicBezTo>
                  <a:cubicBezTo>
                    <a:pt x="227" y="351"/>
                    <a:pt x="243" y="360"/>
                    <a:pt x="259" y="368"/>
                  </a:cubicBezTo>
                  <a:cubicBezTo>
                    <a:pt x="259" y="368"/>
                    <a:pt x="259" y="368"/>
                    <a:pt x="259" y="369"/>
                  </a:cubicBezTo>
                  <a:cubicBezTo>
                    <a:pt x="254" y="374"/>
                    <a:pt x="251" y="381"/>
                    <a:pt x="248" y="388"/>
                  </a:cubicBezTo>
                  <a:cubicBezTo>
                    <a:pt x="246" y="391"/>
                    <a:pt x="250" y="393"/>
                    <a:pt x="252" y="390"/>
                  </a:cubicBezTo>
                  <a:cubicBezTo>
                    <a:pt x="256" y="384"/>
                    <a:pt x="260" y="378"/>
                    <a:pt x="263" y="371"/>
                  </a:cubicBezTo>
                  <a:cubicBezTo>
                    <a:pt x="263" y="371"/>
                    <a:pt x="263" y="371"/>
                    <a:pt x="263" y="370"/>
                  </a:cubicBezTo>
                  <a:cubicBezTo>
                    <a:pt x="279" y="380"/>
                    <a:pt x="296" y="389"/>
                    <a:pt x="312" y="398"/>
                  </a:cubicBezTo>
                  <a:cubicBezTo>
                    <a:pt x="310" y="402"/>
                    <a:pt x="307" y="407"/>
                    <a:pt x="305" y="411"/>
                  </a:cubicBezTo>
                  <a:cubicBezTo>
                    <a:pt x="303" y="415"/>
                    <a:pt x="309" y="419"/>
                    <a:pt x="312" y="415"/>
                  </a:cubicBezTo>
                  <a:cubicBezTo>
                    <a:pt x="314" y="411"/>
                    <a:pt x="317" y="406"/>
                    <a:pt x="320" y="402"/>
                  </a:cubicBezTo>
                  <a:cubicBezTo>
                    <a:pt x="335" y="410"/>
                    <a:pt x="350" y="418"/>
                    <a:pt x="365" y="426"/>
                  </a:cubicBezTo>
                  <a:cubicBezTo>
                    <a:pt x="361" y="432"/>
                    <a:pt x="357" y="438"/>
                    <a:pt x="354" y="443"/>
                  </a:cubicBezTo>
                  <a:cubicBezTo>
                    <a:pt x="352" y="446"/>
                    <a:pt x="356" y="450"/>
                    <a:pt x="359" y="447"/>
                  </a:cubicBezTo>
                  <a:cubicBezTo>
                    <a:pt x="363" y="442"/>
                    <a:pt x="367" y="436"/>
                    <a:pt x="371" y="430"/>
                  </a:cubicBezTo>
                  <a:cubicBezTo>
                    <a:pt x="378" y="434"/>
                    <a:pt x="385" y="438"/>
                    <a:pt x="392" y="441"/>
                  </a:cubicBezTo>
                  <a:cubicBezTo>
                    <a:pt x="391" y="443"/>
                    <a:pt x="389" y="445"/>
                    <a:pt x="388" y="447"/>
                  </a:cubicBezTo>
                  <a:cubicBezTo>
                    <a:pt x="386" y="449"/>
                    <a:pt x="389" y="452"/>
                    <a:pt x="391" y="450"/>
                  </a:cubicBezTo>
                  <a:cubicBezTo>
                    <a:pt x="393" y="448"/>
                    <a:pt x="395" y="446"/>
                    <a:pt x="397" y="444"/>
                  </a:cubicBezTo>
                  <a:cubicBezTo>
                    <a:pt x="397" y="444"/>
                    <a:pt x="397" y="444"/>
                    <a:pt x="397" y="444"/>
                  </a:cubicBezTo>
                  <a:cubicBezTo>
                    <a:pt x="401" y="446"/>
                    <a:pt x="405" y="448"/>
                    <a:pt x="409" y="450"/>
                  </a:cubicBezTo>
                  <a:cubicBezTo>
                    <a:pt x="414" y="453"/>
                    <a:pt x="419" y="456"/>
                    <a:pt x="425" y="459"/>
                  </a:cubicBezTo>
                  <a:cubicBezTo>
                    <a:pt x="424" y="459"/>
                    <a:pt x="424" y="460"/>
                    <a:pt x="424" y="460"/>
                  </a:cubicBezTo>
                  <a:cubicBezTo>
                    <a:pt x="421" y="467"/>
                    <a:pt x="417" y="474"/>
                    <a:pt x="409" y="477"/>
                  </a:cubicBezTo>
                  <a:cubicBezTo>
                    <a:pt x="406" y="478"/>
                    <a:pt x="407" y="483"/>
                    <a:pt x="411" y="482"/>
                  </a:cubicBezTo>
                  <a:cubicBezTo>
                    <a:pt x="419" y="479"/>
                    <a:pt x="428" y="471"/>
                    <a:pt x="429" y="462"/>
                  </a:cubicBezTo>
                  <a:cubicBezTo>
                    <a:pt x="439" y="467"/>
                    <a:pt x="449" y="473"/>
                    <a:pt x="458" y="478"/>
                  </a:cubicBezTo>
                  <a:cubicBezTo>
                    <a:pt x="456" y="482"/>
                    <a:pt x="454" y="486"/>
                    <a:pt x="451" y="489"/>
                  </a:cubicBezTo>
                  <a:cubicBezTo>
                    <a:pt x="450" y="491"/>
                    <a:pt x="453" y="493"/>
                    <a:pt x="454" y="491"/>
                  </a:cubicBezTo>
                  <a:cubicBezTo>
                    <a:pt x="457" y="487"/>
                    <a:pt x="459" y="484"/>
                    <a:pt x="462" y="480"/>
                  </a:cubicBezTo>
                  <a:cubicBezTo>
                    <a:pt x="472" y="485"/>
                    <a:pt x="482" y="491"/>
                    <a:pt x="491" y="496"/>
                  </a:cubicBezTo>
                  <a:cubicBezTo>
                    <a:pt x="491" y="496"/>
                    <a:pt x="491" y="496"/>
                    <a:pt x="491" y="496"/>
                  </a:cubicBezTo>
                  <a:cubicBezTo>
                    <a:pt x="484" y="503"/>
                    <a:pt x="478" y="511"/>
                    <a:pt x="473" y="519"/>
                  </a:cubicBezTo>
                  <a:cubicBezTo>
                    <a:pt x="471" y="522"/>
                    <a:pt x="475" y="524"/>
                    <a:pt x="477" y="522"/>
                  </a:cubicBezTo>
                  <a:cubicBezTo>
                    <a:pt x="483" y="515"/>
                    <a:pt x="490" y="508"/>
                    <a:pt x="494" y="499"/>
                  </a:cubicBezTo>
                  <a:cubicBezTo>
                    <a:pt x="495" y="499"/>
                    <a:pt x="495" y="498"/>
                    <a:pt x="495" y="498"/>
                  </a:cubicBezTo>
                  <a:cubicBezTo>
                    <a:pt x="504" y="503"/>
                    <a:pt x="513" y="508"/>
                    <a:pt x="522" y="513"/>
                  </a:cubicBezTo>
                  <a:cubicBezTo>
                    <a:pt x="516" y="516"/>
                    <a:pt x="513" y="521"/>
                    <a:pt x="512" y="527"/>
                  </a:cubicBezTo>
                  <a:cubicBezTo>
                    <a:pt x="511" y="530"/>
                    <a:pt x="515" y="531"/>
                    <a:pt x="516" y="528"/>
                  </a:cubicBezTo>
                  <a:cubicBezTo>
                    <a:pt x="518" y="523"/>
                    <a:pt x="522" y="519"/>
                    <a:pt x="526" y="515"/>
                  </a:cubicBezTo>
                  <a:cubicBezTo>
                    <a:pt x="526" y="515"/>
                    <a:pt x="526" y="515"/>
                    <a:pt x="526" y="515"/>
                  </a:cubicBezTo>
                  <a:cubicBezTo>
                    <a:pt x="535" y="520"/>
                    <a:pt x="544" y="525"/>
                    <a:pt x="554" y="530"/>
                  </a:cubicBezTo>
                  <a:cubicBezTo>
                    <a:pt x="550" y="535"/>
                    <a:pt x="547" y="540"/>
                    <a:pt x="544" y="545"/>
                  </a:cubicBezTo>
                  <a:cubicBezTo>
                    <a:pt x="543" y="547"/>
                    <a:pt x="546" y="548"/>
                    <a:pt x="547" y="547"/>
                  </a:cubicBezTo>
                  <a:cubicBezTo>
                    <a:pt x="550" y="542"/>
                    <a:pt x="554" y="537"/>
                    <a:pt x="557" y="532"/>
                  </a:cubicBezTo>
                  <a:cubicBezTo>
                    <a:pt x="565" y="537"/>
                    <a:pt x="574" y="542"/>
                    <a:pt x="582" y="546"/>
                  </a:cubicBezTo>
                  <a:cubicBezTo>
                    <a:pt x="580" y="550"/>
                    <a:pt x="578" y="554"/>
                    <a:pt x="576" y="559"/>
                  </a:cubicBezTo>
                  <a:cubicBezTo>
                    <a:pt x="575" y="561"/>
                    <a:pt x="579" y="564"/>
                    <a:pt x="581" y="561"/>
                  </a:cubicBezTo>
                  <a:cubicBezTo>
                    <a:pt x="583" y="557"/>
                    <a:pt x="585" y="553"/>
                    <a:pt x="587" y="549"/>
                  </a:cubicBezTo>
                  <a:cubicBezTo>
                    <a:pt x="593" y="552"/>
                    <a:pt x="600" y="556"/>
                    <a:pt x="607" y="560"/>
                  </a:cubicBezTo>
                  <a:cubicBezTo>
                    <a:pt x="605" y="568"/>
                    <a:pt x="602" y="574"/>
                    <a:pt x="595" y="580"/>
                  </a:cubicBezTo>
                  <a:cubicBezTo>
                    <a:pt x="593" y="582"/>
                    <a:pt x="596" y="585"/>
                    <a:pt x="598" y="584"/>
                  </a:cubicBezTo>
                  <a:cubicBezTo>
                    <a:pt x="605" y="579"/>
                    <a:pt x="611" y="571"/>
                    <a:pt x="612" y="563"/>
                  </a:cubicBezTo>
                  <a:cubicBezTo>
                    <a:pt x="622" y="568"/>
                    <a:pt x="632" y="574"/>
                    <a:pt x="641" y="579"/>
                  </a:cubicBezTo>
                  <a:cubicBezTo>
                    <a:pt x="634" y="590"/>
                    <a:pt x="634" y="590"/>
                    <a:pt x="634" y="590"/>
                  </a:cubicBezTo>
                  <a:cubicBezTo>
                    <a:pt x="632" y="594"/>
                    <a:pt x="637" y="596"/>
                    <a:pt x="639" y="593"/>
                  </a:cubicBezTo>
                  <a:cubicBezTo>
                    <a:pt x="642" y="590"/>
                    <a:pt x="645" y="586"/>
                    <a:pt x="647" y="582"/>
                  </a:cubicBezTo>
                  <a:cubicBezTo>
                    <a:pt x="654" y="586"/>
                    <a:pt x="661" y="590"/>
                    <a:pt x="667" y="594"/>
                  </a:cubicBezTo>
                  <a:cubicBezTo>
                    <a:pt x="663" y="598"/>
                    <a:pt x="659" y="606"/>
                    <a:pt x="658" y="612"/>
                  </a:cubicBezTo>
                  <a:cubicBezTo>
                    <a:pt x="658" y="616"/>
                    <a:pt x="662" y="617"/>
                    <a:pt x="663" y="614"/>
                  </a:cubicBezTo>
                  <a:cubicBezTo>
                    <a:pt x="665" y="610"/>
                    <a:pt x="666" y="607"/>
                    <a:pt x="668" y="604"/>
                  </a:cubicBezTo>
                  <a:cubicBezTo>
                    <a:pt x="669" y="601"/>
                    <a:pt x="671" y="599"/>
                    <a:pt x="673" y="597"/>
                  </a:cubicBezTo>
                  <a:cubicBezTo>
                    <a:pt x="682" y="601"/>
                    <a:pt x="690" y="606"/>
                    <a:pt x="699" y="611"/>
                  </a:cubicBezTo>
                  <a:cubicBezTo>
                    <a:pt x="699" y="611"/>
                    <a:pt x="699" y="611"/>
                    <a:pt x="699" y="611"/>
                  </a:cubicBezTo>
                  <a:cubicBezTo>
                    <a:pt x="697" y="614"/>
                    <a:pt x="695" y="617"/>
                    <a:pt x="693" y="620"/>
                  </a:cubicBezTo>
                  <a:cubicBezTo>
                    <a:pt x="691" y="622"/>
                    <a:pt x="696" y="625"/>
                    <a:pt x="697" y="622"/>
                  </a:cubicBezTo>
                  <a:cubicBezTo>
                    <a:pt x="699" y="620"/>
                    <a:pt x="701" y="617"/>
                    <a:pt x="703" y="614"/>
                  </a:cubicBezTo>
                  <a:cubicBezTo>
                    <a:pt x="703" y="614"/>
                    <a:pt x="703" y="614"/>
                    <a:pt x="703" y="613"/>
                  </a:cubicBezTo>
                  <a:cubicBezTo>
                    <a:pt x="710" y="617"/>
                    <a:pt x="718" y="621"/>
                    <a:pt x="725" y="625"/>
                  </a:cubicBezTo>
                  <a:cubicBezTo>
                    <a:pt x="721" y="632"/>
                    <a:pt x="717" y="639"/>
                    <a:pt x="714" y="646"/>
                  </a:cubicBezTo>
                  <a:cubicBezTo>
                    <a:pt x="712" y="649"/>
                    <a:pt x="717" y="652"/>
                    <a:pt x="719" y="649"/>
                  </a:cubicBezTo>
                  <a:cubicBezTo>
                    <a:pt x="722" y="642"/>
                    <a:pt x="726" y="635"/>
                    <a:pt x="729" y="628"/>
                  </a:cubicBezTo>
                  <a:cubicBezTo>
                    <a:pt x="738" y="633"/>
                    <a:pt x="748" y="638"/>
                    <a:pt x="757" y="644"/>
                  </a:cubicBezTo>
                  <a:cubicBezTo>
                    <a:pt x="754" y="647"/>
                    <a:pt x="752" y="653"/>
                    <a:pt x="749" y="657"/>
                  </a:cubicBezTo>
                  <a:cubicBezTo>
                    <a:pt x="748" y="660"/>
                    <a:pt x="752" y="662"/>
                    <a:pt x="753" y="660"/>
                  </a:cubicBezTo>
                  <a:cubicBezTo>
                    <a:pt x="756" y="655"/>
                    <a:pt x="760" y="651"/>
                    <a:pt x="761" y="646"/>
                  </a:cubicBezTo>
                  <a:cubicBezTo>
                    <a:pt x="772" y="652"/>
                    <a:pt x="784" y="659"/>
                    <a:pt x="795" y="665"/>
                  </a:cubicBezTo>
                  <a:cubicBezTo>
                    <a:pt x="789" y="672"/>
                    <a:pt x="784" y="679"/>
                    <a:pt x="778" y="686"/>
                  </a:cubicBezTo>
                  <a:cubicBezTo>
                    <a:pt x="776" y="689"/>
                    <a:pt x="781" y="692"/>
                    <a:pt x="783" y="690"/>
                  </a:cubicBezTo>
                  <a:cubicBezTo>
                    <a:pt x="789" y="683"/>
                    <a:pt x="795" y="676"/>
                    <a:pt x="800" y="668"/>
                  </a:cubicBezTo>
                  <a:cubicBezTo>
                    <a:pt x="802" y="669"/>
                    <a:pt x="804" y="670"/>
                    <a:pt x="806" y="671"/>
                  </a:cubicBezTo>
                  <a:cubicBezTo>
                    <a:pt x="813" y="675"/>
                    <a:pt x="820" y="679"/>
                    <a:pt x="828" y="683"/>
                  </a:cubicBezTo>
                  <a:cubicBezTo>
                    <a:pt x="827" y="684"/>
                    <a:pt x="827" y="686"/>
                    <a:pt x="827" y="687"/>
                  </a:cubicBezTo>
                  <a:cubicBezTo>
                    <a:pt x="827" y="688"/>
                    <a:pt x="826" y="689"/>
                    <a:pt x="826" y="690"/>
                  </a:cubicBezTo>
                  <a:cubicBezTo>
                    <a:pt x="826" y="691"/>
                    <a:pt x="826" y="692"/>
                    <a:pt x="826" y="693"/>
                  </a:cubicBezTo>
                  <a:cubicBezTo>
                    <a:pt x="826" y="696"/>
                    <a:pt x="830" y="696"/>
                    <a:pt x="831" y="694"/>
                  </a:cubicBezTo>
                  <a:cubicBezTo>
                    <a:pt x="831" y="692"/>
                    <a:pt x="832" y="692"/>
                    <a:pt x="832" y="690"/>
                  </a:cubicBezTo>
                  <a:cubicBezTo>
                    <a:pt x="832" y="690"/>
                    <a:pt x="833" y="689"/>
                    <a:pt x="833" y="688"/>
                  </a:cubicBezTo>
                  <a:cubicBezTo>
                    <a:pt x="833" y="687"/>
                    <a:pt x="833" y="687"/>
                    <a:pt x="833" y="686"/>
                  </a:cubicBezTo>
                  <a:cubicBezTo>
                    <a:pt x="846" y="693"/>
                    <a:pt x="858" y="700"/>
                    <a:pt x="871" y="707"/>
                  </a:cubicBezTo>
                  <a:cubicBezTo>
                    <a:pt x="866" y="711"/>
                    <a:pt x="862" y="716"/>
                    <a:pt x="858" y="720"/>
                  </a:cubicBezTo>
                  <a:cubicBezTo>
                    <a:pt x="856" y="723"/>
                    <a:pt x="860" y="727"/>
                    <a:pt x="863" y="724"/>
                  </a:cubicBezTo>
                  <a:cubicBezTo>
                    <a:pt x="867" y="720"/>
                    <a:pt x="872" y="715"/>
                    <a:pt x="876" y="710"/>
                  </a:cubicBezTo>
                  <a:cubicBezTo>
                    <a:pt x="886" y="716"/>
                    <a:pt x="897" y="722"/>
                    <a:pt x="907" y="728"/>
                  </a:cubicBezTo>
                  <a:cubicBezTo>
                    <a:pt x="907" y="728"/>
                    <a:pt x="906" y="728"/>
                    <a:pt x="906" y="729"/>
                  </a:cubicBezTo>
                  <a:cubicBezTo>
                    <a:pt x="903" y="734"/>
                    <a:pt x="902" y="740"/>
                    <a:pt x="900" y="745"/>
                  </a:cubicBezTo>
                  <a:cubicBezTo>
                    <a:pt x="899" y="749"/>
                    <a:pt x="904" y="750"/>
                    <a:pt x="905" y="747"/>
                  </a:cubicBezTo>
                  <a:cubicBezTo>
                    <a:pt x="908" y="742"/>
                    <a:pt x="910" y="736"/>
                    <a:pt x="911" y="731"/>
                  </a:cubicBezTo>
                  <a:cubicBezTo>
                    <a:pt x="911" y="730"/>
                    <a:pt x="911" y="730"/>
                    <a:pt x="910" y="729"/>
                  </a:cubicBezTo>
                  <a:cubicBezTo>
                    <a:pt x="922" y="736"/>
                    <a:pt x="934" y="742"/>
                    <a:pt x="946" y="749"/>
                  </a:cubicBezTo>
                  <a:cubicBezTo>
                    <a:pt x="942" y="754"/>
                    <a:pt x="939" y="759"/>
                    <a:pt x="935" y="764"/>
                  </a:cubicBezTo>
                  <a:cubicBezTo>
                    <a:pt x="934" y="764"/>
                    <a:pt x="931" y="767"/>
                    <a:pt x="934" y="769"/>
                  </a:cubicBezTo>
                  <a:cubicBezTo>
                    <a:pt x="938" y="772"/>
                    <a:pt x="942" y="766"/>
                    <a:pt x="944" y="764"/>
                  </a:cubicBezTo>
                  <a:cubicBezTo>
                    <a:pt x="947" y="760"/>
                    <a:pt x="950" y="756"/>
                    <a:pt x="952" y="752"/>
                  </a:cubicBezTo>
                  <a:cubicBezTo>
                    <a:pt x="978" y="767"/>
                    <a:pt x="1004" y="781"/>
                    <a:pt x="1030" y="795"/>
                  </a:cubicBezTo>
                  <a:cubicBezTo>
                    <a:pt x="1035" y="798"/>
                    <a:pt x="1038" y="791"/>
                    <a:pt x="1034" y="789"/>
                  </a:cubicBezTo>
                  <a:close/>
                  <a:moveTo>
                    <a:pt x="525" y="422"/>
                  </a:moveTo>
                  <a:cubicBezTo>
                    <a:pt x="527" y="418"/>
                    <a:pt x="538" y="407"/>
                    <a:pt x="543" y="410"/>
                  </a:cubicBezTo>
                  <a:cubicBezTo>
                    <a:pt x="548" y="413"/>
                    <a:pt x="542" y="426"/>
                    <a:pt x="539" y="429"/>
                  </a:cubicBezTo>
                  <a:cubicBezTo>
                    <a:pt x="535" y="435"/>
                    <a:pt x="529" y="437"/>
                    <a:pt x="524" y="442"/>
                  </a:cubicBezTo>
                  <a:cubicBezTo>
                    <a:pt x="523" y="442"/>
                    <a:pt x="523" y="443"/>
                    <a:pt x="523" y="444"/>
                  </a:cubicBezTo>
                  <a:cubicBezTo>
                    <a:pt x="523" y="443"/>
                    <a:pt x="523" y="443"/>
                    <a:pt x="522" y="442"/>
                  </a:cubicBezTo>
                  <a:cubicBezTo>
                    <a:pt x="521" y="441"/>
                    <a:pt x="519" y="440"/>
                    <a:pt x="518" y="439"/>
                  </a:cubicBezTo>
                  <a:cubicBezTo>
                    <a:pt x="519" y="433"/>
                    <a:pt x="521" y="427"/>
                    <a:pt x="525" y="422"/>
                  </a:cubicBezTo>
                  <a:close/>
                  <a:moveTo>
                    <a:pt x="417" y="150"/>
                  </a:moveTo>
                  <a:cubicBezTo>
                    <a:pt x="425" y="148"/>
                    <a:pt x="435" y="151"/>
                    <a:pt x="437" y="159"/>
                  </a:cubicBezTo>
                  <a:cubicBezTo>
                    <a:pt x="441" y="179"/>
                    <a:pt x="406" y="173"/>
                    <a:pt x="406" y="157"/>
                  </a:cubicBezTo>
                  <a:cubicBezTo>
                    <a:pt x="410" y="154"/>
                    <a:pt x="413" y="151"/>
                    <a:pt x="417" y="150"/>
                  </a:cubicBezTo>
                  <a:close/>
                  <a:moveTo>
                    <a:pt x="133" y="169"/>
                  </a:moveTo>
                  <a:cubicBezTo>
                    <a:pt x="119" y="140"/>
                    <a:pt x="120" y="109"/>
                    <a:pt x="131" y="81"/>
                  </a:cubicBezTo>
                  <a:cubicBezTo>
                    <a:pt x="132" y="84"/>
                    <a:pt x="134" y="87"/>
                    <a:pt x="136" y="89"/>
                  </a:cubicBezTo>
                  <a:cubicBezTo>
                    <a:pt x="137" y="92"/>
                    <a:pt x="142" y="89"/>
                    <a:pt x="140" y="86"/>
                  </a:cubicBezTo>
                  <a:cubicBezTo>
                    <a:pt x="138" y="82"/>
                    <a:pt x="136" y="78"/>
                    <a:pt x="135" y="73"/>
                  </a:cubicBezTo>
                  <a:cubicBezTo>
                    <a:pt x="138" y="68"/>
                    <a:pt x="141" y="64"/>
                    <a:pt x="144" y="59"/>
                  </a:cubicBezTo>
                  <a:cubicBezTo>
                    <a:pt x="147" y="65"/>
                    <a:pt x="149" y="71"/>
                    <a:pt x="152" y="78"/>
                  </a:cubicBezTo>
                  <a:cubicBezTo>
                    <a:pt x="152" y="80"/>
                    <a:pt x="156" y="79"/>
                    <a:pt x="156" y="76"/>
                  </a:cubicBezTo>
                  <a:cubicBezTo>
                    <a:pt x="155" y="69"/>
                    <a:pt x="151" y="62"/>
                    <a:pt x="146" y="56"/>
                  </a:cubicBezTo>
                  <a:cubicBezTo>
                    <a:pt x="150" y="51"/>
                    <a:pt x="154" y="46"/>
                    <a:pt x="159" y="41"/>
                  </a:cubicBezTo>
                  <a:cubicBezTo>
                    <a:pt x="164" y="50"/>
                    <a:pt x="169" y="60"/>
                    <a:pt x="173" y="70"/>
                  </a:cubicBezTo>
                  <a:cubicBezTo>
                    <a:pt x="174" y="72"/>
                    <a:pt x="178" y="71"/>
                    <a:pt x="177" y="68"/>
                  </a:cubicBezTo>
                  <a:cubicBezTo>
                    <a:pt x="174" y="58"/>
                    <a:pt x="169" y="47"/>
                    <a:pt x="162" y="39"/>
                  </a:cubicBezTo>
                  <a:cubicBezTo>
                    <a:pt x="163" y="37"/>
                    <a:pt x="165" y="36"/>
                    <a:pt x="166" y="35"/>
                  </a:cubicBezTo>
                  <a:cubicBezTo>
                    <a:pt x="167" y="36"/>
                    <a:pt x="168" y="36"/>
                    <a:pt x="170" y="35"/>
                  </a:cubicBezTo>
                  <a:cubicBezTo>
                    <a:pt x="172" y="34"/>
                    <a:pt x="174" y="32"/>
                    <a:pt x="176" y="31"/>
                  </a:cubicBezTo>
                  <a:cubicBezTo>
                    <a:pt x="183" y="42"/>
                    <a:pt x="188" y="54"/>
                    <a:pt x="194" y="65"/>
                  </a:cubicBezTo>
                  <a:cubicBezTo>
                    <a:pt x="195" y="67"/>
                    <a:pt x="199" y="66"/>
                    <a:pt x="198" y="63"/>
                  </a:cubicBezTo>
                  <a:cubicBezTo>
                    <a:pt x="194" y="51"/>
                    <a:pt x="187" y="40"/>
                    <a:pt x="180" y="29"/>
                  </a:cubicBezTo>
                  <a:cubicBezTo>
                    <a:pt x="187" y="25"/>
                    <a:pt x="194" y="23"/>
                    <a:pt x="202" y="23"/>
                  </a:cubicBezTo>
                  <a:cubicBezTo>
                    <a:pt x="202" y="23"/>
                    <a:pt x="202" y="23"/>
                    <a:pt x="202" y="24"/>
                  </a:cubicBezTo>
                  <a:cubicBezTo>
                    <a:pt x="208" y="36"/>
                    <a:pt x="213" y="49"/>
                    <a:pt x="220" y="60"/>
                  </a:cubicBezTo>
                  <a:cubicBezTo>
                    <a:pt x="221" y="62"/>
                    <a:pt x="226" y="61"/>
                    <a:pt x="225" y="58"/>
                  </a:cubicBezTo>
                  <a:cubicBezTo>
                    <a:pt x="220" y="46"/>
                    <a:pt x="212" y="34"/>
                    <a:pt x="206" y="22"/>
                  </a:cubicBezTo>
                  <a:cubicBezTo>
                    <a:pt x="213" y="22"/>
                    <a:pt x="219" y="22"/>
                    <a:pt x="226" y="24"/>
                  </a:cubicBezTo>
                  <a:cubicBezTo>
                    <a:pt x="231" y="33"/>
                    <a:pt x="236" y="43"/>
                    <a:pt x="242" y="52"/>
                  </a:cubicBezTo>
                  <a:cubicBezTo>
                    <a:pt x="244" y="54"/>
                    <a:pt x="248" y="52"/>
                    <a:pt x="247" y="49"/>
                  </a:cubicBezTo>
                  <a:cubicBezTo>
                    <a:pt x="242" y="41"/>
                    <a:pt x="237" y="33"/>
                    <a:pt x="231" y="25"/>
                  </a:cubicBezTo>
                  <a:cubicBezTo>
                    <a:pt x="242" y="27"/>
                    <a:pt x="251" y="31"/>
                    <a:pt x="261" y="36"/>
                  </a:cubicBezTo>
                  <a:cubicBezTo>
                    <a:pt x="262" y="47"/>
                    <a:pt x="267" y="57"/>
                    <a:pt x="276" y="63"/>
                  </a:cubicBezTo>
                  <a:cubicBezTo>
                    <a:pt x="278" y="64"/>
                    <a:pt x="281" y="62"/>
                    <a:pt x="279" y="59"/>
                  </a:cubicBezTo>
                  <a:cubicBezTo>
                    <a:pt x="275" y="53"/>
                    <a:pt x="270" y="47"/>
                    <a:pt x="268" y="41"/>
                  </a:cubicBezTo>
                  <a:cubicBezTo>
                    <a:pt x="275" y="45"/>
                    <a:pt x="282" y="51"/>
                    <a:pt x="288" y="56"/>
                  </a:cubicBezTo>
                  <a:cubicBezTo>
                    <a:pt x="329" y="94"/>
                    <a:pt x="323" y="153"/>
                    <a:pt x="277" y="184"/>
                  </a:cubicBezTo>
                  <a:cubicBezTo>
                    <a:pt x="240" y="208"/>
                    <a:pt x="156" y="216"/>
                    <a:pt x="133" y="169"/>
                  </a:cubicBezTo>
                  <a:close/>
                  <a:moveTo>
                    <a:pt x="294" y="375"/>
                  </a:moveTo>
                  <a:cubicBezTo>
                    <a:pt x="294" y="374"/>
                    <a:pt x="294" y="373"/>
                    <a:pt x="293" y="372"/>
                  </a:cubicBezTo>
                  <a:cubicBezTo>
                    <a:pt x="252" y="327"/>
                    <a:pt x="231" y="272"/>
                    <a:pt x="219" y="213"/>
                  </a:cubicBezTo>
                  <a:cubicBezTo>
                    <a:pt x="234" y="212"/>
                    <a:pt x="248" y="209"/>
                    <a:pt x="262" y="203"/>
                  </a:cubicBezTo>
                  <a:cubicBezTo>
                    <a:pt x="262" y="205"/>
                    <a:pt x="262" y="206"/>
                    <a:pt x="262" y="208"/>
                  </a:cubicBezTo>
                  <a:cubicBezTo>
                    <a:pt x="262" y="208"/>
                    <a:pt x="263" y="209"/>
                    <a:pt x="263" y="208"/>
                  </a:cubicBezTo>
                  <a:cubicBezTo>
                    <a:pt x="264" y="206"/>
                    <a:pt x="297" y="229"/>
                    <a:pt x="301" y="231"/>
                  </a:cubicBezTo>
                  <a:cubicBezTo>
                    <a:pt x="314" y="239"/>
                    <a:pt x="329" y="246"/>
                    <a:pt x="344" y="252"/>
                  </a:cubicBezTo>
                  <a:cubicBezTo>
                    <a:pt x="374" y="264"/>
                    <a:pt x="406" y="271"/>
                    <a:pt x="438" y="273"/>
                  </a:cubicBezTo>
                  <a:cubicBezTo>
                    <a:pt x="446" y="274"/>
                    <a:pt x="454" y="274"/>
                    <a:pt x="462" y="274"/>
                  </a:cubicBezTo>
                  <a:cubicBezTo>
                    <a:pt x="476" y="274"/>
                    <a:pt x="487" y="273"/>
                    <a:pt x="484" y="291"/>
                  </a:cubicBezTo>
                  <a:cubicBezTo>
                    <a:pt x="481" y="310"/>
                    <a:pt x="476" y="329"/>
                    <a:pt x="469" y="347"/>
                  </a:cubicBezTo>
                  <a:cubicBezTo>
                    <a:pt x="455" y="384"/>
                    <a:pt x="430" y="413"/>
                    <a:pt x="394" y="429"/>
                  </a:cubicBezTo>
                  <a:cubicBezTo>
                    <a:pt x="360" y="411"/>
                    <a:pt x="327" y="393"/>
                    <a:pt x="294" y="37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5861AF4-236D-4727-B67F-BE72424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1431"/>
              <a:ext cx="332" cy="171"/>
            </a:xfrm>
            <a:custGeom>
              <a:avLst/>
              <a:gdLst>
                <a:gd name="T0" fmla="*/ 117 w 124"/>
                <a:gd name="T1" fmla="*/ 3 h 64"/>
                <a:gd name="T2" fmla="*/ 78 w 124"/>
                <a:gd name="T3" fmla="*/ 41 h 64"/>
                <a:gd name="T4" fmla="*/ 6 w 124"/>
                <a:gd name="T5" fmla="*/ 42 h 64"/>
                <a:gd name="T6" fmla="*/ 3 w 124"/>
                <a:gd name="T7" fmla="*/ 48 h 64"/>
                <a:gd name="T8" fmla="*/ 78 w 124"/>
                <a:gd name="T9" fmla="*/ 54 h 64"/>
                <a:gd name="T10" fmla="*/ 123 w 124"/>
                <a:gd name="T11" fmla="*/ 7 h 64"/>
                <a:gd name="T12" fmla="*/ 117 w 124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64">
                  <a:moveTo>
                    <a:pt x="117" y="3"/>
                  </a:moveTo>
                  <a:cubicBezTo>
                    <a:pt x="104" y="17"/>
                    <a:pt x="96" y="32"/>
                    <a:pt x="78" y="41"/>
                  </a:cubicBezTo>
                  <a:cubicBezTo>
                    <a:pt x="55" y="53"/>
                    <a:pt x="29" y="51"/>
                    <a:pt x="6" y="42"/>
                  </a:cubicBezTo>
                  <a:cubicBezTo>
                    <a:pt x="2" y="41"/>
                    <a:pt x="0" y="47"/>
                    <a:pt x="3" y="48"/>
                  </a:cubicBezTo>
                  <a:cubicBezTo>
                    <a:pt x="26" y="62"/>
                    <a:pt x="53" y="64"/>
                    <a:pt x="78" y="54"/>
                  </a:cubicBezTo>
                  <a:cubicBezTo>
                    <a:pt x="97" y="46"/>
                    <a:pt x="120" y="28"/>
                    <a:pt x="123" y="7"/>
                  </a:cubicBezTo>
                  <a:cubicBezTo>
                    <a:pt x="124" y="3"/>
                    <a:pt x="120" y="0"/>
                    <a:pt x="117" y="3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424445E-60BD-428A-BDE5-8676A9CC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1374"/>
              <a:ext cx="83" cy="97"/>
            </a:xfrm>
            <a:custGeom>
              <a:avLst/>
              <a:gdLst>
                <a:gd name="T0" fmla="*/ 26 w 31"/>
                <a:gd name="T1" fmla="*/ 8 h 36"/>
                <a:gd name="T2" fmla="*/ 1 w 31"/>
                <a:gd name="T3" fmla="*/ 14 h 36"/>
                <a:gd name="T4" fmla="*/ 5 w 31"/>
                <a:gd name="T5" fmla="*/ 16 h 36"/>
                <a:gd name="T6" fmla="*/ 21 w 31"/>
                <a:gd name="T7" fmla="*/ 14 h 36"/>
                <a:gd name="T8" fmla="*/ 22 w 31"/>
                <a:gd name="T9" fmla="*/ 22 h 36"/>
                <a:gd name="T10" fmla="*/ 17 w 31"/>
                <a:gd name="T11" fmla="*/ 29 h 36"/>
                <a:gd name="T12" fmla="*/ 19 w 31"/>
                <a:gd name="T13" fmla="*/ 34 h 36"/>
                <a:gd name="T14" fmla="*/ 30 w 31"/>
                <a:gd name="T15" fmla="*/ 23 h 36"/>
                <a:gd name="T16" fmla="*/ 26 w 31"/>
                <a:gd name="T1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6">
                  <a:moveTo>
                    <a:pt x="26" y="8"/>
                  </a:moveTo>
                  <a:cubicBezTo>
                    <a:pt x="19" y="0"/>
                    <a:pt x="4" y="3"/>
                    <a:pt x="1" y="14"/>
                  </a:cubicBezTo>
                  <a:cubicBezTo>
                    <a:pt x="0" y="16"/>
                    <a:pt x="4" y="18"/>
                    <a:pt x="5" y="16"/>
                  </a:cubicBezTo>
                  <a:cubicBezTo>
                    <a:pt x="8" y="11"/>
                    <a:pt x="17" y="9"/>
                    <a:pt x="21" y="14"/>
                  </a:cubicBezTo>
                  <a:cubicBezTo>
                    <a:pt x="23" y="16"/>
                    <a:pt x="23" y="20"/>
                    <a:pt x="22" y="22"/>
                  </a:cubicBezTo>
                  <a:cubicBezTo>
                    <a:pt x="21" y="25"/>
                    <a:pt x="17" y="27"/>
                    <a:pt x="17" y="29"/>
                  </a:cubicBezTo>
                  <a:cubicBezTo>
                    <a:pt x="17" y="31"/>
                    <a:pt x="17" y="33"/>
                    <a:pt x="19" y="34"/>
                  </a:cubicBezTo>
                  <a:cubicBezTo>
                    <a:pt x="25" y="36"/>
                    <a:pt x="29" y="28"/>
                    <a:pt x="30" y="23"/>
                  </a:cubicBezTo>
                  <a:cubicBezTo>
                    <a:pt x="31" y="18"/>
                    <a:pt x="30" y="12"/>
                    <a:pt x="26" y="8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76C1E07-D0B5-48AB-988F-7F403014B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1305"/>
              <a:ext cx="69" cy="75"/>
            </a:xfrm>
            <a:custGeom>
              <a:avLst/>
              <a:gdLst>
                <a:gd name="T0" fmla="*/ 9 w 26"/>
                <a:gd name="T1" fmla="*/ 1 h 28"/>
                <a:gd name="T2" fmla="*/ 4 w 26"/>
                <a:gd name="T3" fmla="*/ 10 h 28"/>
                <a:gd name="T4" fmla="*/ 10 w 26"/>
                <a:gd name="T5" fmla="*/ 15 h 28"/>
                <a:gd name="T6" fmla="*/ 12 w 26"/>
                <a:gd name="T7" fmla="*/ 23 h 28"/>
                <a:gd name="T8" fmla="*/ 19 w 26"/>
                <a:gd name="T9" fmla="*/ 28 h 28"/>
                <a:gd name="T10" fmla="*/ 25 w 26"/>
                <a:gd name="T11" fmla="*/ 21 h 28"/>
                <a:gd name="T12" fmla="*/ 9 w 26"/>
                <a:gd name="T1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8">
                  <a:moveTo>
                    <a:pt x="9" y="1"/>
                  </a:moveTo>
                  <a:cubicBezTo>
                    <a:pt x="5" y="0"/>
                    <a:pt x="0" y="6"/>
                    <a:pt x="4" y="10"/>
                  </a:cubicBezTo>
                  <a:cubicBezTo>
                    <a:pt x="6" y="11"/>
                    <a:pt x="9" y="13"/>
                    <a:pt x="10" y="15"/>
                  </a:cubicBezTo>
                  <a:cubicBezTo>
                    <a:pt x="11" y="18"/>
                    <a:pt x="12" y="20"/>
                    <a:pt x="12" y="23"/>
                  </a:cubicBezTo>
                  <a:cubicBezTo>
                    <a:pt x="13" y="26"/>
                    <a:pt x="16" y="28"/>
                    <a:pt x="19" y="28"/>
                  </a:cubicBezTo>
                  <a:cubicBezTo>
                    <a:pt x="23" y="27"/>
                    <a:pt x="25" y="25"/>
                    <a:pt x="25" y="21"/>
                  </a:cubicBezTo>
                  <a:cubicBezTo>
                    <a:pt x="26" y="13"/>
                    <a:pt x="17" y="3"/>
                    <a:pt x="9" y="1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4E0BD3-FA07-4450-96E6-5E48DF9C8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372"/>
              <a:ext cx="67" cy="101"/>
            </a:xfrm>
            <a:custGeom>
              <a:avLst/>
              <a:gdLst>
                <a:gd name="T0" fmla="*/ 8 w 25"/>
                <a:gd name="T1" fmla="*/ 2 h 38"/>
                <a:gd name="T2" fmla="*/ 3 w 25"/>
                <a:gd name="T3" fmla="*/ 8 h 38"/>
                <a:gd name="T4" fmla="*/ 11 w 25"/>
                <a:gd name="T5" fmla="*/ 29 h 38"/>
                <a:gd name="T6" fmla="*/ 23 w 25"/>
                <a:gd name="T7" fmla="*/ 31 h 38"/>
                <a:gd name="T8" fmla="*/ 8 w 25"/>
                <a:gd name="T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8">
                  <a:moveTo>
                    <a:pt x="8" y="2"/>
                  </a:moveTo>
                  <a:cubicBezTo>
                    <a:pt x="4" y="0"/>
                    <a:pt x="0" y="5"/>
                    <a:pt x="3" y="8"/>
                  </a:cubicBezTo>
                  <a:cubicBezTo>
                    <a:pt x="10" y="14"/>
                    <a:pt x="11" y="21"/>
                    <a:pt x="11" y="29"/>
                  </a:cubicBezTo>
                  <a:cubicBezTo>
                    <a:pt x="11" y="36"/>
                    <a:pt x="22" y="38"/>
                    <a:pt x="23" y="31"/>
                  </a:cubicBezTo>
                  <a:cubicBezTo>
                    <a:pt x="25" y="19"/>
                    <a:pt x="18" y="8"/>
                    <a:pt x="8" y="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042BA22-DC39-4253-AF0C-D42BA696F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4" y="1051"/>
              <a:ext cx="428" cy="227"/>
            </a:xfrm>
            <a:custGeom>
              <a:avLst/>
              <a:gdLst>
                <a:gd name="T0" fmla="*/ 158 w 160"/>
                <a:gd name="T1" fmla="*/ 24 h 85"/>
                <a:gd name="T2" fmla="*/ 132 w 160"/>
                <a:gd name="T3" fmla="*/ 12 h 85"/>
                <a:gd name="T4" fmla="*/ 86 w 160"/>
                <a:gd name="T5" fmla="*/ 43 h 85"/>
                <a:gd name="T6" fmla="*/ 23 w 160"/>
                <a:gd name="T7" fmla="*/ 47 h 85"/>
                <a:gd name="T8" fmla="*/ 2 w 160"/>
                <a:gd name="T9" fmla="*/ 80 h 85"/>
                <a:gd name="T10" fmla="*/ 9 w 160"/>
                <a:gd name="T11" fmla="*/ 81 h 85"/>
                <a:gd name="T12" fmla="*/ 55 w 160"/>
                <a:gd name="T13" fmla="*/ 55 h 85"/>
                <a:gd name="T14" fmla="*/ 84 w 160"/>
                <a:gd name="T15" fmla="*/ 55 h 85"/>
                <a:gd name="T16" fmla="*/ 155 w 160"/>
                <a:gd name="T17" fmla="*/ 27 h 85"/>
                <a:gd name="T18" fmla="*/ 158 w 160"/>
                <a:gd name="T19" fmla="*/ 2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85">
                  <a:moveTo>
                    <a:pt x="158" y="24"/>
                  </a:moveTo>
                  <a:cubicBezTo>
                    <a:pt x="153" y="14"/>
                    <a:pt x="143" y="10"/>
                    <a:pt x="132" y="12"/>
                  </a:cubicBezTo>
                  <a:cubicBezTo>
                    <a:pt x="112" y="15"/>
                    <a:pt x="103" y="35"/>
                    <a:pt x="86" y="43"/>
                  </a:cubicBezTo>
                  <a:cubicBezTo>
                    <a:pt x="65" y="52"/>
                    <a:pt x="43" y="37"/>
                    <a:pt x="23" y="47"/>
                  </a:cubicBezTo>
                  <a:cubicBezTo>
                    <a:pt x="10" y="53"/>
                    <a:pt x="0" y="66"/>
                    <a:pt x="2" y="80"/>
                  </a:cubicBezTo>
                  <a:cubicBezTo>
                    <a:pt x="2" y="84"/>
                    <a:pt x="8" y="85"/>
                    <a:pt x="9" y="81"/>
                  </a:cubicBezTo>
                  <a:cubicBezTo>
                    <a:pt x="17" y="58"/>
                    <a:pt x="30" y="51"/>
                    <a:pt x="55" y="55"/>
                  </a:cubicBezTo>
                  <a:cubicBezTo>
                    <a:pt x="65" y="57"/>
                    <a:pt x="74" y="58"/>
                    <a:pt x="84" y="55"/>
                  </a:cubicBezTo>
                  <a:cubicBezTo>
                    <a:pt x="105" y="47"/>
                    <a:pt x="132" y="0"/>
                    <a:pt x="155" y="27"/>
                  </a:cubicBezTo>
                  <a:cubicBezTo>
                    <a:pt x="156" y="29"/>
                    <a:pt x="160" y="26"/>
                    <a:pt x="158" y="24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4356751B-CF08-4966-8BD7-D3F38CC24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1222"/>
              <a:ext cx="331" cy="300"/>
            </a:xfrm>
            <a:custGeom>
              <a:avLst/>
              <a:gdLst>
                <a:gd name="T0" fmla="*/ 120 w 124"/>
                <a:gd name="T1" fmla="*/ 0 h 112"/>
                <a:gd name="T2" fmla="*/ 81 w 124"/>
                <a:gd name="T3" fmla="*/ 17 h 112"/>
                <a:gd name="T4" fmla="*/ 75 w 124"/>
                <a:gd name="T5" fmla="*/ 34 h 112"/>
                <a:gd name="T6" fmla="*/ 49 w 124"/>
                <a:gd name="T7" fmla="*/ 68 h 112"/>
                <a:gd name="T8" fmla="*/ 8 w 124"/>
                <a:gd name="T9" fmla="*/ 77 h 112"/>
                <a:gd name="T10" fmla="*/ 2 w 124"/>
                <a:gd name="T11" fmla="*/ 108 h 112"/>
                <a:gd name="T12" fmla="*/ 10 w 124"/>
                <a:gd name="T13" fmla="*/ 108 h 112"/>
                <a:gd name="T14" fmla="*/ 12 w 124"/>
                <a:gd name="T15" fmla="*/ 90 h 112"/>
                <a:gd name="T16" fmla="*/ 42 w 124"/>
                <a:gd name="T17" fmla="*/ 80 h 112"/>
                <a:gd name="T18" fmla="*/ 71 w 124"/>
                <a:gd name="T19" fmla="*/ 68 h 112"/>
                <a:gd name="T20" fmla="*/ 84 w 124"/>
                <a:gd name="T21" fmla="*/ 47 h 112"/>
                <a:gd name="T22" fmla="*/ 92 w 124"/>
                <a:gd name="T23" fmla="*/ 18 h 112"/>
                <a:gd name="T24" fmla="*/ 121 w 124"/>
                <a:gd name="T25" fmla="*/ 5 h 112"/>
                <a:gd name="T26" fmla="*/ 120 w 124"/>
                <a:gd name="T2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12">
                  <a:moveTo>
                    <a:pt x="120" y="0"/>
                  </a:moveTo>
                  <a:cubicBezTo>
                    <a:pt x="106" y="3"/>
                    <a:pt x="91" y="6"/>
                    <a:pt x="81" y="17"/>
                  </a:cubicBezTo>
                  <a:cubicBezTo>
                    <a:pt x="77" y="23"/>
                    <a:pt x="76" y="28"/>
                    <a:pt x="75" y="34"/>
                  </a:cubicBezTo>
                  <a:cubicBezTo>
                    <a:pt x="71" y="52"/>
                    <a:pt x="69" y="62"/>
                    <a:pt x="49" y="68"/>
                  </a:cubicBezTo>
                  <a:cubicBezTo>
                    <a:pt x="36" y="72"/>
                    <a:pt x="18" y="66"/>
                    <a:pt x="8" y="77"/>
                  </a:cubicBezTo>
                  <a:cubicBezTo>
                    <a:pt x="1" y="85"/>
                    <a:pt x="0" y="98"/>
                    <a:pt x="2" y="108"/>
                  </a:cubicBezTo>
                  <a:cubicBezTo>
                    <a:pt x="2" y="112"/>
                    <a:pt x="9" y="112"/>
                    <a:pt x="10" y="108"/>
                  </a:cubicBezTo>
                  <a:cubicBezTo>
                    <a:pt x="11" y="103"/>
                    <a:pt x="10" y="94"/>
                    <a:pt x="12" y="90"/>
                  </a:cubicBezTo>
                  <a:cubicBezTo>
                    <a:pt x="19" y="77"/>
                    <a:pt x="31" y="82"/>
                    <a:pt x="42" y="80"/>
                  </a:cubicBezTo>
                  <a:cubicBezTo>
                    <a:pt x="52" y="79"/>
                    <a:pt x="63" y="75"/>
                    <a:pt x="71" y="68"/>
                  </a:cubicBezTo>
                  <a:cubicBezTo>
                    <a:pt x="78" y="62"/>
                    <a:pt x="83" y="56"/>
                    <a:pt x="84" y="47"/>
                  </a:cubicBezTo>
                  <a:cubicBezTo>
                    <a:pt x="86" y="34"/>
                    <a:pt x="77" y="32"/>
                    <a:pt x="92" y="18"/>
                  </a:cubicBezTo>
                  <a:cubicBezTo>
                    <a:pt x="99" y="10"/>
                    <a:pt x="111" y="8"/>
                    <a:pt x="121" y="5"/>
                  </a:cubicBezTo>
                  <a:cubicBezTo>
                    <a:pt x="124" y="4"/>
                    <a:pt x="122" y="0"/>
                    <a:pt x="120" y="0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8D642B9-6C8E-445B-A9F8-83CE98CE3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1479"/>
              <a:ext cx="206" cy="192"/>
            </a:xfrm>
            <a:custGeom>
              <a:avLst/>
              <a:gdLst>
                <a:gd name="T0" fmla="*/ 75 w 77"/>
                <a:gd name="T1" fmla="*/ 2 h 72"/>
                <a:gd name="T2" fmla="*/ 44 w 77"/>
                <a:gd name="T3" fmla="*/ 30 h 72"/>
                <a:gd name="T4" fmla="*/ 15 w 77"/>
                <a:gd name="T5" fmla="*/ 57 h 72"/>
                <a:gd name="T6" fmla="*/ 1 w 77"/>
                <a:gd name="T7" fmla="*/ 61 h 72"/>
                <a:gd name="T8" fmla="*/ 1 w 77"/>
                <a:gd name="T9" fmla="*/ 66 h 72"/>
                <a:gd name="T10" fmla="*/ 12 w 77"/>
                <a:gd name="T11" fmla="*/ 67 h 72"/>
                <a:gd name="T12" fmla="*/ 13 w 77"/>
                <a:gd name="T13" fmla="*/ 66 h 72"/>
                <a:gd name="T14" fmla="*/ 20 w 77"/>
                <a:gd name="T15" fmla="*/ 68 h 72"/>
                <a:gd name="T16" fmla="*/ 27 w 77"/>
                <a:gd name="T17" fmla="*/ 68 h 72"/>
                <a:gd name="T18" fmla="*/ 41 w 77"/>
                <a:gd name="T19" fmla="*/ 58 h 72"/>
                <a:gd name="T20" fmla="*/ 75 w 77"/>
                <a:gd name="T21" fmla="*/ 6 h 72"/>
                <a:gd name="T22" fmla="*/ 75 w 77"/>
                <a:gd name="T23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2">
                  <a:moveTo>
                    <a:pt x="75" y="2"/>
                  </a:moveTo>
                  <a:cubicBezTo>
                    <a:pt x="57" y="0"/>
                    <a:pt x="49" y="15"/>
                    <a:pt x="44" y="30"/>
                  </a:cubicBezTo>
                  <a:cubicBezTo>
                    <a:pt x="39" y="46"/>
                    <a:pt x="36" y="59"/>
                    <a:pt x="15" y="57"/>
                  </a:cubicBezTo>
                  <a:cubicBezTo>
                    <a:pt x="8" y="56"/>
                    <a:pt x="5" y="55"/>
                    <a:pt x="1" y="61"/>
                  </a:cubicBezTo>
                  <a:cubicBezTo>
                    <a:pt x="0" y="62"/>
                    <a:pt x="0" y="64"/>
                    <a:pt x="1" y="66"/>
                  </a:cubicBezTo>
                  <a:cubicBezTo>
                    <a:pt x="4" y="70"/>
                    <a:pt x="8" y="72"/>
                    <a:pt x="12" y="67"/>
                  </a:cubicBezTo>
                  <a:cubicBezTo>
                    <a:pt x="13" y="67"/>
                    <a:pt x="13" y="67"/>
                    <a:pt x="13" y="66"/>
                  </a:cubicBezTo>
                  <a:cubicBezTo>
                    <a:pt x="16" y="67"/>
                    <a:pt x="20" y="68"/>
                    <a:pt x="20" y="68"/>
                  </a:cubicBezTo>
                  <a:cubicBezTo>
                    <a:pt x="23" y="68"/>
                    <a:pt x="25" y="68"/>
                    <a:pt x="27" y="68"/>
                  </a:cubicBezTo>
                  <a:cubicBezTo>
                    <a:pt x="33" y="66"/>
                    <a:pt x="38" y="62"/>
                    <a:pt x="41" y="58"/>
                  </a:cubicBezTo>
                  <a:cubicBezTo>
                    <a:pt x="53" y="44"/>
                    <a:pt x="50" y="6"/>
                    <a:pt x="75" y="6"/>
                  </a:cubicBezTo>
                  <a:cubicBezTo>
                    <a:pt x="77" y="6"/>
                    <a:pt x="77" y="2"/>
                    <a:pt x="75" y="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2CC5E1E-75FF-438C-8301-317ED7867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1053"/>
              <a:ext cx="529" cy="364"/>
            </a:xfrm>
            <a:custGeom>
              <a:avLst/>
              <a:gdLst>
                <a:gd name="T0" fmla="*/ 192 w 198"/>
                <a:gd name="T1" fmla="*/ 122 h 136"/>
                <a:gd name="T2" fmla="*/ 172 w 198"/>
                <a:gd name="T3" fmla="*/ 87 h 136"/>
                <a:gd name="T4" fmla="*/ 152 w 198"/>
                <a:gd name="T5" fmla="*/ 75 h 136"/>
                <a:gd name="T6" fmla="*/ 118 w 198"/>
                <a:gd name="T7" fmla="*/ 59 h 136"/>
                <a:gd name="T8" fmla="*/ 111 w 198"/>
                <a:gd name="T9" fmla="*/ 31 h 136"/>
                <a:gd name="T10" fmla="*/ 95 w 198"/>
                <a:gd name="T11" fmla="*/ 25 h 136"/>
                <a:gd name="T12" fmla="*/ 69 w 198"/>
                <a:gd name="T13" fmla="*/ 27 h 136"/>
                <a:gd name="T14" fmla="*/ 49 w 198"/>
                <a:gd name="T15" fmla="*/ 16 h 136"/>
                <a:gd name="T16" fmla="*/ 3 w 198"/>
                <a:gd name="T17" fmla="*/ 14 h 136"/>
                <a:gd name="T18" fmla="*/ 6 w 198"/>
                <a:gd name="T19" fmla="*/ 18 h 136"/>
                <a:gd name="T20" fmla="*/ 60 w 198"/>
                <a:gd name="T21" fmla="*/ 33 h 136"/>
                <a:gd name="T22" fmla="*/ 80 w 198"/>
                <a:gd name="T23" fmla="*/ 38 h 136"/>
                <a:gd name="T24" fmla="*/ 107 w 198"/>
                <a:gd name="T25" fmla="*/ 51 h 136"/>
                <a:gd name="T26" fmla="*/ 110 w 198"/>
                <a:gd name="T27" fmla="*/ 64 h 136"/>
                <a:gd name="T28" fmla="*/ 122 w 198"/>
                <a:gd name="T29" fmla="*/ 77 h 136"/>
                <a:gd name="T30" fmla="*/ 145 w 198"/>
                <a:gd name="T31" fmla="*/ 83 h 136"/>
                <a:gd name="T32" fmla="*/ 166 w 198"/>
                <a:gd name="T33" fmla="*/ 99 h 136"/>
                <a:gd name="T34" fmla="*/ 170 w 198"/>
                <a:gd name="T35" fmla="*/ 117 h 136"/>
                <a:gd name="T36" fmla="*/ 196 w 198"/>
                <a:gd name="T37" fmla="*/ 128 h 136"/>
                <a:gd name="T38" fmla="*/ 192 w 198"/>
                <a:gd name="T39" fmla="*/ 12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36">
                  <a:moveTo>
                    <a:pt x="192" y="122"/>
                  </a:moveTo>
                  <a:cubicBezTo>
                    <a:pt x="175" y="127"/>
                    <a:pt x="178" y="95"/>
                    <a:pt x="172" y="87"/>
                  </a:cubicBezTo>
                  <a:cubicBezTo>
                    <a:pt x="167" y="80"/>
                    <a:pt x="160" y="77"/>
                    <a:pt x="152" y="75"/>
                  </a:cubicBezTo>
                  <a:cubicBezTo>
                    <a:pt x="141" y="72"/>
                    <a:pt x="125" y="72"/>
                    <a:pt x="118" y="59"/>
                  </a:cubicBezTo>
                  <a:cubicBezTo>
                    <a:pt x="114" y="50"/>
                    <a:pt x="118" y="39"/>
                    <a:pt x="111" y="31"/>
                  </a:cubicBezTo>
                  <a:cubicBezTo>
                    <a:pt x="107" y="26"/>
                    <a:pt x="101" y="25"/>
                    <a:pt x="95" y="25"/>
                  </a:cubicBezTo>
                  <a:cubicBezTo>
                    <a:pt x="85" y="25"/>
                    <a:pt x="79" y="30"/>
                    <a:pt x="69" y="27"/>
                  </a:cubicBezTo>
                  <a:cubicBezTo>
                    <a:pt x="62" y="25"/>
                    <a:pt x="55" y="20"/>
                    <a:pt x="49" y="16"/>
                  </a:cubicBezTo>
                  <a:cubicBezTo>
                    <a:pt x="35" y="7"/>
                    <a:pt x="16" y="0"/>
                    <a:pt x="3" y="14"/>
                  </a:cubicBezTo>
                  <a:cubicBezTo>
                    <a:pt x="0" y="17"/>
                    <a:pt x="4" y="20"/>
                    <a:pt x="6" y="18"/>
                  </a:cubicBezTo>
                  <a:cubicBezTo>
                    <a:pt x="25" y="2"/>
                    <a:pt x="45" y="26"/>
                    <a:pt x="60" y="33"/>
                  </a:cubicBezTo>
                  <a:cubicBezTo>
                    <a:pt x="67" y="37"/>
                    <a:pt x="73" y="37"/>
                    <a:pt x="80" y="38"/>
                  </a:cubicBezTo>
                  <a:cubicBezTo>
                    <a:pt x="93" y="38"/>
                    <a:pt x="105" y="37"/>
                    <a:pt x="107" y="51"/>
                  </a:cubicBezTo>
                  <a:cubicBezTo>
                    <a:pt x="108" y="55"/>
                    <a:pt x="108" y="60"/>
                    <a:pt x="110" y="64"/>
                  </a:cubicBezTo>
                  <a:cubicBezTo>
                    <a:pt x="112" y="70"/>
                    <a:pt x="116" y="74"/>
                    <a:pt x="122" y="77"/>
                  </a:cubicBezTo>
                  <a:cubicBezTo>
                    <a:pt x="129" y="81"/>
                    <a:pt x="137" y="81"/>
                    <a:pt x="145" y="83"/>
                  </a:cubicBezTo>
                  <a:cubicBezTo>
                    <a:pt x="157" y="85"/>
                    <a:pt x="162" y="87"/>
                    <a:pt x="166" y="99"/>
                  </a:cubicBezTo>
                  <a:cubicBezTo>
                    <a:pt x="167" y="104"/>
                    <a:pt x="169" y="113"/>
                    <a:pt x="170" y="117"/>
                  </a:cubicBezTo>
                  <a:cubicBezTo>
                    <a:pt x="174" y="128"/>
                    <a:pt x="186" y="136"/>
                    <a:pt x="196" y="128"/>
                  </a:cubicBezTo>
                  <a:cubicBezTo>
                    <a:pt x="198" y="126"/>
                    <a:pt x="196" y="121"/>
                    <a:pt x="192" y="12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40293A4C-C231-4351-AAC6-99669B9DC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" y="1324"/>
              <a:ext cx="171" cy="184"/>
            </a:xfrm>
            <a:custGeom>
              <a:avLst/>
              <a:gdLst>
                <a:gd name="T0" fmla="*/ 59 w 64"/>
                <a:gd name="T1" fmla="*/ 60 h 69"/>
                <a:gd name="T2" fmla="*/ 47 w 64"/>
                <a:gd name="T3" fmla="*/ 55 h 69"/>
                <a:gd name="T4" fmla="*/ 34 w 64"/>
                <a:gd name="T5" fmla="*/ 43 h 69"/>
                <a:gd name="T6" fmla="*/ 34 w 64"/>
                <a:gd name="T7" fmla="*/ 22 h 69"/>
                <a:gd name="T8" fmla="*/ 4 w 64"/>
                <a:gd name="T9" fmla="*/ 1 h 69"/>
                <a:gd name="T10" fmla="*/ 4 w 64"/>
                <a:gd name="T11" fmla="*/ 7 h 69"/>
                <a:gd name="T12" fmla="*/ 26 w 64"/>
                <a:gd name="T13" fmla="*/ 25 h 69"/>
                <a:gd name="T14" fmla="*/ 23 w 64"/>
                <a:gd name="T15" fmla="*/ 48 h 69"/>
                <a:gd name="T16" fmla="*/ 55 w 64"/>
                <a:gd name="T17" fmla="*/ 68 h 69"/>
                <a:gd name="T18" fmla="*/ 59 w 64"/>
                <a:gd name="T1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9">
                  <a:moveTo>
                    <a:pt x="59" y="60"/>
                  </a:moveTo>
                  <a:cubicBezTo>
                    <a:pt x="55" y="58"/>
                    <a:pt x="51" y="57"/>
                    <a:pt x="47" y="55"/>
                  </a:cubicBezTo>
                  <a:cubicBezTo>
                    <a:pt x="39" y="53"/>
                    <a:pt x="33" y="52"/>
                    <a:pt x="34" y="43"/>
                  </a:cubicBezTo>
                  <a:cubicBezTo>
                    <a:pt x="34" y="35"/>
                    <a:pt x="37" y="30"/>
                    <a:pt x="34" y="22"/>
                  </a:cubicBezTo>
                  <a:cubicBezTo>
                    <a:pt x="30" y="9"/>
                    <a:pt x="17" y="0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4" y="8"/>
                    <a:pt x="23" y="15"/>
                    <a:pt x="26" y="25"/>
                  </a:cubicBezTo>
                  <a:cubicBezTo>
                    <a:pt x="29" y="34"/>
                    <a:pt x="23" y="40"/>
                    <a:pt x="23" y="48"/>
                  </a:cubicBezTo>
                  <a:cubicBezTo>
                    <a:pt x="22" y="62"/>
                    <a:pt x="46" y="66"/>
                    <a:pt x="55" y="68"/>
                  </a:cubicBezTo>
                  <a:cubicBezTo>
                    <a:pt x="60" y="69"/>
                    <a:pt x="64" y="62"/>
                    <a:pt x="59" y="60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33284E4-AD54-44C5-A73A-C8BD204A5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" y="2025"/>
              <a:ext cx="53" cy="64"/>
            </a:xfrm>
            <a:custGeom>
              <a:avLst/>
              <a:gdLst>
                <a:gd name="T0" fmla="*/ 14 w 20"/>
                <a:gd name="T1" fmla="*/ 3 h 24"/>
                <a:gd name="T2" fmla="*/ 2 w 20"/>
                <a:gd name="T3" fmla="*/ 18 h 24"/>
                <a:gd name="T4" fmla="*/ 4 w 20"/>
                <a:gd name="T5" fmla="*/ 23 h 24"/>
                <a:gd name="T6" fmla="*/ 20 w 20"/>
                <a:gd name="T7" fmla="*/ 5 h 24"/>
                <a:gd name="T8" fmla="*/ 14 w 20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14" y="3"/>
                  </a:moveTo>
                  <a:cubicBezTo>
                    <a:pt x="12" y="10"/>
                    <a:pt x="8" y="14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12" y="20"/>
                    <a:pt x="18" y="13"/>
                    <a:pt x="20" y="5"/>
                  </a:cubicBezTo>
                  <a:cubicBezTo>
                    <a:pt x="20" y="1"/>
                    <a:pt x="15" y="0"/>
                    <a:pt x="14" y="3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9" name="Group 20">
            <a:extLst>
              <a:ext uri="{FF2B5EF4-FFF2-40B4-BE49-F238E27FC236}">
                <a16:creationId xmlns:a16="http://schemas.microsoft.com/office/drawing/2014/main" id="{729C6754-6B4D-4AF2-8AB8-92C9DB97FB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38287" y="2877531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53501DB-0D93-4E18-AFC1-206D40025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012E0B62-2244-4030-B6AE-60FF30431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095059AC-0D47-4D50-97E8-F3D53C224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0C314F0A-D866-4FFE-8C79-31FF5D4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EAF385A-C3AD-4B10-91DD-50FBE1BA4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1E7A604-616A-4E42-A6A3-2466AF2D5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573A9EBE-C6D1-4920-BB3F-9D649D7FC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B4E3E99-12AD-4080-89EB-8C2C1483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8AD26750-142B-4AEB-93AA-294898154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DEA7BE0-4A97-48F1-9C25-72ECE37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8E70BFB-5553-4494-805F-21640DE2C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A1505B2E-422B-40C5-913D-6302138EA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5" name="Group 20">
            <a:extLst>
              <a:ext uri="{FF2B5EF4-FFF2-40B4-BE49-F238E27FC236}">
                <a16:creationId xmlns:a16="http://schemas.microsoft.com/office/drawing/2014/main" id="{1C399DF4-5AC1-4981-863B-FD688CDE80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38287" y="3978627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573CC75E-D495-47FA-B950-991A8BA3E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607F5EF-E022-48AD-81BC-5A689AD37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03CA4C-C850-4D85-8E1D-4ACCC01E3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1D923B0-A706-4838-9B72-C1180494C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B48D2AC5-9ECB-46CF-9802-B3CB6C373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351D72E-B640-4FDA-B68F-AC474BCFC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A41C0C49-1702-44D0-A05A-77A29D69E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8D957B7C-E527-4E20-83D5-10F7C2646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68DD7275-3529-4A03-AEEA-50E33EF4F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F8ED4795-642A-4004-8B42-D68D85239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F89BAC59-3F28-419A-84DE-552D6AFA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491B4642-B65E-46B0-8FE5-3C047BC59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8" name="Group 20">
            <a:extLst>
              <a:ext uri="{FF2B5EF4-FFF2-40B4-BE49-F238E27FC236}">
                <a16:creationId xmlns:a16="http://schemas.microsoft.com/office/drawing/2014/main" id="{8DE6F0F8-98B5-43E5-98DB-6946B768D5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38287" y="5079723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178BFEA5-B124-432E-AD53-B19178D5B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725A08C9-E55D-4FCB-B6D6-5703DFA22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3F6EEC7C-ECDB-44F4-81A7-8451925F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78FB8347-35BD-4FDB-95C6-050CE0EA0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8175344A-3818-49D2-A6A8-3887A5CAA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14AB4272-AF3B-4BCC-944A-0876918F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B0934CC4-CAE2-47F2-8703-A428943E9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C0AE31BE-129E-4966-BA77-EC60313C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ADA49DCE-ABDB-4599-86A2-E7D573727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520390D3-E7CB-4369-9D90-8AF48542B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2281254A-09B5-439D-AF7F-0098F5D0D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BE0D6BF0-3339-4BB8-A9CF-A51B1F9CB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6CE173A7-32A4-420D-8495-72CEC4B00478}"/>
              </a:ext>
            </a:extLst>
          </p:cNvPr>
          <p:cNvSpPr txBox="1"/>
          <p:nvPr/>
        </p:nvSpPr>
        <p:spPr>
          <a:xfrm>
            <a:off x="6914421" y="2380094"/>
            <a:ext cx="5277579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4CF647-ADA5-4838-BDA6-5B971EA9F928}"/>
              </a:ext>
            </a:extLst>
          </p:cNvPr>
          <p:cNvGrpSpPr/>
          <p:nvPr/>
        </p:nvGrpSpPr>
        <p:grpSpPr>
          <a:xfrm>
            <a:off x="7333675" y="3778832"/>
            <a:ext cx="3520883" cy="830997"/>
            <a:chOff x="6818250" y="865572"/>
            <a:chExt cx="3520883" cy="830997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0338660-5589-4B27-89B0-1D1B31D367AD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對於異常值的敏感性相對較低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3D08F4D-3E7D-4F63-B0D2-70E5BE2C1040}"/>
                </a:ext>
              </a:extLst>
            </p:cNvPr>
            <p:cNvSpPr txBox="1"/>
            <p:nvPr/>
          </p:nvSpPr>
          <p:spPr>
            <a:xfrm>
              <a:off x="6818251" y="1249941"/>
              <a:ext cx="3520882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7FCD82B-07EC-4D23-A225-10869A70716E}"/>
              </a:ext>
            </a:extLst>
          </p:cNvPr>
          <p:cNvGrpSpPr/>
          <p:nvPr/>
        </p:nvGrpSpPr>
        <p:grpSpPr>
          <a:xfrm>
            <a:off x="7333675" y="4871990"/>
            <a:ext cx="3520883" cy="1569660"/>
            <a:chOff x="6818250" y="865572"/>
            <a:chExt cx="3520883" cy="1569660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FDBC913-6220-4BB9-8C8D-3290198981A2}"/>
                </a:ext>
              </a:extLst>
            </p:cNvPr>
            <p:cNvSpPr txBox="1"/>
            <p:nvPr/>
          </p:nvSpPr>
          <p:spPr>
            <a:xfrm>
              <a:off x="6818250" y="865572"/>
              <a:ext cx="3433570" cy="15696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與目標變量相同的單位進行度量，它能夠提供不同模型之間的直接比較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7F84292-419A-440E-9009-C41AC3F39B0A}"/>
                </a:ext>
              </a:extLst>
            </p:cNvPr>
            <p:cNvSpPr txBox="1"/>
            <p:nvPr/>
          </p:nvSpPr>
          <p:spPr>
            <a:xfrm>
              <a:off x="6818251" y="1249941"/>
              <a:ext cx="3520882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70" name="Freeform 9">
            <a:extLst>
              <a:ext uri="{FF2B5EF4-FFF2-40B4-BE49-F238E27FC236}">
                <a16:creationId xmlns:a16="http://schemas.microsoft.com/office/drawing/2014/main" id="{E77525F0-C0C5-4F35-9030-E153EF9B544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06C6E7B-7A16-4892-9D9D-9E62E99C11DE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RMSE</a:t>
            </a:r>
          </a:p>
        </p:txBody>
      </p:sp>
      <p:pic>
        <p:nvPicPr>
          <p:cNvPr id="1026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FB0B5953-86D4-4ACA-B555-C339CEFC1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83" y="501093"/>
            <a:ext cx="64674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文本框 61">
            <a:extLst>
              <a:ext uri="{FF2B5EF4-FFF2-40B4-BE49-F238E27FC236}">
                <a16:creationId xmlns:a16="http://schemas.microsoft.com/office/drawing/2014/main" id="{DAFB21CA-914D-4F04-82D2-A081A0917CFC}"/>
              </a:ext>
            </a:extLst>
          </p:cNvPr>
          <p:cNvSpPr txBox="1"/>
          <p:nvPr/>
        </p:nvSpPr>
        <p:spPr>
          <a:xfrm>
            <a:off x="7272521" y="2673046"/>
            <a:ext cx="3518537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與目標變量相同的單位</a:t>
            </a:r>
            <a:endParaRPr lang="en-US" altLang="zh-TW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來度量預測誤差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5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44B75611-DD1D-4DD8-BE69-E709E5F14B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5102" y="1152254"/>
            <a:ext cx="4567238" cy="3532187"/>
            <a:chOff x="2277" y="340"/>
            <a:chExt cx="2877" cy="2225"/>
          </a:xfrm>
          <a:solidFill>
            <a:srgbClr val="3C3C3B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5C768F5-4CB2-4473-972D-1F8768352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340"/>
              <a:ext cx="2877" cy="2225"/>
            </a:xfrm>
            <a:custGeom>
              <a:avLst/>
              <a:gdLst>
                <a:gd name="T0" fmla="*/ 919 w 949"/>
                <a:gd name="T1" fmla="*/ 10 h 733"/>
                <a:gd name="T2" fmla="*/ 763 w 949"/>
                <a:gd name="T3" fmla="*/ 67 h 733"/>
                <a:gd name="T4" fmla="*/ 815 w 949"/>
                <a:gd name="T5" fmla="*/ 104 h 733"/>
                <a:gd name="T6" fmla="*/ 769 w 949"/>
                <a:gd name="T7" fmla="*/ 70 h 733"/>
                <a:gd name="T8" fmla="*/ 914 w 949"/>
                <a:gd name="T9" fmla="*/ 17 h 733"/>
                <a:gd name="T10" fmla="*/ 940 w 949"/>
                <a:gd name="T11" fmla="*/ 30 h 733"/>
                <a:gd name="T12" fmla="*/ 922 w 949"/>
                <a:gd name="T13" fmla="*/ 159 h 733"/>
                <a:gd name="T14" fmla="*/ 913 w 949"/>
                <a:gd name="T15" fmla="*/ 169 h 733"/>
                <a:gd name="T16" fmla="*/ 876 w 949"/>
                <a:gd name="T17" fmla="*/ 129 h 733"/>
                <a:gd name="T18" fmla="*/ 874 w 949"/>
                <a:gd name="T19" fmla="*/ 124 h 733"/>
                <a:gd name="T20" fmla="*/ 780 w 949"/>
                <a:gd name="T21" fmla="*/ 318 h 733"/>
                <a:gd name="T22" fmla="*/ 652 w 949"/>
                <a:gd name="T23" fmla="*/ 300 h 733"/>
                <a:gd name="T24" fmla="*/ 640 w 949"/>
                <a:gd name="T25" fmla="*/ 451 h 733"/>
                <a:gd name="T26" fmla="*/ 449 w 949"/>
                <a:gd name="T27" fmla="*/ 465 h 733"/>
                <a:gd name="T28" fmla="*/ 440 w 949"/>
                <a:gd name="T29" fmla="*/ 603 h 733"/>
                <a:gd name="T30" fmla="*/ 263 w 949"/>
                <a:gd name="T31" fmla="*/ 601 h 733"/>
                <a:gd name="T32" fmla="*/ 259 w 949"/>
                <a:gd name="T33" fmla="*/ 726 h 733"/>
                <a:gd name="T34" fmla="*/ 62 w 949"/>
                <a:gd name="T35" fmla="*/ 727 h 733"/>
                <a:gd name="T36" fmla="*/ 8 w 949"/>
                <a:gd name="T37" fmla="*/ 684 h 733"/>
                <a:gd name="T38" fmla="*/ 209 w 949"/>
                <a:gd name="T39" fmla="*/ 657 h 733"/>
                <a:gd name="T40" fmla="*/ 218 w 949"/>
                <a:gd name="T41" fmla="*/ 589 h 733"/>
                <a:gd name="T42" fmla="*/ 225 w 949"/>
                <a:gd name="T43" fmla="*/ 538 h 733"/>
                <a:gd name="T44" fmla="*/ 391 w 949"/>
                <a:gd name="T45" fmla="*/ 544 h 733"/>
                <a:gd name="T46" fmla="*/ 395 w 949"/>
                <a:gd name="T47" fmla="*/ 542 h 733"/>
                <a:gd name="T48" fmla="*/ 402 w 949"/>
                <a:gd name="T49" fmla="*/ 419 h 733"/>
                <a:gd name="T50" fmla="*/ 435 w 949"/>
                <a:gd name="T51" fmla="*/ 409 h 733"/>
                <a:gd name="T52" fmla="*/ 601 w 949"/>
                <a:gd name="T53" fmla="*/ 408 h 733"/>
                <a:gd name="T54" fmla="*/ 610 w 949"/>
                <a:gd name="T55" fmla="*/ 266 h 733"/>
                <a:gd name="T56" fmla="*/ 637 w 949"/>
                <a:gd name="T57" fmla="*/ 258 h 733"/>
                <a:gd name="T58" fmla="*/ 746 w 949"/>
                <a:gd name="T59" fmla="*/ 268 h 733"/>
                <a:gd name="T60" fmla="*/ 819 w 949"/>
                <a:gd name="T61" fmla="*/ 109 h 733"/>
                <a:gd name="T62" fmla="*/ 753 w 949"/>
                <a:gd name="T63" fmla="*/ 246 h 733"/>
                <a:gd name="T64" fmla="*/ 684 w 949"/>
                <a:gd name="T65" fmla="*/ 258 h 733"/>
                <a:gd name="T66" fmla="*/ 607 w 949"/>
                <a:gd name="T67" fmla="*/ 253 h 733"/>
                <a:gd name="T68" fmla="*/ 597 w 949"/>
                <a:gd name="T69" fmla="*/ 381 h 733"/>
                <a:gd name="T70" fmla="*/ 575 w 949"/>
                <a:gd name="T71" fmla="*/ 407 h 733"/>
                <a:gd name="T72" fmla="*/ 398 w 949"/>
                <a:gd name="T73" fmla="*/ 405 h 733"/>
                <a:gd name="T74" fmla="*/ 391 w 949"/>
                <a:gd name="T75" fmla="*/ 540 h 733"/>
                <a:gd name="T76" fmla="*/ 216 w 949"/>
                <a:gd name="T77" fmla="*/ 536 h 733"/>
                <a:gd name="T78" fmla="*/ 202 w 949"/>
                <a:gd name="T79" fmla="*/ 653 h 733"/>
                <a:gd name="T80" fmla="*/ 164 w 949"/>
                <a:gd name="T81" fmla="*/ 651 h 733"/>
                <a:gd name="T82" fmla="*/ 6 w 949"/>
                <a:gd name="T83" fmla="*/ 643 h 733"/>
                <a:gd name="T84" fmla="*/ 3 w 949"/>
                <a:gd name="T85" fmla="*/ 690 h 733"/>
                <a:gd name="T86" fmla="*/ 15 w 949"/>
                <a:gd name="T87" fmla="*/ 729 h 733"/>
                <a:gd name="T88" fmla="*/ 259 w 949"/>
                <a:gd name="T89" fmla="*/ 730 h 733"/>
                <a:gd name="T90" fmla="*/ 263 w 949"/>
                <a:gd name="T91" fmla="*/ 725 h 733"/>
                <a:gd name="T92" fmla="*/ 267 w 949"/>
                <a:gd name="T93" fmla="*/ 618 h 733"/>
                <a:gd name="T94" fmla="*/ 293 w 949"/>
                <a:gd name="T95" fmla="*/ 603 h 733"/>
                <a:gd name="T96" fmla="*/ 441 w 949"/>
                <a:gd name="T97" fmla="*/ 607 h 733"/>
                <a:gd name="T98" fmla="*/ 451 w 949"/>
                <a:gd name="T99" fmla="*/ 522 h 733"/>
                <a:gd name="T100" fmla="*/ 465 w 949"/>
                <a:gd name="T101" fmla="*/ 468 h 733"/>
                <a:gd name="T102" fmla="*/ 642 w 949"/>
                <a:gd name="T103" fmla="*/ 455 h 733"/>
                <a:gd name="T104" fmla="*/ 644 w 949"/>
                <a:gd name="T105" fmla="*/ 451 h 733"/>
                <a:gd name="T106" fmla="*/ 651 w 949"/>
                <a:gd name="T107" fmla="*/ 349 h 733"/>
                <a:gd name="T108" fmla="*/ 681 w 949"/>
                <a:gd name="T109" fmla="*/ 310 h 733"/>
                <a:gd name="T110" fmla="*/ 780 w 949"/>
                <a:gd name="T111" fmla="*/ 323 h 733"/>
                <a:gd name="T112" fmla="*/ 784 w 949"/>
                <a:gd name="T113" fmla="*/ 320 h 733"/>
                <a:gd name="T114" fmla="*/ 919 w 949"/>
                <a:gd name="T115" fmla="*/ 181 h 733"/>
                <a:gd name="T116" fmla="*/ 939 w 949"/>
                <a:gd name="T117" fmla="*/ 78 h 733"/>
                <a:gd name="T118" fmla="*/ 943 w 949"/>
                <a:gd name="T119" fmla="*/ 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9" h="733">
                  <a:moveTo>
                    <a:pt x="943" y="3"/>
                  </a:moveTo>
                  <a:cubicBezTo>
                    <a:pt x="938" y="0"/>
                    <a:pt x="924" y="8"/>
                    <a:pt x="919" y="10"/>
                  </a:cubicBezTo>
                  <a:cubicBezTo>
                    <a:pt x="902" y="16"/>
                    <a:pt x="884" y="23"/>
                    <a:pt x="867" y="29"/>
                  </a:cubicBezTo>
                  <a:cubicBezTo>
                    <a:pt x="832" y="42"/>
                    <a:pt x="798" y="54"/>
                    <a:pt x="763" y="67"/>
                  </a:cubicBezTo>
                  <a:cubicBezTo>
                    <a:pt x="762" y="68"/>
                    <a:pt x="761" y="70"/>
                    <a:pt x="763" y="71"/>
                  </a:cubicBezTo>
                  <a:cubicBezTo>
                    <a:pt x="780" y="82"/>
                    <a:pt x="798" y="93"/>
                    <a:pt x="815" y="104"/>
                  </a:cubicBezTo>
                  <a:cubicBezTo>
                    <a:pt x="818" y="106"/>
                    <a:pt x="820" y="102"/>
                    <a:pt x="818" y="100"/>
                  </a:cubicBezTo>
                  <a:cubicBezTo>
                    <a:pt x="801" y="90"/>
                    <a:pt x="785" y="80"/>
                    <a:pt x="769" y="70"/>
                  </a:cubicBezTo>
                  <a:cubicBezTo>
                    <a:pt x="800" y="58"/>
                    <a:pt x="831" y="47"/>
                    <a:pt x="862" y="36"/>
                  </a:cubicBezTo>
                  <a:cubicBezTo>
                    <a:pt x="879" y="29"/>
                    <a:pt x="896" y="23"/>
                    <a:pt x="914" y="17"/>
                  </a:cubicBezTo>
                  <a:cubicBezTo>
                    <a:pt x="920" y="14"/>
                    <a:pt x="927" y="11"/>
                    <a:pt x="933" y="9"/>
                  </a:cubicBezTo>
                  <a:cubicBezTo>
                    <a:pt x="947" y="7"/>
                    <a:pt x="941" y="20"/>
                    <a:pt x="940" y="30"/>
                  </a:cubicBezTo>
                  <a:cubicBezTo>
                    <a:pt x="937" y="66"/>
                    <a:pt x="932" y="102"/>
                    <a:pt x="926" y="138"/>
                  </a:cubicBezTo>
                  <a:cubicBezTo>
                    <a:pt x="925" y="145"/>
                    <a:pt x="924" y="152"/>
                    <a:pt x="922" y="159"/>
                  </a:cubicBezTo>
                  <a:cubicBezTo>
                    <a:pt x="921" y="163"/>
                    <a:pt x="921" y="168"/>
                    <a:pt x="920" y="172"/>
                  </a:cubicBezTo>
                  <a:cubicBezTo>
                    <a:pt x="917" y="175"/>
                    <a:pt x="914" y="173"/>
                    <a:pt x="913" y="169"/>
                  </a:cubicBezTo>
                  <a:cubicBezTo>
                    <a:pt x="899" y="159"/>
                    <a:pt x="888" y="142"/>
                    <a:pt x="877" y="130"/>
                  </a:cubicBezTo>
                  <a:cubicBezTo>
                    <a:pt x="877" y="129"/>
                    <a:pt x="876" y="129"/>
                    <a:pt x="876" y="129"/>
                  </a:cubicBezTo>
                  <a:cubicBezTo>
                    <a:pt x="877" y="128"/>
                    <a:pt x="877" y="127"/>
                    <a:pt x="878" y="126"/>
                  </a:cubicBezTo>
                  <a:cubicBezTo>
                    <a:pt x="879" y="124"/>
                    <a:pt x="875" y="122"/>
                    <a:pt x="874" y="124"/>
                  </a:cubicBezTo>
                  <a:cubicBezTo>
                    <a:pt x="841" y="188"/>
                    <a:pt x="810" y="252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37" y="315"/>
                    <a:pt x="694" y="309"/>
                    <a:pt x="652" y="300"/>
                  </a:cubicBezTo>
                  <a:cubicBezTo>
                    <a:pt x="651" y="299"/>
                    <a:pt x="650" y="300"/>
                    <a:pt x="650" y="302"/>
                  </a:cubicBezTo>
                  <a:cubicBezTo>
                    <a:pt x="646" y="351"/>
                    <a:pt x="643" y="401"/>
                    <a:pt x="640" y="451"/>
                  </a:cubicBezTo>
                  <a:cubicBezTo>
                    <a:pt x="578" y="461"/>
                    <a:pt x="515" y="465"/>
                    <a:pt x="451" y="463"/>
                  </a:cubicBezTo>
                  <a:cubicBezTo>
                    <a:pt x="450" y="463"/>
                    <a:pt x="449" y="464"/>
                    <a:pt x="449" y="465"/>
                  </a:cubicBezTo>
                  <a:cubicBezTo>
                    <a:pt x="448" y="511"/>
                    <a:pt x="445" y="557"/>
                    <a:pt x="441" y="603"/>
                  </a:cubicBezTo>
                  <a:cubicBezTo>
                    <a:pt x="441" y="603"/>
                    <a:pt x="441" y="603"/>
                    <a:pt x="440" y="603"/>
                  </a:cubicBezTo>
                  <a:cubicBezTo>
                    <a:pt x="382" y="601"/>
                    <a:pt x="324" y="600"/>
                    <a:pt x="265" y="598"/>
                  </a:cubicBezTo>
                  <a:cubicBezTo>
                    <a:pt x="264" y="598"/>
                    <a:pt x="263" y="599"/>
                    <a:pt x="263" y="601"/>
                  </a:cubicBezTo>
                  <a:cubicBezTo>
                    <a:pt x="262" y="642"/>
                    <a:pt x="260" y="683"/>
                    <a:pt x="259" y="725"/>
                  </a:cubicBezTo>
                  <a:cubicBezTo>
                    <a:pt x="259" y="725"/>
                    <a:pt x="259" y="725"/>
                    <a:pt x="259" y="726"/>
                  </a:cubicBezTo>
                  <a:cubicBezTo>
                    <a:pt x="206" y="726"/>
                    <a:pt x="152" y="727"/>
                    <a:pt x="98" y="727"/>
                  </a:cubicBezTo>
                  <a:cubicBezTo>
                    <a:pt x="86" y="727"/>
                    <a:pt x="74" y="727"/>
                    <a:pt x="62" y="727"/>
                  </a:cubicBezTo>
                  <a:cubicBezTo>
                    <a:pt x="49" y="727"/>
                    <a:pt x="34" y="729"/>
                    <a:pt x="22" y="726"/>
                  </a:cubicBezTo>
                  <a:cubicBezTo>
                    <a:pt x="1" y="720"/>
                    <a:pt x="8" y="700"/>
                    <a:pt x="8" y="684"/>
                  </a:cubicBezTo>
                  <a:cubicBezTo>
                    <a:pt x="8" y="672"/>
                    <a:pt x="8" y="659"/>
                    <a:pt x="8" y="647"/>
                  </a:cubicBezTo>
                  <a:cubicBezTo>
                    <a:pt x="75" y="650"/>
                    <a:pt x="142" y="654"/>
                    <a:pt x="209" y="657"/>
                  </a:cubicBezTo>
                  <a:cubicBezTo>
                    <a:pt x="210" y="658"/>
                    <a:pt x="211" y="657"/>
                    <a:pt x="211" y="656"/>
                  </a:cubicBezTo>
                  <a:cubicBezTo>
                    <a:pt x="214" y="634"/>
                    <a:pt x="216" y="611"/>
                    <a:pt x="218" y="589"/>
                  </a:cubicBezTo>
                  <a:cubicBezTo>
                    <a:pt x="219" y="578"/>
                    <a:pt x="219" y="567"/>
                    <a:pt x="220" y="556"/>
                  </a:cubicBezTo>
                  <a:cubicBezTo>
                    <a:pt x="220" y="549"/>
                    <a:pt x="218" y="542"/>
                    <a:pt x="225" y="538"/>
                  </a:cubicBezTo>
                  <a:cubicBezTo>
                    <a:pt x="229" y="536"/>
                    <a:pt x="239" y="539"/>
                    <a:pt x="242" y="539"/>
                  </a:cubicBezTo>
                  <a:cubicBezTo>
                    <a:pt x="292" y="540"/>
                    <a:pt x="341" y="542"/>
                    <a:pt x="391" y="544"/>
                  </a:cubicBezTo>
                  <a:cubicBezTo>
                    <a:pt x="391" y="544"/>
                    <a:pt x="392" y="544"/>
                    <a:pt x="392" y="544"/>
                  </a:cubicBezTo>
                  <a:cubicBezTo>
                    <a:pt x="393" y="544"/>
                    <a:pt x="395" y="544"/>
                    <a:pt x="395" y="542"/>
                  </a:cubicBezTo>
                  <a:cubicBezTo>
                    <a:pt x="397" y="514"/>
                    <a:pt x="398" y="487"/>
                    <a:pt x="400" y="460"/>
                  </a:cubicBezTo>
                  <a:cubicBezTo>
                    <a:pt x="400" y="447"/>
                    <a:pt x="399" y="432"/>
                    <a:pt x="402" y="419"/>
                  </a:cubicBezTo>
                  <a:cubicBezTo>
                    <a:pt x="404" y="409"/>
                    <a:pt x="404" y="409"/>
                    <a:pt x="414" y="408"/>
                  </a:cubicBezTo>
                  <a:cubicBezTo>
                    <a:pt x="421" y="408"/>
                    <a:pt x="428" y="409"/>
                    <a:pt x="435" y="409"/>
                  </a:cubicBezTo>
                  <a:cubicBezTo>
                    <a:pt x="489" y="411"/>
                    <a:pt x="544" y="412"/>
                    <a:pt x="599" y="410"/>
                  </a:cubicBezTo>
                  <a:cubicBezTo>
                    <a:pt x="600" y="410"/>
                    <a:pt x="601" y="409"/>
                    <a:pt x="601" y="408"/>
                  </a:cubicBezTo>
                  <a:cubicBezTo>
                    <a:pt x="601" y="384"/>
                    <a:pt x="602" y="361"/>
                    <a:pt x="603" y="337"/>
                  </a:cubicBezTo>
                  <a:cubicBezTo>
                    <a:pt x="605" y="315"/>
                    <a:pt x="604" y="288"/>
                    <a:pt x="610" y="266"/>
                  </a:cubicBezTo>
                  <a:cubicBezTo>
                    <a:pt x="612" y="259"/>
                    <a:pt x="611" y="257"/>
                    <a:pt x="620" y="256"/>
                  </a:cubicBezTo>
                  <a:cubicBezTo>
                    <a:pt x="625" y="255"/>
                    <a:pt x="631" y="257"/>
                    <a:pt x="637" y="258"/>
                  </a:cubicBezTo>
                  <a:cubicBezTo>
                    <a:pt x="648" y="259"/>
                    <a:pt x="659" y="260"/>
                    <a:pt x="671" y="261"/>
                  </a:cubicBezTo>
                  <a:cubicBezTo>
                    <a:pt x="696" y="263"/>
                    <a:pt x="721" y="266"/>
                    <a:pt x="746" y="268"/>
                  </a:cubicBezTo>
                  <a:cubicBezTo>
                    <a:pt x="746" y="269"/>
                    <a:pt x="747" y="268"/>
                    <a:pt x="748" y="267"/>
                  </a:cubicBezTo>
                  <a:cubicBezTo>
                    <a:pt x="772" y="215"/>
                    <a:pt x="796" y="162"/>
                    <a:pt x="819" y="109"/>
                  </a:cubicBezTo>
                  <a:cubicBezTo>
                    <a:pt x="820" y="106"/>
                    <a:pt x="816" y="104"/>
                    <a:pt x="815" y="107"/>
                  </a:cubicBezTo>
                  <a:cubicBezTo>
                    <a:pt x="795" y="154"/>
                    <a:pt x="774" y="200"/>
                    <a:pt x="753" y="246"/>
                  </a:cubicBezTo>
                  <a:cubicBezTo>
                    <a:pt x="746" y="261"/>
                    <a:pt x="742" y="264"/>
                    <a:pt x="725" y="262"/>
                  </a:cubicBezTo>
                  <a:cubicBezTo>
                    <a:pt x="712" y="261"/>
                    <a:pt x="698" y="259"/>
                    <a:pt x="684" y="258"/>
                  </a:cubicBezTo>
                  <a:cubicBezTo>
                    <a:pt x="659" y="256"/>
                    <a:pt x="634" y="253"/>
                    <a:pt x="609" y="251"/>
                  </a:cubicBezTo>
                  <a:cubicBezTo>
                    <a:pt x="608" y="251"/>
                    <a:pt x="607" y="252"/>
                    <a:pt x="607" y="253"/>
                  </a:cubicBezTo>
                  <a:cubicBezTo>
                    <a:pt x="603" y="282"/>
                    <a:pt x="601" y="311"/>
                    <a:pt x="599" y="340"/>
                  </a:cubicBezTo>
                  <a:cubicBezTo>
                    <a:pt x="598" y="354"/>
                    <a:pt x="598" y="367"/>
                    <a:pt x="597" y="381"/>
                  </a:cubicBezTo>
                  <a:cubicBezTo>
                    <a:pt x="597" y="385"/>
                    <a:pt x="599" y="398"/>
                    <a:pt x="597" y="401"/>
                  </a:cubicBezTo>
                  <a:cubicBezTo>
                    <a:pt x="592" y="409"/>
                    <a:pt x="583" y="406"/>
                    <a:pt x="575" y="407"/>
                  </a:cubicBezTo>
                  <a:cubicBezTo>
                    <a:pt x="517" y="408"/>
                    <a:pt x="459" y="406"/>
                    <a:pt x="400" y="403"/>
                  </a:cubicBezTo>
                  <a:cubicBezTo>
                    <a:pt x="399" y="403"/>
                    <a:pt x="398" y="404"/>
                    <a:pt x="398" y="405"/>
                  </a:cubicBezTo>
                  <a:cubicBezTo>
                    <a:pt x="396" y="450"/>
                    <a:pt x="393" y="495"/>
                    <a:pt x="391" y="540"/>
                  </a:cubicBezTo>
                  <a:cubicBezTo>
                    <a:pt x="391" y="540"/>
                    <a:pt x="391" y="540"/>
                    <a:pt x="391" y="540"/>
                  </a:cubicBezTo>
                  <a:cubicBezTo>
                    <a:pt x="333" y="537"/>
                    <a:pt x="276" y="535"/>
                    <a:pt x="218" y="534"/>
                  </a:cubicBezTo>
                  <a:cubicBezTo>
                    <a:pt x="217" y="534"/>
                    <a:pt x="216" y="535"/>
                    <a:pt x="216" y="536"/>
                  </a:cubicBezTo>
                  <a:cubicBezTo>
                    <a:pt x="216" y="560"/>
                    <a:pt x="214" y="585"/>
                    <a:pt x="212" y="609"/>
                  </a:cubicBezTo>
                  <a:cubicBezTo>
                    <a:pt x="211" y="619"/>
                    <a:pt x="212" y="647"/>
                    <a:pt x="202" y="653"/>
                  </a:cubicBezTo>
                  <a:cubicBezTo>
                    <a:pt x="198" y="655"/>
                    <a:pt x="188" y="652"/>
                    <a:pt x="184" y="652"/>
                  </a:cubicBezTo>
                  <a:cubicBezTo>
                    <a:pt x="178" y="652"/>
                    <a:pt x="171" y="651"/>
                    <a:pt x="164" y="651"/>
                  </a:cubicBezTo>
                  <a:cubicBezTo>
                    <a:pt x="112" y="648"/>
                    <a:pt x="59" y="645"/>
                    <a:pt x="7" y="643"/>
                  </a:cubicBezTo>
                  <a:cubicBezTo>
                    <a:pt x="7" y="643"/>
                    <a:pt x="7" y="643"/>
                    <a:pt x="6" y="643"/>
                  </a:cubicBezTo>
                  <a:cubicBezTo>
                    <a:pt x="5" y="642"/>
                    <a:pt x="3" y="643"/>
                    <a:pt x="3" y="645"/>
                  </a:cubicBezTo>
                  <a:cubicBezTo>
                    <a:pt x="3" y="690"/>
                    <a:pt x="3" y="690"/>
                    <a:pt x="3" y="690"/>
                  </a:cubicBezTo>
                  <a:cubicBezTo>
                    <a:pt x="3" y="699"/>
                    <a:pt x="0" y="714"/>
                    <a:pt x="4" y="722"/>
                  </a:cubicBezTo>
                  <a:cubicBezTo>
                    <a:pt x="7" y="728"/>
                    <a:pt x="9" y="728"/>
                    <a:pt x="15" y="729"/>
                  </a:cubicBezTo>
                  <a:cubicBezTo>
                    <a:pt x="31" y="733"/>
                    <a:pt x="49" y="731"/>
                    <a:pt x="65" y="731"/>
                  </a:cubicBezTo>
                  <a:cubicBezTo>
                    <a:pt x="130" y="732"/>
                    <a:pt x="195" y="730"/>
                    <a:pt x="259" y="730"/>
                  </a:cubicBezTo>
                  <a:cubicBezTo>
                    <a:pt x="261" y="730"/>
                    <a:pt x="262" y="728"/>
                    <a:pt x="261" y="727"/>
                  </a:cubicBezTo>
                  <a:cubicBezTo>
                    <a:pt x="262" y="727"/>
                    <a:pt x="263" y="726"/>
                    <a:pt x="263" y="725"/>
                  </a:cubicBezTo>
                  <a:cubicBezTo>
                    <a:pt x="264" y="701"/>
                    <a:pt x="265" y="676"/>
                    <a:pt x="266" y="652"/>
                  </a:cubicBezTo>
                  <a:cubicBezTo>
                    <a:pt x="266" y="641"/>
                    <a:pt x="266" y="629"/>
                    <a:pt x="267" y="618"/>
                  </a:cubicBezTo>
                  <a:cubicBezTo>
                    <a:pt x="267" y="612"/>
                    <a:pt x="266" y="606"/>
                    <a:pt x="272" y="603"/>
                  </a:cubicBezTo>
                  <a:cubicBezTo>
                    <a:pt x="276" y="601"/>
                    <a:pt x="290" y="603"/>
                    <a:pt x="293" y="603"/>
                  </a:cubicBezTo>
                  <a:cubicBezTo>
                    <a:pt x="342" y="605"/>
                    <a:pt x="391" y="606"/>
                    <a:pt x="440" y="607"/>
                  </a:cubicBezTo>
                  <a:cubicBezTo>
                    <a:pt x="441" y="607"/>
                    <a:pt x="441" y="607"/>
                    <a:pt x="441" y="607"/>
                  </a:cubicBezTo>
                  <a:cubicBezTo>
                    <a:pt x="442" y="608"/>
                    <a:pt x="445" y="608"/>
                    <a:pt x="445" y="606"/>
                  </a:cubicBezTo>
                  <a:cubicBezTo>
                    <a:pt x="448" y="578"/>
                    <a:pt x="450" y="550"/>
                    <a:pt x="451" y="522"/>
                  </a:cubicBezTo>
                  <a:cubicBezTo>
                    <a:pt x="452" y="508"/>
                    <a:pt x="451" y="493"/>
                    <a:pt x="453" y="479"/>
                  </a:cubicBezTo>
                  <a:cubicBezTo>
                    <a:pt x="455" y="469"/>
                    <a:pt x="454" y="469"/>
                    <a:pt x="465" y="468"/>
                  </a:cubicBezTo>
                  <a:cubicBezTo>
                    <a:pt x="471" y="467"/>
                    <a:pt x="479" y="468"/>
                    <a:pt x="485" y="468"/>
                  </a:cubicBezTo>
                  <a:cubicBezTo>
                    <a:pt x="538" y="468"/>
                    <a:pt x="590" y="463"/>
                    <a:pt x="642" y="455"/>
                  </a:cubicBezTo>
                  <a:cubicBezTo>
                    <a:pt x="643" y="455"/>
                    <a:pt x="643" y="454"/>
                    <a:pt x="643" y="453"/>
                  </a:cubicBezTo>
                  <a:cubicBezTo>
                    <a:pt x="644" y="453"/>
                    <a:pt x="644" y="452"/>
                    <a:pt x="644" y="451"/>
                  </a:cubicBezTo>
                  <a:cubicBezTo>
                    <a:pt x="646" y="429"/>
                    <a:pt x="647" y="406"/>
                    <a:pt x="649" y="383"/>
                  </a:cubicBezTo>
                  <a:cubicBezTo>
                    <a:pt x="649" y="372"/>
                    <a:pt x="650" y="361"/>
                    <a:pt x="651" y="349"/>
                  </a:cubicBezTo>
                  <a:cubicBezTo>
                    <a:pt x="651" y="338"/>
                    <a:pt x="649" y="322"/>
                    <a:pt x="653" y="312"/>
                  </a:cubicBezTo>
                  <a:cubicBezTo>
                    <a:pt x="657" y="301"/>
                    <a:pt x="671" y="308"/>
                    <a:pt x="681" y="310"/>
                  </a:cubicBezTo>
                  <a:cubicBezTo>
                    <a:pt x="692" y="312"/>
                    <a:pt x="703" y="314"/>
                    <a:pt x="715" y="316"/>
                  </a:cubicBezTo>
                  <a:cubicBezTo>
                    <a:pt x="736" y="319"/>
                    <a:pt x="758" y="321"/>
                    <a:pt x="780" y="323"/>
                  </a:cubicBezTo>
                  <a:cubicBezTo>
                    <a:pt x="781" y="323"/>
                    <a:pt x="782" y="322"/>
                    <a:pt x="782" y="321"/>
                  </a:cubicBezTo>
                  <a:cubicBezTo>
                    <a:pt x="782" y="321"/>
                    <a:pt x="783" y="321"/>
                    <a:pt x="784" y="320"/>
                  </a:cubicBezTo>
                  <a:cubicBezTo>
                    <a:pt x="813" y="257"/>
                    <a:pt x="843" y="195"/>
                    <a:pt x="874" y="133"/>
                  </a:cubicBezTo>
                  <a:cubicBezTo>
                    <a:pt x="888" y="150"/>
                    <a:pt x="903" y="166"/>
                    <a:pt x="919" y="181"/>
                  </a:cubicBezTo>
                  <a:cubicBezTo>
                    <a:pt x="920" y="182"/>
                    <a:pt x="922" y="182"/>
                    <a:pt x="922" y="180"/>
                  </a:cubicBezTo>
                  <a:cubicBezTo>
                    <a:pt x="929" y="146"/>
                    <a:pt x="935" y="112"/>
                    <a:pt x="939" y="78"/>
                  </a:cubicBezTo>
                  <a:cubicBezTo>
                    <a:pt x="941" y="60"/>
                    <a:pt x="943" y="41"/>
                    <a:pt x="945" y="23"/>
                  </a:cubicBezTo>
                  <a:cubicBezTo>
                    <a:pt x="945" y="19"/>
                    <a:pt x="949" y="6"/>
                    <a:pt x="943" y="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1C0A995-8EDD-428D-84F2-B18059F3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2501"/>
              <a:ext cx="127" cy="19"/>
            </a:xfrm>
            <a:custGeom>
              <a:avLst/>
              <a:gdLst>
                <a:gd name="T0" fmla="*/ 40 w 42"/>
                <a:gd name="T1" fmla="*/ 2 h 6"/>
                <a:gd name="T2" fmla="*/ 2 w 42"/>
                <a:gd name="T3" fmla="*/ 0 h 6"/>
                <a:gd name="T4" fmla="*/ 2 w 42"/>
                <a:gd name="T5" fmla="*/ 4 h 6"/>
                <a:gd name="T6" fmla="*/ 40 w 42"/>
                <a:gd name="T7" fmla="*/ 6 h 6"/>
                <a:gd name="T8" fmla="*/ 40 w 4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">
                  <a:moveTo>
                    <a:pt x="40" y="2"/>
                  </a:moveTo>
                  <a:cubicBezTo>
                    <a:pt x="27" y="1"/>
                    <a:pt x="15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15" y="5"/>
                    <a:pt x="27" y="5"/>
                    <a:pt x="40" y="6"/>
                  </a:cubicBezTo>
                  <a:cubicBezTo>
                    <a:pt x="42" y="6"/>
                    <a:pt x="42" y="2"/>
                    <a:pt x="40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5EBA391-BC36-49E7-A67A-7950EE248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468"/>
              <a:ext cx="122" cy="27"/>
            </a:xfrm>
            <a:custGeom>
              <a:avLst/>
              <a:gdLst>
                <a:gd name="T0" fmla="*/ 37 w 40"/>
                <a:gd name="T1" fmla="*/ 4 h 9"/>
                <a:gd name="T2" fmla="*/ 3 w 40"/>
                <a:gd name="T3" fmla="*/ 0 h 9"/>
                <a:gd name="T4" fmla="*/ 3 w 40"/>
                <a:gd name="T5" fmla="*/ 4 h 9"/>
                <a:gd name="T6" fmla="*/ 36 w 40"/>
                <a:gd name="T7" fmla="*/ 8 h 9"/>
                <a:gd name="T8" fmla="*/ 37 w 40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">
                  <a:moveTo>
                    <a:pt x="37" y="4"/>
                  </a:moveTo>
                  <a:cubicBezTo>
                    <a:pt x="26" y="2"/>
                    <a:pt x="15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14" y="5"/>
                    <a:pt x="25" y="6"/>
                    <a:pt x="36" y="8"/>
                  </a:cubicBezTo>
                  <a:cubicBezTo>
                    <a:pt x="39" y="9"/>
                    <a:pt x="40" y="5"/>
                    <a:pt x="37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4DD73D4-A1C0-44D6-9EBD-45FEAD0AB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1997"/>
              <a:ext cx="115" cy="28"/>
            </a:xfrm>
            <a:custGeom>
              <a:avLst/>
              <a:gdLst>
                <a:gd name="T0" fmla="*/ 36 w 38"/>
                <a:gd name="T1" fmla="*/ 4 h 9"/>
                <a:gd name="T2" fmla="*/ 3 w 38"/>
                <a:gd name="T3" fmla="*/ 1 h 9"/>
                <a:gd name="T4" fmla="*/ 3 w 38"/>
                <a:gd name="T5" fmla="*/ 5 h 9"/>
                <a:gd name="T6" fmla="*/ 35 w 38"/>
                <a:gd name="T7" fmla="*/ 9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2"/>
                    <a:pt x="14" y="0"/>
                    <a:pt x="3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14" y="5"/>
                    <a:pt x="24" y="6"/>
                    <a:pt x="35" y="9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4C5106E-4747-49C2-A1A5-81367B11E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034"/>
              <a:ext cx="115" cy="27"/>
            </a:xfrm>
            <a:custGeom>
              <a:avLst/>
              <a:gdLst>
                <a:gd name="T0" fmla="*/ 36 w 38"/>
                <a:gd name="T1" fmla="*/ 4 h 9"/>
                <a:gd name="T2" fmla="*/ 2 w 38"/>
                <a:gd name="T3" fmla="*/ 2 h 9"/>
                <a:gd name="T4" fmla="*/ 4 w 38"/>
                <a:gd name="T5" fmla="*/ 6 h 9"/>
                <a:gd name="T6" fmla="*/ 35 w 38"/>
                <a:gd name="T7" fmla="*/ 8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1"/>
                    <a:pt x="14" y="0"/>
                    <a:pt x="2" y="2"/>
                  </a:cubicBezTo>
                  <a:cubicBezTo>
                    <a:pt x="0" y="2"/>
                    <a:pt x="1" y="6"/>
                    <a:pt x="4" y="6"/>
                  </a:cubicBezTo>
                  <a:cubicBezTo>
                    <a:pt x="14" y="4"/>
                    <a:pt x="24" y="5"/>
                    <a:pt x="35" y="8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0B08189-59B8-4412-8181-988001B80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530"/>
              <a:ext cx="24" cy="127"/>
            </a:xfrm>
            <a:custGeom>
              <a:avLst/>
              <a:gdLst>
                <a:gd name="T0" fmla="*/ 4 w 8"/>
                <a:gd name="T1" fmla="*/ 2 h 42"/>
                <a:gd name="T2" fmla="*/ 0 w 8"/>
                <a:gd name="T3" fmla="*/ 40 h 42"/>
                <a:gd name="T4" fmla="*/ 4 w 8"/>
                <a:gd name="T5" fmla="*/ 40 h 42"/>
                <a:gd name="T6" fmla="*/ 8 w 8"/>
                <a:gd name="T7" fmla="*/ 2 h 42"/>
                <a:gd name="T8" fmla="*/ 4 w 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2">
                  <a:moveTo>
                    <a:pt x="4" y="2"/>
                  </a:moveTo>
                  <a:cubicBezTo>
                    <a:pt x="3" y="15"/>
                    <a:pt x="1" y="27"/>
                    <a:pt x="0" y="40"/>
                  </a:cubicBezTo>
                  <a:cubicBezTo>
                    <a:pt x="0" y="42"/>
                    <a:pt x="4" y="42"/>
                    <a:pt x="4" y="40"/>
                  </a:cubicBezTo>
                  <a:cubicBezTo>
                    <a:pt x="6" y="27"/>
                    <a:pt x="7" y="15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F6A12D8-C85E-4088-A900-A1BCA3604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1512"/>
              <a:ext cx="22" cy="121"/>
            </a:xfrm>
            <a:custGeom>
              <a:avLst/>
              <a:gdLst>
                <a:gd name="T0" fmla="*/ 3 w 7"/>
                <a:gd name="T1" fmla="*/ 3 h 40"/>
                <a:gd name="T2" fmla="*/ 0 w 7"/>
                <a:gd name="T3" fmla="*/ 37 h 40"/>
                <a:gd name="T4" fmla="*/ 4 w 7"/>
                <a:gd name="T5" fmla="*/ 37 h 40"/>
                <a:gd name="T6" fmla="*/ 7 w 7"/>
                <a:gd name="T7" fmla="*/ 3 h 40"/>
                <a:gd name="T8" fmla="*/ 3 w 7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0">
                  <a:moveTo>
                    <a:pt x="3" y="3"/>
                  </a:moveTo>
                  <a:cubicBezTo>
                    <a:pt x="2" y="14"/>
                    <a:pt x="1" y="26"/>
                    <a:pt x="0" y="37"/>
                  </a:cubicBezTo>
                  <a:cubicBezTo>
                    <a:pt x="0" y="40"/>
                    <a:pt x="4" y="40"/>
                    <a:pt x="4" y="37"/>
                  </a:cubicBezTo>
                  <a:cubicBezTo>
                    <a:pt x="5" y="26"/>
                    <a:pt x="6" y="14"/>
                    <a:pt x="7" y="3"/>
                  </a:cubicBezTo>
                  <a:cubicBezTo>
                    <a:pt x="7" y="0"/>
                    <a:pt x="3" y="0"/>
                    <a:pt x="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0DE5E81-5558-43DF-B550-91C9E552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" y="956"/>
              <a:ext cx="70" cy="164"/>
            </a:xfrm>
            <a:custGeom>
              <a:avLst/>
              <a:gdLst>
                <a:gd name="T0" fmla="*/ 18 w 23"/>
                <a:gd name="T1" fmla="*/ 3 h 54"/>
                <a:gd name="T2" fmla="*/ 1 w 23"/>
                <a:gd name="T3" fmla="*/ 51 h 54"/>
                <a:gd name="T4" fmla="*/ 5 w 23"/>
                <a:gd name="T5" fmla="*/ 52 h 54"/>
                <a:gd name="T6" fmla="*/ 22 w 23"/>
                <a:gd name="T7" fmla="*/ 4 h 54"/>
                <a:gd name="T8" fmla="*/ 18 w 23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4">
                  <a:moveTo>
                    <a:pt x="18" y="3"/>
                  </a:moveTo>
                  <a:cubicBezTo>
                    <a:pt x="12" y="19"/>
                    <a:pt x="7" y="35"/>
                    <a:pt x="1" y="51"/>
                  </a:cubicBezTo>
                  <a:cubicBezTo>
                    <a:pt x="0" y="53"/>
                    <a:pt x="4" y="54"/>
                    <a:pt x="5" y="52"/>
                  </a:cubicBezTo>
                  <a:cubicBezTo>
                    <a:pt x="11" y="36"/>
                    <a:pt x="17" y="20"/>
                    <a:pt x="22" y="4"/>
                  </a:cubicBezTo>
                  <a:cubicBezTo>
                    <a:pt x="23" y="2"/>
                    <a:pt x="19" y="0"/>
                    <a:pt x="18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DF3AB88-5DC0-4C06-80C4-55D7259BF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944"/>
              <a:ext cx="54" cy="118"/>
            </a:xfrm>
            <a:custGeom>
              <a:avLst/>
              <a:gdLst>
                <a:gd name="T0" fmla="*/ 13 w 18"/>
                <a:gd name="T1" fmla="*/ 3 h 39"/>
                <a:gd name="T2" fmla="*/ 0 w 18"/>
                <a:gd name="T3" fmla="*/ 35 h 39"/>
                <a:gd name="T4" fmla="*/ 4 w 18"/>
                <a:gd name="T5" fmla="*/ 36 h 39"/>
                <a:gd name="T6" fmla="*/ 17 w 18"/>
                <a:gd name="T7" fmla="*/ 5 h 39"/>
                <a:gd name="T8" fmla="*/ 13 w 18"/>
                <a:gd name="T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13" y="3"/>
                  </a:moveTo>
                  <a:cubicBezTo>
                    <a:pt x="7" y="13"/>
                    <a:pt x="3" y="24"/>
                    <a:pt x="0" y="35"/>
                  </a:cubicBezTo>
                  <a:cubicBezTo>
                    <a:pt x="0" y="38"/>
                    <a:pt x="4" y="39"/>
                    <a:pt x="4" y="36"/>
                  </a:cubicBezTo>
                  <a:cubicBezTo>
                    <a:pt x="7" y="25"/>
                    <a:pt x="11" y="15"/>
                    <a:pt x="17" y="5"/>
                  </a:cubicBezTo>
                  <a:cubicBezTo>
                    <a:pt x="18" y="2"/>
                    <a:pt x="14" y="0"/>
                    <a:pt x="1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8F8905A-DD42-4A95-910B-F5D30366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" y="552"/>
              <a:ext cx="33" cy="149"/>
            </a:xfrm>
            <a:custGeom>
              <a:avLst/>
              <a:gdLst>
                <a:gd name="T0" fmla="*/ 6 w 11"/>
                <a:gd name="T1" fmla="*/ 3 h 49"/>
                <a:gd name="T2" fmla="*/ 0 w 11"/>
                <a:gd name="T3" fmla="*/ 46 h 49"/>
                <a:gd name="T4" fmla="*/ 4 w 11"/>
                <a:gd name="T5" fmla="*/ 46 h 49"/>
                <a:gd name="T6" fmla="*/ 10 w 11"/>
                <a:gd name="T7" fmla="*/ 4 h 49"/>
                <a:gd name="T8" fmla="*/ 6 w 11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6" y="3"/>
                  </a:moveTo>
                  <a:cubicBezTo>
                    <a:pt x="2" y="17"/>
                    <a:pt x="0" y="31"/>
                    <a:pt x="0" y="46"/>
                  </a:cubicBezTo>
                  <a:cubicBezTo>
                    <a:pt x="0" y="49"/>
                    <a:pt x="4" y="49"/>
                    <a:pt x="4" y="46"/>
                  </a:cubicBezTo>
                  <a:cubicBezTo>
                    <a:pt x="4" y="32"/>
                    <a:pt x="6" y="18"/>
                    <a:pt x="10" y="4"/>
                  </a:cubicBezTo>
                  <a:cubicBezTo>
                    <a:pt x="11" y="1"/>
                    <a:pt x="7" y="0"/>
                    <a:pt x="6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14C1041-58A1-4F96-AD40-EF1CF68E5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479"/>
              <a:ext cx="45" cy="137"/>
            </a:xfrm>
            <a:custGeom>
              <a:avLst/>
              <a:gdLst>
                <a:gd name="T0" fmla="*/ 11 w 15"/>
                <a:gd name="T1" fmla="*/ 2 h 45"/>
                <a:gd name="T2" fmla="*/ 1 w 15"/>
                <a:gd name="T3" fmla="*/ 41 h 45"/>
                <a:gd name="T4" fmla="*/ 5 w 15"/>
                <a:gd name="T5" fmla="*/ 42 h 45"/>
                <a:gd name="T6" fmla="*/ 15 w 15"/>
                <a:gd name="T7" fmla="*/ 3 h 45"/>
                <a:gd name="T8" fmla="*/ 11 w 1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11" y="2"/>
                  </a:moveTo>
                  <a:cubicBezTo>
                    <a:pt x="7" y="15"/>
                    <a:pt x="3" y="28"/>
                    <a:pt x="1" y="41"/>
                  </a:cubicBezTo>
                  <a:cubicBezTo>
                    <a:pt x="0" y="44"/>
                    <a:pt x="4" y="45"/>
                    <a:pt x="5" y="42"/>
                  </a:cubicBezTo>
                  <a:cubicBezTo>
                    <a:pt x="7" y="29"/>
                    <a:pt x="11" y="16"/>
                    <a:pt x="15" y="3"/>
                  </a:cubicBezTo>
                  <a:cubicBezTo>
                    <a:pt x="15" y="1"/>
                    <a:pt x="11" y="0"/>
                    <a:pt x="11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D5DD2B6-F77D-4707-A810-597F2E7BE026}"/>
              </a:ext>
            </a:extLst>
          </p:cNvPr>
          <p:cNvGrpSpPr/>
          <p:nvPr/>
        </p:nvGrpSpPr>
        <p:grpSpPr>
          <a:xfrm>
            <a:off x="8226860" y="2335402"/>
            <a:ext cx="2934589" cy="907589"/>
            <a:chOff x="6818250" y="865572"/>
            <a:chExt cx="2934589" cy="90758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6861CC0-25B1-4E2C-8EE0-22FE10A014FD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預測價格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29E446-8B56-4BB1-B178-0CF10CFFE6E1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根據提供的房屋特徵來預測每個住宅的最終銷售價格。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3C4F2C8-5F45-4CB3-9089-3C5A196A68D8}"/>
              </a:ext>
            </a:extLst>
          </p:cNvPr>
          <p:cNvGrpSpPr/>
          <p:nvPr/>
        </p:nvGrpSpPr>
        <p:grpSpPr>
          <a:xfrm>
            <a:off x="6993927" y="3508708"/>
            <a:ext cx="2934589" cy="907589"/>
            <a:chOff x="6818250" y="865572"/>
            <a:chExt cx="2934589" cy="90758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2FF8F8-BABD-4EC0-881E-3DD6BC787CBB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建立模型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3C58880-9CE4-40B4-AE90-21D2E1373E90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使用機器學習技術建立一個房價預測模型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539DC41-5648-41FA-9E40-F9028AA11222}"/>
              </a:ext>
            </a:extLst>
          </p:cNvPr>
          <p:cNvGrpSpPr/>
          <p:nvPr/>
        </p:nvGrpSpPr>
        <p:grpSpPr>
          <a:xfrm>
            <a:off x="2643491" y="2688390"/>
            <a:ext cx="2934588" cy="694646"/>
            <a:chOff x="6578996" y="865572"/>
            <a:chExt cx="2934588" cy="69464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98FB27C-54CD-4EA6-90DF-9331F832A349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zh-TW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Test Datasets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BB33D4D-AB17-433F-B4C9-FA00B386ABA9}"/>
                </a:ext>
              </a:extLst>
            </p:cNvPr>
            <p:cNvSpPr txBox="1"/>
            <p:nvPr/>
          </p:nvSpPr>
          <p:spPr>
            <a:xfrm>
              <a:off x="6578996" y="12524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筆特徵資料 </a:t>
              </a:r>
              <a:r>
                <a:rPr lang="en-US" altLang="zh-TW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(</a:t>
              </a: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少了</a:t>
              </a:r>
              <a:r>
                <a:rPr lang="en-US" altLang="zh-TW" sz="1400" dirty="0" err="1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SalePrice</a:t>
              </a:r>
              <a:r>
                <a:rPr lang="en-US" altLang="zh-TW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)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E8EB6AA-9A18-4FA6-8179-EBDF0552B960}"/>
              </a:ext>
            </a:extLst>
          </p:cNvPr>
          <p:cNvGrpSpPr/>
          <p:nvPr/>
        </p:nvGrpSpPr>
        <p:grpSpPr>
          <a:xfrm>
            <a:off x="1383700" y="4230646"/>
            <a:ext cx="2934589" cy="692146"/>
            <a:chOff x="6818250" y="865572"/>
            <a:chExt cx="2934589" cy="69214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2285A15-A991-41B2-859A-BE36A401E40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Train</a:t>
              </a:r>
              <a:r>
                <a:rPr lang="zh-CN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Datasets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5E7A282-7DC7-4F48-91BF-9266EA6850BD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80</a:t>
              </a: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筆特徵資料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28" name="Freeform 9">
            <a:extLst>
              <a:ext uri="{FF2B5EF4-FFF2-40B4-BE49-F238E27FC236}">
                <a16:creationId xmlns:a16="http://schemas.microsoft.com/office/drawing/2014/main" id="{94978F1B-8E35-4E39-8BB9-E426D7691D5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5D5B74-13E8-4A27-B540-69ECE0D3A381}"/>
              </a:ext>
            </a:extLst>
          </p:cNvPr>
          <p:cNvSpPr txBox="1"/>
          <p:nvPr/>
        </p:nvSpPr>
        <p:spPr>
          <a:xfrm>
            <a:off x="1955524" y="284224"/>
            <a:ext cx="3739438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Input &amp; Goal</a:t>
            </a:r>
            <a:endParaRPr lang="zh-CN" altLang="en-US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7859A6-3A7D-49AD-A10C-2F53ED74B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29" y="5129354"/>
            <a:ext cx="9518941" cy="130745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47DEC9F2-0A4F-475E-A4AC-6F608962D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6" y="1391498"/>
            <a:ext cx="6935159" cy="9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9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5213CF-C380-494C-8F55-A022B845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58" y="774995"/>
            <a:ext cx="4136680" cy="18621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F36195-A630-42DB-975C-E278B145E0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" r="19268" b="23047"/>
          <a:stretch/>
        </p:blipFill>
        <p:spPr>
          <a:xfrm>
            <a:off x="390256" y="1579069"/>
            <a:ext cx="3995993" cy="1101833"/>
          </a:xfrm>
          <a:prstGeom prst="rect">
            <a:avLst/>
          </a:prstGeom>
        </p:spPr>
      </p:pic>
      <p:pic>
        <p:nvPicPr>
          <p:cNvPr id="25" name="图片 1">
            <a:extLst>
              <a:ext uri="{FF2B5EF4-FFF2-40B4-BE49-F238E27FC236}">
                <a16:creationId xmlns:a16="http://schemas.microsoft.com/office/drawing/2014/main" id="{6D21292F-64BE-49BF-8AAE-0A1235543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lum contrast="20000"/>
          </a:blip>
          <a:srcRect l="26383" t="38431"/>
          <a:stretch/>
        </p:blipFill>
        <p:spPr>
          <a:xfrm>
            <a:off x="2200410" y="909760"/>
            <a:ext cx="8125286" cy="4033637"/>
          </a:xfrm>
          <a:prstGeom prst="rect">
            <a:avLst/>
          </a:prstGeom>
        </p:spPr>
      </p:pic>
      <p:sp>
        <p:nvSpPr>
          <p:cNvPr id="26" name="任意多边形 11">
            <a:extLst>
              <a:ext uri="{FF2B5EF4-FFF2-40B4-BE49-F238E27FC236}">
                <a16:creationId xmlns:a16="http://schemas.microsoft.com/office/drawing/2014/main" id="{03BDE7B3-2510-4499-AB70-A3D2D8CABE96}"/>
              </a:ext>
            </a:extLst>
          </p:cNvPr>
          <p:cNvSpPr/>
          <p:nvPr/>
        </p:nvSpPr>
        <p:spPr>
          <a:xfrm>
            <a:off x="2810263" y="40624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7" name="任意多边形 11">
            <a:extLst>
              <a:ext uri="{FF2B5EF4-FFF2-40B4-BE49-F238E27FC236}">
                <a16:creationId xmlns:a16="http://schemas.microsoft.com/office/drawing/2014/main" id="{2E3BECC4-F522-4F76-9771-9B6D95E7D0D6}"/>
              </a:ext>
            </a:extLst>
          </p:cNvPr>
          <p:cNvSpPr/>
          <p:nvPr/>
        </p:nvSpPr>
        <p:spPr>
          <a:xfrm>
            <a:off x="5719582" y="35290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8" name="任意多边形 11">
            <a:extLst>
              <a:ext uri="{FF2B5EF4-FFF2-40B4-BE49-F238E27FC236}">
                <a16:creationId xmlns:a16="http://schemas.microsoft.com/office/drawing/2014/main" id="{BD6995B7-C228-400C-9EA1-D71C80B0F69E}"/>
              </a:ext>
            </a:extLst>
          </p:cNvPr>
          <p:cNvSpPr/>
          <p:nvPr/>
        </p:nvSpPr>
        <p:spPr>
          <a:xfrm>
            <a:off x="8628901" y="3999618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03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2" name="组合 8">
            <a:extLst>
              <a:ext uri="{FF2B5EF4-FFF2-40B4-BE49-F238E27FC236}">
                <a16:creationId xmlns:a16="http://schemas.microsoft.com/office/drawing/2014/main" id="{D41F8CF5-5EFD-4E3F-A451-64611932F039}"/>
              </a:ext>
            </a:extLst>
          </p:cNvPr>
          <p:cNvGrpSpPr/>
          <p:nvPr/>
        </p:nvGrpSpPr>
        <p:grpSpPr>
          <a:xfrm>
            <a:off x="5111262" y="2618802"/>
            <a:ext cx="3288930" cy="695121"/>
            <a:chOff x="6463909" y="1249941"/>
            <a:chExt cx="3288930" cy="695121"/>
          </a:xfrm>
        </p:grpSpPr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27922393-09C6-4C7C-9575-C3F827E403DB}"/>
                </a:ext>
              </a:extLst>
            </p:cNvPr>
            <p:cNvSpPr txBox="1"/>
            <p:nvPr/>
          </p:nvSpPr>
          <p:spPr>
            <a:xfrm>
              <a:off x="6463909" y="1483397"/>
              <a:ext cx="3288930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查看資料及裡面的屬性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4" name="文本框 10">
              <a:extLst>
                <a:ext uri="{FF2B5EF4-FFF2-40B4-BE49-F238E27FC236}">
                  <a16:creationId xmlns:a16="http://schemas.microsoft.com/office/drawing/2014/main" id="{4372F8E3-FB99-4E34-8555-D0A29FAFA8D8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7" name="文本框 13">
            <a:extLst>
              <a:ext uri="{FF2B5EF4-FFF2-40B4-BE49-F238E27FC236}">
                <a16:creationId xmlns:a16="http://schemas.microsoft.com/office/drawing/2014/main" id="{82C68417-9250-4869-A238-0FF4A92C87D4}"/>
              </a:ext>
            </a:extLst>
          </p:cNvPr>
          <p:cNvSpPr txBox="1"/>
          <p:nvPr/>
        </p:nvSpPr>
        <p:spPr>
          <a:xfrm>
            <a:off x="1089566" y="3319079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r"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8809086" y="4821908"/>
            <a:ext cx="328893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找出缺值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3ED1C84-301C-44A1-B4A4-97B1EFCD6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58" y="5258600"/>
            <a:ext cx="5042489" cy="14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7" name="文本框 13">
            <a:extLst>
              <a:ext uri="{FF2B5EF4-FFF2-40B4-BE49-F238E27FC236}">
                <a16:creationId xmlns:a16="http://schemas.microsoft.com/office/drawing/2014/main" id="{82C68417-9250-4869-A238-0FF4A92C87D4}"/>
              </a:ext>
            </a:extLst>
          </p:cNvPr>
          <p:cNvSpPr txBox="1"/>
          <p:nvPr/>
        </p:nvSpPr>
        <p:spPr>
          <a:xfrm>
            <a:off x="1089566" y="3319079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r"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1824023" y="969018"/>
            <a:ext cx="328893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找出缺值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454EC9-D304-4E8D-B88E-793E88BD6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97" y="519231"/>
            <a:ext cx="8287000" cy="62152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2E16E8F-F6B1-4544-ACB5-B6DACFF6873A}"/>
              </a:ext>
            </a:extLst>
          </p:cNvPr>
          <p:cNvSpPr txBox="1"/>
          <p:nvPr/>
        </p:nvSpPr>
        <p:spPr>
          <a:xfrm>
            <a:off x="330203" y="3168477"/>
            <a:ext cx="3288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大部分缺值都是連續出現</a:t>
            </a:r>
            <a:endParaRPr lang="en-US" altLang="zh-TW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因為有很多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 attribute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3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5193634" y="5488399"/>
            <a:ext cx="223837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120599" y="0"/>
            <a:ext cx="2146071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7087" y="2930956"/>
            <a:ext cx="581087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56" y="3583700"/>
            <a:ext cx="3316419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653" y="2983241"/>
            <a:ext cx="1289079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缺值補</a:t>
            </a:r>
            <a:r>
              <a:rPr lang="en-US" altLang="zh-TW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</a:t>
            </a:r>
            <a:endParaRPr lang="zh-CN" altLang="en-US" sz="2399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34427" y="2983241"/>
            <a:ext cx="581087" cy="581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15513" y="3043042"/>
            <a:ext cx="2805520" cy="830712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若是空值或是</a:t>
            </a:r>
            <a:r>
              <a:rPr lang="en-US" altLang="zh-TW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NA</a:t>
            </a:r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則</a:t>
            </a:r>
            <a:endParaRPr lang="en-US" altLang="zh-TW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定義新值為</a:t>
            </a:r>
            <a:r>
              <a:rPr lang="en-US" altLang="zh-TW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NO</a:t>
            </a:r>
            <a:endParaRPr lang="zh-CN" altLang="en-US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60F2B8-85D2-4D74-977E-6DCAC7846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92" y="1903316"/>
            <a:ext cx="5661379" cy="349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7" name="文本框 13">
            <a:extLst>
              <a:ext uri="{FF2B5EF4-FFF2-40B4-BE49-F238E27FC236}">
                <a16:creationId xmlns:a16="http://schemas.microsoft.com/office/drawing/2014/main" id="{82C68417-9250-4869-A238-0FF4A92C87D4}"/>
              </a:ext>
            </a:extLst>
          </p:cNvPr>
          <p:cNvSpPr txBox="1"/>
          <p:nvPr/>
        </p:nvSpPr>
        <p:spPr>
          <a:xfrm>
            <a:off x="1089566" y="3319079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r"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426799" y="2529585"/>
            <a:ext cx="405488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初步檢查資料的</a:t>
            </a:r>
            <a:r>
              <a:rPr lang="en-US" altLang="zh-TW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coefficient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62E22D-A1C1-4D41-82D4-247C37771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09" y="118061"/>
            <a:ext cx="6489007" cy="56260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85C5689-AD50-4309-AC91-4F5CB6568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8" y="4457907"/>
            <a:ext cx="3082623" cy="23119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3025469-40E7-4D2E-822C-B723EBA80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73" y="3808043"/>
            <a:ext cx="3204227" cy="24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529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2F2F2F"/>
      </a:accent1>
      <a:accent2>
        <a:srgbClr val="FFC000"/>
      </a:accent2>
      <a:accent3>
        <a:srgbClr val="2F2F2F"/>
      </a:accent3>
      <a:accent4>
        <a:srgbClr val="FFC000"/>
      </a:accent4>
      <a:accent5>
        <a:srgbClr val="2F2F2F"/>
      </a:accent5>
      <a:accent6>
        <a:srgbClr val="FFC000"/>
      </a:accent6>
      <a:hlink>
        <a:srgbClr val="2F2F2F"/>
      </a:hlink>
      <a:folHlink>
        <a:srgbClr val="3F3F3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6612</TotalTime>
  <Words>1075</Words>
  <Application>Microsoft Office PowerPoint</Application>
  <PresentationFormat>寬螢幕</PresentationFormat>
  <Paragraphs>246</Paragraphs>
  <Slides>25</Slides>
  <Notes>18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Söhne</vt:lpstr>
      <vt:lpstr>站酷快乐体2016修订版</vt:lpstr>
      <vt:lpstr>細明體</vt:lpstr>
      <vt:lpstr>Arial</vt:lpstr>
      <vt:lpstr>Calibri</vt:lpstr>
      <vt:lpstr>Cambria Math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Fai Chan</cp:lastModifiedBy>
  <cp:revision>130</cp:revision>
  <dcterms:created xsi:type="dcterms:W3CDTF">2018-05-16T07:05:28Z</dcterms:created>
  <dcterms:modified xsi:type="dcterms:W3CDTF">2023-06-07T14:50:54Z</dcterms:modified>
</cp:coreProperties>
</file>