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Noto Sans"/>
      <p:regular r:id="rId33"/>
      <p:bold r:id="rId34"/>
      <p:italic r:id="rId35"/>
      <p:boldItalic r:id="rId36"/>
    </p:embeddedFon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hsRsKw7HIfAYo/wdpRRitdhuic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4AA689-975B-46D2-8BC3-2AD50F2DDDDE}">
  <a:tblStyle styleId="{9C4AA689-975B-46D2-8BC3-2AD50F2DDDD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E5FA65E8-9595-4AB6-864E-5F348CD64CC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otoSans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otoSans-italic.fntdata"/><Relationship Id="rId12" Type="http://schemas.openxmlformats.org/officeDocument/2006/relationships/slide" Target="slides/slide6.xml"/><Relationship Id="rId34" Type="http://schemas.openxmlformats.org/officeDocument/2006/relationships/font" Target="fonts/NotoSans-bold.fntdata"/><Relationship Id="rId15" Type="http://schemas.openxmlformats.org/officeDocument/2006/relationships/slide" Target="slides/slide9.xml"/><Relationship Id="rId37" Type="http://schemas.openxmlformats.org/officeDocument/2006/relationships/font" Target="fonts/GillSans-regular.fntdata"/><Relationship Id="rId14" Type="http://schemas.openxmlformats.org/officeDocument/2006/relationships/slide" Target="slides/slide8.xml"/><Relationship Id="rId36" Type="http://schemas.openxmlformats.org/officeDocument/2006/relationships/font" Target="fonts/NotoSans-boldItalic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Gill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MSSubClass雖然是數值型資料，但是其實是類別以數值形式表現</a:t>
            </a:r>
            <a:endParaRPr baseline="-25000"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我們從SalePrice的直方圖中發現，他的樣本有偏移的現象</a:t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6d94fecaf_2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26d94fecaf_2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6d94fecaf_2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26d94fecaf_2_1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6d94fecaf_2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26d94fecaf_2_1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6d94fecaf_2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226d94fecaf_2_1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6d94fecaf_2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226d94fecaf_2_1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6d94fecaf_2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226d94fecaf_2_1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6e227d3c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226e227d3c6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6d94fecaf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Noto Sans"/>
                <a:ea typeface="Noto Sans"/>
                <a:cs typeface="Noto Sans"/>
                <a:sym typeface="Noto Sans"/>
              </a:rPr>
              <a:t>XGBoost: XGBoost是一種強大的梯度提升樹模型，具有高效的性能和良好的預測能力。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Noto Sans"/>
                <a:ea typeface="Noto Sans"/>
                <a:cs typeface="Noto Sans"/>
                <a:sym typeface="Noto Sans"/>
              </a:rPr>
              <a:t>RandomForest: 隨機森林是一種集成學習模型，通過構建多個決策樹進行預測，能夠處理高維數據並具有良好的穩定性和抗過擬合能力。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Noto Sans"/>
                <a:ea typeface="Noto Sans"/>
                <a:cs typeface="Noto Sans"/>
                <a:sym typeface="Noto Sans"/>
              </a:rPr>
              <a:t>Decision Tree: 決策樹是一種以樹狀結構表示的分類或回歸模型，通過判斷特徵值進行分支切割，具有易解釋性和可視化的優勢。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Noto Sans"/>
                <a:ea typeface="Noto Sans"/>
                <a:cs typeface="Noto Sans"/>
                <a:sym typeface="Noto Sans"/>
              </a:rPr>
              <a:t>SVM: 支持向量機是一種非線性分類和回歸模型，通過找到最佳超平面或者核函數進行高維映射，能夠處理複雜的數據結構和非線性問題。</a:t>
            </a:r>
            <a:endParaRPr/>
          </a:p>
        </p:txBody>
      </p:sp>
      <p:sp>
        <p:nvSpPr>
          <p:cNvPr id="268" name="Google Shape;268;g226d94fecaf_2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6d94fecaf_2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26d94fecaf_2_1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6e227d3c6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226e227d3c6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6e227d3c6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26e227d3c6_4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6e227d3c6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26e227d3c6_1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6e227d3c6_1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226e227d3c6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在本研究中，我們對"House Prices - Advanced Regression Techniques"的資料進行了多項前處理步驟。首先，我們刪除了坪數大於4000的極端值。接著，對於數值型變數，我們使用了平均數、眾數和中位數等方法來補全缺失值。對於類別型變數，我們選擇保留缺失值，並對其進行特殊處理。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在測試階段，我們使用了XGBoost、RandomForest、SVM和Decision Tree這四種模型來進行預測。根據我們的結果，這些模型在預測房屋價格方面表現良好。透過比較這些模型的測試指標，我們發現XGBoost在RMSE、R平方和MAE等指標上取得了最佳的結果，顯示其對於房屋價格的預測能力較好。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總結而言，我們的研究顯示在"House Prices - Advanced Regression Techniques"專題中，進行了適當的資料前處理和模型選擇能夠有效提高預測準確性。在這些模型中，XGBoost表現出色，可作為預測房屋價格的優選模型。然而，還有進一步研究的空間，例如進一步調整模型參數、探索其他相關特徵或使用集成模型等方法，以進一步提升預測精度。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226e227d3c6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d94fecaf_1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26d94fecaf_1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26d94fecaf_1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有 79 個解釋變量（幾乎）描述了愛荷華州埃姆斯住宅的方方面面</a:t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6d94fecaf_2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26d94fecaf_2_9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6d94fecaf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26d94fecaf_2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6d94fecaf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Alley</a:t>
            </a:r>
            <a:endParaRPr/>
          </a:p>
        </p:txBody>
      </p:sp>
      <p:sp>
        <p:nvSpPr>
          <p:cNvPr id="160" name="Google Shape;160;g226d94fecaf_2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6d94fecaf_2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雖然遺失值多，但是是類別型資料，所以這些遺失值其實是有意義的，不能把它當作一般的缺失值來處理</a:t>
            </a:r>
            <a:endParaRPr/>
          </a:p>
        </p:txBody>
      </p:sp>
      <p:sp>
        <p:nvSpPr>
          <p:cNvPr id="170" name="Google Shape;170;g226d94fecaf_2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 title="scalloped circle"/>
          <p:cNvSpPr/>
          <p:nvPr/>
        </p:nvSpPr>
        <p:spPr>
          <a:xfrm>
            <a:off x="2063115" y="630937"/>
            <a:ext cx="5230368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808892" y="1098388"/>
            <a:ext cx="7738814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Impact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661284" y="5979197"/>
            <a:ext cx="6034030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08892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35249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800414" y="6375679"/>
            <a:ext cx="1747292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" type="body"/>
          </p:nvPr>
        </p:nvSpPr>
        <p:spPr>
          <a:xfrm rot="5400000">
            <a:off x="2958834" y="265927"/>
            <a:ext cx="3593591" cy="763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 txBox="1"/>
          <p:nvPr>
            <p:ph type="title"/>
          </p:nvPr>
        </p:nvSpPr>
        <p:spPr>
          <a:xfrm rot="5400000">
            <a:off x="4982674" y="2296623"/>
            <a:ext cx="5600404" cy="177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" type="body"/>
          </p:nvPr>
        </p:nvSpPr>
        <p:spPr>
          <a:xfrm rot="5400000">
            <a:off x="1047531" y="277830"/>
            <a:ext cx="5600404" cy="5809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5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0" y="0"/>
            <a:ext cx="2110979" cy="6858000"/>
          </a:xfrm>
          <a:custGeom>
            <a:rect b="b" l="l" r="r" t="t"/>
            <a:pathLst>
              <a:path extrusionOk="0" h="4320" w="1773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432197" y="1073889"/>
            <a:ext cx="6140303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Impact"/>
              <a:buNone/>
              <a:defRPr sz="6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2432198" y="5159782"/>
            <a:ext cx="5263116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2427410" y="6375679"/>
            <a:ext cx="1120460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959298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7456825" y="6375679"/>
            <a:ext cx="1115675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655786" y="0"/>
            <a:ext cx="1234679" cy="6858000"/>
          </a:xfrm>
          <a:custGeom>
            <a:rect b="b" l="l" r="r" t="t"/>
            <a:pathLst>
              <a:path extrusionOk="0" h="4320" w="1037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50" name="Google Shape;50;p9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51" name="Google Shape;51;p9" title="left scallop shape"/>
            <p:cNvSpPr/>
            <p:nvPr/>
          </p:nvSpPr>
          <p:spPr>
            <a:xfrm>
              <a:off x="0" y="0"/>
              <a:ext cx="2110979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2" name="Google Shape;52;p9" title="left scallop inline"/>
            <p:cNvSpPr/>
            <p:nvPr/>
          </p:nvSpPr>
          <p:spPr>
            <a:xfrm>
              <a:off x="655786" y="0"/>
              <a:ext cx="1234679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942975" y="2286000"/>
            <a:ext cx="3593592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85846" y="2286000"/>
            <a:ext cx="3593592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942975" y="381001"/>
            <a:ext cx="7629525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>
            <a:off x="941832" y="2199634"/>
            <a:ext cx="361188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3" name="Google Shape;63;p31"/>
          <p:cNvSpPr txBox="1"/>
          <p:nvPr>
            <p:ph idx="2" type="body"/>
          </p:nvPr>
        </p:nvSpPr>
        <p:spPr>
          <a:xfrm>
            <a:off x="941832" y="2909102"/>
            <a:ext cx="361188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3" type="body"/>
          </p:nvPr>
        </p:nvSpPr>
        <p:spPr>
          <a:xfrm>
            <a:off x="4975398" y="2199634"/>
            <a:ext cx="361188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5" name="Google Shape;65;p31"/>
          <p:cNvSpPr txBox="1"/>
          <p:nvPr>
            <p:ph idx="4" type="body"/>
          </p:nvPr>
        </p:nvSpPr>
        <p:spPr>
          <a:xfrm>
            <a:off x="4975398" y="2909102"/>
            <a:ext cx="361188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 title="right scallop background shape"/>
          <p:cNvSpPr/>
          <p:nvPr/>
        </p:nvSpPr>
        <p:spPr>
          <a:xfrm>
            <a:off x="5542359" y="0"/>
            <a:ext cx="3601641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1" name="Google Shape;71;p32"/>
          <p:cNvSpPr txBox="1"/>
          <p:nvPr>
            <p:ph type="title"/>
          </p:nvPr>
        </p:nvSpPr>
        <p:spPr>
          <a:xfrm>
            <a:off x="6253414" y="457200"/>
            <a:ext cx="2319086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1" i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573788" y="920377"/>
            <a:ext cx="4618814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–"/>
              <a:defRPr sz="1500"/>
            </a:lvl6pPr>
            <a:lvl7pPr indent="-32385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–"/>
              <a:defRPr sz="1500"/>
            </a:lvl8pPr>
            <a:lvl9pPr indent="-32385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73" name="Google Shape;73;p32"/>
          <p:cNvSpPr txBox="1"/>
          <p:nvPr>
            <p:ph idx="2" type="body"/>
          </p:nvPr>
        </p:nvSpPr>
        <p:spPr>
          <a:xfrm>
            <a:off x="6253414" y="1741336"/>
            <a:ext cx="2319086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4" name="Google Shape;74;p32"/>
          <p:cNvSpPr txBox="1"/>
          <p:nvPr>
            <p:ph idx="10" type="dt"/>
          </p:nvPr>
        </p:nvSpPr>
        <p:spPr>
          <a:xfrm>
            <a:off x="573789" y="6375679"/>
            <a:ext cx="92501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1577716" y="6375679"/>
            <a:ext cx="2611634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4268261" y="6375679"/>
            <a:ext cx="924342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3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showMasterSp="0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/>
          <p:nvPr>
            <p:ph idx="2" type="pic"/>
          </p:nvPr>
        </p:nvSpPr>
        <p:spPr>
          <a:xfrm>
            <a:off x="212598" y="1"/>
            <a:ext cx="5516689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3" title="right scallop background shape"/>
          <p:cNvSpPr/>
          <p:nvPr/>
        </p:nvSpPr>
        <p:spPr>
          <a:xfrm>
            <a:off x="5542359" y="0"/>
            <a:ext cx="3601641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2" name="Google Shape;82;p33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3"/>
          <p:cNvSpPr txBox="1"/>
          <p:nvPr>
            <p:ph type="title"/>
          </p:nvPr>
        </p:nvSpPr>
        <p:spPr>
          <a:xfrm>
            <a:off x="6253413" y="457200"/>
            <a:ext cx="2319088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1" i="0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" type="body"/>
          </p:nvPr>
        </p:nvSpPr>
        <p:spPr>
          <a:xfrm>
            <a:off x="6253413" y="1741336"/>
            <a:ext cx="2319088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5" name="Google Shape;85;p33"/>
          <p:cNvSpPr txBox="1"/>
          <p:nvPr>
            <p:ph idx="10" type="dt"/>
          </p:nvPr>
        </p:nvSpPr>
        <p:spPr>
          <a:xfrm>
            <a:off x="574463" y="6375679"/>
            <a:ext cx="92434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1" type="ftr"/>
          </p:nvPr>
        </p:nvSpPr>
        <p:spPr>
          <a:xfrm>
            <a:off x="1577716" y="6375679"/>
            <a:ext cx="2611634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4256153" y="6375679"/>
            <a:ext cx="94746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3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1" y="0"/>
            <a:ext cx="679090" cy="6858000"/>
          </a:xfrm>
          <a:custGeom>
            <a:rect b="b" l="l" r="r" t="t"/>
            <a:pathLst>
              <a:path extrusionOk="0" h="2160" w="211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94">
          <p15:clr>
            <a:srgbClr val="F26B43"/>
          </p15:clr>
        </p15:guide>
        <p15:guide id="2" pos="792">
          <p15:clr>
            <a:srgbClr val="F26B43"/>
          </p15:clr>
        </p15:guide>
        <p15:guide id="3" pos="7200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nselcheng.shinyapps.io/HousePrice/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1112-nccu-datascience/finalproject_group6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0"/>
          <p:cNvSpPr txBox="1"/>
          <p:nvPr>
            <p:ph type="ctrTitle"/>
          </p:nvPr>
        </p:nvSpPr>
        <p:spPr>
          <a:xfrm>
            <a:off x="834450" y="1167225"/>
            <a:ext cx="7475100" cy="23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Noto Sans Medium"/>
              <a:buNone/>
            </a:pPr>
            <a:r>
              <a:rPr b="1" i="0" lang="en-US" sz="4000">
                <a:latin typeface="Calibri"/>
                <a:ea typeface="Calibri"/>
                <a:cs typeface="Calibri"/>
                <a:sym typeface="Calibri"/>
              </a:rPr>
              <a:t>HOUSE PRICES </a:t>
            </a:r>
            <a:br>
              <a:rPr b="1" i="0" lang="en-US" sz="4000"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>
                <a:latin typeface="Calibri"/>
                <a:ea typeface="Calibri"/>
                <a:cs typeface="Calibri"/>
                <a:sym typeface="Calibri"/>
              </a:rPr>
              <a:t>ADVANCED REGRESSION TECHNIQUES</a:t>
            </a:r>
            <a:endParaRPr b="1" sz="4000"/>
          </a:p>
        </p:txBody>
      </p:sp>
      <p:sp>
        <p:nvSpPr>
          <p:cNvPr id="106" name="Google Shape;106;p80"/>
          <p:cNvSpPr txBox="1"/>
          <p:nvPr>
            <p:ph idx="1" type="subTitle"/>
          </p:nvPr>
        </p:nvSpPr>
        <p:spPr>
          <a:xfrm>
            <a:off x="1612800" y="3676949"/>
            <a:ext cx="59184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</a:pPr>
            <a:r>
              <a:rPr lang="en-US" sz="2000"/>
              <a:t>黃大維 </a:t>
            </a:r>
            <a:r>
              <a:rPr i="0" lang="en-US" sz="2000">
                <a:latin typeface="Calibri"/>
                <a:ea typeface="Calibri"/>
                <a:cs typeface="Calibri"/>
                <a:sym typeface="Calibri"/>
              </a:rPr>
              <a:t>111753218</a:t>
            </a:r>
            <a:endParaRPr sz="2000"/>
          </a:p>
          <a:p>
            <a:pPr indent="-361950" lvl="0" marL="45720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2000">
                <a:latin typeface="Calibri"/>
                <a:ea typeface="Calibri"/>
                <a:cs typeface="Calibri"/>
                <a:sym typeface="Calibri"/>
              </a:rPr>
              <a:t>陳柏翰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000">
                <a:latin typeface="Calibri"/>
                <a:ea typeface="Calibri"/>
                <a:cs typeface="Calibri"/>
                <a:sym typeface="Calibri"/>
              </a:rPr>
              <a:t>111753208</a:t>
            </a:r>
            <a:endParaRPr sz="2000"/>
          </a:p>
          <a:p>
            <a:pPr indent="-361950" lvl="0" marL="45720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2000">
                <a:latin typeface="Calibri"/>
                <a:ea typeface="Calibri"/>
                <a:cs typeface="Calibri"/>
                <a:sym typeface="Calibri"/>
              </a:rPr>
              <a:t>鄭安翔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000">
                <a:latin typeface="Calibri"/>
                <a:ea typeface="Calibri"/>
                <a:cs typeface="Calibri"/>
                <a:sym typeface="Calibri"/>
              </a:rPr>
              <a:t>110971029</a:t>
            </a:r>
            <a:endParaRPr sz="2000"/>
          </a:p>
          <a:p>
            <a:pPr indent="-361950" lvl="0" marL="45720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2000">
                <a:latin typeface="Calibri"/>
                <a:ea typeface="Calibri"/>
                <a:cs typeface="Calibri"/>
                <a:sym typeface="Calibri"/>
              </a:rPr>
              <a:t>趙子翔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000">
                <a:latin typeface="Calibri"/>
                <a:ea typeface="Calibri"/>
                <a:cs typeface="Calibri"/>
                <a:sym typeface="Calibri"/>
              </a:rPr>
              <a:t>108703011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10"/>
          <p:cNvGraphicFramePr/>
          <p:nvPr/>
        </p:nvGraphicFramePr>
        <p:xfrm>
          <a:off x="51078" y="1624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{9C4AA689-975B-46D2-8BC3-2AD50F2DDDDE}</a:tableStyleId>
              </a:tblPr>
              <a:tblGrid>
                <a:gridCol w="1155400"/>
                <a:gridCol w="640075"/>
                <a:gridCol w="689950"/>
                <a:gridCol w="889450"/>
                <a:gridCol w="756450"/>
                <a:gridCol w="615150"/>
                <a:gridCol w="523700"/>
                <a:gridCol w="565275"/>
                <a:gridCol w="548650"/>
                <a:gridCol w="573575"/>
                <a:gridCol w="695675"/>
              </a:tblGrid>
              <a:tr h="25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變數名稱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遺失值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有值比率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平均值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標準差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P0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P25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P50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P75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P100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直方圖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1" name="Google Shape;181;p10"/>
          <p:cNvGraphicFramePr/>
          <p:nvPr/>
        </p:nvGraphicFramePr>
        <p:xfrm>
          <a:off x="7704427" y="16240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{9C4AA689-975B-46D2-8BC3-2AD50F2DDDDE}</a:tableStyleId>
              </a:tblPr>
              <a:tblGrid>
                <a:gridCol w="1338350"/>
              </a:tblGrid>
              <a:tr h="13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欄位說明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編號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住宅類型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(類別型資料)</a:t>
                      </a:r>
                      <a:endParaRPr sz="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建築離街道的距離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占地面積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整體裝飾材質品質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整體狀況評估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修建日期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改建日期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每平方英尺砌體面積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地下室面積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其他地下室面積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地下室未完工面積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總地下室面積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一樓面積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二樓面積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中低品質施工面積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地上居住面積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地下室標準廁所數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地下室簡易廁所數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地上標準廁所數量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5" y="1878675"/>
            <a:ext cx="7653350" cy="42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DATASET - </a:t>
            </a:r>
            <a:r>
              <a:rPr b="1" lang="en-US">
                <a:solidFill>
                  <a:schemeClr val="dk1"/>
                </a:solidFill>
              </a:rPr>
              <a:t>數值型欄位</a:t>
            </a:r>
            <a:endParaRPr b="1"/>
          </a:p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00" y="1562800"/>
            <a:ext cx="7667625" cy="3898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11"/>
          <p:cNvGraphicFramePr/>
          <p:nvPr/>
        </p:nvGraphicFramePr>
        <p:xfrm>
          <a:off x="36803" y="1271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{9C4AA689-975B-46D2-8BC3-2AD50F2DDDDE}</a:tableStyleId>
              </a:tblPr>
              <a:tblGrid>
                <a:gridCol w="1169675"/>
                <a:gridCol w="640075"/>
                <a:gridCol w="689950"/>
                <a:gridCol w="889450"/>
                <a:gridCol w="756450"/>
                <a:gridCol w="615150"/>
                <a:gridCol w="523700"/>
                <a:gridCol w="565275"/>
                <a:gridCol w="548650"/>
                <a:gridCol w="573575"/>
                <a:gridCol w="695675"/>
              </a:tblGrid>
              <a:tr h="29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變數名稱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遺失值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有值比率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平均值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標準差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P0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P25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P50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P75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P100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直方圖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1" name="Google Shape;191;p11"/>
          <p:cNvGraphicFramePr/>
          <p:nvPr/>
        </p:nvGraphicFramePr>
        <p:xfrm>
          <a:off x="7722180" y="1271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{9C4AA689-975B-46D2-8BC3-2AD50F2DDDDE}</a:tableStyleId>
              </a:tblPr>
              <a:tblGrid>
                <a:gridCol w="1338350"/>
              </a:tblGrid>
              <a:tr h="29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欄位說明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地上簡易廁所數量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地上臥室數量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地上廚房數量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地上房間總數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壁爐個數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車庫建成年份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車庫車輛數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車庫面積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木甲板面積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開放式門廊面積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封閉式門廊面積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三季門廊面積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紗窗門廊面積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泳池面積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其他設施費用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銷售月份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銷售年分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銷售價格(測試資料無值)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t/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13513"/>
              <a:buChar char="•"/>
            </a:pPr>
            <a:r>
              <a:rPr lang="en-US"/>
              <a:t>MSSubClass 雖然是數字型態實際上是類別型態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20	1-STORY 1946 &amp; NEWER ALL STYLES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30	1-STORY 1945 &amp; OLDER 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40	1-STORY W/FINISHED ATTIC ALL AGES 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45	1-1/2 STORY - UNFINISHED ALL AGES 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50	1-1/2 STORY FINISHED ALL AGES 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60	2-STORY 1946 &amp; NEWER 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70	2-STORY 1945 &amp; OLDER 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75	2-1/2 STORY ALL AGES 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80	SPLIT OR MULTI-LEVEL 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85	SPLIT FOYER 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90	DUPLEX - ALL STYLES AND AGES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120	1-STORY PUD (Planned Unit Development) - 1946 &amp; NEWER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150	1-1/2 STORY PUD - ALL AGES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160	2-STORY PUD - 1946 &amp; NEWER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180	PUD - MULTILEVEL - INCL SPLIT LEV/FOYER       </a:t>
            </a:r>
            <a:endParaRPr/>
          </a:p>
          <a:p>
            <a:pPr indent="-1800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190	2 FAMILY CONVERSION - ALL STYLES AND AGES</a:t>
            </a:r>
            <a:endParaRPr/>
          </a:p>
          <a:p>
            <a:pPr indent="-657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7"/>
              <a:buNone/>
            </a:pPr>
            <a:r>
              <a:t/>
            </a:r>
            <a:endParaRPr/>
          </a:p>
        </p:txBody>
      </p:sp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6d94fecaf_2_84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PREPROCESS</a:t>
            </a:r>
            <a:endParaRPr/>
          </a:p>
        </p:txBody>
      </p:sp>
      <p:sp>
        <p:nvSpPr>
          <p:cNvPr id="205" name="Google Shape;205;g226d94fecaf_2_84"/>
          <p:cNvSpPr txBox="1"/>
          <p:nvPr>
            <p:ph idx="1" type="body"/>
          </p:nvPr>
        </p:nvSpPr>
        <p:spPr>
          <a:xfrm>
            <a:off x="628650" y="1790875"/>
            <a:ext cx="7886700" cy="4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資料刪減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填補缺失值(數值資料、類別資料)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N/A值的理解與處理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保留高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相關度的資料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對SalePrice(目標欄位)資料進行log處理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26d94fecaf_2_84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g226d94fec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150" y="3769225"/>
            <a:ext cx="1518975" cy="23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6d94fecaf_2_100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>
                <a:solidFill>
                  <a:schemeClr val="dk1"/>
                </a:solidFill>
              </a:rPr>
              <a:t>PREPROCESS - </a:t>
            </a:r>
            <a:r>
              <a:rPr b="1" lang="en-US">
                <a:solidFill>
                  <a:schemeClr val="dk1"/>
                </a:solidFill>
              </a:rPr>
              <a:t>資料刪減</a:t>
            </a:r>
            <a:endParaRPr b="1"/>
          </a:p>
        </p:txBody>
      </p:sp>
      <p:sp>
        <p:nvSpPr>
          <p:cNvPr id="213" name="Google Shape;213;g226d94fecaf_2_100"/>
          <p:cNvSpPr txBox="1"/>
          <p:nvPr>
            <p:ph idx="1" type="body"/>
          </p:nvPr>
        </p:nvSpPr>
        <p:spPr>
          <a:xfrm>
            <a:off x="788175" y="1492750"/>
            <a:ext cx="3234300" cy="4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對地上生活面積大於4000的資料(離群值)進行移除處理。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26d94fecaf_2_100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g226d94fecaf_2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2475" y="1492750"/>
            <a:ext cx="4794704" cy="4761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g226d94fecaf_2_100"/>
          <p:cNvCxnSpPr/>
          <p:nvPr/>
        </p:nvCxnSpPr>
        <p:spPr>
          <a:xfrm>
            <a:off x="7365700" y="1492750"/>
            <a:ext cx="0" cy="4431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6d94fecaf_2_122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PREPROCESS - </a:t>
            </a:r>
            <a:r>
              <a:rPr b="1" lang="en-US">
                <a:solidFill>
                  <a:schemeClr val="dk1"/>
                </a:solidFill>
              </a:rPr>
              <a:t>填補缺失值</a:t>
            </a:r>
            <a:endParaRPr b="1"/>
          </a:p>
        </p:txBody>
      </p:sp>
      <p:sp>
        <p:nvSpPr>
          <p:cNvPr id="222" name="Google Shape;222;g226d94fecaf_2_122"/>
          <p:cNvSpPr txBox="1"/>
          <p:nvPr>
            <p:ph idx="1" type="body"/>
          </p:nvPr>
        </p:nvSpPr>
        <p:spPr>
          <a:xfrm>
            <a:off x="628650" y="1498950"/>
            <a:ext cx="5656200" cy="5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對所有欄位的缺失值分別全部填入欄的平均數、中位數、眾數；測試結果為平均數分數最高。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針對特別的欄位可以做個別的處理。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EX.	對GarageCars類別進行眾數處理，因為它具有明顯的分類標籤的變量。</a:t>
            </a:r>
            <a:endParaRPr baseline="-25000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26d94fecaf_2_122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g226d94fecaf_2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2572" y="1498950"/>
            <a:ext cx="2798403" cy="41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6d94fecaf_2_108"/>
          <p:cNvSpPr txBox="1"/>
          <p:nvPr>
            <p:ph type="title"/>
          </p:nvPr>
        </p:nvSpPr>
        <p:spPr>
          <a:xfrm>
            <a:off x="685800" y="484625"/>
            <a:ext cx="8120743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76190"/>
              <a:buFont typeface="Noto Sans Medium"/>
              <a:buNone/>
            </a:pPr>
            <a:r>
              <a:rPr lang="en-US"/>
              <a:t>PREPROCESS -</a:t>
            </a:r>
            <a:r>
              <a:rPr b="1" lang="en-US"/>
              <a:t> </a:t>
            </a:r>
            <a:r>
              <a:rPr b="1" lang="en-US">
                <a:solidFill>
                  <a:schemeClr val="dk1"/>
                </a:solidFill>
              </a:rPr>
              <a:t>NA值理解與處理</a:t>
            </a:r>
            <a:endParaRPr b="1"/>
          </a:p>
        </p:txBody>
      </p:sp>
      <p:sp>
        <p:nvSpPr>
          <p:cNvPr id="230" name="Google Shape;230;g226d94fecaf_2_108"/>
          <p:cNvSpPr txBox="1"/>
          <p:nvPr>
            <p:ph idx="1" type="body"/>
          </p:nvPr>
        </p:nvSpPr>
        <p:spPr>
          <a:xfrm>
            <a:off x="628650" y="1790875"/>
            <a:ext cx="7886700" cy="4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Ｑ：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針對某些類別型資料，我們發現，雖然是N/A值，但他是屬於其中一種類別，這種情況下如果照一般填補缺失值的方式是錯誤的。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Ａ：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填入None值表示其狀態。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26d94fecaf_2_108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g226d94fecaf_2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4" y="3139515"/>
            <a:ext cx="3228976" cy="323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6d94fecaf_2_139"/>
          <p:cNvSpPr txBox="1"/>
          <p:nvPr>
            <p:ph type="title"/>
          </p:nvPr>
        </p:nvSpPr>
        <p:spPr>
          <a:xfrm>
            <a:off x="685800" y="484625"/>
            <a:ext cx="82296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76190"/>
              <a:buFont typeface="Noto Sans Medium"/>
              <a:buNone/>
            </a:pPr>
            <a:r>
              <a:rPr lang="en-US">
                <a:solidFill>
                  <a:schemeClr val="dk1"/>
                </a:solidFill>
              </a:rPr>
              <a:t>PREPROCESS - </a:t>
            </a:r>
            <a:r>
              <a:rPr b="1" lang="en-US">
                <a:solidFill>
                  <a:schemeClr val="dk1"/>
                </a:solidFill>
              </a:rPr>
              <a:t>保留</a:t>
            </a:r>
            <a:r>
              <a:rPr b="1" lang="en-US">
                <a:solidFill>
                  <a:schemeClr val="dk1"/>
                </a:solidFill>
              </a:rPr>
              <a:t>高相關度資料</a:t>
            </a:r>
            <a:endParaRPr b="1"/>
          </a:p>
        </p:txBody>
      </p:sp>
      <p:sp>
        <p:nvSpPr>
          <p:cNvPr id="238" name="Google Shape;238;g226d94fecaf_2_139"/>
          <p:cNvSpPr txBox="1"/>
          <p:nvPr>
            <p:ph idx="1" type="body"/>
          </p:nvPr>
        </p:nvSpPr>
        <p:spPr>
          <a:xfrm>
            <a:off x="685800" y="1498950"/>
            <a:ext cx="3241500" cy="5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以 0.3 為標準，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保留高相關，並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捨棄相關度較低的資料，如: 泳池面積、紗窗門廊面積、其他配套設施費用等。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26d94fecaf_2_139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g226d94fecaf_2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7311" y="1564975"/>
            <a:ext cx="4891415" cy="460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6d94fecaf_2_147"/>
          <p:cNvSpPr txBox="1"/>
          <p:nvPr>
            <p:ph type="title"/>
          </p:nvPr>
        </p:nvSpPr>
        <p:spPr>
          <a:xfrm>
            <a:off x="685800" y="484625"/>
            <a:ext cx="8180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 sz="3750"/>
              <a:t>PREPROCESS - </a:t>
            </a:r>
            <a:r>
              <a:rPr b="1" lang="en-US" sz="3750">
                <a:solidFill>
                  <a:schemeClr val="dk1"/>
                </a:solidFill>
              </a:rPr>
              <a:t>對目標欄位進行處理</a:t>
            </a:r>
            <a:endParaRPr b="1" sz="3750"/>
          </a:p>
        </p:txBody>
      </p:sp>
      <p:sp>
        <p:nvSpPr>
          <p:cNvPr id="246" name="Google Shape;246;g226d94fecaf_2_147"/>
          <p:cNvSpPr txBox="1"/>
          <p:nvPr>
            <p:ph idx="1" type="body"/>
          </p:nvPr>
        </p:nvSpPr>
        <p:spPr>
          <a:xfrm>
            <a:off x="628650" y="1790875"/>
            <a:ext cx="7886700" cy="4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從SalePrice的直方圖中發現，他的樣本有偏移的現象。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透過取對數來將資料拉回使為更集中。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26d94fecaf_2_147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g226d94fecaf_2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687" y="2912629"/>
            <a:ext cx="3424926" cy="3428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26d94fecaf_2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9388" y="2908575"/>
            <a:ext cx="3424926" cy="343710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26d94fecaf_2_147"/>
          <p:cNvSpPr/>
          <p:nvPr/>
        </p:nvSpPr>
        <p:spPr>
          <a:xfrm>
            <a:off x="4468200" y="4472775"/>
            <a:ext cx="207600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title"/>
          </p:nvPr>
        </p:nvSpPr>
        <p:spPr>
          <a:xfrm>
            <a:off x="685800" y="484625"/>
            <a:ext cx="77724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t/>
            </a:r>
            <a:endParaRPr/>
          </a:p>
        </p:txBody>
      </p:sp>
      <p:sp>
        <p:nvSpPr>
          <p:cNvPr id="256" name="Google Shape;256;p13"/>
          <p:cNvSpPr txBox="1"/>
          <p:nvPr>
            <p:ph idx="1" type="body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</a:pPr>
            <a:r>
              <a:rPr lang="en-US"/>
              <a:t>['Alley', 'BsmtQual', 'BsmtCond', 'BsmtExposure', 'BsmtFinType1', 'BsmtFinType2', 'FireplaceQu', 'GarageType', 'GarageFinish', 'GarageQual', 'GarageCond', 'PoolQC', 'Fence', 'MiscFeature'] 欄位的NA事實上有意義的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填入None值表示其狀態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</a:pPr>
            <a:r>
              <a:rPr lang="en-US"/>
              <a:t>['MSZoning', 'Utilities', 'Exterior1st', 'Exterior2nd', 'KitchenQual', 'Functional', ‘SaleType’]欄位的NA是真的遺失值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可填入眾數</a:t>
            </a:r>
            <a:endParaRPr/>
          </a:p>
        </p:txBody>
      </p:sp>
      <p:sp>
        <p:nvSpPr>
          <p:cNvPr id="257" name="Google Shape;257;p13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US" sz="2400">
                <a:solidFill>
                  <a:srgbClr val="3F3F3F"/>
                </a:solidFill>
              </a:rPr>
              <a:t>Introduction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US" sz="2400">
                <a:solidFill>
                  <a:srgbClr val="3F3F3F"/>
                </a:solidFill>
              </a:rPr>
              <a:t>Dataset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US" sz="2400">
                <a:solidFill>
                  <a:srgbClr val="3F3F3F"/>
                </a:solidFill>
              </a:rPr>
              <a:t>Preprocess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US" sz="2400">
                <a:solidFill>
                  <a:srgbClr val="3F3F3F"/>
                </a:solidFill>
              </a:rPr>
              <a:t>Method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US" sz="2400">
                <a:solidFill>
                  <a:srgbClr val="3F3F3F"/>
                </a:solidFill>
              </a:rPr>
              <a:t>Result &amp; Demo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US" sz="2400">
                <a:solidFill>
                  <a:srgbClr val="3F3F3F"/>
                </a:solidFill>
              </a:rPr>
              <a:t>Conclusion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41148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6e227d3c6_0_24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METHOD - </a:t>
            </a:r>
            <a:r>
              <a:rPr lang="en-US">
                <a:solidFill>
                  <a:schemeClr val="dk1"/>
                </a:solidFill>
              </a:rPr>
              <a:t>NULL MODEL</a:t>
            </a:r>
            <a:endParaRPr/>
          </a:p>
        </p:txBody>
      </p:sp>
      <p:sp>
        <p:nvSpPr>
          <p:cNvPr id="263" name="Google Shape;263;g226e227d3c6_0_24"/>
          <p:cNvSpPr txBox="1"/>
          <p:nvPr>
            <p:ph idx="1" type="body"/>
          </p:nvPr>
        </p:nvSpPr>
        <p:spPr>
          <a:xfrm>
            <a:off x="794656" y="1492738"/>
            <a:ext cx="7398243" cy="4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LM model  線性回歸模型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在Null Model中，我們只考慮截距項，忽略了其他可能的關聯變量。通過與Null Model的比較，我們可以評估其他模型對於解釋和預測的增益效果。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26e227d3c6_0_24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5" name="Google Shape;265;g226e227d3c6_0_24"/>
          <p:cNvGraphicFramePr/>
          <p:nvPr/>
        </p:nvGraphicFramePr>
        <p:xfrm>
          <a:off x="2371850" y="40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{E5FA65E8-9595-4AB6-864E-5F348CD64CC9}</a:tableStyleId>
              </a:tblPr>
              <a:tblGrid>
                <a:gridCol w="1970525"/>
                <a:gridCol w="1952250"/>
              </a:tblGrid>
              <a:tr h="47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R-squared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null model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-0.0003136624 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0.6185629</a:t>
                      </a:r>
                      <a:endParaRPr sz="135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6d94fecaf_2_13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METHOD - </a:t>
            </a:r>
            <a:r>
              <a:rPr b="1" lang="en-US">
                <a:solidFill>
                  <a:schemeClr val="dk1"/>
                </a:solidFill>
              </a:rPr>
              <a:t>實驗模型</a:t>
            </a:r>
            <a:endParaRPr b="1"/>
          </a:p>
        </p:txBody>
      </p:sp>
      <p:sp>
        <p:nvSpPr>
          <p:cNvPr id="271" name="Google Shape;271;g226d94fecaf_2_13"/>
          <p:cNvSpPr txBox="1"/>
          <p:nvPr>
            <p:ph idx="1" type="body"/>
          </p:nvPr>
        </p:nvSpPr>
        <p:spPr>
          <a:xfrm>
            <a:off x="571500" y="1492200"/>
            <a:ext cx="7886700" cy="4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RandomForest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SVM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模型以 5-Fold 進行測試與比較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26d94fecaf_2_13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g226d94fecaf_2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723" y="4437550"/>
            <a:ext cx="5510476" cy="18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26d94fecaf_2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6950" y="3640475"/>
            <a:ext cx="340500" cy="4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6d94fecaf_2_155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280" name="Google Shape;280;g226d94fecaf_2_155"/>
          <p:cNvSpPr txBox="1"/>
          <p:nvPr>
            <p:ph idx="1" type="body"/>
          </p:nvPr>
        </p:nvSpPr>
        <p:spPr>
          <a:xfrm>
            <a:off x="571500" y="1286825"/>
            <a:ext cx="7886700" cy="4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Calibri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比較模型在 5-Fold 驗證後各自的表現。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指標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RMSE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均方根誤差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R-squared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R平方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MAE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平均絕對誤差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26d94fecaf_2_155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2" name="Google Shape;282;g226d94fecaf_2_155"/>
          <p:cNvGraphicFramePr/>
          <p:nvPr/>
        </p:nvGraphicFramePr>
        <p:xfrm>
          <a:off x="795850" y="362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{E5FA65E8-9595-4AB6-864E-5F348CD64CC9}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40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RMSE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R-squared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MAE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52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XGBoost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22337.72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0.916011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14366.37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52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RandomForest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25027.45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0.8981283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16188.14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52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SVM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38866.25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0.7484611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25091.4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52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47315.27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0.6185629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34599.72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6e227d3c6_0_18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RESULT -</a:t>
            </a:r>
            <a:endParaRPr/>
          </a:p>
        </p:txBody>
      </p:sp>
      <p:sp>
        <p:nvSpPr>
          <p:cNvPr id="288" name="Google Shape;288;g226e227d3c6_0_18"/>
          <p:cNvSpPr txBox="1"/>
          <p:nvPr>
            <p:ph idx="1" type="body"/>
          </p:nvPr>
        </p:nvSpPr>
        <p:spPr>
          <a:xfrm>
            <a:off x="628650" y="1286825"/>
            <a:ext cx="7886700" cy="4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於Kaggle競賽上進行分數比較。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26e227d3c6_0_18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g226e227d3c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3825" y="648425"/>
            <a:ext cx="1228724" cy="474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g226e227d3c6_0_18"/>
          <p:cNvGraphicFramePr/>
          <p:nvPr/>
        </p:nvGraphicFramePr>
        <p:xfrm>
          <a:off x="9525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{E5FA65E8-9595-4AB6-864E-5F348CD64CC9}</a:tableStyleId>
              </a:tblPr>
              <a:tblGrid>
                <a:gridCol w="1257525"/>
                <a:gridCol w="1552050"/>
                <a:gridCol w="1762425"/>
                <a:gridCol w="1355700"/>
                <a:gridCol w="1692300"/>
              </a:tblGrid>
              <a:tr h="73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XGBoost</a:t>
                      </a:r>
                      <a:endParaRPr sz="135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RandomForest</a:t>
                      </a:r>
                      <a:endParaRPr sz="135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SVM</a:t>
                      </a:r>
                      <a:endParaRPr sz="135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sz="1350" u="none" cap="none" strike="noStrike"/>
                    </a:p>
                  </a:txBody>
                  <a:tcPr marT="91425" marB="91425" marR="91425" marL="91425" anchor="ctr"/>
                </a:tc>
              </a:tr>
              <a:tr h="74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</a:rPr>
                        <a:t>score</a:t>
                      </a:r>
                      <a:endParaRPr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0.13036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lang="en-US" sz="2000" u="none" cap="none" strike="noStrike"/>
                        <a:t>0.14878</a:t>
                      </a:r>
                      <a:endParaRPr sz="2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0.22432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0.23917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6e227d3c6_4_12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RESULT -</a:t>
            </a:r>
            <a:endParaRPr/>
          </a:p>
        </p:txBody>
      </p:sp>
      <p:sp>
        <p:nvSpPr>
          <p:cNvPr id="297" name="Google Shape;297;g226e227d3c6_4_12"/>
          <p:cNvSpPr txBox="1"/>
          <p:nvPr>
            <p:ph idx="1" type="body"/>
          </p:nvPr>
        </p:nvSpPr>
        <p:spPr>
          <a:xfrm>
            <a:off x="685800" y="1286825"/>
            <a:ext cx="8208600" cy="4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Calibri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對 XGBoost 的 SalePrice 取對數後進行分數比較。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26e227d3c6_4_12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9" name="Google Shape;299;g226e227d3c6_4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3825" y="648425"/>
            <a:ext cx="1228724" cy="474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0" name="Google Shape;300;g226e227d3c6_4_12"/>
          <p:cNvGraphicFramePr/>
          <p:nvPr/>
        </p:nvGraphicFramePr>
        <p:xfrm>
          <a:off x="2154875" y="336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{E5FA65E8-9595-4AB6-864E-5F348CD64CC9}</a:tableStyleId>
              </a:tblPr>
              <a:tblGrid>
                <a:gridCol w="1447800"/>
                <a:gridCol w="1686575"/>
                <a:gridCol w="1699850"/>
              </a:tblGrid>
              <a:tr h="51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XGBoost(log)</a:t>
                      </a:r>
                      <a:endParaRPr sz="135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350" u="none" cap="none" strike="noStrike"/>
                    </a:p>
                  </a:txBody>
                  <a:tcPr marT="91425" marB="91425" marR="91425" marL="91425" anchor="ctr"/>
                </a:tc>
              </a:tr>
              <a:tr h="74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</a:rPr>
                        <a:t>score</a:t>
                      </a:r>
                      <a:endParaRPr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0.12740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0.13036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6e227d3c6_1_49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DEMO - SHINY</a:t>
            </a:r>
            <a:endParaRPr/>
          </a:p>
        </p:txBody>
      </p:sp>
      <p:sp>
        <p:nvSpPr>
          <p:cNvPr id="306" name="Google Shape;306;g226e227d3c6_1_49"/>
          <p:cNvSpPr txBox="1"/>
          <p:nvPr>
            <p:ph idx="1" type="body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3F3F3F"/>
                </a:solidFill>
              </a:rPr>
              <a:t>連結: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https://anselcheng.shinyapps.io/HousePrice/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307" name="Google Shape;307;g226e227d3c6_1_49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g226e227d3c6_1_49"/>
          <p:cNvPicPr preferRelativeResize="0"/>
          <p:nvPr/>
        </p:nvPicPr>
        <p:blipFill rotWithShape="1">
          <a:blip r:embed="rId4">
            <a:alphaModFix/>
          </a:blip>
          <a:srcRect b="0" l="24129" r="23405" t="0"/>
          <a:stretch/>
        </p:blipFill>
        <p:spPr>
          <a:xfrm>
            <a:off x="4649950" y="745951"/>
            <a:ext cx="713074" cy="7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226e227d3c6_1_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5800" y="3147100"/>
            <a:ext cx="3029274" cy="302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6e227d3c6_1_13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16" name="Google Shape;316;g226e227d3c6_1_13"/>
          <p:cNvSpPr txBox="1"/>
          <p:nvPr>
            <p:ph idx="1" type="body"/>
          </p:nvPr>
        </p:nvSpPr>
        <p:spPr>
          <a:xfrm>
            <a:off x="685800" y="1948825"/>
            <a:ext cx="82086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b="1" lang="en-US" sz="1900">
                <a:solidFill>
                  <a:srgbClr val="FF0000"/>
                </a:solidFill>
              </a:rPr>
              <a:t>刪除坪數大於4000的</a:t>
            </a:r>
            <a:r>
              <a:rPr b="1" lang="en-US" sz="1900">
                <a:solidFill>
                  <a:srgbClr val="FF0000"/>
                </a:solidFill>
              </a:rPr>
              <a:t>離群</a:t>
            </a:r>
            <a:r>
              <a:rPr b="1" lang="en-US" sz="1900">
                <a:solidFill>
                  <a:srgbClr val="FF0000"/>
                </a:solidFill>
              </a:rPr>
              <a:t>值</a:t>
            </a:r>
            <a:r>
              <a:rPr lang="en-US" sz="1900"/>
              <a:t>可以避免這些值對模型的影響，使模型更加穩定和可靠。</a:t>
            </a:r>
            <a:endParaRPr sz="1900"/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對於</a:t>
            </a:r>
            <a:r>
              <a:rPr b="1" lang="en-US" sz="1900">
                <a:solidFill>
                  <a:srgbClr val="FF0000"/>
                </a:solidFill>
              </a:rPr>
              <a:t>數值型變數的缺失值補全</a:t>
            </a:r>
            <a:r>
              <a:rPr lang="en-US" sz="1900"/>
              <a:t>，使用平均數、眾數和中位數等方法，可以保留更多資料並避免信息損失。</a:t>
            </a:r>
            <a:endParaRPr sz="1900"/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b="1" lang="en-US" sz="1900">
                <a:solidFill>
                  <a:srgbClr val="FF0000"/>
                </a:solidFill>
              </a:rPr>
              <a:t>保留類別型變數的缺失值並進行特殊處理</a:t>
            </a:r>
            <a:r>
              <a:rPr lang="en-US" sz="1900"/>
              <a:t>，可能意味著缺失值本身可能蘊含一定的意義或特殊情況。這樣做可以避免遺失重要的類別信息，但需要針對具體情況進行適當的處理。</a:t>
            </a:r>
            <a:endParaRPr sz="1900"/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透過適當的前處理步驟，我們能夠提高對"House Prices"的預測準確性。</a:t>
            </a:r>
            <a:endParaRPr sz="1900"/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b="1" lang="en-US" sz="1900">
                <a:solidFill>
                  <a:srgbClr val="FF0000"/>
                </a:solidFill>
              </a:rPr>
              <a:t>XGBoost</a:t>
            </a:r>
            <a:r>
              <a:rPr lang="en-US" sz="1900"/>
              <a:t>在預測房屋價格方面表現最佳，具有較低的RMSE、較高的R平方和較小的MAE，顯示其對於房屋價格的預測能力較好。</a:t>
            </a:r>
            <a:endParaRPr sz="1900"/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83"/>
              <a:buNone/>
            </a:pPr>
            <a:r>
              <a:t/>
            </a:r>
            <a:endParaRPr sz="600"/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83"/>
              <a:buNone/>
            </a:pPr>
            <a:r>
              <a:t/>
            </a:r>
            <a:endParaRPr sz="600"/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83"/>
              <a:buNone/>
            </a:pPr>
            <a:r>
              <a:t/>
            </a:r>
            <a:endParaRPr sz="600"/>
          </a:p>
        </p:txBody>
      </p:sp>
      <p:sp>
        <p:nvSpPr>
          <p:cNvPr id="317" name="Google Shape;317;g226e227d3c6_1_13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3F3F3F"/>
                </a:solidFill>
              </a:rPr>
              <a:t>連結: 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1112-nccu-datascience/finalproject_group6: final-project-team-six created by GitHub Classroom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4864" y="744725"/>
            <a:ext cx="711974" cy="71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8913" y="3147100"/>
            <a:ext cx="2966175" cy="29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6d94fecaf_1_52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0" name="Google Shape;130;g226d94fecaf_1_52"/>
          <p:cNvSpPr txBox="1"/>
          <p:nvPr>
            <p:ph idx="1" type="body"/>
          </p:nvPr>
        </p:nvSpPr>
        <p:spPr>
          <a:xfrm>
            <a:off x="685800" y="1777499"/>
            <a:ext cx="7772400" cy="4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00"/>
              <a:buNone/>
            </a:pPr>
            <a:r>
              <a:rPr lang="en-US" sz="2500"/>
              <a:t>本專題旨在利用House Prices資料集，開發一個準確預測房價的回歸模型。通過不同的資料前處理，我們致力於改善模型的準確性和解釋力，以提供有價值的市場見解和投資策略，促進房地產市場的發展與效率提升。</a:t>
            </a:r>
            <a:endParaRPr sz="2500"/>
          </a:p>
        </p:txBody>
      </p:sp>
      <p:sp>
        <p:nvSpPr>
          <p:cNvPr id="131" name="Google Shape;131;g226d94fecaf_1_52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g226d94fecaf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27126"/>
            <a:ext cx="91440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685800" y="497904"/>
            <a:ext cx="77724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76190"/>
              <a:buFont typeface="Noto Sans Medium"/>
              <a:buNone/>
            </a:pPr>
            <a:r>
              <a:rPr lang="en-US">
                <a:solidFill>
                  <a:schemeClr val="dk1"/>
                </a:solidFill>
              </a:rPr>
              <a:t>DATASET - HOUSEPRISE DATASET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685800" y="1403598"/>
            <a:ext cx="7772400" cy="4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/>
              <a:t>With 79 explanatory variables describing (almost) every aspect of residential homes in Ames, Iowa.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</a:pPr>
            <a:r>
              <a:rPr b="1" lang="en-US"/>
              <a:t>訓練樣本筆數:</a:t>
            </a:r>
            <a:endParaRPr b="1"/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1460 筆資料，80 個欄位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</a:pPr>
            <a:r>
              <a:rPr b="1" lang="en-US"/>
              <a:t>目標欄位(預測銷售價格):</a:t>
            </a:r>
            <a:endParaRPr b="1"/>
          </a:p>
          <a:p>
            <a:pPr indent="0" lvl="0" marL="18288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/>
              <a:t>SalesPrice</a:t>
            </a:r>
            <a:endParaRPr/>
          </a:p>
          <a:p>
            <a:pPr indent="-182880" lvl="0" marL="18288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</a:pPr>
            <a:r>
              <a:rPr b="1" lang="en-US"/>
              <a:t>數值型欄位:</a:t>
            </a:r>
            <a:endParaRPr b="1"/>
          </a:p>
          <a:p>
            <a:pPr indent="0" lvl="0" marL="18288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/>
              <a:t>住宅類型、建築離街道的距離、地下室面積、車庫車輛數...等等</a:t>
            </a:r>
            <a:endParaRPr/>
          </a:p>
          <a:p>
            <a:pPr indent="-182880" lvl="0" marL="18288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</a:pPr>
            <a:r>
              <a:rPr b="1" lang="en-US"/>
              <a:t>類別型欄位:</a:t>
            </a:r>
            <a:endParaRPr b="1"/>
          </a:p>
          <a:p>
            <a:pPr indent="0" lvl="0" marL="18288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/>
              <a:t>區域類型、建築物形狀、公共基礎建設、路面坡度...等等</a:t>
            </a:r>
            <a:endParaRPr/>
          </a:p>
        </p:txBody>
      </p:sp>
      <p:sp>
        <p:nvSpPr>
          <p:cNvPr id="139" name="Google Shape;139;p7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575" y="1891025"/>
            <a:ext cx="3080925" cy="27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6d94fecaf_2_92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DATASET - EDA</a:t>
            </a:r>
            <a:endParaRPr/>
          </a:p>
        </p:txBody>
      </p:sp>
      <p:sp>
        <p:nvSpPr>
          <p:cNvPr id="146" name="Google Shape;146;g226d94fecaf_2_92"/>
          <p:cNvSpPr txBox="1"/>
          <p:nvPr>
            <p:ph idx="1" type="body"/>
          </p:nvPr>
        </p:nvSpPr>
        <p:spPr>
          <a:xfrm>
            <a:off x="685800" y="1492750"/>
            <a:ext cx="3336600" cy="4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房屋土地面積與房屋價格散點圖：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用於瞭解房屋土地面積與房屋價格之間的關係，並進行判斷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26d94fecaf_2_92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g226d94fecaf_2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2450" y="1358600"/>
            <a:ext cx="4794704" cy="476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26d94fecaf_2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1075" y="3429000"/>
            <a:ext cx="853100" cy="11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6d94fecaf_2_4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DATASET - EDA</a:t>
            </a:r>
            <a:endParaRPr/>
          </a:p>
        </p:txBody>
      </p:sp>
      <p:sp>
        <p:nvSpPr>
          <p:cNvPr id="155" name="Google Shape;155;g226d94fecaf_2_4"/>
          <p:cNvSpPr txBox="1"/>
          <p:nvPr>
            <p:ph idx="1" type="body"/>
          </p:nvPr>
        </p:nvSpPr>
        <p:spPr>
          <a:xfrm>
            <a:off x="685800" y="1340200"/>
            <a:ext cx="336330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Correlations matrix: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用於衡量不同變量之間的相關程度。它以矩陣形式顯示變量之間的相關係數，範圍從-1到1。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26d94fecaf_2_4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g226d94fecaf_2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9200" y="1466025"/>
            <a:ext cx="4789999" cy="445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6d94fecaf_2_25"/>
          <p:cNvSpPr txBox="1"/>
          <p:nvPr>
            <p:ph type="title"/>
          </p:nvPr>
        </p:nvSpPr>
        <p:spPr>
          <a:xfrm>
            <a:off x="685800" y="484625"/>
            <a:ext cx="7772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Medium"/>
              <a:buNone/>
            </a:pPr>
            <a:r>
              <a:rPr lang="en-US"/>
              <a:t>DATASET - </a:t>
            </a:r>
            <a:r>
              <a:rPr b="1" lang="en-US">
                <a:solidFill>
                  <a:schemeClr val="dk1"/>
                </a:solidFill>
              </a:rPr>
              <a:t>類別型欄位</a:t>
            </a:r>
            <a:endParaRPr b="1"/>
          </a:p>
        </p:txBody>
      </p:sp>
      <p:sp>
        <p:nvSpPr>
          <p:cNvPr id="163" name="Google Shape;163;g226d94fecaf_2_25"/>
          <p:cNvSpPr txBox="1"/>
          <p:nvPr>
            <p:ph idx="1" type="body"/>
          </p:nvPr>
        </p:nvSpPr>
        <p:spPr>
          <a:xfrm>
            <a:off x="571500" y="1286825"/>
            <a:ext cx="345090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變數名稱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遺失值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有數值比率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26d94fecaf_2_25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g226d94fecaf_2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5" y="1753984"/>
            <a:ext cx="5110856" cy="44805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g226d94fecaf_2_25"/>
          <p:cNvGraphicFramePr/>
          <p:nvPr/>
        </p:nvGraphicFramePr>
        <p:xfrm>
          <a:off x="134475" y="1463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{9C4AA689-975B-46D2-8BC3-2AD50F2DDDDE}</a:tableStyleId>
              </a:tblPr>
              <a:tblGrid>
                <a:gridCol w="1735900"/>
                <a:gridCol w="773075"/>
                <a:gridCol w="1064025"/>
                <a:gridCol w="432250"/>
                <a:gridCol w="465525"/>
                <a:gridCol w="640075"/>
              </a:tblGrid>
              <a:tr h="29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變數名稱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遺失值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有數值比率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Min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Max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Unique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7" name="Google Shape;167;g226d94fecaf_2_25"/>
          <p:cNvGraphicFramePr/>
          <p:nvPr/>
        </p:nvGraphicFramePr>
        <p:xfrm>
          <a:off x="5245331" y="14630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{9C4AA689-975B-46D2-8BC3-2AD50F2DDDDE}</a:tableStyleId>
              </a:tblPr>
              <a:tblGrid>
                <a:gridCol w="1338350"/>
                <a:gridCol w="2377450"/>
              </a:tblGrid>
              <a:tr h="29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欄位說明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範例數值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區域類型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農業區,商業區,高中低密度住宅區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附近主街道路面材質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碎石,鋪柏油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附近小巷路面材質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碎石,鋪柏油,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NA(無通道)</a:t>
                      </a:r>
                      <a:endParaRPr sz="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建築物形狀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規則,些微/中度/高度不規則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建築平坦度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平坦,傾斜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公共基礎建設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水,電,瓦斯,化糞池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地段配置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內部, 轉角, 死巷,2側臨路,3側臨路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路面坡度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緩坡, 中等,陡坡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區域名稱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區域條件1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鄰近主幹線, 鐵路200碼內, 鄰近公園, 鄰近好的休閒設施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區域條件2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建築類型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獨立房屋, 雙拼, 連棟建築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建築風格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一層樓, 一層半, 2層樓, 是否裝潢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屋頂類型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公寓…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屋頂材質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磁磚. 瓦. 木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外觀材質1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外觀材質2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外牆材質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普通磚, 石頭, 無外牆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外牆品質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1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外牆現狀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房屋功能情況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26d94fecaf_2_38"/>
          <p:cNvGraphicFramePr/>
          <p:nvPr/>
        </p:nvGraphicFramePr>
        <p:xfrm>
          <a:off x="158676" y="7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{9C4AA689-975B-46D2-8BC3-2AD50F2DDDDE}</a:tableStyleId>
              </a:tblPr>
              <a:tblGrid>
                <a:gridCol w="1735900"/>
                <a:gridCol w="773075"/>
                <a:gridCol w="1064025"/>
                <a:gridCol w="432250"/>
                <a:gridCol w="465525"/>
                <a:gridCol w="640075"/>
              </a:tblGrid>
              <a:tr h="33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變數名稱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遺失值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有數值比率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Min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Max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Unique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3" name="Google Shape;173;g226d94fecaf_2_38"/>
          <p:cNvGraphicFramePr/>
          <p:nvPr/>
        </p:nvGraphicFramePr>
        <p:xfrm>
          <a:off x="5269532" y="7832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{9C4AA689-975B-46D2-8BC3-2AD50F2DDDDE}</a:tableStyleId>
              </a:tblPr>
              <a:tblGrid>
                <a:gridCol w="1338350"/>
                <a:gridCol w="2377450"/>
              </a:tblGrid>
              <a:tr h="34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欄位說明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範例數值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地下室品質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極佳, 好, 標準,….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 NA(無地下室)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地下室狀態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極佳, 好, 標準,….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 NA(無地下室)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地下室外部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好, 平均,….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 NA(無地下室)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地下室完工區域等級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好, 平均,….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 NA(無地下室)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其他地下室區域等級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好, 平均,….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 NA(無地下室)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房屋暖氣類型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暖氣設施品質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是否有中央空調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電氣系統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廚房品質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房屋功能情況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壁爐品質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極佳, 好, 平均,….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 NA(無壁爐)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車庫型態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…. 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NA(無車庫)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車庫內部裝飾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…. 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NA(無車庫)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車庫內部品質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…. 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NA(無車庫)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車庫內部維護狀態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…. 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NA(無車庫)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是否有車道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泳池品質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…. 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NA(無泳池)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圍籬品質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…. 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NA(無圍籬)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其他配套設施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電梯, 第二車庫, 天棚,網球場</a:t>
                      </a: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</a:rPr>
                        <a:t>NA(無設施)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2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付款方式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房屋出售情況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74" name="Google Shape;174;g226d94fecaf_2_38"/>
          <p:cNvPicPr preferRelativeResize="0"/>
          <p:nvPr/>
        </p:nvPicPr>
        <p:blipFill rotWithShape="1">
          <a:blip r:embed="rId3">
            <a:alphaModFix/>
          </a:blip>
          <a:srcRect b="0" l="990" r="0" t="0"/>
          <a:stretch/>
        </p:blipFill>
        <p:spPr>
          <a:xfrm>
            <a:off x="158675" y="1124125"/>
            <a:ext cx="5110850" cy="49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26d94fecaf_2_38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徽章">
  <a:themeElements>
    <a:clrScheme name="徽章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2016-01-07T11:20:23Z</dcterms:created>
  <dc:creator>Jia-Ming Chang</dc:creator>
</cp:coreProperties>
</file>