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8ED"/>
    <a:srgbClr val="154D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6"/>
    <p:restoredTop sz="96405"/>
  </p:normalViewPr>
  <p:slideViewPr>
    <p:cSldViewPr snapToGrid="0" snapToObjects="1" showGuides="1">
      <p:cViewPr varScale="1">
        <p:scale>
          <a:sx n="116" d="100"/>
          <a:sy n="116" d="100"/>
        </p:scale>
        <p:origin x="690" y="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8" d="100"/>
          <a:sy n="88" d="100"/>
        </p:scale>
        <p:origin x="38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12C0DCE0-4E22-4ACB-ABDD-8B0962A71CD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F444586-0881-4DDF-AA41-A2F5C0326D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C559-00D0-4F7D-AF29-8AFD05AA5DCE}" type="datetimeFigureOut">
              <a:rPr lang="zh-TW" altLang="en-US" smtClean="0"/>
              <a:t>2021/1/21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6AEB5CE-CA53-4048-865D-D349CF2FBF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A6EA8F-A09D-4F4F-A3BA-AC41253B40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3DFF6-7EDB-42CA-869E-8144336F65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984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圖片 11">
            <a:extLst>
              <a:ext uri="{FF2B5EF4-FFF2-40B4-BE49-F238E27FC236}">
                <a16:creationId xmlns:a16="http://schemas.microsoft.com/office/drawing/2014/main" id="{195E63CD-0AD2-8C48-8313-BC6974E50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0"/>
            <a:ext cx="118745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221F71EF-AA98-354E-9E7A-F53B698FD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1" y="1178808"/>
            <a:ext cx="6222448" cy="2387600"/>
          </a:xfrm>
        </p:spPr>
        <p:txBody>
          <a:bodyPr anchor="b"/>
          <a:lstStyle>
            <a:lvl1pPr algn="l"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4F46C2-D9BF-A642-A5C8-E2A6A8E581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500" y="3658483"/>
            <a:ext cx="6222448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B75513-3FDB-B042-B07F-871E7C627AD1}"/>
              </a:ext>
            </a:extLst>
          </p:cNvPr>
          <p:cNvSpPr txBox="1"/>
          <p:nvPr userDrawn="1"/>
        </p:nvSpPr>
        <p:spPr>
          <a:xfrm>
            <a:off x="317500" y="6544734"/>
            <a:ext cx="4380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copyright©2021 </a:t>
            </a:r>
            <a:r>
              <a:rPr kumimoji="1" lang="zh-TW" altLang="en-US" sz="1100" b="0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財團法人人工智慧科技基金會 </a:t>
            </a:r>
            <a:r>
              <a:rPr kumimoji="1" lang="en-US" altLang="zh-TW" sz="1100" b="0" i="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 rights reserved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89C3678C-A3D8-2E4B-8CDE-556CE622214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68089" y="113353"/>
            <a:ext cx="2075192" cy="2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B1000-BAFE-C945-926D-70216F4B8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C50770A-6525-634D-B2FF-E3C3B93EC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832F0C-ED4B-8344-AF7F-937BD24DC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4442252-F4FF-1543-9F0B-889D2A19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F8D808-EF2B-B942-B6DE-C1FD3716C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E47623-1F53-7C46-B481-F2102AB8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3214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0DE97-9E3B-834F-90F6-8682B087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F256D2-C4F1-D548-B272-52AC377E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78285CE-A7B0-F045-ABB3-2A46A6EA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B36ACE-F737-E647-98D2-087CCCD92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2F47F-B7BD-B045-860D-A4BBDA34D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06482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D235E6-95D8-D64B-A06E-F10729C74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E27EFF-4B1F-A84F-A734-B8C11A8D3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854E4C-5AB6-FD4A-A6F3-03413F81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529C82-869A-0D46-85DA-3A6DC2099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AA141C1-FC1F-E245-B73D-A730B0B5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563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AC4C4FC1-823D-C74E-B9CD-FD984BE061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413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BD29A271-8CEA-EA4D-B5B1-1E332EF8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44" y="534458"/>
            <a:ext cx="72644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7F731F6-FDF7-C941-A5D0-63AA334F2685}"/>
              </a:ext>
            </a:extLst>
          </p:cNvPr>
          <p:cNvGrpSpPr/>
          <p:nvPr userDrawn="1"/>
        </p:nvGrpSpPr>
        <p:grpSpPr>
          <a:xfrm>
            <a:off x="7620001" y="6583804"/>
            <a:ext cx="4760802" cy="215444"/>
            <a:chOff x="3386667" y="6230866"/>
            <a:chExt cx="6084711" cy="27535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D5D810CE-0B07-774C-8267-58CF78359C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86667" y="6250725"/>
              <a:ext cx="1712534" cy="208065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B048472-F2AC-A84F-8108-85D5609944FD}"/>
                </a:ext>
              </a:extLst>
            </p:cNvPr>
            <p:cNvSpPr txBox="1"/>
            <p:nvPr userDrawn="1"/>
          </p:nvSpPr>
          <p:spPr>
            <a:xfrm>
              <a:off x="4996746" y="6230866"/>
              <a:ext cx="4474632" cy="27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｜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copyright©2021 </a:t>
              </a: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財團法人人工智慧科技基金會 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all rights reserved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35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>
            <a:extLst>
              <a:ext uri="{FF2B5EF4-FFF2-40B4-BE49-F238E27FC236}">
                <a16:creationId xmlns:a16="http://schemas.microsoft.com/office/drawing/2014/main" id="{DF0DE059-CD54-E546-8759-F5F63B7F9B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0" y="0"/>
            <a:ext cx="11874500" cy="6858000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9DBEF1B-61BE-6249-A65C-93AB7F83839E}"/>
              </a:ext>
            </a:extLst>
          </p:cNvPr>
          <p:cNvSpPr txBox="1"/>
          <p:nvPr userDrawn="1"/>
        </p:nvSpPr>
        <p:spPr>
          <a:xfrm>
            <a:off x="7706078" y="6544734"/>
            <a:ext cx="4380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1100" b="0" i="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copyright©2021 </a:t>
            </a:r>
            <a:r>
              <a:rPr kumimoji="1" lang="zh-TW" altLang="en-US" sz="1100" b="0" i="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財團法人人工智慧科技基金會 </a:t>
            </a:r>
            <a:r>
              <a:rPr kumimoji="1" lang="en-US" altLang="zh-TW" sz="1100" b="0" i="0" dirty="0">
                <a:solidFill>
                  <a:schemeClr val="bg2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all rights reserved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A51C625-BD4D-3A41-9771-CCBCF1F4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21783"/>
            <a:ext cx="526415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1C1F605-7552-5F43-85AE-D2DC6037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301508"/>
            <a:ext cx="526415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dirty="0"/>
              <a:t>按一下以編輯母片文字樣式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D7603CF-8051-344D-B967-C0CDC4B0DF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4608" y="113353"/>
            <a:ext cx="2075192" cy="25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3D6339F-EEC1-CF4A-A7C3-874E1F22203A}"/>
              </a:ext>
            </a:extLst>
          </p:cNvPr>
          <p:cNvGrpSpPr/>
          <p:nvPr userDrawn="1"/>
        </p:nvGrpSpPr>
        <p:grpSpPr>
          <a:xfrm>
            <a:off x="0" y="0"/>
            <a:ext cx="12192000" cy="1325562"/>
            <a:chOff x="191911" y="1"/>
            <a:chExt cx="12000088" cy="936978"/>
          </a:xfrm>
          <a:solidFill>
            <a:srgbClr val="3A98ED"/>
          </a:solidFill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6B68FE7-7E52-8749-91D2-456C98020D61}"/>
                </a:ext>
              </a:extLst>
            </p:cNvPr>
            <p:cNvSpPr/>
            <p:nvPr userDrawn="1"/>
          </p:nvSpPr>
          <p:spPr>
            <a:xfrm>
              <a:off x="666044" y="1"/>
              <a:ext cx="11525955" cy="93697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10" name="平行四邊形 9">
              <a:extLst>
                <a:ext uri="{FF2B5EF4-FFF2-40B4-BE49-F238E27FC236}">
                  <a16:creationId xmlns:a16="http://schemas.microsoft.com/office/drawing/2014/main" id="{3CAC1546-3E55-8649-ABCA-F0F0EA9F3EA3}"/>
                </a:ext>
              </a:extLst>
            </p:cNvPr>
            <p:cNvSpPr/>
            <p:nvPr userDrawn="1"/>
          </p:nvSpPr>
          <p:spPr>
            <a:xfrm flipH="1">
              <a:off x="191911" y="1"/>
              <a:ext cx="1526202" cy="936978"/>
            </a:xfrm>
            <a:prstGeom prst="parallelogram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41A9C79A-F277-214F-A969-40B49018187F}"/>
              </a:ext>
            </a:extLst>
          </p:cNvPr>
          <p:cNvSpPr/>
          <p:nvPr userDrawn="1"/>
        </p:nvSpPr>
        <p:spPr>
          <a:xfrm>
            <a:off x="1140178" y="0"/>
            <a:ext cx="11051822" cy="1690688"/>
          </a:xfrm>
          <a:prstGeom prst="rect">
            <a:avLst/>
          </a:prstGeom>
          <a:solidFill>
            <a:srgbClr val="3A98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3EE2CF2F-E23D-8E44-9BFB-BDA5A7922B2F}"/>
              </a:ext>
            </a:extLst>
          </p:cNvPr>
          <p:cNvSpPr/>
          <p:nvPr userDrawn="1"/>
        </p:nvSpPr>
        <p:spPr>
          <a:xfrm flipH="1">
            <a:off x="303964" y="0"/>
            <a:ext cx="1603130" cy="1690688"/>
          </a:xfrm>
          <a:prstGeom prst="parallelogram">
            <a:avLst/>
          </a:prstGeom>
          <a:solidFill>
            <a:srgbClr val="154D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67CCAB-F6D3-5747-AF00-87064C699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DD363C-4EB7-6D4D-8B01-DC970F11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341" y="274196"/>
            <a:ext cx="9327444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8ECE8EE-7563-E14E-ABC6-1A6FC5B79C7E}"/>
              </a:ext>
            </a:extLst>
          </p:cNvPr>
          <p:cNvGrpSpPr/>
          <p:nvPr userDrawn="1"/>
        </p:nvGrpSpPr>
        <p:grpSpPr>
          <a:xfrm>
            <a:off x="152401" y="6583804"/>
            <a:ext cx="4760802" cy="215444"/>
            <a:chOff x="3386667" y="6230866"/>
            <a:chExt cx="6084711" cy="27535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73CA500-9605-0B4E-A54D-8FAF57B1B3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86667" y="6250725"/>
              <a:ext cx="1712534" cy="208065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EF08126-32A9-E64B-8796-E72A302FACC2}"/>
                </a:ext>
              </a:extLst>
            </p:cNvPr>
            <p:cNvSpPr txBox="1"/>
            <p:nvPr userDrawn="1"/>
          </p:nvSpPr>
          <p:spPr>
            <a:xfrm>
              <a:off x="4996746" y="6230866"/>
              <a:ext cx="4474632" cy="27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｜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copyright©2021 </a:t>
              </a: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財團法人人工智慧科技基金會 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all rights reserved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869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53CCED-C764-1240-8DA3-058E9BE653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10391E-660B-E641-8A44-3CC685384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7F3DF915-2BC6-BF45-A310-9E678D8E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96"/>
            <a:ext cx="10518585" cy="1325563"/>
          </a:xfrm>
        </p:spPr>
        <p:txBody>
          <a:bodyPr/>
          <a:lstStyle>
            <a:lvl1pPr>
              <a:defRPr>
                <a:solidFill>
                  <a:srgbClr val="154D77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E40D19-4F7F-614C-85B4-2506311DDFA6}"/>
              </a:ext>
            </a:extLst>
          </p:cNvPr>
          <p:cNvGrpSpPr/>
          <p:nvPr userDrawn="1"/>
        </p:nvGrpSpPr>
        <p:grpSpPr>
          <a:xfrm>
            <a:off x="152401" y="6583804"/>
            <a:ext cx="4760802" cy="215444"/>
            <a:chOff x="3386667" y="6230866"/>
            <a:chExt cx="6084711" cy="275356"/>
          </a:xfrm>
        </p:grpSpPr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4D0DB78A-DCE4-C343-92A1-5CC2FB8774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86667" y="6250725"/>
              <a:ext cx="1712534" cy="208065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0D66C13-C731-5D49-A71F-18E24C673DA9}"/>
                </a:ext>
              </a:extLst>
            </p:cNvPr>
            <p:cNvSpPr txBox="1"/>
            <p:nvPr userDrawn="1"/>
          </p:nvSpPr>
          <p:spPr>
            <a:xfrm>
              <a:off x="4996746" y="6230866"/>
              <a:ext cx="4474632" cy="27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｜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copyright©2021 </a:t>
              </a: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財團法人人工智慧科技基金會 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all rights reserved</a:t>
              </a:r>
            </a:p>
          </p:txBody>
        </p:sp>
      </p:grpSp>
      <p:sp>
        <p:nvSpPr>
          <p:cNvPr id="18" name="三角形 17">
            <a:extLst>
              <a:ext uri="{FF2B5EF4-FFF2-40B4-BE49-F238E27FC236}">
                <a16:creationId xmlns:a16="http://schemas.microsoft.com/office/drawing/2014/main" id="{FE70A67D-AEC3-004B-A75E-0820D7DA855F}"/>
              </a:ext>
            </a:extLst>
          </p:cNvPr>
          <p:cNvSpPr/>
          <p:nvPr userDrawn="1"/>
        </p:nvSpPr>
        <p:spPr>
          <a:xfrm rot="5400000">
            <a:off x="-323796" y="626652"/>
            <a:ext cx="1409425" cy="9085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59C21912-7AC2-C849-8355-046B7DBD1073}"/>
              </a:ext>
            </a:extLst>
          </p:cNvPr>
          <p:cNvSpPr/>
          <p:nvPr userDrawn="1"/>
        </p:nvSpPr>
        <p:spPr>
          <a:xfrm rot="5400000">
            <a:off x="-323797" y="209919"/>
            <a:ext cx="1409425" cy="908595"/>
          </a:xfrm>
          <a:prstGeom prst="triangle">
            <a:avLst/>
          </a:prstGeom>
          <a:noFill/>
          <a:ln>
            <a:solidFill>
              <a:srgbClr val="3A98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2748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6E6EA6EA-EDC4-7D4F-8839-D0C0C2F9DC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00" y="0"/>
            <a:ext cx="11874500" cy="6858000"/>
          </a:xfrm>
          <a:prstGeom prst="rect">
            <a:avLst/>
          </a:prstGeom>
        </p:spPr>
      </p:pic>
      <p:grpSp>
        <p:nvGrpSpPr>
          <p:cNvPr id="7" name="群組 6">
            <a:extLst>
              <a:ext uri="{FF2B5EF4-FFF2-40B4-BE49-F238E27FC236}">
                <a16:creationId xmlns:a16="http://schemas.microsoft.com/office/drawing/2014/main" id="{35F31DAB-DE70-1B43-99C4-0BCF44E79286}"/>
              </a:ext>
            </a:extLst>
          </p:cNvPr>
          <p:cNvGrpSpPr/>
          <p:nvPr userDrawn="1"/>
        </p:nvGrpSpPr>
        <p:grpSpPr>
          <a:xfrm>
            <a:off x="152401" y="6583804"/>
            <a:ext cx="4760802" cy="215444"/>
            <a:chOff x="3386667" y="6230866"/>
            <a:chExt cx="6084711" cy="275356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88A806F-E624-C04A-844F-BFFCD72DD72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duotone>
                <a:prstClr val="black"/>
                <a:schemeClr val="accent3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386667" y="6250725"/>
              <a:ext cx="1712534" cy="20806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3CBCC65-11E9-A54C-9951-6599F08B1D78}"/>
                </a:ext>
              </a:extLst>
            </p:cNvPr>
            <p:cNvSpPr txBox="1"/>
            <p:nvPr userDrawn="1"/>
          </p:nvSpPr>
          <p:spPr>
            <a:xfrm>
              <a:off x="4996746" y="6230866"/>
              <a:ext cx="4474632" cy="275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｜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copyright©2021 </a:t>
              </a:r>
              <a:r>
                <a:rPr kumimoji="1" lang="zh-TW" altLang="en-US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財團法人人工智慧科技基金會 </a:t>
              </a:r>
              <a:r>
                <a:rPr kumimoji="1" lang="en-US" altLang="zh-TW" sz="800" b="0" i="0" dirty="0">
                  <a:solidFill>
                    <a:schemeClr val="bg2">
                      <a:lumMod val="50000"/>
                    </a:schemeClr>
                  </a:solidFill>
                  <a:latin typeface="Microsoft JhengHei" panose="020B0604030504040204" pitchFamily="34" charset="-120"/>
                  <a:ea typeface="Microsoft JhengHei" panose="020B0604030504040204" pitchFamily="34" charset="-120"/>
                </a:rPr>
                <a:t>all rights reserved</a:t>
              </a:r>
            </a:p>
          </p:txBody>
        </p:sp>
      </p:grpSp>
      <p:sp>
        <p:nvSpPr>
          <p:cNvPr id="10" name="標題 1">
            <a:extLst>
              <a:ext uri="{FF2B5EF4-FFF2-40B4-BE49-F238E27FC236}">
                <a16:creationId xmlns:a16="http://schemas.microsoft.com/office/drawing/2014/main" id="{90D347D0-C956-224A-A851-B855F7F44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06511"/>
            <a:ext cx="5264150" cy="144497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35326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E0206B-1BFD-E744-BA04-C5668624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D7036D-E712-1846-AAE6-1AF0FEC08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FE236ED-D9E4-3143-A7B5-55975220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539B4C-F5F3-F243-8DD8-4FABAEC0F9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994ADD-A191-1A46-A32E-EC7510224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C9510BE-F808-1947-87A9-0009331F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493679E-EA46-A14F-86BA-7238BDA5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DF575F5-7F05-FE43-83EE-84767B62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984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C6A947-48CE-7046-8CE3-01E2FEAA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1465C3-2850-D146-9946-DD2738EA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45AA09F-7666-7D4F-9856-7DA6E10AC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DC01F4-F8EC-C74B-9255-8645C88D2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6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9520E-4FCB-1E43-908F-E6327D0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668215-02C0-0442-B847-8732B6E7F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676D76D-F7E9-3A41-9BD1-F101CA0AC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9C0C5FA-5DBE-8E46-8715-EEA4E5EB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FF732-273A-9948-B17C-E9AF126F1195}" type="datetimeFigureOut">
              <a:rPr kumimoji="1" lang="zh-TW" altLang="en-US" smtClean="0"/>
              <a:t>2021/1/21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7EAA4-3761-1F4E-81AF-CA7082129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F214C77-8868-4046-BB21-E6A64CC8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6319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80C56CD-F896-D74E-9527-079AB2A8A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CF4E9AB-4CCA-6348-A447-C25476C8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3C7E4A-F352-FD4A-9471-029F66120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F732-273A-9948-B17C-E9AF126F1195}" type="datetimeFigureOut">
              <a:rPr kumimoji="1" lang="zh-TW" altLang="en-US" smtClean="0"/>
              <a:t>2021/1/21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5EB7551-10D6-8744-B878-AE7333C1F8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BCAC3C-B5D3-FA47-B977-D93AD0E7C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BC54-20FD-A04B-AF5B-AF7F99AF1DE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2604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5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5D04EE-D8E6-B045-A2FD-D47A1A573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Python</a:t>
            </a:r>
            <a:r>
              <a:rPr kumimoji="1" lang="zh-TW" altLang="en-US" dirty="0"/>
              <a:t> 練習題</a:t>
            </a:r>
            <a:r>
              <a:rPr kumimoji="1" lang="en-US" altLang="zh-TW" dirty="0"/>
              <a:t>(1~22)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23D1B2-D209-034B-943A-5A64067D53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祥龍 </a:t>
            </a:r>
            <a:r>
              <a:rPr kumimoji="1" lang="en-US" altLang="zh-TW" dirty="0"/>
              <a:t>(Guffrey)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9074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9AC4C7D-CCA2-4C76-A426-A9DBD44C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865" y="200286"/>
            <a:ext cx="2580503" cy="1325563"/>
          </a:xfrm>
        </p:spPr>
        <p:txBody>
          <a:bodyPr/>
          <a:lstStyle/>
          <a:p>
            <a:r>
              <a:rPr lang="en-US" altLang="zh-TW" dirty="0"/>
              <a:t>sudoku</a:t>
            </a: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A5F5AF8-3B36-4934-9EB6-693D01562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3203"/>
              </p:ext>
            </p:extLst>
          </p:nvPr>
        </p:nvGraphicFramePr>
        <p:xfrm>
          <a:off x="7282246" y="2435722"/>
          <a:ext cx="4633785" cy="385798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14865">
                  <a:extLst>
                    <a:ext uri="{9D8B030D-6E8A-4147-A177-3AD203B41FA5}">
                      <a16:colId xmlns:a16="http://schemas.microsoft.com/office/drawing/2014/main" val="984190220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365124479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4172706941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488937640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1770386210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1327141683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4092792614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943903214"/>
                    </a:ext>
                  </a:extLst>
                </a:gridCol>
                <a:gridCol w="514865">
                  <a:extLst>
                    <a:ext uri="{9D8B030D-6E8A-4147-A177-3AD203B41FA5}">
                      <a16:colId xmlns:a16="http://schemas.microsoft.com/office/drawing/2014/main" val="3736268725"/>
                    </a:ext>
                  </a:extLst>
                </a:gridCol>
              </a:tblGrid>
              <a:tr h="428665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2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8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3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9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92358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14048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947808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692265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122114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6472718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257413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45673"/>
                  </a:ext>
                </a:extLst>
              </a:tr>
              <a:tr h="42866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24719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64D8FC38-985F-4849-8AD6-46F02DDFA06F}"/>
              </a:ext>
            </a:extLst>
          </p:cNvPr>
          <p:cNvSpPr/>
          <p:nvPr/>
        </p:nvSpPr>
        <p:spPr>
          <a:xfrm>
            <a:off x="185350" y="1869987"/>
            <a:ext cx="64667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of the digits 1-9 must occur exactly once in each row.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01C333E-B21A-4BEB-B3C1-4FAE6CE9964F}"/>
              </a:ext>
            </a:extLst>
          </p:cNvPr>
          <p:cNvSpPr/>
          <p:nvPr/>
        </p:nvSpPr>
        <p:spPr>
          <a:xfrm>
            <a:off x="185350" y="2276522"/>
            <a:ext cx="67632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of the digits 1-9 must occur exactly once in each column.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32DB63-3BB8-4D39-B047-0D235BE9A705}"/>
              </a:ext>
            </a:extLst>
          </p:cNvPr>
          <p:cNvSpPr/>
          <p:nvPr/>
        </p:nvSpPr>
        <p:spPr>
          <a:xfrm>
            <a:off x="185351" y="2724795"/>
            <a:ext cx="67632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Each of the digits 1-9 must occur exactly once in each of the 9 3x3 sub-boxes of the grid.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50A6307-42E5-4C84-BE43-CF208AD7540B}"/>
              </a:ext>
            </a:extLst>
          </p:cNvPr>
          <p:cNvCxnSpPr>
            <a:cxnSpLocks/>
          </p:cNvCxnSpPr>
          <p:nvPr/>
        </p:nvCxnSpPr>
        <p:spPr>
          <a:xfrm>
            <a:off x="6948617" y="3715264"/>
            <a:ext cx="5243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1D4D63D-40B1-4B13-B1AB-D0978AB6A48E}"/>
              </a:ext>
            </a:extLst>
          </p:cNvPr>
          <p:cNvCxnSpPr>
            <a:cxnSpLocks/>
          </p:cNvCxnSpPr>
          <p:nvPr/>
        </p:nvCxnSpPr>
        <p:spPr>
          <a:xfrm>
            <a:off x="6919785" y="5002426"/>
            <a:ext cx="52433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FBA721F-2976-49CC-A089-031655ED910B}"/>
              </a:ext>
            </a:extLst>
          </p:cNvPr>
          <p:cNvCxnSpPr>
            <a:cxnSpLocks/>
          </p:cNvCxnSpPr>
          <p:nvPr/>
        </p:nvCxnSpPr>
        <p:spPr>
          <a:xfrm>
            <a:off x="8810367" y="2202381"/>
            <a:ext cx="0" cy="42560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D844EBD0-C815-4328-AE99-B63B350AE36C}"/>
              </a:ext>
            </a:extLst>
          </p:cNvPr>
          <p:cNvCxnSpPr>
            <a:cxnSpLocks/>
          </p:cNvCxnSpPr>
          <p:nvPr/>
        </p:nvCxnSpPr>
        <p:spPr>
          <a:xfrm>
            <a:off x="10379676" y="2202381"/>
            <a:ext cx="0" cy="42560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42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F1CA6EA-B405-4979-BFE1-7A8F02B53CE8}"/>
              </a:ext>
            </a:extLst>
          </p:cNvPr>
          <p:cNvSpPr/>
          <p:nvPr/>
        </p:nvSpPr>
        <p:spPr>
          <a:xfrm>
            <a:off x="1799942" y="3425043"/>
            <a:ext cx="382648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Input: board = 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[[ “.", “2", “8", ".", “3", ".", “9", ".", "."],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[“.", ".", ".", “.", “.", “6", “2", “7", "."],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[".", “.", “7", “1", ".", “9", ".", “8","."],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[“.", ".", ".", “9", “.", “5", “3", “2", “."],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[“3", ".", “2", “6", “8", “.", “1", “9", “."],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[“6", ".", “1", ".", “7", “3", ".", ".", “."],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[".", “.", “5", “7", ".", ".", “6", “.", “2"],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[“2", ".", “3", “.", “.", “8", ".", ".", “."],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[“9", ".", ".", ".", “4", “2", “8", “.", “."]]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95005F-5B3E-481A-AF79-9823B518173E}"/>
              </a:ext>
            </a:extLst>
          </p:cNvPr>
          <p:cNvSpPr/>
          <p:nvPr/>
        </p:nvSpPr>
        <p:spPr>
          <a:xfrm>
            <a:off x="6406959" y="3427101"/>
            <a:ext cx="445874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ea typeface="微軟正黑體" panose="020B0604030504040204" pitchFamily="34" charset="-120"/>
              </a:rPr>
              <a:t>Output: board = 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[[ “5", “2", “8", “4", “3", “7", “9", “6", “1"],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 “1", “3", “9", “8", “5", “6", “2", “7", “4"],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 “4", “6", “7", “1", “2", “9", “5", “8", “3"],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 “7", “8", “4", “9", “1", “5", “3", “2", “6"],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 “3", “5", “2", “6", “8", “4", “1", “9", “7"],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 “6", “9", “1", “2", “7", “3", “4", “5", “8"],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 “8”, “4”, “5”, “7”,  “9”,  “1”, “6”, “3”,  “2”],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 “2”, “1”, “3”, “5”,  “6”,  “8”, “7”, “4”,  “9”],</a:t>
            </a:r>
          </a:p>
          <a:p>
            <a:r>
              <a:rPr lang="en-US" altLang="zh-TW" dirty="0">
                <a:ea typeface="微軟正黑體" panose="020B0604030504040204" pitchFamily="34" charset="-120"/>
              </a:rPr>
              <a:t> [ “9”, “7", “6", “3", “4", “2", “8", “1", “5"]]</a:t>
            </a:r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B3261A-694D-4F9E-84E7-3163C20CE71A}"/>
              </a:ext>
            </a:extLst>
          </p:cNvPr>
          <p:cNvSpPr/>
          <p:nvPr/>
        </p:nvSpPr>
        <p:spPr>
          <a:xfrm>
            <a:off x="2335410" y="1093385"/>
            <a:ext cx="24342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Sudoku: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__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solve():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0B47EA-250D-4526-AABC-02A06815CE56}"/>
              </a:ext>
            </a:extLst>
          </p:cNvPr>
          <p:cNvSpPr/>
          <p:nvPr/>
        </p:nvSpPr>
        <p:spPr>
          <a:xfrm>
            <a:off x="1799942" y="724053"/>
            <a:ext cx="1070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47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BEBA15-3C5C-4D8D-8121-24B6DC919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292" y="409937"/>
            <a:ext cx="5900351" cy="1126236"/>
          </a:xfrm>
        </p:spPr>
        <p:txBody>
          <a:bodyPr/>
          <a:lstStyle/>
          <a:p>
            <a:r>
              <a:rPr lang="en-US" altLang="zh-TW" dirty="0"/>
              <a:t>Number of Islands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91A49F-0F83-4193-AC39-E2F876B4C2ED}"/>
              </a:ext>
            </a:extLst>
          </p:cNvPr>
          <p:cNvSpPr/>
          <p:nvPr/>
        </p:nvSpPr>
        <p:spPr>
          <a:xfrm>
            <a:off x="838200" y="1536173"/>
            <a:ext cx="99039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Given an m x n 2d grid map of '1's (land) and '0's (water), return the number of islands.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03919FE-6B45-4942-A8ED-53E08D7A120B}"/>
              </a:ext>
            </a:extLst>
          </p:cNvPr>
          <p:cNvSpPr/>
          <p:nvPr/>
        </p:nvSpPr>
        <p:spPr>
          <a:xfrm>
            <a:off x="838199" y="2031295"/>
            <a:ext cx="111313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632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 </a:t>
            </a:r>
            <a:r>
              <a:rPr lang="en-US" altLang="zh-TW" b="1" dirty="0">
                <a:solidFill>
                  <a:srgbClr val="2632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island</a:t>
            </a:r>
            <a:r>
              <a:rPr lang="en-US" altLang="zh-TW" dirty="0">
                <a:solidFill>
                  <a:srgbClr val="26323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 is surrounded by water and is formed by connecting adjacent lands horizontally or vertically. You may assume all four edges of the grid are all surrounded by water.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1CAA44-701E-4457-B90F-F7EE9858668A}"/>
              </a:ext>
            </a:extLst>
          </p:cNvPr>
          <p:cNvSpPr/>
          <p:nvPr/>
        </p:nvSpPr>
        <p:spPr>
          <a:xfrm>
            <a:off x="972065" y="2954454"/>
            <a:ext cx="4316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= </a:t>
            </a:r>
            <a:r>
              <a:rPr lang="en-US" altLang="zh-TW" dirty="0"/>
              <a:t>[["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"0"],</a:t>
            </a:r>
          </a:p>
          <a:p>
            <a:r>
              <a:rPr lang="en-US" altLang="zh-TW" dirty="0"/>
              <a:t>               ["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"0",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"0"],</a:t>
            </a:r>
          </a:p>
          <a:p>
            <a:r>
              <a:rPr lang="en-US" altLang="zh-TW" dirty="0"/>
              <a:t>               ["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"0", "0", "0"],</a:t>
            </a:r>
          </a:p>
          <a:p>
            <a:r>
              <a:rPr lang="en-US" altLang="zh-TW" dirty="0"/>
              <a:t>               ["0", "0", "0", "0", "0"]]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02DCEC-ECBA-44E0-9462-9789A0129D6F}"/>
              </a:ext>
            </a:extLst>
          </p:cNvPr>
          <p:cNvSpPr/>
          <p:nvPr/>
        </p:nvSpPr>
        <p:spPr>
          <a:xfrm>
            <a:off x="972065" y="507587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 1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AD9688D-344E-4D25-86ED-80F52296AD3D}"/>
              </a:ext>
            </a:extLst>
          </p:cNvPr>
          <p:cNvSpPr/>
          <p:nvPr/>
        </p:nvSpPr>
        <p:spPr>
          <a:xfrm>
            <a:off x="4744996" y="2954454"/>
            <a:ext cx="431662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grid = </a:t>
            </a:r>
            <a:r>
              <a:rPr lang="en-US" altLang="zh-TW" dirty="0"/>
              <a:t>[["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“0",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"0"],</a:t>
            </a:r>
          </a:p>
          <a:p>
            <a:r>
              <a:rPr lang="en-US" altLang="zh-TW" dirty="0"/>
              <a:t>               ["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"0",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"0"],</a:t>
            </a:r>
          </a:p>
          <a:p>
            <a:r>
              <a:rPr lang="en-US" altLang="zh-TW" dirty="0"/>
              <a:t>               ["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"0", "0", “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"],</a:t>
            </a:r>
          </a:p>
          <a:p>
            <a:r>
              <a:rPr lang="en-US" altLang="zh-TW" dirty="0"/>
              <a:t>               ["0", "0", “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", "0", “</a:t>
            </a:r>
            <a:r>
              <a:rPr lang="en-US" altLang="zh-TW" dirty="0">
                <a:solidFill>
                  <a:srgbClr val="FF0000"/>
                </a:solidFill>
              </a:rPr>
              <a:t>1</a:t>
            </a:r>
            <a:r>
              <a:rPr lang="en-US" altLang="zh-TW" dirty="0"/>
              <a:t>"]]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CF1762-7B94-4D85-96A9-736858741393}"/>
              </a:ext>
            </a:extLst>
          </p:cNvPr>
          <p:cNvSpPr/>
          <p:nvPr/>
        </p:nvSpPr>
        <p:spPr>
          <a:xfrm>
            <a:off x="4744996" y="5075879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 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F495C7F-0613-4CE2-97B7-6EBFA990D28A}"/>
              </a:ext>
            </a:extLst>
          </p:cNvPr>
          <p:cNvSpPr/>
          <p:nvPr/>
        </p:nvSpPr>
        <p:spPr>
          <a:xfrm>
            <a:off x="5667632" y="3523213"/>
            <a:ext cx="741406" cy="85673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64E4D9-D896-4C13-9786-AF9F73B16102}"/>
              </a:ext>
            </a:extLst>
          </p:cNvPr>
          <p:cNvSpPr/>
          <p:nvPr/>
        </p:nvSpPr>
        <p:spPr>
          <a:xfrm>
            <a:off x="6486924" y="4384068"/>
            <a:ext cx="358719" cy="25125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EB7111B-3E8F-4645-A9AC-741073218E39}"/>
              </a:ext>
            </a:extLst>
          </p:cNvPr>
          <p:cNvSpPr/>
          <p:nvPr/>
        </p:nvSpPr>
        <p:spPr>
          <a:xfrm>
            <a:off x="6903309" y="3580363"/>
            <a:ext cx="358719" cy="5606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CE63353-87DE-4E78-A513-4AB163A0093B}"/>
              </a:ext>
            </a:extLst>
          </p:cNvPr>
          <p:cNvSpPr/>
          <p:nvPr/>
        </p:nvSpPr>
        <p:spPr>
          <a:xfrm>
            <a:off x="7319694" y="4078238"/>
            <a:ext cx="358719" cy="56068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479954D-6FA4-4628-92DF-8114BB9E7364}"/>
              </a:ext>
            </a:extLst>
          </p:cNvPr>
          <p:cNvSpPr/>
          <p:nvPr/>
        </p:nvSpPr>
        <p:spPr>
          <a:xfrm>
            <a:off x="9170766" y="3402387"/>
            <a:ext cx="2526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Islands: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__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solve():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0EEA6D2-A89E-4E1B-AC0F-35F42A50AC29}"/>
              </a:ext>
            </a:extLst>
          </p:cNvPr>
          <p:cNvSpPr/>
          <p:nvPr/>
        </p:nvSpPr>
        <p:spPr>
          <a:xfrm>
            <a:off x="8635298" y="2954454"/>
            <a:ext cx="1070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4748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3568EC8E-C2E4-4A9B-97CC-D1508315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Bulls and Cows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4C7125-AB7B-44A7-B24E-8F4127D700F6}"/>
              </a:ext>
            </a:extLst>
          </p:cNvPr>
          <p:cNvSpPr/>
          <p:nvPr/>
        </p:nvSpPr>
        <p:spPr>
          <a:xfrm>
            <a:off x="928500" y="1597014"/>
            <a:ext cx="6747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Same number but different arrangement</a:t>
            </a:r>
            <a:r>
              <a:rPr lang="en-US" altLang="zh-TW" dirty="0"/>
              <a:t>, output : number of “B”.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33CB1F-C665-4ED3-80A3-4C9F8632E586}"/>
              </a:ext>
            </a:extLst>
          </p:cNvPr>
          <p:cNvSpPr/>
          <p:nvPr/>
        </p:nvSpPr>
        <p:spPr>
          <a:xfrm>
            <a:off x="1192111" y="2099590"/>
            <a:ext cx="19014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EX:</a:t>
            </a:r>
            <a:r>
              <a:rPr lang="zh-TW" altLang="en-US" dirty="0"/>
              <a:t>  </a:t>
            </a:r>
            <a:r>
              <a:rPr lang="en-US" altLang="zh-TW" dirty="0"/>
              <a:t>answer : 1234</a:t>
            </a:r>
          </a:p>
          <a:p>
            <a:r>
              <a:rPr lang="en-US" altLang="zh-TW" dirty="0"/>
              <a:t>       </a:t>
            </a:r>
            <a:r>
              <a:rPr lang="zh-TW" altLang="en-US" dirty="0"/>
              <a:t>    </a:t>
            </a:r>
            <a:r>
              <a:rPr lang="en-US" altLang="zh-TW" dirty="0"/>
              <a:t>input : 4321</a:t>
            </a:r>
          </a:p>
          <a:p>
            <a:r>
              <a:rPr lang="en-US" altLang="zh-TW" dirty="0"/>
              <a:t>        output : 0A4B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BF5AFE6-4758-4F55-8DCC-4A3DD53D7FE6}"/>
              </a:ext>
            </a:extLst>
          </p:cNvPr>
          <p:cNvSpPr/>
          <p:nvPr/>
        </p:nvSpPr>
        <p:spPr>
          <a:xfrm>
            <a:off x="3245994" y="2099590"/>
            <a:ext cx="19014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EX:</a:t>
            </a:r>
            <a:r>
              <a:rPr lang="zh-TW" altLang="en-US" dirty="0"/>
              <a:t>  </a:t>
            </a:r>
            <a:r>
              <a:rPr lang="en-US" altLang="zh-TW" dirty="0"/>
              <a:t>answer : 1234</a:t>
            </a:r>
          </a:p>
          <a:p>
            <a:r>
              <a:rPr lang="en-US" altLang="zh-TW" dirty="0"/>
              <a:t>       </a:t>
            </a:r>
            <a:r>
              <a:rPr lang="zh-TW" altLang="en-US" dirty="0"/>
              <a:t>    </a:t>
            </a:r>
            <a:r>
              <a:rPr lang="en-US" altLang="zh-TW" dirty="0"/>
              <a:t>input : 4308</a:t>
            </a:r>
          </a:p>
          <a:p>
            <a:r>
              <a:rPr lang="en-US" altLang="zh-TW" dirty="0"/>
              <a:t>        output : 0A2B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9697E8-3A9D-43A8-9326-7F776C0313F4}"/>
              </a:ext>
            </a:extLst>
          </p:cNvPr>
          <p:cNvSpPr/>
          <p:nvPr/>
        </p:nvSpPr>
        <p:spPr>
          <a:xfrm>
            <a:off x="939818" y="3156164"/>
            <a:ext cx="6254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2. </a:t>
            </a:r>
            <a:r>
              <a:rPr lang="zh-TW" altLang="en-US" dirty="0"/>
              <a:t>Same number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same</a:t>
            </a:r>
            <a:r>
              <a:rPr lang="zh-TW" altLang="en-US" dirty="0"/>
              <a:t> arrangement</a:t>
            </a:r>
            <a:r>
              <a:rPr lang="en-US" altLang="zh-TW" dirty="0"/>
              <a:t>, output : number of “A”.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86EED58-E072-4A58-9387-B7DB052230A1}"/>
              </a:ext>
            </a:extLst>
          </p:cNvPr>
          <p:cNvSpPr/>
          <p:nvPr/>
        </p:nvSpPr>
        <p:spPr>
          <a:xfrm>
            <a:off x="1192111" y="3791984"/>
            <a:ext cx="1962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EX:</a:t>
            </a:r>
            <a:r>
              <a:rPr lang="zh-TW" altLang="en-US" dirty="0"/>
              <a:t>  </a:t>
            </a:r>
            <a:r>
              <a:rPr lang="en-US" altLang="zh-TW" dirty="0"/>
              <a:t>answer : 1234</a:t>
            </a:r>
          </a:p>
          <a:p>
            <a:r>
              <a:rPr lang="en-US" altLang="zh-TW" dirty="0"/>
              <a:t>       </a:t>
            </a:r>
            <a:r>
              <a:rPr lang="zh-TW" altLang="en-US" dirty="0"/>
              <a:t>    </a:t>
            </a:r>
            <a:r>
              <a:rPr lang="en-US" altLang="zh-TW" dirty="0"/>
              <a:t>input : 1243</a:t>
            </a:r>
          </a:p>
          <a:p>
            <a:r>
              <a:rPr lang="en-US" altLang="zh-TW" dirty="0"/>
              <a:t>        output : 2A2B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FC7D06-568B-4BD2-BCB3-23B95B8DA366}"/>
              </a:ext>
            </a:extLst>
          </p:cNvPr>
          <p:cNvSpPr/>
          <p:nvPr/>
        </p:nvSpPr>
        <p:spPr>
          <a:xfrm>
            <a:off x="3245994" y="3791984"/>
            <a:ext cx="19623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EX:</a:t>
            </a:r>
            <a:r>
              <a:rPr lang="zh-TW" altLang="en-US" dirty="0"/>
              <a:t>  </a:t>
            </a:r>
            <a:r>
              <a:rPr lang="en-US" altLang="zh-TW" dirty="0"/>
              <a:t>answer : 1234</a:t>
            </a:r>
          </a:p>
          <a:p>
            <a:r>
              <a:rPr lang="en-US" altLang="zh-TW" dirty="0"/>
              <a:t>       </a:t>
            </a:r>
            <a:r>
              <a:rPr lang="zh-TW" altLang="en-US" dirty="0"/>
              <a:t>    </a:t>
            </a:r>
            <a:r>
              <a:rPr lang="en-US" altLang="zh-TW" dirty="0"/>
              <a:t>input : 0834</a:t>
            </a:r>
          </a:p>
          <a:p>
            <a:r>
              <a:rPr lang="en-US" altLang="zh-TW" dirty="0"/>
              <a:t>        output : 2A0B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040309-5468-41E1-9199-FBE4E71A57F8}"/>
              </a:ext>
            </a:extLst>
          </p:cNvPr>
          <p:cNvSpPr/>
          <p:nvPr/>
        </p:nvSpPr>
        <p:spPr>
          <a:xfrm>
            <a:off x="927020" y="4946999"/>
            <a:ext cx="28385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3. Get “4A0B” ,  game finish.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DB6E5B-F0EF-4949-A816-9646C1E00EF1}"/>
              </a:ext>
            </a:extLst>
          </p:cNvPr>
          <p:cNvSpPr/>
          <p:nvPr/>
        </p:nvSpPr>
        <p:spPr>
          <a:xfrm>
            <a:off x="9098408" y="2048168"/>
            <a:ext cx="2526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BandC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__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solve():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94A37C-E20D-42A1-BED2-988A35F8E276}"/>
              </a:ext>
            </a:extLst>
          </p:cNvPr>
          <p:cNvSpPr/>
          <p:nvPr/>
        </p:nvSpPr>
        <p:spPr>
          <a:xfrm>
            <a:off x="8562940" y="1600235"/>
            <a:ext cx="1070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946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C1D79F1-B54D-41C1-B4A2-00E5EB7CD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Morse code (only number)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C55B928-79D3-4BC9-9D1B-9BB785CF6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38112"/>
              </p:ext>
            </p:extLst>
          </p:nvPr>
        </p:nvGraphicFramePr>
        <p:xfrm>
          <a:off x="961080" y="1778456"/>
          <a:ext cx="1645829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81687">
                  <a:extLst>
                    <a:ext uri="{9D8B030D-6E8A-4147-A177-3AD203B41FA5}">
                      <a16:colId xmlns:a16="http://schemas.microsoft.com/office/drawing/2014/main" val="3833573670"/>
                    </a:ext>
                  </a:extLst>
                </a:gridCol>
                <a:gridCol w="1264142">
                  <a:extLst>
                    <a:ext uri="{9D8B030D-6E8A-4147-A177-3AD203B41FA5}">
                      <a16:colId xmlns:a16="http://schemas.microsoft.com/office/drawing/2014/main" val="4252152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= = = = =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7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 = = = =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9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 . = = =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0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 . . = =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4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 . . . =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0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. . . . 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= . . . 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44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= = . . .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85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8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= = = . 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886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9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= = = = 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288550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DC7137A5-FC8E-48F8-900C-B6A029C3D23C}"/>
              </a:ext>
            </a:extLst>
          </p:cNvPr>
          <p:cNvSpPr txBox="1"/>
          <p:nvPr/>
        </p:nvSpPr>
        <p:spPr>
          <a:xfrm>
            <a:off x="4399005" y="2199503"/>
            <a:ext cx="4431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Input :  ..=== ===== ..=== .====</a:t>
            </a:r>
          </a:p>
          <a:p>
            <a:r>
              <a:rPr lang="en-US" altLang="zh-TW" dirty="0"/>
              <a:t>       Output: 2021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F68B35A-45F8-448E-88A2-215C415CCD83}"/>
              </a:ext>
            </a:extLst>
          </p:cNvPr>
          <p:cNvSpPr txBox="1"/>
          <p:nvPr/>
        </p:nvSpPr>
        <p:spPr>
          <a:xfrm>
            <a:off x="4399004" y="3260912"/>
            <a:ext cx="3573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2.    Input :  2021</a:t>
            </a:r>
          </a:p>
          <a:p>
            <a:r>
              <a:rPr lang="en-US" altLang="zh-TW" dirty="0"/>
              <a:t>       Output:  ..=== ===== ..=== .====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9710A96-41AF-4F14-BF65-46229D00BC74}"/>
              </a:ext>
            </a:extLst>
          </p:cNvPr>
          <p:cNvSpPr/>
          <p:nvPr/>
        </p:nvSpPr>
        <p:spPr>
          <a:xfrm>
            <a:off x="9261382" y="2643998"/>
            <a:ext cx="2526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Morse: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__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solve():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D0CD45C-E90E-47D1-9DFC-002878AFC26F}"/>
              </a:ext>
            </a:extLst>
          </p:cNvPr>
          <p:cNvSpPr/>
          <p:nvPr/>
        </p:nvSpPr>
        <p:spPr>
          <a:xfrm>
            <a:off x="8725914" y="2196065"/>
            <a:ext cx="1070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5522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8A4195D-9D2A-4A4C-B67A-5EB3C63DA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06" y="239865"/>
            <a:ext cx="10518585" cy="1325563"/>
          </a:xfrm>
        </p:spPr>
        <p:txBody>
          <a:bodyPr/>
          <a:lstStyle/>
          <a:p>
            <a:r>
              <a:rPr lang="en-US" altLang="zh-TW" dirty="0"/>
              <a:t> Integer to Roman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BB26558-5F50-45E6-8398-E77AF21FBE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719070"/>
              </p:ext>
            </p:extLst>
          </p:nvPr>
        </p:nvGraphicFramePr>
        <p:xfrm>
          <a:off x="1153298" y="2091494"/>
          <a:ext cx="1260390" cy="2595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33168">
                  <a:extLst>
                    <a:ext uri="{9D8B030D-6E8A-4147-A177-3AD203B41FA5}">
                      <a16:colId xmlns:a16="http://schemas.microsoft.com/office/drawing/2014/main" val="3833573670"/>
                    </a:ext>
                  </a:extLst>
                </a:gridCol>
                <a:gridCol w="527222">
                  <a:extLst>
                    <a:ext uri="{9D8B030D-6E8A-4147-A177-3AD203B41FA5}">
                      <a16:colId xmlns:a16="http://schemas.microsoft.com/office/drawing/2014/main" val="4252152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I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67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V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99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X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401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L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445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C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906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500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D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92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b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1000</a:t>
                      </a:r>
                      <a:endParaRPr lang="zh-TW" altLang="en-US" b="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b="0" dirty="0"/>
                        <a:t>M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4481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DB6FEA4-6799-400E-9CB1-3A400484D95C}"/>
              </a:ext>
            </a:extLst>
          </p:cNvPr>
          <p:cNvSpPr/>
          <p:nvPr/>
        </p:nvSpPr>
        <p:spPr>
          <a:xfrm>
            <a:off x="3237471" y="2091494"/>
            <a:ext cx="1828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num = 4</a:t>
            </a: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 "IV"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73CDCF-8603-46B2-9082-8061851B827F}"/>
              </a:ext>
            </a:extLst>
          </p:cNvPr>
          <p:cNvSpPr/>
          <p:nvPr/>
        </p:nvSpPr>
        <p:spPr>
          <a:xfrm>
            <a:off x="3237470" y="3230368"/>
            <a:ext cx="21747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num = 11</a:t>
            </a: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 "XI"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DF2FFD1-7A89-4015-84E4-CF8B129CA343}"/>
              </a:ext>
            </a:extLst>
          </p:cNvPr>
          <p:cNvSpPr/>
          <p:nvPr/>
        </p:nvSpPr>
        <p:spPr>
          <a:xfrm>
            <a:off x="3237470" y="4369242"/>
            <a:ext cx="2504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num = 37</a:t>
            </a: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 “XXXVII"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7A4D9A-7654-4E49-B9C1-C2DD95E032E8}"/>
              </a:ext>
            </a:extLst>
          </p:cNvPr>
          <p:cNvSpPr/>
          <p:nvPr/>
        </p:nvSpPr>
        <p:spPr>
          <a:xfrm>
            <a:off x="6095999" y="2007624"/>
            <a:ext cx="25043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</a:t>
            </a: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Input: num = 2021</a:t>
            </a:r>
          </a:p>
          <a:p>
            <a:r>
              <a:rPr lang="pt-BR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Output: “MMXXI"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6F1F065-298A-46C4-A59C-FBA41C61E1CD}"/>
              </a:ext>
            </a:extLst>
          </p:cNvPr>
          <p:cNvSpPr/>
          <p:nvPr/>
        </p:nvSpPr>
        <p:spPr>
          <a:xfrm>
            <a:off x="9368471" y="2455557"/>
            <a:ext cx="25269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class Int2Roman: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__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init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__():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def solve():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pass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CFD0C64-BFDA-41CD-AC16-51B1D260A0B1}"/>
              </a:ext>
            </a:extLst>
          </p:cNvPr>
          <p:cNvSpPr/>
          <p:nvPr/>
        </p:nvSpPr>
        <p:spPr>
          <a:xfrm>
            <a:off x="8833003" y="2007624"/>
            <a:ext cx="1070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Code: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916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</TotalTime>
  <Words>1061</Words>
  <Application>Microsoft Office PowerPoint</Application>
  <PresentationFormat>寬螢幕</PresentationFormat>
  <Paragraphs>177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微軟正黑體</vt:lpstr>
      <vt:lpstr>新細明體</vt:lpstr>
      <vt:lpstr>Arial</vt:lpstr>
      <vt:lpstr>Calibri</vt:lpstr>
      <vt:lpstr>Office 佈景主題</vt:lpstr>
      <vt:lpstr>Python 練習題(1~22)</vt:lpstr>
      <vt:lpstr>sudoku</vt:lpstr>
      <vt:lpstr>PowerPoint 簡報</vt:lpstr>
      <vt:lpstr>Number of Islands</vt:lpstr>
      <vt:lpstr>Bulls and Cows</vt:lpstr>
      <vt:lpstr>Morse code (only number)</vt:lpstr>
      <vt:lpstr> Integer to Roman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cheng rona</dc:creator>
  <cp:lastModifiedBy>guffrey</cp:lastModifiedBy>
  <cp:revision>90</cp:revision>
  <dcterms:created xsi:type="dcterms:W3CDTF">2020-08-04T06:01:26Z</dcterms:created>
  <dcterms:modified xsi:type="dcterms:W3CDTF">2021-01-21T05:58:20Z</dcterms:modified>
</cp:coreProperties>
</file>