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259" r:id="rId3"/>
    <p:sldId id="260" r:id="rId4"/>
    <p:sldId id="301" r:id="rId5"/>
    <p:sldId id="265" r:id="rId6"/>
    <p:sldId id="322" r:id="rId7"/>
    <p:sldId id="261" r:id="rId8"/>
    <p:sldId id="323" r:id="rId9"/>
    <p:sldId id="324" r:id="rId10"/>
    <p:sldId id="325" r:id="rId11"/>
    <p:sldId id="302" r:id="rId12"/>
    <p:sldId id="327" r:id="rId13"/>
    <p:sldId id="328" r:id="rId14"/>
    <p:sldId id="329" r:id="rId15"/>
    <p:sldId id="303" r:id="rId16"/>
    <p:sldId id="326" r:id="rId17"/>
    <p:sldId id="330" r:id="rId18"/>
    <p:sldId id="331" r:id="rId19"/>
    <p:sldId id="304" r:id="rId20"/>
    <p:sldId id="312" r:id="rId21"/>
    <p:sldId id="282"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114" d="100"/>
          <a:sy n="114" d="100"/>
        </p:scale>
        <p:origin x="1278" y="10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hasCustomPrompt="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hasCustomPrompt="1"/>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6" name="内容占位符 15"/>
          <p:cNvSpPr>
            <a:spLocks noGrp="1"/>
          </p:cNvSpPr>
          <p:nvPr>
            <p:ph sz="quarter" idx="11" hasCustomPrompt="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endParaRPr lang="zh-CN" altLang="en-US" dirty="0"/>
          </a:p>
        </p:txBody>
      </p:sp>
      <p:sp>
        <p:nvSpPr>
          <p:cNvPr id="6" name="副标题 2"/>
          <p:cNvSpPr>
            <a:spLocks noGrp="1"/>
          </p:cNvSpPr>
          <p:nvPr>
            <p:ph type="subTitle" idx="1" hasCustomPrompt="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a:fillRect/>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
        <p:nvSpPr>
          <p:cNvPr id="10" name="灯片编号占位符 5"/>
          <p:cNvSpPr txBox="1"/>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内页-极简">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hasCustomPrompt="1"/>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cSld>
  <p:clrMapOvr>
    <a:masterClrMapping/>
  </p:clrMapOvr>
  <p:transition spd="med">
    <p:push/>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fld>
            <a:endParaRPr lang="zh-CN" altLang="en-US" dirty="0"/>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9.emf"/><Relationship Id="rId2" Type="http://schemas.openxmlformats.org/officeDocument/2006/relationships/slideLayout" Target="../slideLayouts/slideLayout2.xml"/><Relationship Id="rId19" Type="http://schemas.microsoft.com/office/2007/relationships/hdphoto" Target="../media/image8.wdp"/><Relationship Id="rId18" Type="http://schemas.openxmlformats.org/officeDocument/2006/relationships/image" Target="../media/image7.png"/><Relationship Id="rId17" Type="http://schemas.openxmlformats.org/officeDocument/2006/relationships/image" Target="../media/image5.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0"/>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pic>
        <p:nvPicPr>
          <p:cNvPr id="9" name="图片 8"/>
          <p:cNvPicPr>
            <a:picLocks noChangeAspect="1"/>
          </p:cNvPicPr>
          <p:nvPr userDrawn="1"/>
        </p:nvPicPr>
        <p:blipFill>
          <a:blip r:embed="rId17"/>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0"/>
          <a:stretch>
            <a:fillRect/>
          </a:stretch>
        </p:blipFill>
        <p:spPr>
          <a:xfrm>
            <a:off x="0" y="1231682"/>
            <a:ext cx="9144000" cy="3327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学生运动会管理系统</a:t>
            </a:r>
            <a:endParaRPr lang="zh-CN" altLang="en-US" dirty="0"/>
          </a:p>
        </p:txBody>
      </p:sp>
      <p:sp>
        <p:nvSpPr>
          <p:cNvPr id="5" name="副标题 4"/>
          <p:cNvSpPr>
            <a:spLocks noGrp="1"/>
          </p:cNvSpPr>
          <p:nvPr>
            <p:ph type="subTitle" idx="1"/>
          </p:nvPr>
        </p:nvSpPr>
        <p:spPr>
          <a:xfrm>
            <a:off x="469124" y="5234451"/>
            <a:ext cx="5820358" cy="468179"/>
          </a:xfrm>
        </p:spPr>
        <p:txBody>
          <a:bodyPr/>
          <a:lstStyle/>
          <a:p>
            <a:r>
              <a:rPr lang="zh-CN" altLang="en-US" dirty="0"/>
              <a:t>小组成员：</a:t>
            </a:r>
            <a:r>
              <a:rPr lang="en-US" altLang="zh-CN" dirty="0"/>
              <a:t> </a:t>
            </a:r>
            <a:r>
              <a:rPr lang="en-US" altLang="zh-CN" dirty="0">
                <a:sym typeface="+mn-ea"/>
              </a:rPr>
              <a:t>林彤彦、</a:t>
            </a:r>
            <a:r>
              <a:rPr lang="en-US" altLang="zh-CN" dirty="0"/>
              <a:t>钟鸿琳、肖天任、徐一逍、郭雪琛</a:t>
            </a:r>
            <a:endParaRPr lang="en-US" altLang="zh-CN" dirty="0"/>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829945"/>
          </a:xfrm>
          <a:prstGeom prst="rect">
            <a:avLst/>
          </a:prstGeom>
          <a:noFill/>
        </p:spPr>
        <p:txBody>
          <a:bodyPr wrap="square" rtlCol="0">
            <a:spAutoFit/>
          </a:bodyPr>
          <a:lstStyle/>
          <a:p>
            <a:r>
              <a:rPr lang="zh-CN" altLang="en-US" sz="2400" dirty="0">
                <a:sym typeface="+mn-ea"/>
              </a:rPr>
              <a:t>项目简介</a:t>
            </a:r>
            <a:endParaRPr lang="zh-CN" altLang="en-US" sz="2400" dirty="0"/>
          </a:p>
          <a:p>
            <a:endParaRPr lang="zh-CN" altLang="en-US" sz="2400" dirty="0"/>
          </a:p>
        </p:txBody>
      </p:sp>
      <p:sp>
        <p:nvSpPr>
          <p:cNvPr id="13" name="Freeform 10"/>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sp>
        <p:nvSpPr>
          <p:cNvPr id="18" name="Freeform 10"/>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sp>
        <p:nvSpPr>
          <p:cNvPr id="29" name="文本框 28"/>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sp>
        <p:nvSpPr>
          <p:cNvPr id="30" name="文本框 29"/>
          <p:cNvSpPr txBox="1"/>
          <p:nvPr/>
        </p:nvSpPr>
        <p:spPr>
          <a:xfrm>
            <a:off x="2915073" y="4954628"/>
            <a:ext cx="4387392" cy="460375"/>
          </a:xfrm>
          <a:prstGeom prst="rect">
            <a:avLst/>
          </a:prstGeom>
          <a:noFill/>
        </p:spPr>
        <p:txBody>
          <a:bodyPr wrap="square" rtlCol="0">
            <a:spAutoFit/>
          </a:bodyPr>
          <a:lstStyle/>
          <a:p>
            <a:r>
              <a:rPr lang="zh-CN" altLang="en-US" sz="2400" dirty="0"/>
              <a:t>经验教训</a:t>
            </a:r>
            <a:endParaRPr lang="zh-CN" altLang="en-US" sz="2400" dirty="0"/>
          </a:p>
        </p:txBody>
      </p:sp>
      <p:sp>
        <p:nvSpPr>
          <p:cNvPr id="31" name="文本框 30"/>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normAutofit fontScale="92500"/>
          </a:bodyPr>
          <a:lstStyle/>
          <a:p>
            <a:r>
              <a:rPr lang="zh-CN" altLang="en-US" dirty="0"/>
              <a:t>已实现需求：</a:t>
            </a:r>
            <a:endParaRPr lang="en-US" altLang="zh-CN" dirty="0"/>
          </a:p>
          <a:p>
            <a:pPr marL="0" lvl="0" indent="0" algn="just">
              <a:buNone/>
              <a:tabLst>
                <a:tab pos="561975" algn="l"/>
              </a:tabLst>
            </a:pPr>
            <a:r>
              <a:rPr lang="zh-CN" altLang="en-US" dirty="0"/>
              <a:t>基本要求：</a:t>
            </a:r>
            <a:endParaRPr lang="en-US" altLang="zh-CN" dirty="0"/>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运动会</a:t>
            </a:r>
            <a:r>
              <a:rPr lang="zh-CN" altLang="zh-CN" sz="1800" kern="100" dirty="0">
                <a:effectLst/>
                <a:latin typeface="Times New Roman" panose="02020603050405020304" pitchFamily="18" charset="0"/>
                <a:ea typeface="宋体" panose="02010600030101010101" pitchFamily="2" charset="-122"/>
              </a:rPr>
              <a:t>管理员进行比赛项目的管理，包括增加、删除、修改、查询。比赛都是个人项目的，如</a:t>
            </a:r>
            <a:r>
              <a:rPr lang="en-US" altLang="zh-CN" sz="1800" kern="100" dirty="0">
                <a:effectLst/>
                <a:latin typeface="Times New Roman" panose="02020603050405020304" pitchFamily="18" charset="0"/>
                <a:ea typeface="宋体" panose="02010600030101010101" pitchFamily="2" charset="-122"/>
              </a:rPr>
              <a:t>800</a:t>
            </a:r>
            <a:r>
              <a:rPr lang="zh-CN" altLang="zh-CN" sz="1800" kern="100" dirty="0">
                <a:effectLst/>
                <a:latin typeface="Times New Roman" panose="02020603050405020304" pitchFamily="18" charset="0"/>
                <a:ea typeface="宋体" panose="02010600030101010101" pitchFamily="2" charset="-122"/>
              </a:rPr>
              <a:t>米长跑。</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运动会</a:t>
            </a:r>
            <a:r>
              <a:rPr lang="zh-CN" altLang="zh-CN" sz="1800" kern="100" dirty="0">
                <a:effectLst/>
                <a:latin typeface="Times New Roman" panose="02020603050405020304" pitchFamily="18" charset="0"/>
                <a:ea typeface="宋体" panose="02010600030101010101" pitchFamily="2" charset="-122"/>
              </a:rPr>
              <a:t>管理员进行比赛日程安排，每项比赛根据参加人数，可安排多场比赛。</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100" dirty="0">
                <a:effectLst/>
                <a:latin typeface="Times New Roman" panose="02020603050405020304" pitchFamily="18" charset="0"/>
                <a:ea typeface="宋体" panose="02010600030101010101" pitchFamily="2" charset="-122"/>
              </a:rPr>
              <a:t>学生比赛报名，一名学生最多可报</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个比赛项目，经运动会管理员审核通过后生效。</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100" dirty="0">
                <a:effectLst/>
                <a:latin typeface="Times New Roman" panose="02020603050405020304" pitchFamily="18" charset="0"/>
                <a:ea typeface="宋体" panose="02010600030101010101" pitchFamily="2" charset="-122"/>
              </a:rPr>
              <a:t>由运动会管理员负责从全校老师中选择合适的人选担任裁判，并给每场比赛安排裁判，每场比赛结束后由其裁判进行比赛成绩登记。</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用户的信息从交大的师生信息管理系统中通过</a:t>
            </a:r>
            <a:r>
              <a:rPr lang="zh-CN" altLang="en-US" sz="1800" kern="0" dirty="0">
                <a:solidFill>
                  <a:srgbClr val="000000"/>
                </a:solidFill>
                <a:effectLst/>
                <a:latin typeface="Arial" panose="020B0604020202020204" pitchFamily="34" charset="0"/>
                <a:ea typeface="宋体" panose="02010600030101010101" pitchFamily="2" charset="-122"/>
              </a:rPr>
              <a:t>人工</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方式进行批量导入。系统管理员负责用户的权限管理，从全校老师中选出合适的人选担任运动会管理员。</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用户必须登录后才能操作</a:t>
            </a:r>
            <a:r>
              <a:rPr lang="en-US" altLang="zh-CN" sz="1800" kern="0" dirty="0">
                <a:solidFill>
                  <a:srgbClr val="000000"/>
                </a:solidFill>
                <a:effectLst/>
                <a:latin typeface="Arial" panose="020B0604020202020204" pitchFamily="34" charset="0"/>
                <a:ea typeface="宋体" panose="02010600030101010101" pitchFamily="2" charset="-122"/>
              </a:rPr>
              <a:t>1</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a:t>
            </a:r>
            <a:r>
              <a:rPr lang="en-US" altLang="zh-CN" sz="1800" kern="0" dirty="0">
                <a:solidFill>
                  <a:srgbClr val="000000"/>
                </a:solidFill>
                <a:effectLst/>
                <a:latin typeface="Arial" panose="020B0604020202020204" pitchFamily="34" charset="0"/>
                <a:ea typeface="宋体" panose="02010600030101010101" pitchFamily="2" charset="-122"/>
              </a:rPr>
              <a:t>5</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的功能。</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100" dirty="0">
                <a:effectLst/>
                <a:latin typeface="Times New Roman" panose="02020603050405020304" pitchFamily="18" charset="0"/>
                <a:ea typeface="宋体" panose="02010600030101010101" pitchFamily="2" charset="-122"/>
              </a:rPr>
              <a:t>所有人都可以查询比赛日程和比赛成绩。</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a:t>完成情况</a:t>
            </a:r>
            <a:endParaRPr lang="zh-CN" altLang="en-US" dirty="0"/>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a:t>非功能需求：</a:t>
            </a:r>
            <a:endParaRPr lang="en-US" altLang="zh-CN" dirty="0"/>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一次运动会最多有</a:t>
            </a:r>
            <a:r>
              <a:rPr lang="en-US" altLang="zh-CN" sz="1800" kern="0" dirty="0">
                <a:solidFill>
                  <a:srgbClr val="000000"/>
                </a:solidFill>
                <a:effectLst/>
                <a:latin typeface="Arial" panose="020B0604020202020204" pitchFamily="34" charset="0"/>
                <a:ea typeface="宋体" panose="02010600030101010101" pitchFamily="2" charset="-122"/>
              </a:rPr>
              <a:t>500</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名运动员、</a:t>
            </a:r>
            <a:r>
              <a:rPr lang="en-US" altLang="zh-CN" sz="1800" kern="0" dirty="0">
                <a:solidFill>
                  <a:srgbClr val="000000"/>
                </a:solidFill>
                <a:effectLst/>
                <a:latin typeface="Arial" panose="020B0604020202020204" pitchFamily="34" charset="0"/>
                <a:ea typeface="宋体" panose="02010600030101010101" pitchFamily="2" charset="-122"/>
              </a:rPr>
              <a:t>50</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名裁判、</a:t>
            </a:r>
            <a:r>
              <a:rPr lang="en-US" altLang="zh-CN" sz="1800" kern="0" dirty="0">
                <a:solidFill>
                  <a:srgbClr val="000000"/>
                </a:solidFill>
                <a:effectLst/>
                <a:latin typeface="Arial" panose="020B0604020202020204" pitchFamily="34" charset="0"/>
                <a:ea typeface="宋体" panose="02010600030101010101" pitchFamily="2" charset="-122"/>
              </a:rPr>
              <a:t>30</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项比赛、每项比赛最多安排</a:t>
            </a:r>
            <a:r>
              <a:rPr lang="en-US" altLang="zh-CN" sz="1800" kern="0" dirty="0">
                <a:solidFill>
                  <a:srgbClr val="000000"/>
                </a:solidFill>
                <a:effectLst/>
                <a:latin typeface="Arial" panose="020B0604020202020204" pitchFamily="34" charset="0"/>
                <a:ea typeface="宋体" panose="02010600030101010101" pitchFamily="2" charset="-122"/>
              </a:rPr>
              <a:t>10</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场</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支持</a:t>
            </a:r>
            <a:r>
              <a:rPr lang="en-US" altLang="zh-CN" sz="1800" kern="0" dirty="0">
                <a:solidFill>
                  <a:srgbClr val="000000"/>
                </a:solidFill>
                <a:effectLst/>
                <a:latin typeface="Arial" panose="020B0604020202020204" pitchFamily="34" charset="0"/>
                <a:ea typeface="宋体" panose="02010600030101010101" pitchFamily="2" charset="-122"/>
              </a:rPr>
              <a:t>1000</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并发用户同时使用系统，系统的响应时间不超过</a:t>
            </a:r>
            <a:r>
              <a:rPr lang="en-US" altLang="zh-CN" sz="1800" kern="0" dirty="0">
                <a:solidFill>
                  <a:srgbClr val="000000"/>
                </a:solidFill>
                <a:effectLst/>
                <a:latin typeface="Arial" panose="020B0604020202020204" pitchFamily="34" charset="0"/>
                <a:ea typeface="宋体" panose="02010600030101010101" pitchFamily="2" charset="-122"/>
              </a:rPr>
              <a:t>3</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秒</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561975" algn="l"/>
              </a:tabLst>
            </a:pP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系统</a:t>
            </a:r>
            <a:r>
              <a:rPr lang="en-US" altLang="zh-CN" sz="1800" kern="0" dirty="0">
                <a:solidFill>
                  <a:srgbClr val="000000"/>
                </a:solidFill>
                <a:effectLst/>
                <a:latin typeface="Arial" panose="020B0604020202020204" pitchFamily="34" charset="0"/>
                <a:ea typeface="宋体" panose="02010600030101010101" pitchFamily="2" charset="-122"/>
              </a:rPr>
              <a:t>7*24</a:t>
            </a:r>
            <a:r>
              <a:rPr lang="zh-CN" altLang="zh-CN" sz="1800" kern="0" dirty="0">
                <a:solidFill>
                  <a:srgbClr val="000000"/>
                </a:solidFill>
                <a:effectLst/>
                <a:latin typeface="Arial" panose="020B0604020202020204" pitchFamily="34" charset="0"/>
                <a:ea typeface="宋体" panose="02010600030101010101" pitchFamily="2" charset="-122"/>
                <a:cs typeface="Arial" panose="020B0604020202020204" pitchFamily="34" charset="0"/>
              </a:rPr>
              <a:t>运行</a:t>
            </a:r>
            <a:endParaRPr lang="zh-CN" altLang="zh-CN" sz="1800" kern="100" dirty="0">
              <a:effectLst/>
              <a:latin typeface="Times New Roman" panose="02020603050405020304" pitchFamily="18" charset="0"/>
              <a:ea typeface="宋体" panose="02010600030101010101" pitchFamily="2" charset="-122"/>
            </a:endParaRPr>
          </a:p>
          <a:p>
            <a:pPr marL="0" indent="0">
              <a:buNone/>
            </a:pPr>
            <a:r>
              <a:rPr lang="zh-CN" altLang="en-US" dirty="0"/>
              <a:t>高级要求：</a:t>
            </a:r>
            <a:endParaRPr lang="en-US" altLang="zh-CN" dirty="0"/>
          </a:p>
          <a:p>
            <a:pPr marL="0" indent="0">
              <a:buNone/>
            </a:pPr>
            <a:r>
              <a:rPr lang="zh-CN" altLang="zh-CN" sz="1800" kern="100" dirty="0">
                <a:effectLst/>
                <a:latin typeface="Times New Roman" panose="02020603050405020304" pitchFamily="18" charset="0"/>
                <a:ea typeface="宋体" panose="02010600030101010101" pitchFamily="2" charset="-122"/>
              </a:rPr>
              <a:t>客户端支持多种主流的</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浏览器。</a:t>
            </a:r>
            <a:endParaRPr lang="zh-CN" altLang="zh-CN" sz="1800" kern="100" dirty="0">
              <a:effectLst/>
              <a:latin typeface="Times New Roman" panose="02020603050405020304" pitchFamily="18" charset="0"/>
              <a:ea typeface="宋体" panose="02010600030101010101" pitchFamily="2" charset="-122"/>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完成情况</a:t>
            </a:r>
            <a:endParaRPr lang="zh-CN" altLang="en-US" dirty="0"/>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endParaRPr lang="zh-CN" altLang="en-US" dirty="0"/>
          </a:p>
        </p:txBody>
      </p:sp>
      <p:sp>
        <p:nvSpPr>
          <p:cNvPr id="3" name="标题 2"/>
          <p:cNvSpPr>
            <a:spLocks noGrp="1"/>
          </p:cNvSpPr>
          <p:nvPr>
            <p:ph type="title"/>
          </p:nvPr>
        </p:nvSpPr>
        <p:spPr/>
        <p:txBody>
          <a:bodyPr/>
          <a:lstStyle/>
          <a:p>
            <a:r>
              <a:rPr lang="zh-CN" altLang="en-US" dirty="0"/>
              <a:t>系统演示</a:t>
            </a:r>
            <a:endParaRPr lang="zh-CN" altLang="en-US" dirty="0"/>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0375"/>
          </a:xfrm>
          <a:prstGeom prst="rect">
            <a:avLst/>
          </a:prstGeom>
          <a:noFill/>
        </p:spPr>
        <p:txBody>
          <a:bodyPr wrap="square" rtlCol="0">
            <a:spAutoFit/>
          </a:bodyPr>
          <a:lstStyle/>
          <a:p>
            <a:r>
              <a:rPr lang="zh-CN" altLang="en-US" sz="240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sp>
        <p:nvSpPr>
          <p:cNvPr id="18" name="Freeform 10"/>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sp>
        <p:nvSpPr>
          <p:cNvPr id="29" name="文本框 28"/>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sp>
        <p:nvSpPr>
          <p:cNvPr id="30" name="文本框 29"/>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sp>
        <p:nvSpPr>
          <p:cNvPr id="31" name="文本框 30"/>
          <p:cNvSpPr txBox="1"/>
          <p:nvPr/>
        </p:nvSpPr>
        <p:spPr>
          <a:xfrm>
            <a:off x="2915073" y="4954628"/>
            <a:ext cx="4387392" cy="460375"/>
          </a:xfrm>
          <a:prstGeom prst="rect">
            <a:avLst/>
          </a:prstGeom>
          <a:noFill/>
        </p:spPr>
        <p:txBody>
          <a:bodyPr wrap="square" rtlCol="0">
            <a:spAutoFit/>
          </a:bodyPr>
          <a:lstStyle/>
          <a:p>
            <a:r>
              <a:rPr lang="zh-CN" altLang="en-US" sz="2400" dirty="0"/>
              <a:t>经验教训</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pPr lvl="1"/>
            <a:r>
              <a:rPr lang="zh-CN" altLang="en-US" dirty="0"/>
              <a:t>系统测试：经测试，软件整体满足用户要求。功能方面基本实现，性能方面较好，安全方面比较稳定，界面比较简约，新手上手较快。</a:t>
            </a:r>
            <a:endParaRPr lang="en-US" altLang="zh-CN" dirty="0"/>
          </a:p>
          <a:p>
            <a:pPr lvl="1"/>
            <a:r>
              <a:rPr lang="zh-CN" altLang="en-US" dirty="0"/>
              <a:t>单元测试：使用</a:t>
            </a:r>
            <a:r>
              <a:rPr lang="en-US" altLang="zh-CN" dirty="0"/>
              <a:t>Junit</a:t>
            </a:r>
            <a:r>
              <a:rPr lang="zh-CN" altLang="en-US" dirty="0"/>
              <a:t>进行代码测试并生成测试报告，如图：</a:t>
            </a:r>
            <a:endParaRPr lang="zh-CN" altLang="en-US" dirty="0"/>
          </a:p>
        </p:txBody>
      </p:sp>
      <p:sp>
        <p:nvSpPr>
          <p:cNvPr id="3" name="标题 2"/>
          <p:cNvSpPr>
            <a:spLocks noGrp="1"/>
          </p:cNvSpPr>
          <p:nvPr>
            <p:ph type="title"/>
          </p:nvPr>
        </p:nvSpPr>
        <p:spPr/>
        <p:txBody>
          <a:bodyPr/>
          <a:lstStyle/>
          <a:p>
            <a:r>
              <a:rPr lang="zh-CN" altLang="en-US" dirty="0"/>
              <a:t>测试情况</a:t>
            </a:r>
            <a:endParaRPr lang="zh-CN" altLang="en-US" dirty="0"/>
          </a:p>
        </p:txBody>
      </p:sp>
      <p:pic>
        <p:nvPicPr>
          <p:cNvPr id="5" name="图片 4"/>
          <p:cNvPicPr>
            <a:picLocks noChangeAspect="1"/>
          </p:cNvPicPr>
          <p:nvPr/>
        </p:nvPicPr>
        <p:blipFill>
          <a:blip r:embed="rId1"/>
          <a:stretch>
            <a:fillRect/>
          </a:stretch>
        </p:blipFill>
        <p:spPr>
          <a:xfrm>
            <a:off x="1330003" y="2901285"/>
            <a:ext cx="6065241" cy="3349462"/>
          </a:xfrm>
          <a:prstGeom prst="rect">
            <a:avLst/>
          </a:prstGeom>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单元测试截图</a:t>
            </a:r>
            <a:endParaRPr lang="zh-CN" altLang="en-US" dirty="0"/>
          </a:p>
        </p:txBody>
      </p:sp>
      <p:sp>
        <p:nvSpPr>
          <p:cNvPr id="7" name="内容占位符 6"/>
          <p:cNvSpPr>
            <a:spLocks noGrp="1"/>
          </p:cNvSpPr>
          <p:nvPr>
            <p:ph sz="quarter" idx="10"/>
          </p:nvPr>
        </p:nvSpPr>
        <p:spPr/>
        <p:txBody>
          <a:bodyPr/>
          <a:lstStyle/>
          <a:p>
            <a:endParaRPr lang="zh-CN" altLang="en-US"/>
          </a:p>
        </p:txBody>
      </p:sp>
      <p:pic>
        <p:nvPicPr>
          <p:cNvPr id="9" name="图片 8"/>
          <p:cNvPicPr>
            <a:picLocks noChangeAspect="1"/>
          </p:cNvPicPr>
          <p:nvPr/>
        </p:nvPicPr>
        <p:blipFill>
          <a:blip r:embed="rId1"/>
          <a:stretch>
            <a:fillRect/>
          </a:stretch>
        </p:blipFill>
        <p:spPr>
          <a:xfrm>
            <a:off x="0" y="1616076"/>
            <a:ext cx="9144000" cy="4991100"/>
          </a:xfrm>
          <a:prstGeom prst="rect">
            <a:avLst/>
          </a:prstGeom>
        </p:spPr>
      </p:pic>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quarter" idx="10"/>
          </p:nvPr>
        </p:nvPicPr>
        <p:blipFill>
          <a:blip r:embed="rId1"/>
          <a:stretch>
            <a:fillRect/>
          </a:stretch>
        </p:blipFill>
        <p:spPr>
          <a:xfrm>
            <a:off x="493713" y="2110120"/>
            <a:ext cx="8372475" cy="4072860"/>
          </a:xfrm>
        </p:spPr>
      </p:pic>
      <p:sp>
        <p:nvSpPr>
          <p:cNvPr id="3" name="标题 2"/>
          <p:cNvSpPr>
            <a:spLocks noGrp="1"/>
          </p:cNvSpPr>
          <p:nvPr>
            <p:ph type="title"/>
          </p:nvPr>
        </p:nvSpPr>
        <p:spPr/>
        <p:txBody>
          <a:bodyPr/>
          <a:lstStyle/>
          <a:p>
            <a:r>
              <a:rPr lang="zh-CN" altLang="en-US" dirty="0"/>
              <a:t>单元测试代码</a:t>
            </a:r>
            <a:endParaRPr lang="zh-CN" altLang="en-US" dirty="0"/>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Freeform 10"/>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0375"/>
          </a:xfrm>
          <a:prstGeom prst="rect">
            <a:avLst/>
          </a:prstGeom>
          <a:noFill/>
        </p:spPr>
        <p:txBody>
          <a:bodyPr wrap="square" rtlCol="0">
            <a:spAutoFit/>
          </a:bodyPr>
          <a:lstStyle/>
          <a:p>
            <a:r>
              <a:rPr lang="zh-CN" altLang="en-US" sz="240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sp>
        <p:nvSpPr>
          <p:cNvPr id="18" name="Freeform 10"/>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4964352"/>
            <a:ext cx="4387392" cy="460375"/>
          </a:xfrm>
          <a:prstGeom prst="rect">
            <a:avLst/>
          </a:prstGeom>
          <a:noFill/>
        </p:spPr>
        <p:txBody>
          <a:bodyPr wrap="square" rtlCol="0">
            <a:spAutoFit/>
          </a:bodyPr>
          <a:lstStyle/>
          <a:p>
            <a:r>
              <a:rPr lang="zh-CN" altLang="en-US" sz="2400" dirty="0"/>
              <a:t>经验教训</a:t>
            </a:r>
            <a:endParaRPr lang="zh-CN" altLang="en-US" sz="2400" dirty="0"/>
          </a:p>
        </p:txBody>
      </p:sp>
      <p:sp>
        <p:nvSpPr>
          <p:cNvPr id="28" name="文本框 27"/>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sp>
        <p:nvSpPr>
          <p:cNvPr id="29" name="文本框 28"/>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sp>
        <p:nvSpPr>
          <p:cNvPr id="30" name="文本框 29"/>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经验：</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充分利用网络资源和现实资源，多方查找资料加以整合学习</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一开始就确定各人的基本任务框架，方便组里合作</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尽早就明确技术框架，方便后续开发</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教训：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要充分计划后再正式开始，否则很容易出现各种问题降低开发效率</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实际开发要尽早进行，否则很容易出现进度危机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实际工作中，小组成员实际分工不明确，工作任务分配与进行有时不太合理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sz="3200" dirty="0"/>
              <a:t>经验教训</a:t>
            </a:r>
            <a:endParaRPr lang="zh-CN" altLang="en-US" sz="3200" dirty="0"/>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41535" y="1303550"/>
            <a:ext cx="843427" cy="443226"/>
            <a:chOff x="666810" y="2586037"/>
            <a:chExt cx="468000" cy="245937"/>
          </a:xfrm>
        </p:grpSpPr>
        <p:sp>
          <p:nvSpPr>
            <p:cNvPr id="4"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grpSp>
        <p:nvGrpSpPr>
          <p:cNvPr id="12" name="组合 11"/>
          <p:cNvGrpSpPr/>
          <p:nvPr/>
        </p:nvGrpSpPr>
        <p:grpSpPr>
          <a:xfrm>
            <a:off x="1841535" y="2223523"/>
            <a:ext cx="843427" cy="443226"/>
            <a:chOff x="666810" y="2586037"/>
            <a:chExt cx="468000" cy="245937"/>
          </a:xfrm>
        </p:grpSpPr>
        <p:sp>
          <p:nvSpPr>
            <p:cNvPr id="13"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15" name="直接连接符 14"/>
          <p:cNvCxnSpPr>
            <a:stCxn id="13" idx="6"/>
          </p:cNvCxnSpPr>
          <p:nvPr/>
        </p:nvCxnSpPr>
        <p:spPr>
          <a:xfrm>
            <a:off x="2534033" y="2631188"/>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70813"/>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grpSp>
        <p:nvGrpSpPr>
          <p:cNvPr id="17" name="组合 16"/>
          <p:cNvGrpSpPr/>
          <p:nvPr/>
        </p:nvGrpSpPr>
        <p:grpSpPr>
          <a:xfrm>
            <a:off x="1841535" y="3143496"/>
            <a:ext cx="843427" cy="443226"/>
            <a:chOff x="666810" y="2586037"/>
            <a:chExt cx="468000" cy="245937"/>
          </a:xfrm>
        </p:grpSpPr>
        <p:sp>
          <p:nvSpPr>
            <p:cNvPr id="18"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0" name="直接连接符 19"/>
          <p:cNvCxnSpPr>
            <a:stCxn id="18" idx="6"/>
          </p:cNvCxnSpPr>
          <p:nvPr/>
        </p:nvCxnSpPr>
        <p:spPr>
          <a:xfrm>
            <a:off x="2534033" y="3551161"/>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grpSp>
        <p:nvGrpSpPr>
          <p:cNvPr id="22" name="组合 21"/>
          <p:cNvGrpSpPr/>
          <p:nvPr/>
        </p:nvGrpSpPr>
        <p:grpSpPr>
          <a:xfrm>
            <a:off x="1841535" y="4063469"/>
            <a:ext cx="843427" cy="443226"/>
            <a:chOff x="666810" y="2586037"/>
            <a:chExt cx="468000" cy="245937"/>
          </a:xfrm>
        </p:grpSpPr>
        <p:sp>
          <p:nvSpPr>
            <p:cNvPr id="23"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5" name="直接连接符 24"/>
          <p:cNvCxnSpPr>
            <a:stCxn id="23" idx="6"/>
          </p:cNvCxnSpPr>
          <p:nvPr/>
        </p:nvCxnSpPr>
        <p:spPr>
          <a:xfrm>
            <a:off x="2534033" y="4471134"/>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grpSp>
        <p:nvGrpSpPr>
          <p:cNvPr id="32" name="组合 31"/>
          <p:cNvGrpSpPr/>
          <p:nvPr/>
        </p:nvGrpSpPr>
        <p:grpSpPr>
          <a:xfrm>
            <a:off x="1841535" y="4983444"/>
            <a:ext cx="843427" cy="443226"/>
            <a:chOff x="666810" y="2586037"/>
            <a:chExt cx="468000" cy="245937"/>
          </a:xfrm>
        </p:grpSpPr>
        <p:sp>
          <p:nvSpPr>
            <p:cNvPr id="33" name="Freeform 10"/>
            <p:cNvSpPr/>
            <p:nvPr userDrawn="1"/>
          </p:nvSpPr>
          <p:spPr bwMode="auto">
            <a:xfrm>
              <a:off x="666810" y="2621442"/>
              <a:ext cx="468000" cy="190800"/>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794494" y="2586037"/>
              <a:ext cx="212633" cy="245937"/>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35" name="直接连接符 34"/>
          <p:cNvCxnSpPr>
            <a:stCxn id="33" idx="6"/>
          </p:cNvCxnSpPr>
          <p:nvPr/>
        </p:nvCxnSpPr>
        <p:spPr>
          <a:xfrm>
            <a:off x="2534033" y="5391109"/>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915073" y="4954628"/>
            <a:ext cx="4387392" cy="460375"/>
          </a:xfrm>
          <a:prstGeom prst="rect">
            <a:avLst/>
          </a:prstGeom>
          <a:noFill/>
        </p:spPr>
        <p:txBody>
          <a:bodyPr wrap="square" rtlCol="0">
            <a:spAutoFit/>
          </a:bodyPr>
          <a:lstStyle/>
          <a:p>
            <a:r>
              <a:rPr lang="zh-CN" altLang="en-US" sz="2400" dirty="0"/>
              <a:t>经验教训</a:t>
            </a:r>
            <a:endParaRPr lang="zh-CN" altLang="en-US" sz="2400" dirty="0"/>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ea typeface="+mn-ea"/>
              </a:rPr>
              <a:t>谢谢！</a:t>
            </a:r>
            <a:endParaRPr lang="zh-CN" altLang="en-US" dirty="0">
              <a:latin typeface="+mn-ea"/>
              <a:ea typeface="+mn-ea"/>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829945"/>
          </a:xfrm>
          <a:prstGeom prst="rect">
            <a:avLst/>
          </a:prstGeom>
          <a:noFill/>
        </p:spPr>
        <p:txBody>
          <a:bodyPr wrap="square" rtlCol="0">
            <a:spAutoFit/>
          </a:bodyPr>
          <a:lstStyle/>
          <a:p>
            <a:r>
              <a:rPr lang="zh-CN" altLang="en-US" sz="2400" dirty="0">
                <a:sym typeface="+mn-ea"/>
              </a:rPr>
              <a:t>项目简介</a:t>
            </a:r>
            <a:endParaRPr lang="zh-CN" altLang="en-US" sz="2400" dirty="0"/>
          </a:p>
          <a:p>
            <a:endParaRPr lang="zh-CN" altLang="en-US" sz="2400" dirty="0"/>
          </a:p>
        </p:txBody>
      </p:sp>
      <p:sp>
        <p:nvSpPr>
          <p:cNvPr id="13" name="Freeform 10"/>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sp>
        <p:nvSpPr>
          <p:cNvPr id="18" name="Freeform 10"/>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sp>
        <p:nvSpPr>
          <p:cNvPr id="32" name="文本框 31"/>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sp>
        <p:nvSpPr>
          <p:cNvPr id="38" name="文本框 37"/>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sp>
        <p:nvSpPr>
          <p:cNvPr id="39" name="文本框 38"/>
          <p:cNvSpPr txBox="1"/>
          <p:nvPr/>
        </p:nvSpPr>
        <p:spPr>
          <a:xfrm>
            <a:off x="2915073" y="4954628"/>
            <a:ext cx="4387392" cy="460375"/>
          </a:xfrm>
          <a:prstGeom prst="rect">
            <a:avLst/>
          </a:prstGeom>
          <a:noFill/>
        </p:spPr>
        <p:txBody>
          <a:bodyPr wrap="square" rtlCol="0">
            <a:spAutoFit/>
          </a:bodyPr>
          <a:lstStyle/>
          <a:p>
            <a:r>
              <a:rPr lang="zh-CN" altLang="en-US" sz="2400" dirty="0"/>
              <a:t>经验教训</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0"/>
          </p:nvPr>
        </p:nvSpPr>
        <p:spPr/>
        <p:txBody>
          <a:bodyPr>
            <a:normAutofit/>
          </a:bodyPr>
          <a:lstStyle/>
          <a:p>
            <a:pPr marL="0" indent="0">
              <a:buNone/>
            </a:pPr>
            <a:r>
              <a:rPr lang="en-US" altLang="zh-CN" dirty="0"/>
              <a:t>	</a:t>
            </a:r>
            <a:r>
              <a:rPr lang="zh-CN" altLang="en-US" sz="2800" dirty="0"/>
              <a:t>学生运动会管理系统是面向上海交通大学师生的运动会信息管理系统，</a:t>
            </a:r>
            <a:r>
              <a:rPr lang="zh-CN" altLang="en-US" sz="2800" dirty="0">
                <a:sym typeface="+mn-ea"/>
              </a:rPr>
              <a:t>提供了</a:t>
            </a:r>
            <a:r>
              <a:rPr lang="zh-CN" altLang="en-US" sz="2800" dirty="0"/>
              <a:t>学校安排比赛项目、安排裁判、安排比赛日程、发布新闻、学生报名参加项目、查看成绩、查看日程、浏览新闻等功能。</a:t>
            </a:r>
            <a:endParaRPr lang="en-US" altLang="zh-CN" sz="2800" dirty="0"/>
          </a:p>
          <a:p>
            <a:pPr marL="0" indent="0">
              <a:buNone/>
            </a:pP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rPr>
              <a:t>本产品是专门面向交大开发的，但是项目开发完成之后有望应用于其他学校的运动会项目管理，若继续丰富其功能，可改进成为实用性更高的各种管理系统，并能够创造一定的经济效益。</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项目简介</a:t>
            </a:r>
            <a:endParaRPr lang="zh-CN" altLang="en-US" dirty="0"/>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本产品功能丰富，方便快捷，能支持较多的并发用户，且响应时间较短，能有</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99.9%</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的把握使得系统</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7*24</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小时无间断运行，不同于学校现有的学生运动会项目管理方式，本产品基于先进的</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技术，提供方便快捷，条理清晰，稳定高效的运动会项目管理功能。</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系统中提供</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Tips</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来帮助新用户迅速获得网站使用的相关信息，使得新用户可以很快地学会使用系统；在系统设计前调研了用户需求，同时计划在网站开设留言板块或类似板块，来获取反馈，及时改进，考虑周全并提高客户满意度；在主页等界面设计醒目标签进行引导，结合</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tips</a:t>
            </a:r>
            <a:r>
              <a:rPr lang="zh-CN" altLang="zh-CN" kern="100" dirty="0">
                <a:effectLst/>
                <a:latin typeface="Calibri" panose="020F0502020204030204" pitchFamily="34" charset="0"/>
                <a:ea typeface="宋体" panose="02010600030101010101" pitchFamily="2" charset="-122"/>
                <a:cs typeface="Times New Roman" panose="02020603050405020304" pitchFamily="18" charset="0"/>
              </a:rPr>
              <a:t>使用户可以简明易懂地操作网站的各项功能，进一步简化用户的操作复杂程度。</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优点</a:t>
            </a:r>
            <a:endParaRPr lang="zh-CN" altLang="en-US" dirty="0"/>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目录 </a:t>
            </a:r>
            <a:r>
              <a:rPr lang="en-US" altLang="zh-CN" dirty="0">
                <a:latin typeface="微软雅黑" panose="020B0503020204020204" pitchFamily="34" charset="-122"/>
                <a:ea typeface="微软雅黑" panose="020B0503020204020204" pitchFamily="34" charset="-122"/>
              </a:rPr>
              <a:t>Contents</a:t>
            </a:r>
            <a:endParaRPr lang="zh-CN" altLang="en-US" dirty="0">
              <a:latin typeface="微软雅黑" panose="020B0503020204020204" pitchFamily="34" charset="-122"/>
              <a:ea typeface="微软雅黑" panose="020B0503020204020204" pitchFamily="34" charset="-122"/>
            </a:endParaRPr>
          </a:p>
        </p:txBody>
      </p:sp>
      <p:sp>
        <p:nvSpPr>
          <p:cNvPr id="4" name="Freeform 10"/>
          <p:cNvSpPr/>
          <p:nvPr userDrawn="1"/>
        </p:nvSpPr>
        <p:spPr bwMode="auto">
          <a:xfrm>
            <a:off x="1841535" y="1367357"/>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5" name="文本框 4"/>
          <p:cNvSpPr txBox="1"/>
          <p:nvPr userDrawn="1"/>
        </p:nvSpPr>
        <p:spPr>
          <a:xfrm>
            <a:off x="2071646" y="1303550"/>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p:cNvCxnSpPr>
            <a:stCxn id="4" idx="6"/>
          </p:cNvCxnSpPr>
          <p:nvPr/>
        </p:nvCxnSpPr>
        <p:spPr>
          <a:xfrm>
            <a:off x="2534033" y="1711215"/>
            <a:ext cx="450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915073" y="1274734"/>
            <a:ext cx="4387392" cy="829945"/>
          </a:xfrm>
          <a:prstGeom prst="rect">
            <a:avLst/>
          </a:prstGeom>
          <a:noFill/>
        </p:spPr>
        <p:txBody>
          <a:bodyPr wrap="square" rtlCol="0">
            <a:spAutoFit/>
          </a:bodyPr>
          <a:lstStyle/>
          <a:p>
            <a:r>
              <a:rPr lang="zh-CN" altLang="en-US" sz="2400" dirty="0">
                <a:sym typeface="+mn-ea"/>
              </a:rPr>
              <a:t>项目简介</a:t>
            </a:r>
            <a:endParaRPr lang="zh-CN" altLang="en-US" sz="2400" dirty="0"/>
          </a:p>
          <a:p>
            <a:endParaRPr lang="zh-CN" altLang="en-US" sz="2400" dirty="0"/>
          </a:p>
        </p:txBody>
      </p:sp>
      <p:sp>
        <p:nvSpPr>
          <p:cNvPr id="13" name="Freeform 10"/>
          <p:cNvSpPr/>
          <p:nvPr userDrawn="1"/>
        </p:nvSpPr>
        <p:spPr bwMode="auto">
          <a:xfrm>
            <a:off x="1841535" y="2287330"/>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accent1"/>
          </a:solidFill>
          <a:ln>
            <a:noFill/>
          </a:ln>
        </p:spPr>
        <p:txBody>
          <a:bodyPr vert="horz" wrap="square" lIns="91440" tIns="45720" rIns="91440" bIns="45720" numCol="1" anchor="ctr" anchorCtr="0" compatLnSpc="1">
            <a:noAutofit/>
          </a:bodyPr>
          <a:lstStyle/>
          <a:p>
            <a:pPr algn="ctr"/>
            <a:endParaRPr lang="zh-CN" altLang="en-US" sz="3200" b="1"/>
          </a:p>
        </p:txBody>
      </p:sp>
      <p:sp>
        <p:nvSpPr>
          <p:cNvPr id="14" name="文本框 13"/>
          <p:cNvSpPr txBox="1"/>
          <p:nvPr userDrawn="1"/>
        </p:nvSpPr>
        <p:spPr>
          <a:xfrm>
            <a:off x="2071646" y="2223523"/>
            <a:ext cx="383206" cy="443226"/>
          </a:xfrm>
          <a:prstGeom prst="rect">
            <a:avLst/>
          </a:prstGeom>
          <a:solidFill>
            <a:schemeClr val="accent1"/>
          </a:solid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15" name="直接连接符 14"/>
          <p:cNvCxnSpPr>
            <a:stCxn id="13" idx="6"/>
          </p:cNvCxnSpPr>
          <p:nvPr/>
        </p:nvCxnSpPr>
        <p:spPr>
          <a:xfrm>
            <a:off x="2534033" y="2631188"/>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915073" y="2194707"/>
            <a:ext cx="4387392" cy="460375"/>
          </a:xfrm>
          <a:prstGeom prst="rect">
            <a:avLst/>
          </a:prstGeom>
          <a:noFill/>
        </p:spPr>
        <p:txBody>
          <a:bodyPr wrap="square" rtlCol="0">
            <a:spAutoFit/>
          </a:bodyPr>
          <a:lstStyle/>
          <a:p>
            <a:r>
              <a:rPr lang="zh-CN" altLang="en-US" sz="2400" dirty="0">
                <a:solidFill>
                  <a:schemeClr val="tx1">
                    <a:lumMod val="75000"/>
                    <a:lumOff val="25000"/>
                  </a:schemeClr>
                </a:solidFill>
              </a:rPr>
              <a:t>架构及关键技术</a:t>
            </a:r>
            <a:endParaRPr lang="zh-CN" altLang="en-US" sz="2400" dirty="0">
              <a:solidFill>
                <a:schemeClr val="tx1">
                  <a:lumMod val="75000"/>
                  <a:lumOff val="25000"/>
                </a:schemeClr>
              </a:solidFill>
            </a:endParaRPr>
          </a:p>
        </p:txBody>
      </p:sp>
      <p:sp>
        <p:nvSpPr>
          <p:cNvPr id="18" name="Freeform 10"/>
          <p:cNvSpPr/>
          <p:nvPr userDrawn="1"/>
        </p:nvSpPr>
        <p:spPr bwMode="auto">
          <a:xfrm>
            <a:off x="1841535" y="3207303"/>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19" name="文本框 18"/>
          <p:cNvSpPr txBox="1"/>
          <p:nvPr userDrawn="1"/>
        </p:nvSpPr>
        <p:spPr>
          <a:xfrm>
            <a:off x="2071646" y="3143496"/>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a:stCxn id="18" idx="6"/>
          </p:cNvCxnSpPr>
          <p:nvPr/>
        </p:nvCxnSpPr>
        <p:spPr>
          <a:xfrm>
            <a:off x="2534033" y="3551161"/>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Freeform 10"/>
          <p:cNvSpPr/>
          <p:nvPr userDrawn="1"/>
        </p:nvSpPr>
        <p:spPr bwMode="auto">
          <a:xfrm>
            <a:off x="1841535" y="4127276"/>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24" name="文本框 23"/>
          <p:cNvSpPr txBox="1"/>
          <p:nvPr userDrawn="1"/>
        </p:nvSpPr>
        <p:spPr>
          <a:xfrm>
            <a:off x="2071646" y="4063469"/>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4</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a:stCxn id="23" idx="6"/>
          </p:cNvCxnSpPr>
          <p:nvPr/>
        </p:nvCxnSpPr>
        <p:spPr>
          <a:xfrm>
            <a:off x="2534033" y="4471134"/>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Freeform 10"/>
          <p:cNvSpPr/>
          <p:nvPr userDrawn="1"/>
        </p:nvSpPr>
        <p:spPr bwMode="auto">
          <a:xfrm>
            <a:off x="1841535" y="5047251"/>
            <a:ext cx="843427" cy="343858"/>
          </a:xfrm>
          <a:custGeom>
            <a:avLst/>
            <a:gdLst>
              <a:gd name="T0" fmla="*/ 3120 w 3800"/>
              <a:gd name="T1" fmla="*/ 0 h 1532"/>
              <a:gd name="T2" fmla="*/ 682 w 3800"/>
              <a:gd name="T3" fmla="*/ 0 h 1532"/>
              <a:gd name="T4" fmla="*/ 682 w 3800"/>
              <a:gd name="T5" fmla="*/ 284 h 1532"/>
              <a:gd name="T6" fmla="*/ 0 w 3800"/>
              <a:gd name="T7" fmla="*/ 766 h 1532"/>
              <a:gd name="T8" fmla="*/ 682 w 3800"/>
              <a:gd name="T9" fmla="*/ 1248 h 1532"/>
              <a:gd name="T10" fmla="*/ 682 w 3800"/>
              <a:gd name="T11" fmla="*/ 1532 h 1532"/>
              <a:gd name="T12" fmla="*/ 3120 w 3800"/>
              <a:gd name="T13" fmla="*/ 1532 h 1532"/>
              <a:gd name="T14" fmla="*/ 3120 w 3800"/>
              <a:gd name="T15" fmla="*/ 1248 h 1532"/>
              <a:gd name="T16" fmla="*/ 3800 w 3800"/>
              <a:gd name="T17" fmla="*/ 766 h 1532"/>
              <a:gd name="T18" fmla="*/ 3120 w 3800"/>
              <a:gd name="T19" fmla="*/ 284 h 1532"/>
              <a:gd name="T20" fmla="*/ 3120 w 3800"/>
              <a:gd name="T21" fmla="*/ 0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0" h="1532">
                <a:moveTo>
                  <a:pt x="3120" y="0"/>
                </a:moveTo>
                <a:lnTo>
                  <a:pt x="682" y="0"/>
                </a:lnTo>
                <a:lnTo>
                  <a:pt x="682" y="284"/>
                </a:lnTo>
                <a:lnTo>
                  <a:pt x="0" y="766"/>
                </a:lnTo>
                <a:lnTo>
                  <a:pt x="682" y="1248"/>
                </a:lnTo>
                <a:lnTo>
                  <a:pt x="682" y="1532"/>
                </a:lnTo>
                <a:lnTo>
                  <a:pt x="3120" y="1532"/>
                </a:lnTo>
                <a:lnTo>
                  <a:pt x="3120" y="1248"/>
                </a:lnTo>
                <a:lnTo>
                  <a:pt x="3800" y="766"/>
                </a:lnTo>
                <a:lnTo>
                  <a:pt x="3120" y="284"/>
                </a:lnTo>
                <a:lnTo>
                  <a:pt x="3120" y="0"/>
                </a:lnTo>
                <a:close/>
              </a:path>
            </a:pathLst>
          </a:custGeom>
          <a:solidFill>
            <a:schemeClr val="bg2"/>
          </a:solidFill>
          <a:ln>
            <a:noFill/>
          </a:ln>
        </p:spPr>
        <p:txBody>
          <a:bodyPr vert="horz" wrap="square" lIns="91440" tIns="45720" rIns="91440" bIns="45720" numCol="1" anchor="ctr" anchorCtr="0" compatLnSpc="1">
            <a:noAutofit/>
          </a:bodyPr>
          <a:lstStyle/>
          <a:p>
            <a:pPr algn="ctr"/>
            <a:endParaRPr lang="zh-CN" altLang="en-US" sz="3200" b="1"/>
          </a:p>
        </p:txBody>
      </p:sp>
      <p:sp>
        <p:nvSpPr>
          <p:cNvPr id="34" name="文本框 33"/>
          <p:cNvSpPr txBox="1"/>
          <p:nvPr userDrawn="1"/>
        </p:nvSpPr>
        <p:spPr>
          <a:xfrm>
            <a:off x="2071646" y="4983444"/>
            <a:ext cx="383206" cy="443226"/>
          </a:xfrm>
          <a:prstGeom prst="rect">
            <a:avLst/>
          </a:prstGeom>
          <a:noFill/>
        </p:spPr>
        <p:txBody>
          <a:bodyPr wrap="none" rtlCol="0" anchor="ctr">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5</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5" name="直接连接符 34"/>
          <p:cNvCxnSpPr>
            <a:stCxn id="33" idx="6"/>
          </p:cNvCxnSpPr>
          <p:nvPr/>
        </p:nvCxnSpPr>
        <p:spPr>
          <a:xfrm>
            <a:off x="2534033" y="5391109"/>
            <a:ext cx="4500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915073" y="1274734"/>
            <a:ext cx="4387392" cy="460375"/>
          </a:xfrm>
          <a:prstGeom prst="rect">
            <a:avLst/>
          </a:prstGeom>
          <a:noFill/>
        </p:spPr>
        <p:txBody>
          <a:bodyPr wrap="square" rtlCol="0">
            <a:spAutoFit/>
          </a:bodyPr>
          <a:lstStyle/>
          <a:p>
            <a:r>
              <a:rPr lang="zh-CN" altLang="en-US" sz="2400" dirty="0"/>
              <a:t>项目简介及特色</a:t>
            </a:r>
            <a:endParaRPr lang="zh-CN" altLang="en-US" sz="2400" dirty="0"/>
          </a:p>
        </p:txBody>
      </p:sp>
      <p:sp>
        <p:nvSpPr>
          <p:cNvPr id="29" name="文本框 28"/>
          <p:cNvSpPr txBox="1"/>
          <p:nvPr/>
        </p:nvSpPr>
        <p:spPr>
          <a:xfrm>
            <a:off x="2915073" y="3114680"/>
            <a:ext cx="4387392" cy="460375"/>
          </a:xfrm>
          <a:prstGeom prst="rect">
            <a:avLst/>
          </a:prstGeom>
          <a:noFill/>
        </p:spPr>
        <p:txBody>
          <a:bodyPr wrap="square" rtlCol="0">
            <a:spAutoFit/>
          </a:bodyPr>
          <a:lstStyle/>
          <a:p>
            <a:r>
              <a:rPr lang="zh-CN" altLang="en-US" sz="2400" dirty="0"/>
              <a:t>完成情况</a:t>
            </a:r>
            <a:endParaRPr lang="zh-CN" altLang="en-US" sz="2400" dirty="0"/>
          </a:p>
        </p:txBody>
      </p:sp>
      <p:sp>
        <p:nvSpPr>
          <p:cNvPr id="30" name="文本框 29"/>
          <p:cNvSpPr txBox="1"/>
          <p:nvPr/>
        </p:nvSpPr>
        <p:spPr>
          <a:xfrm>
            <a:off x="2915073" y="4010523"/>
            <a:ext cx="4387392" cy="460375"/>
          </a:xfrm>
          <a:prstGeom prst="rect">
            <a:avLst/>
          </a:prstGeom>
          <a:noFill/>
        </p:spPr>
        <p:txBody>
          <a:bodyPr wrap="square" rtlCol="0">
            <a:spAutoFit/>
          </a:bodyPr>
          <a:lstStyle/>
          <a:p>
            <a:r>
              <a:rPr lang="zh-CN" altLang="en-US" sz="2400" dirty="0"/>
              <a:t>测试情况</a:t>
            </a:r>
            <a:endParaRPr lang="zh-CN" altLang="en-US" sz="2400" dirty="0"/>
          </a:p>
        </p:txBody>
      </p:sp>
      <p:sp>
        <p:nvSpPr>
          <p:cNvPr id="31" name="文本框 30"/>
          <p:cNvSpPr txBox="1"/>
          <p:nvPr/>
        </p:nvSpPr>
        <p:spPr>
          <a:xfrm>
            <a:off x="2915073" y="4954628"/>
            <a:ext cx="4387392" cy="460375"/>
          </a:xfrm>
          <a:prstGeom prst="rect">
            <a:avLst/>
          </a:prstGeom>
          <a:noFill/>
        </p:spPr>
        <p:txBody>
          <a:bodyPr wrap="square" rtlCol="0">
            <a:spAutoFit/>
          </a:bodyPr>
          <a:lstStyle/>
          <a:p>
            <a:r>
              <a:rPr lang="zh-CN" altLang="en-US" sz="2400" dirty="0"/>
              <a:t>经验教训</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项目的架构采用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架构，服务器端连接数据库和多个客户端。</a:t>
            </a:r>
            <a:endParaRPr lang="zh-CN" altLang="en-US" dirty="0"/>
          </a:p>
        </p:txBody>
      </p:sp>
      <p:sp>
        <p:nvSpPr>
          <p:cNvPr id="3" name="标题 2"/>
          <p:cNvSpPr>
            <a:spLocks noGrp="1"/>
          </p:cNvSpPr>
          <p:nvPr>
            <p:ph type="title"/>
          </p:nvPr>
        </p:nvSpPr>
        <p:spPr/>
        <p:txBody>
          <a:bodyPr>
            <a:normAutofit fontScale="90000"/>
          </a:bodyPr>
          <a:lstStyle/>
          <a:p>
            <a:r>
              <a:rPr lang="zh-CN" altLang="en-US" sz="3200" dirty="0">
                <a:solidFill>
                  <a:schemeClr val="tx1">
                    <a:lumMod val="75000"/>
                    <a:lumOff val="25000"/>
                  </a:schemeClr>
                </a:solidFill>
              </a:rPr>
              <a:t>架构及关键技术</a:t>
            </a:r>
            <a:br>
              <a:rPr lang="zh-CN" altLang="en-US" sz="3200" dirty="0">
                <a:solidFill>
                  <a:schemeClr val="tx1">
                    <a:lumMod val="75000"/>
                    <a:lumOff val="25000"/>
                  </a:schemeClr>
                </a:solidFill>
              </a:rPr>
            </a:br>
            <a:endParaRPr lang="zh-CN" altLang="en-US" dirty="0"/>
          </a:p>
        </p:txBody>
      </p:sp>
      <p:pic>
        <p:nvPicPr>
          <p:cNvPr id="5" name="图片 4"/>
          <p:cNvPicPr/>
          <p:nvPr/>
        </p:nvPicPr>
        <p:blipFill>
          <a:blip r:embed="rId1"/>
          <a:stretch>
            <a:fillRect/>
          </a:stretch>
        </p:blipFill>
        <p:spPr>
          <a:xfrm>
            <a:off x="1866900" y="2184400"/>
            <a:ext cx="5829300" cy="3886200"/>
          </a:xfrm>
          <a:prstGeom prst="rect">
            <a:avLst/>
          </a:prstGeom>
          <a:noFill/>
          <a:ln>
            <a:noFill/>
          </a:ln>
        </p:spPr>
      </p:pic>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逻辑架构采用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MVC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架构，视图部分，每个类为实现一个具体功能的与用户交互的视图，将特定的用户输入发送给控制器。有登录、项目管理、裁判管理、发稿、查看日程、记录成绩、浏览信息和比赛报名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7</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个界面；控制器部分负责接收用户的输入，调用对应模型获得响应，通知视图进行用户界面的更新；模型部分负责管理系统中的数据和规则，执行相应的功能。</a:t>
            </a:r>
            <a:endParaRPr lang="zh-CN" altLang="en-US" dirty="0"/>
          </a:p>
        </p:txBody>
      </p:sp>
      <p:sp>
        <p:nvSpPr>
          <p:cNvPr id="3" name="标题 2"/>
          <p:cNvSpPr>
            <a:spLocks noGrp="1"/>
          </p:cNvSpPr>
          <p:nvPr>
            <p:ph type="title"/>
          </p:nvPr>
        </p:nvSpPr>
        <p:spPr/>
        <p:txBody>
          <a:bodyPr/>
          <a:lstStyle/>
          <a:p>
            <a:r>
              <a:rPr lang="zh-CN" altLang="en-US" sz="3200" dirty="0">
                <a:solidFill>
                  <a:schemeClr val="tx1">
                    <a:lumMod val="75000"/>
                    <a:lumOff val="25000"/>
                  </a:schemeClr>
                </a:solidFill>
              </a:rPr>
              <a:t>架构及关键技术</a:t>
            </a:r>
            <a:endParaRPr lang="zh-CN" altLang="en-US" dirty="0"/>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本</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Web</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项目前端采用</a:t>
            </a:r>
            <a:r>
              <a:rPr lang="en-US" altLang="zh-CN" sz="3200" kern="100" dirty="0" err="1">
                <a:effectLst/>
                <a:latin typeface="Calibri" panose="020F0502020204030204" pitchFamily="34" charset="0"/>
                <a:ea typeface="宋体" panose="02010600030101010101" pitchFamily="2" charset="-122"/>
                <a:cs typeface="Times New Roman" panose="02020603050405020304" pitchFamily="18" charset="0"/>
              </a:rPr>
              <a:t>React+antd</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进行开发，后端采用</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Spring Boot</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框架，在</a:t>
            </a:r>
            <a:r>
              <a:rPr lang="en-US" altLang="zh-CN" sz="3200" kern="100" dirty="0">
                <a:effectLst/>
                <a:latin typeface="Calibri" panose="020F0502020204030204" pitchFamily="34" charset="0"/>
                <a:ea typeface="宋体" panose="02010600030101010101" pitchFamily="2" charset="-122"/>
                <a:cs typeface="Times New Roman" panose="02020603050405020304" pitchFamily="18" charset="0"/>
              </a:rPr>
              <a:t>Tomcat</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容器中执行，数据库使用</a:t>
            </a:r>
            <a:r>
              <a:rPr lang="en-US" altLang="zh-CN" sz="3200" kern="100" dirty="0" err="1">
                <a:effectLst/>
                <a:latin typeface="Calibri" panose="020F0502020204030204" pitchFamily="34" charset="0"/>
                <a:ea typeface="宋体" panose="02010600030101010101" pitchFamily="2" charset="-122"/>
                <a:cs typeface="Times New Roman" panose="02020603050405020304" pitchFamily="18" charset="0"/>
              </a:rPr>
              <a:t>Mysql</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关系型数据库，并配合</a:t>
            </a:r>
            <a:r>
              <a:rPr lang="en-US" altLang="zh-CN" sz="3200" kern="100" dirty="0" err="1">
                <a:effectLst/>
                <a:latin typeface="Calibri" panose="020F0502020204030204" pitchFamily="34" charset="0"/>
                <a:ea typeface="宋体" panose="02010600030101010101" pitchFamily="2" charset="-122"/>
                <a:cs typeface="Times New Roman" panose="02020603050405020304" pitchFamily="18" charset="0"/>
              </a:rPr>
              <a:t>SpringJPA</a:t>
            </a:r>
            <a:r>
              <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rPr>
              <a:t>工具进行实体类生成与映射。</a:t>
            </a:r>
            <a:endParaRPr lang="zh-CN" altLang="zh-CN" sz="32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使用技术</a:t>
            </a:r>
            <a:endParaRPr lang="zh-CN" altLang="en-US" dirty="0"/>
          </a:p>
        </p:txBody>
      </p:sp>
    </p:spTree>
  </p:cSld>
  <p:clrMapOvr>
    <a:masterClrMapping/>
  </p:clrMapOvr>
  <p:transition spd="med">
    <p:push/>
  </p:transition>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0</TotalTime>
  <Words>1763</Words>
  <Application>WPS 演示</Application>
  <PresentationFormat>全屏显示(4:3)</PresentationFormat>
  <Paragraphs>218</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Calibri</vt:lpstr>
      <vt:lpstr>微软雅黑</vt:lpstr>
      <vt:lpstr>Times New Roman</vt:lpstr>
      <vt:lpstr>等线</vt:lpstr>
      <vt:lpstr>Arial Unicode MS</vt:lpstr>
      <vt:lpstr>等线 Light</vt:lpstr>
      <vt:lpstr>2016-VI主题-蓝</vt:lpstr>
      <vt:lpstr>学生运动会管理系统</vt:lpstr>
      <vt:lpstr>目录 Contents</vt:lpstr>
      <vt:lpstr>目录 Contents</vt:lpstr>
      <vt:lpstr>项目简介</vt:lpstr>
      <vt:lpstr>优点</vt:lpstr>
      <vt:lpstr>目录 Contents</vt:lpstr>
      <vt:lpstr>架构及关键技术 </vt:lpstr>
      <vt:lpstr>架构及关键技术</vt:lpstr>
      <vt:lpstr>使用技术</vt:lpstr>
      <vt:lpstr>目录 Contents</vt:lpstr>
      <vt:lpstr>完成情况</vt:lpstr>
      <vt:lpstr>完成情况</vt:lpstr>
      <vt:lpstr>系统演示</vt:lpstr>
      <vt:lpstr>目录 Contents</vt:lpstr>
      <vt:lpstr>测试情况</vt:lpstr>
      <vt:lpstr>单元测试截图</vt:lpstr>
      <vt:lpstr>单元测试代码</vt:lpstr>
      <vt:lpstr>目录 Contents</vt:lpstr>
      <vt:lpstr>经验教训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lenovo</cp:lastModifiedBy>
  <cp:revision>60</cp:revision>
  <dcterms:created xsi:type="dcterms:W3CDTF">2016-04-20T02:59:00Z</dcterms:created>
  <dcterms:modified xsi:type="dcterms:W3CDTF">2021-06-25T02:00:18Z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F6C1EE9ACB234D9A86825C78C6063CAA</vt:lpwstr>
  </property>
  <property fmtid="{D5CDD505-2E9C-101B-9397-08002B2CF9AE}" pid="3" name="KSOProductBuildVer">
    <vt:lpwstr>2052-11.1.0.10578</vt:lpwstr>
  </property>
</Properties>
</file>