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67" r:id="rId3"/>
    <p:sldId id="268" r:id="rId4"/>
    <p:sldId id="269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4" r:id="rId25"/>
    <p:sldId id="295" r:id="rId26"/>
    <p:sldId id="296" r:id="rId27"/>
    <p:sldId id="304" r:id="rId28"/>
    <p:sldId id="270" r:id="rId29"/>
    <p:sldId id="272" r:id="rId30"/>
    <p:sldId id="297" r:id="rId31"/>
    <p:sldId id="299" r:id="rId32"/>
    <p:sldId id="298" r:id="rId33"/>
    <p:sldId id="300" r:id="rId34"/>
    <p:sldId id="301" r:id="rId35"/>
    <p:sldId id="302" r:id="rId36"/>
    <p:sldId id="303" r:id="rId37"/>
    <p:sldId id="271" r:id="rId38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7B7EFE8-8F65-4969-BAB3-244186908CF2}" type="datetimeFigureOut">
              <a:rPr lang="zh-TW" altLang="en-US"/>
              <a:pPr>
                <a:defRPr/>
              </a:pPr>
              <a:t>2024/5/7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01A67C7-76DB-4AD7-B775-7DBF6D6F625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683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126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E976AC-5EB5-4197-9825-32AEB68CF722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51757-0119-4AD1-920D-F1F27E303833}" type="datetimeFigureOut">
              <a:rPr lang="zh-TW" altLang="en-US"/>
              <a:pPr>
                <a:defRPr/>
              </a:pPr>
              <a:t>2024/5/7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EAFF7-2A45-4D48-B29E-AD2DF87D50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8A478-41A1-451F-A266-2C059B970B29}" type="datetimeFigureOut">
              <a:rPr lang="zh-TW" altLang="en-US"/>
              <a:pPr>
                <a:defRPr/>
              </a:pPr>
              <a:t>2024/5/7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4000E-655D-4608-B381-7D64ED5E24E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2E027-DA52-4BB9-B8E4-5E2E5EE63143}" type="datetimeFigureOut">
              <a:rPr lang="zh-TW" altLang="en-US"/>
              <a:pPr>
                <a:defRPr/>
              </a:pPr>
              <a:t>2024/5/7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A3794-7484-4710-843F-C03843F5681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EB61F-DA5E-4014-B95A-EA0E160CDE21}" type="datetimeFigureOut">
              <a:rPr lang="zh-TW" altLang="en-US"/>
              <a:pPr>
                <a:defRPr/>
              </a:pPr>
              <a:t>2024/5/7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65FD9-0DBE-4483-80EA-F237B6A11B7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93368-B151-4C92-A147-AB289B34D2AF}" type="datetimeFigureOut">
              <a:rPr lang="zh-TW" altLang="en-US"/>
              <a:pPr>
                <a:defRPr/>
              </a:pPr>
              <a:t>2024/5/7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E8436-EB44-4611-A42D-D990A910CAF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D094C-5A51-4C55-9000-4C2900C2F455}" type="datetimeFigureOut">
              <a:rPr lang="zh-TW" altLang="en-US"/>
              <a:pPr>
                <a:defRPr/>
              </a:pPr>
              <a:t>2024/5/7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690BB-F130-4586-B806-BA3C4C6371A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CC9AC-0899-4B25-9EDA-4A4929D585E4}" type="datetimeFigureOut">
              <a:rPr lang="zh-TW" altLang="en-US"/>
              <a:pPr>
                <a:defRPr/>
              </a:pPr>
              <a:t>2024/5/7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310F2-97AE-432E-A07C-169D5B51AAF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645F2-0870-4257-A006-F8A3D59D8129}" type="datetimeFigureOut">
              <a:rPr lang="zh-TW" altLang="en-US"/>
              <a:pPr>
                <a:defRPr/>
              </a:pPr>
              <a:t>2024/5/7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B521E-AA0E-46AE-BCCE-2DDEDA7FB0D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9C95A-4D07-42F7-9557-FC0A25B4565F}" type="datetimeFigureOut">
              <a:rPr lang="zh-TW" altLang="en-US"/>
              <a:pPr>
                <a:defRPr/>
              </a:pPr>
              <a:t>2024/5/7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80E53-E6B2-4FBE-A221-391AC5C57C6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A0D17-881E-4FA5-93F6-9D7E447AC486}" type="datetimeFigureOut">
              <a:rPr lang="zh-TW" altLang="en-US"/>
              <a:pPr>
                <a:defRPr/>
              </a:pPr>
              <a:t>2024/5/7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0EE21-D8C5-4336-AF8B-0C6CA8DC350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50140-EB87-47BB-B228-1721DD60D326}" type="datetimeFigureOut">
              <a:rPr lang="zh-TW" altLang="en-US"/>
              <a:pPr>
                <a:defRPr/>
              </a:pPr>
              <a:t>2024/5/7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CD5B1-D1B6-4AB9-8972-BFC38E71051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9FF23A0-6B96-4476-ACB3-1288F65E1A2C}" type="datetimeFigureOut">
              <a:rPr lang="zh-TW" altLang="en-US"/>
              <a:pPr>
                <a:defRPr/>
              </a:pPr>
              <a:t>2024/5/7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DF14FF7-A0CC-4264-99B6-8EEAB5E1D60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演算法概論作業二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TW" dirty="0">
                <a:latin typeface="+mj-lt"/>
                <a:ea typeface="標楷體" pitchFamily="65" charset="-120"/>
              </a:rPr>
              <a:t>Spring 2024</a:t>
            </a:r>
            <a:endParaRPr lang="zh-TW" altLang="en-US" dirty="0">
              <a:latin typeface="+mj-lt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output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y</a:t>
            </a:r>
          </a:p>
          <a:p>
            <a:pPr marL="0" indent="0">
              <a:buNone/>
            </a:pPr>
            <a:r>
              <a:rPr lang="en-US" altLang="zh-TW" dirty="0"/>
              <a:t>There are at least three cycles.</a:t>
            </a:r>
            <a:endParaRPr lang="zh-TW" altLang="en-US" dirty="0"/>
          </a:p>
        </p:txBody>
      </p:sp>
      <p:pic>
        <p:nvPicPr>
          <p:cNvPr id="4" name="Picture 4" descr="C:\Users\yzucse\AppData\Local\Microsoft\Windows\Temporary Internet Files\Content.IE5\WRW0LL7Z\MC90041671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7855" y="3212976"/>
            <a:ext cx="2954338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3310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input 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5</a:t>
            </a:r>
          </a:p>
          <a:p>
            <a:pPr marL="0" indent="0">
              <a:buNone/>
            </a:pPr>
            <a:r>
              <a:rPr lang="en-US" altLang="zh-TW" dirty="0"/>
              <a:t>3 2</a:t>
            </a:r>
          </a:p>
          <a:p>
            <a:pPr marL="0" indent="0">
              <a:buNone/>
            </a:pPr>
            <a:r>
              <a:rPr lang="en-US" altLang="zh-TW" dirty="0"/>
              <a:t>4 5</a:t>
            </a:r>
          </a:p>
          <a:p>
            <a:pPr marL="0" indent="0">
              <a:buNone/>
            </a:pPr>
            <a:r>
              <a:rPr lang="en-US" altLang="zh-TW" dirty="0"/>
              <a:t>1 3</a:t>
            </a:r>
          </a:p>
          <a:p>
            <a:pPr marL="0" indent="0">
              <a:buNone/>
            </a:pPr>
            <a:r>
              <a:rPr lang="en-US" altLang="zh-TW" dirty="0"/>
              <a:t>1 2</a:t>
            </a:r>
          </a:p>
          <a:p>
            <a:pPr marL="0" indent="0">
              <a:buNone/>
            </a:pPr>
            <a:r>
              <a:rPr lang="en-US" altLang="zh-TW" dirty="0"/>
              <a:t>2 5</a:t>
            </a:r>
          </a:p>
          <a:p>
            <a:pPr marL="0" indent="0">
              <a:buNone/>
            </a:pPr>
            <a:r>
              <a:rPr lang="en-US" altLang="zh-TW" dirty="0"/>
              <a:t>-1</a:t>
            </a:r>
            <a:endParaRPr lang="zh-TW" altLang="en-US" dirty="0"/>
          </a:p>
        </p:txBody>
      </p:sp>
      <p:pic>
        <p:nvPicPr>
          <p:cNvPr id="4" name="Picture 2" descr="C:\Users\yzucse\AppData\Local\Microsoft\Windows\Temporary Internet Files\Content.IE5\WRW0LL7Z\MC90041882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2780928"/>
            <a:ext cx="4014564" cy="3913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8"/>
          <p:cNvSpPr/>
          <p:nvPr/>
        </p:nvSpPr>
        <p:spPr>
          <a:xfrm>
            <a:off x="3226953" y="17008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1</a:t>
            </a:r>
            <a:endParaRPr lang="zh-TW" altLang="en-US" sz="3200" dirty="0"/>
          </a:p>
        </p:txBody>
      </p:sp>
      <p:sp>
        <p:nvSpPr>
          <p:cNvPr id="6" name="Oval 8"/>
          <p:cNvSpPr/>
          <p:nvPr/>
        </p:nvSpPr>
        <p:spPr>
          <a:xfrm>
            <a:off x="1709806" y="271772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7" name="Oval 8"/>
          <p:cNvSpPr/>
          <p:nvPr/>
        </p:nvSpPr>
        <p:spPr>
          <a:xfrm>
            <a:off x="4144377" y="302668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3</a:t>
            </a:r>
            <a:endParaRPr lang="zh-TW" altLang="en-US" sz="3200" dirty="0"/>
          </a:p>
        </p:txBody>
      </p:sp>
      <p:cxnSp>
        <p:nvCxnSpPr>
          <p:cNvPr id="8" name="直線接點 7"/>
          <p:cNvCxnSpPr>
            <a:stCxn id="5" idx="5"/>
            <a:endCxn id="7" idx="1"/>
          </p:cNvCxnSpPr>
          <p:nvPr/>
        </p:nvCxnSpPr>
        <p:spPr>
          <a:xfrm>
            <a:off x="4007442" y="2481297"/>
            <a:ext cx="270846" cy="67929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10" idx="5"/>
            <a:endCxn id="11" idx="2"/>
          </p:cNvCxnSpPr>
          <p:nvPr/>
        </p:nvCxnSpPr>
        <p:spPr>
          <a:xfrm flipV="1">
            <a:off x="2256145" y="4828248"/>
            <a:ext cx="1428008" cy="3734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8"/>
          <p:cNvSpPr/>
          <p:nvPr/>
        </p:nvSpPr>
        <p:spPr>
          <a:xfrm>
            <a:off x="1475656" y="40851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4</a:t>
            </a:r>
            <a:endParaRPr lang="zh-TW" altLang="en-US" sz="3200" dirty="0"/>
          </a:p>
        </p:txBody>
      </p:sp>
      <p:sp>
        <p:nvSpPr>
          <p:cNvPr id="11" name="Oval 8"/>
          <p:cNvSpPr/>
          <p:nvPr/>
        </p:nvSpPr>
        <p:spPr>
          <a:xfrm>
            <a:off x="3684153" y="43710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5</a:t>
            </a:r>
            <a:endParaRPr lang="zh-TW" altLang="en-US" sz="3200" dirty="0"/>
          </a:p>
        </p:txBody>
      </p:sp>
      <p:cxnSp>
        <p:nvCxnSpPr>
          <p:cNvPr id="13" name="直線接點 12"/>
          <p:cNvCxnSpPr>
            <a:stCxn id="11" idx="1"/>
            <a:endCxn id="6" idx="5"/>
          </p:cNvCxnSpPr>
          <p:nvPr/>
        </p:nvCxnSpPr>
        <p:spPr>
          <a:xfrm flipH="1" flipV="1">
            <a:off x="2490295" y="3498216"/>
            <a:ext cx="1327769" cy="100674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6"/>
            <a:endCxn id="7" idx="2"/>
          </p:cNvCxnSpPr>
          <p:nvPr/>
        </p:nvCxnSpPr>
        <p:spPr>
          <a:xfrm>
            <a:off x="2624206" y="3174927"/>
            <a:ext cx="1520171" cy="30895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5" idx="3"/>
            <a:endCxn id="6" idx="7"/>
          </p:cNvCxnSpPr>
          <p:nvPr/>
        </p:nvCxnSpPr>
        <p:spPr>
          <a:xfrm flipH="1">
            <a:off x="2490295" y="2481297"/>
            <a:ext cx="870569" cy="37034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435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output 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n</a:t>
            </a:r>
            <a:endParaRPr lang="zh-TW" altLang="en-US" dirty="0"/>
          </a:p>
        </p:txBody>
      </p:sp>
      <p:pic>
        <p:nvPicPr>
          <p:cNvPr id="4" name="Picture 2" descr="C:\Users\yzucse\AppData\Local\Microsoft\Windows\Temporary Internet Files\Content.IE5\WRW0LL7Z\MC90043438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2708920"/>
            <a:ext cx="3038907" cy="3076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824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input 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5</a:t>
            </a:r>
          </a:p>
          <a:p>
            <a:pPr marL="0" indent="0">
              <a:buNone/>
            </a:pPr>
            <a:r>
              <a:rPr lang="en-US" altLang="zh-TW" dirty="0"/>
              <a:t>3 2</a:t>
            </a:r>
          </a:p>
          <a:p>
            <a:pPr marL="0" indent="0">
              <a:buNone/>
            </a:pPr>
            <a:r>
              <a:rPr lang="en-US" altLang="zh-TW" dirty="0"/>
              <a:t>4 5</a:t>
            </a:r>
          </a:p>
          <a:p>
            <a:pPr marL="0" indent="0">
              <a:buNone/>
            </a:pPr>
            <a:r>
              <a:rPr lang="en-US" altLang="zh-TW" dirty="0"/>
              <a:t>1 3</a:t>
            </a:r>
          </a:p>
          <a:p>
            <a:pPr marL="0" indent="0">
              <a:buNone/>
            </a:pPr>
            <a:r>
              <a:rPr lang="en-US" altLang="zh-TW" dirty="0"/>
              <a:t>1 2</a:t>
            </a:r>
          </a:p>
          <a:p>
            <a:pPr marL="0" indent="0">
              <a:buNone/>
            </a:pPr>
            <a:r>
              <a:rPr lang="en-US" altLang="zh-TW" dirty="0"/>
              <a:t>2 5</a:t>
            </a:r>
          </a:p>
          <a:p>
            <a:pPr marL="0" indent="0">
              <a:buNone/>
            </a:pPr>
            <a:r>
              <a:rPr lang="en-US" altLang="zh-TW" dirty="0"/>
              <a:t>4 1</a:t>
            </a:r>
          </a:p>
          <a:p>
            <a:pPr marL="0" indent="0">
              <a:buNone/>
            </a:pPr>
            <a:r>
              <a:rPr lang="en-US" altLang="zh-TW" dirty="0"/>
              <a:t>-1</a:t>
            </a:r>
            <a:endParaRPr lang="zh-TW" altLang="en-US" dirty="0"/>
          </a:p>
        </p:txBody>
      </p:sp>
      <p:pic>
        <p:nvPicPr>
          <p:cNvPr id="4" name="Picture 2" descr="C:\Users\yzucse\AppData\Local\Microsoft\Windows\Temporary Internet Files\Content.IE5\WRW0LL7Z\MC90041886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3140968"/>
            <a:ext cx="3910484" cy="305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8"/>
          <p:cNvSpPr/>
          <p:nvPr/>
        </p:nvSpPr>
        <p:spPr>
          <a:xfrm>
            <a:off x="3298961" y="148478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1</a:t>
            </a:r>
            <a:endParaRPr lang="zh-TW" altLang="en-US" sz="3200" dirty="0"/>
          </a:p>
        </p:txBody>
      </p:sp>
      <p:sp>
        <p:nvSpPr>
          <p:cNvPr id="6" name="Oval 8"/>
          <p:cNvSpPr/>
          <p:nvPr/>
        </p:nvSpPr>
        <p:spPr>
          <a:xfrm>
            <a:off x="1781814" y="250170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7" name="Oval 8"/>
          <p:cNvSpPr/>
          <p:nvPr/>
        </p:nvSpPr>
        <p:spPr>
          <a:xfrm>
            <a:off x="4216385" y="28106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3</a:t>
            </a:r>
            <a:endParaRPr lang="zh-TW" altLang="en-US" sz="3200" dirty="0"/>
          </a:p>
        </p:txBody>
      </p:sp>
      <p:cxnSp>
        <p:nvCxnSpPr>
          <p:cNvPr id="8" name="直線接點 7"/>
          <p:cNvCxnSpPr>
            <a:stCxn id="5" idx="5"/>
            <a:endCxn id="7" idx="0"/>
          </p:cNvCxnSpPr>
          <p:nvPr/>
        </p:nvCxnSpPr>
        <p:spPr>
          <a:xfrm>
            <a:off x="4079450" y="2265273"/>
            <a:ext cx="594135" cy="54538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10" idx="5"/>
            <a:endCxn id="11" idx="2"/>
          </p:cNvCxnSpPr>
          <p:nvPr/>
        </p:nvCxnSpPr>
        <p:spPr>
          <a:xfrm flipV="1">
            <a:off x="2328153" y="4612224"/>
            <a:ext cx="1428008" cy="3734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8"/>
          <p:cNvSpPr/>
          <p:nvPr/>
        </p:nvSpPr>
        <p:spPr>
          <a:xfrm>
            <a:off x="1547664" y="38690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4</a:t>
            </a:r>
            <a:endParaRPr lang="zh-TW" altLang="en-US" sz="3200" dirty="0"/>
          </a:p>
        </p:txBody>
      </p:sp>
      <p:sp>
        <p:nvSpPr>
          <p:cNvPr id="11" name="Oval 8"/>
          <p:cNvSpPr/>
          <p:nvPr/>
        </p:nvSpPr>
        <p:spPr>
          <a:xfrm>
            <a:off x="3756161" y="415502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5</a:t>
            </a:r>
            <a:endParaRPr lang="zh-TW" altLang="en-US" sz="3200" dirty="0"/>
          </a:p>
        </p:txBody>
      </p:sp>
      <p:cxnSp>
        <p:nvCxnSpPr>
          <p:cNvPr id="13" name="直線接點 12"/>
          <p:cNvCxnSpPr>
            <a:stCxn id="6" idx="7"/>
            <a:endCxn id="5" idx="3"/>
          </p:cNvCxnSpPr>
          <p:nvPr/>
        </p:nvCxnSpPr>
        <p:spPr>
          <a:xfrm flipV="1">
            <a:off x="2562303" y="2265273"/>
            <a:ext cx="870569" cy="37034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6" idx="6"/>
            <a:endCxn id="7" idx="2"/>
          </p:cNvCxnSpPr>
          <p:nvPr/>
        </p:nvCxnSpPr>
        <p:spPr>
          <a:xfrm>
            <a:off x="2696214" y="2958903"/>
            <a:ext cx="1520171" cy="30895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6" idx="5"/>
            <a:endCxn id="11" idx="1"/>
          </p:cNvCxnSpPr>
          <p:nvPr/>
        </p:nvCxnSpPr>
        <p:spPr>
          <a:xfrm>
            <a:off x="2562303" y="3282192"/>
            <a:ext cx="1327769" cy="100674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5" idx="4"/>
            <a:endCxn id="10" idx="7"/>
          </p:cNvCxnSpPr>
          <p:nvPr/>
        </p:nvCxnSpPr>
        <p:spPr>
          <a:xfrm flipH="1">
            <a:off x="2328153" y="2399184"/>
            <a:ext cx="1428008" cy="160380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825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output 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y</a:t>
            </a:r>
          </a:p>
          <a:p>
            <a:pPr marL="0" indent="0">
              <a:buNone/>
            </a:pPr>
            <a:r>
              <a:rPr lang="en-US" altLang="zh-TW" dirty="0"/>
              <a:t>There are at least three cycles.</a:t>
            </a:r>
            <a:endParaRPr lang="zh-TW" altLang="en-US" dirty="0"/>
          </a:p>
        </p:txBody>
      </p:sp>
      <p:pic>
        <p:nvPicPr>
          <p:cNvPr id="4" name="Picture 2" descr="C:\Documents and Settings\DavBan\Local Settings\Temporary Internet Files\Content.IE5\0W46FWDH\MC90003021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2811283"/>
            <a:ext cx="3532716" cy="36420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0672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input 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8</a:t>
            </a:r>
          </a:p>
          <a:p>
            <a:pPr marL="0" indent="0">
              <a:buNone/>
            </a:pPr>
            <a:r>
              <a:rPr lang="en-US" altLang="zh-TW" dirty="0"/>
              <a:t>3 2</a:t>
            </a:r>
          </a:p>
          <a:p>
            <a:pPr marL="0" indent="0">
              <a:buNone/>
            </a:pPr>
            <a:r>
              <a:rPr lang="en-US" altLang="zh-TW" dirty="0"/>
              <a:t>4 5</a:t>
            </a:r>
          </a:p>
          <a:p>
            <a:pPr marL="0" indent="0">
              <a:buNone/>
            </a:pPr>
            <a:r>
              <a:rPr lang="en-US" altLang="zh-TW" dirty="0"/>
              <a:t>1 3</a:t>
            </a:r>
          </a:p>
          <a:p>
            <a:pPr marL="0" indent="0">
              <a:buNone/>
            </a:pPr>
            <a:r>
              <a:rPr lang="en-US" altLang="zh-TW" dirty="0"/>
              <a:t>1 2</a:t>
            </a:r>
          </a:p>
          <a:p>
            <a:pPr marL="0" indent="0">
              <a:buNone/>
            </a:pPr>
            <a:r>
              <a:rPr lang="en-US" altLang="zh-TW" dirty="0"/>
              <a:t>6 7</a:t>
            </a:r>
          </a:p>
          <a:p>
            <a:pPr marL="0" indent="0">
              <a:buNone/>
            </a:pPr>
            <a:r>
              <a:rPr lang="en-US" altLang="zh-TW" dirty="0"/>
              <a:t>7 8</a:t>
            </a:r>
          </a:p>
          <a:p>
            <a:pPr marL="0" indent="0">
              <a:buNone/>
            </a:pPr>
            <a:r>
              <a:rPr lang="en-US" altLang="zh-TW" dirty="0"/>
              <a:t>-1</a:t>
            </a:r>
            <a:endParaRPr lang="zh-TW" altLang="en-US" dirty="0"/>
          </a:p>
        </p:txBody>
      </p:sp>
      <p:sp>
        <p:nvSpPr>
          <p:cNvPr id="6" name="Oval 8"/>
          <p:cNvSpPr/>
          <p:nvPr/>
        </p:nvSpPr>
        <p:spPr>
          <a:xfrm>
            <a:off x="3442977" y="17728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1</a:t>
            </a:r>
            <a:endParaRPr lang="zh-TW" altLang="en-US" sz="3200" dirty="0"/>
          </a:p>
        </p:txBody>
      </p:sp>
      <p:sp>
        <p:nvSpPr>
          <p:cNvPr id="7" name="Oval 8"/>
          <p:cNvSpPr/>
          <p:nvPr/>
        </p:nvSpPr>
        <p:spPr>
          <a:xfrm>
            <a:off x="1925830" y="27897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8" name="Oval 8"/>
          <p:cNvSpPr/>
          <p:nvPr/>
        </p:nvSpPr>
        <p:spPr>
          <a:xfrm>
            <a:off x="4360401" y="30986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3</a:t>
            </a:r>
            <a:endParaRPr lang="zh-TW" altLang="en-US" sz="3200" dirty="0"/>
          </a:p>
        </p:txBody>
      </p:sp>
      <p:cxnSp>
        <p:nvCxnSpPr>
          <p:cNvPr id="9" name="直線接點 8"/>
          <p:cNvCxnSpPr>
            <a:stCxn id="8" idx="2"/>
            <a:endCxn id="7" idx="6"/>
          </p:cNvCxnSpPr>
          <p:nvPr/>
        </p:nvCxnSpPr>
        <p:spPr>
          <a:xfrm flipH="1" flipV="1">
            <a:off x="2840230" y="3246935"/>
            <a:ext cx="1520171" cy="30895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6" idx="5"/>
            <a:endCxn id="8" idx="1"/>
          </p:cNvCxnSpPr>
          <p:nvPr/>
        </p:nvCxnSpPr>
        <p:spPr>
          <a:xfrm>
            <a:off x="4223466" y="2553305"/>
            <a:ext cx="270846" cy="67929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8"/>
          <p:cNvSpPr/>
          <p:nvPr/>
        </p:nvSpPr>
        <p:spPr>
          <a:xfrm>
            <a:off x="1691680" y="41571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4</a:t>
            </a:r>
            <a:endParaRPr lang="zh-TW" altLang="en-US" sz="3200" dirty="0"/>
          </a:p>
        </p:txBody>
      </p:sp>
      <p:sp>
        <p:nvSpPr>
          <p:cNvPr id="12" name="Oval 8"/>
          <p:cNvSpPr/>
          <p:nvPr/>
        </p:nvSpPr>
        <p:spPr>
          <a:xfrm>
            <a:off x="3900177" y="444305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5</a:t>
            </a:r>
            <a:endParaRPr lang="zh-TW" altLang="en-US" sz="3200" dirty="0"/>
          </a:p>
        </p:txBody>
      </p:sp>
      <p:sp>
        <p:nvSpPr>
          <p:cNvPr id="13" name="Oval 8"/>
          <p:cNvSpPr/>
          <p:nvPr/>
        </p:nvSpPr>
        <p:spPr>
          <a:xfrm>
            <a:off x="1468630" y="521367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6</a:t>
            </a:r>
            <a:endParaRPr lang="zh-TW" altLang="en-US" sz="3200" dirty="0"/>
          </a:p>
        </p:txBody>
      </p:sp>
      <p:cxnSp>
        <p:nvCxnSpPr>
          <p:cNvPr id="14" name="直線接點 13"/>
          <p:cNvCxnSpPr>
            <a:stCxn id="13" idx="5"/>
            <a:endCxn id="19" idx="2"/>
          </p:cNvCxnSpPr>
          <p:nvPr/>
        </p:nvCxnSpPr>
        <p:spPr>
          <a:xfrm>
            <a:off x="2249119" y="5994163"/>
            <a:ext cx="1004009" cy="13344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7" idx="7"/>
            <a:endCxn id="6" idx="3"/>
          </p:cNvCxnSpPr>
          <p:nvPr/>
        </p:nvCxnSpPr>
        <p:spPr>
          <a:xfrm flipV="1">
            <a:off x="2706319" y="2553305"/>
            <a:ext cx="870569" cy="37034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12" idx="2"/>
            <a:endCxn id="11" idx="6"/>
          </p:cNvCxnSpPr>
          <p:nvPr/>
        </p:nvCxnSpPr>
        <p:spPr>
          <a:xfrm flipH="1" flipV="1">
            <a:off x="2606080" y="4614308"/>
            <a:ext cx="1294097" cy="28594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19" idx="6"/>
            <a:endCxn id="20" idx="2"/>
          </p:cNvCxnSpPr>
          <p:nvPr/>
        </p:nvCxnSpPr>
        <p:spPr>
          <a:xfrm flipV="1">
            <a:off x="4167528" y="5953538"/>
            <a:ext cx="523336" cy="17406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8"/>
          <p:cNvSpPr/>
          <p:nvPr/>
        </p:nvSpPr>
        <p:spPr>
          <a:xfrm>
            <a:off x="3253128" y="567040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7</a:t>
            </a:r>
            <a:endParaRPr lang="zh-TW" altLang="en-US" sz="3200" dirty="0"/>
          </a:p>
        </p:txBody>
      </p:sp>
      <p:sp>
        <p:nvSpPr>
          <p:cNvPr id="20" name="Oval 8"/>
          <p:cNvSpPr/>
          <p:nvPr/>
        </p:nvSpPr>
        <p:spPr>
          <a:xfrm>
            <a:off x="4690864" y="549633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8</a:t>
            </a:r>
            <a:endParaRPr lang="zh-TW" altLang="en-US" sz="3200" dirty="0"/>
          </a:p>
        </p:txBody>
      </p:sp>
      <p:pic>
        <p:nvPicPr>
          <p:cNvPr id="37" name="Picture 2" descr="C:\Users\user\AppData\Local\Microsoft\Windows\Temporary Internet Files\Content.IE5\0G5A7UGR\MC90042925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2390373"/>
            <a:ext cx="2859588" cy="28581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7084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output 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n</a:t>
            </a:r>
            <a:endParaRPr lang="zh-TW" altLang="en-US" dirty="0"/>
          </a:p>
        </p:txBody>
      </p:sp>
      <p:pic>
        <p:nvPicPr>
          <p:cNvPr id="4" name="Picture 2" descr="C:\Documents and Settings\DavBan\Local Settings\Temporary Internet Files\Content.IE5\OL4I04TD\MC90019654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708920"/>
            <a:ext cx="3852428" cy="38328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0675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input 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800" dirty="0"/>
              <a:t>7</a:t>
            </a:r>
          </a:p>
          <a:p>
            <a:pPr marL="0" indent="0">
              <a:buNone/>
            </a:pPr>
            <a:r>
              <a:rPr lang="en-US" altLang="zh-TW" sz="2800" dirty="0"/>
              <a:t>2 1</a:t>
            </a:r>
          </a:p>
          <a:p>
            <a:pPr marL="0" indent="0">
              <a:buNone/>
            </a:pPr>
            <a:r>
              <a:rPr lang="en-US" altLang="zh-TW" sz="2800" dirty="0"/>
              <a:t>1 3</a:t>
            </a:r>
          </a:p>
          <a:p>
            <a:pPr marL="0" indent="0">
              <a:buNone/>
            </a:pPr>
            <a:r>
              <a:rPr lang="en-US" altLang="zh-TW" sz="2800" dirty="0"/>
              <a:t>1 5</a:t>
            </a:r>
          </a:p>
          <a:p>
            <a:pPr marL="0" indent="0">
              <a:buNone/>
            </a:pPr>
            <a:r>
              <a:rPr lang="en-US" altLang="zh-TW" sz="2800" dirty="0"/>
              <a:t>3 7</a:t>
            </a:r>
          </a:p>
          <a:p>
            <a:pPr marL="0" indent="0">
              <a:buNone/>
            </a:pPr>
            <a:r>
              <a:rPr lang="en-US" altLang="zh-TW" sz="2800" dirty="0"/>
              <a:t>3 5</a:t>
            </a:r>
          </a:p>
          <a:p>
            <a:pPr marL="0" indent="0">
              <a:buNone/>
            </a:pPr>
            <a:r>
              <a:rPr lang="en-US" altLang="zh-TW" sz="2800" dirty="0"/>
              <a:t>3 4</a:t>
            </a:r>
          </a:p>
          <a:p>
            <a:pPr marL="0" indent="0">
              <a:buNone/>
            </a:pPr>
            <a:r>
              <a:rPr lang="en-US" altLang="zh-TW" sz="2800" dirty="0"/>
              <a:t>6 5</a:t>
            </a:r>
          </a:p>
          <a:p>
            <a:pPr marL="0" indent="0">
              <a:buNone/>
            </a:pPr>
            <a:r>
              <a:rPr lang="en-US" altLang="zh-TW" sz="2800" dirty="0"/>
              <a:t>5 7</a:t>
            </a:r>
          </a:p>
          <a:p>
            <a:pPr marL="0" indent="0">
              <a:buNone/>
            </a:pPr>
            <a:r>
              <a:rPr lang="en-US" altLang="zh-TW" sz="2800" dirty="0"/>
              <a:t>-1</a:t>
            </a:r>
            <a:endParaRPr lang="zh-TW" altLang="en-US" sz="2800" dirty="0"/>
          </a:p>
        </p:txBody>
      </p:sp>
      <p:sp>
        <p:nvSpPr>
          <p:cNvPr id="5" name="Oval 8"/>
          <p:cNvSpPr/>
          <p:nvPr/>
        </p:nvSpPr>
        <p:spPr>
          <a:xfrm>
            <a:off x="3442977" y="17728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1</a:t>
            </a:r>
            <a:endParaRPr lang="zh-TW" altLang="en-US" sz="3200" dirty="0"/>
          </a:p>
        </p:txBody>
      </p:sp>
      <p:sp>
        <p:nvSpPr>
          <p:cNvPr id="6" name="Oval 8"/>
          <p:cNvSpPr/>
          <p:nvPr/>
        </p:nvSpPr>
        <p:spPr>
          <a:xfrm>
            <a:off x="1925830" y="27897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7" name="Oval 8"/>
          <p:cNvSpPr/>
          <p:nvPr/>
        </p:nvSpPr>
        <p:spPr>
          <a:xfrm>
            <a:off x="4360401" y="30986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3</a:t>
            </a:r>
            <a:endParaRPr lang="zh-TW" altLang="en-US" sz="3200" dirty="0"/>
          </a:p>
        </p:txBody>
      </p:sp>
      <p:cxnSp>
        <p:nvCxnSpPr>
          <p:cNvPr id="8" name="直線接點 7"/>
          <p:cNvCxnSpPr>
            <a:stCxn id="7" idx="1"/>
            <a:endCxn id="5" idx="5"/>
          </p:cNvCxnSpPr>
          <p:nvPr/>
        </p:nvCxnSpPr>
        <p:spPr>
          <a:xfrm flipH="1" flipV="1">
            <a:off x="4223466" y="2553305"/>
            <a:ext cx="270846" cy="67929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5" idx="4"/>
            <a:endCxn id="11" idx="0"/>
          </p:cNvCxnSpPr>
          <p:nvPr/>
        </p:nvCxnSpPr>
        <p:spPr>
          <a:xfrm flipH="1">
            <a:off x="3598803" y="2687216"/>
            <a:ext cx="301374" cy="175624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8"/>
          <p:cNvSpPr/>
          <p:nvPr/>
        </p:nvSpPr>
        <p:spPr>
          <a:xfrm>
            <a:off x="1691680" y="41571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4</a:t>
            </a:r>
            <a:endParaRPr lang="zh-TW" altLang="en-US" sz="3200" dirty="0"/>
          </a:p>
        </p:txBody>
      </p:sp>
      <p:sp>
        <p:nvSpPr>
          <p:cNvPr id="11" name="Oval 8"/>
          <p:cNvSpPr/>
          <p:nvPr/>
        </p:nvSpPr>
        <p:spPr>
          <a:xfrm>
            <a:off x="3141603" y="444346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5</a:t>
            </a:r>
            <a:endParaRPr lang="zh-TW" altLang="en-US" sz="3200" dirty="0"/>
          </a:p>
        </p:txBody>
      </p:sp>
      <p:sp>
        <p:nvSpPr>
          <p:cNvPr id="12" name="Oval 8"/>
          <p:cNvSpPr/>
          <p:nvPr/>
        </p:nvSpPr>
        <p:spPr>
          <a:xfrm>
            <a:off x="1468630" y="521367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6</a:t>
            </a:r>
            <a:endParaRPr lang="zh-TW" altLang="en-US" sz="3200" dirty="0"/>
          </a:p>
        </p:txBody>
      </p:sp>
      <p:cxnSp>
        <p:nvCxnSpPr>
          <p:cNvPr id="13" name="直線接點 12"/>
          <p:cNvCxnSpPr>
            <a:stCxn id="11" idx="7"/>
            <a:endCxn id="7" idx="3"/>
          </p:cNvCxnSpPr>
          <p:nvPr/>
        </p:nvCxnSpPr>
        <p:spPr>
          <a:xfrm flipV="1">
            <a:off x="3922092" y="3879181"/>
            <a:ext cx="572220" cy="69819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7"/>
            <a:endCxn id="5" idx="3"/>
          </p:cNvCxnSpPr>
          <p:nvPr/>
        </p:nvCxnSpPr>
        <p:spPr>
          <a:xfrm flipV="1">
            <a:off x="2706319" y="2553305"/>
            <a:ext cx="870569" cy="37034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17" idx="0"/>
            <a:endCxn id="7" idx="4"/>
          </p:cNvCxnSpPr>
          <p:nvPr/>
        </p:nvCxnSpPr>
        <p:spPr>
          <a:xfrm flipV="1">
            <a:off x="3900177" y="4013092"/>
            <a:ext cx="917424" cy="172403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10" idx="7"/>
            <a:endCxn id="7" idx="2"/>
          </p:cNvCxnSpPr>
          <p:nvPr/>
        </p:nvCxnSpPr>
        <p:spPr>
          <a:xfrm flipV="1">
            <a:off x="2472169" y="3555892"/>
            <a:ext cx="1888232" cy="73512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8"/>
          <p:cNvSpPr/>
          <p:nvPr/>
        </p:nvSpPr>
        <p:spPr>
          <a:xfrm>
            <a:off x="3442977" y="573712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7</a:t>
            </a:r>
            <a:endParaRPr lang="zh-TW" altLang="en-US" sz="3200" dirty="0"/>
          </a:p>
        </p:txBody>
      </p:sp>
      <p:cxnSp>
        <p:nvCxnSpPr>
          <p:cNvPr id="30" name="直線接點 29"/>
          <p:cNvCxnSpPr>
            <a:stCxn id="12" idx="6"/>
            <a:endCxn id="11" idx="3"/>
          </p:cNvCxnSpPr>
          <p:nvPr/>
        </p:nvCxnSpPr>
        <p:spPr>
          <a:xfrm flipV="1">
            <a:off x="2383030" y="5223951"/>
            <a:ext cx="892484" cy="44692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7" idx="1"/>
            <a:endCxn id="11" idx="4"/>
          </p:cNvCxnSpPr>
          <p:nvPr/>
        </p:nvCxnSpPr>
        <p:spPr>
          <a:xfrm flipV="1">
            <a:off x="3576888" y="5357862"/>
            <a:ext cx="21915" cy="51317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C:\Documents and Settings\Ching-Lueh Chang\Local Settings\Temporary Internet Files\Content.IE5\CXQ7STY3\MC90030876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1560" y="1853110"/>
            <a:ext cx="2782888" cy="278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4741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output 7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y</a:t>
            </a:r>
          </a:p>
          <a:p>
            <a:pPr marL="0" indent="0">
              <a:buNone/>
            </a:pPr>
            <a:r>
              <a:rPr lang="en-US" altLang="zh-TW" dirty="0"/>
              <a:t>There are at least three cycles.</a:t>
            </a:r>
            <a:endParaRPr lang="zh-TW" altLang="en-US" dirty="0"/>
          </a:p>
        </p:txBody>
      </p:sp>
      <p:pic>
        <p:nvPicPr>
          <p:cNvPr id="5" name="Picture 3" descr="C:\Users\user\AppData\Local\Microsoft\Windows\Temporary Internet Files\Content.IE5\HD5R1I25\MC900427193[2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852936"/>
            <a:ext cx="3243338" cy="33899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7022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input 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800" dirty="0"/>
              <a:t>7</a:t>
            </a:r>
          </a:p>
          <a:p>
            <a:pPr marL="0" indent="0">
              <a:buNone/>
            </a:pPr>
            <a:r>
              <a:rPr lang="en-US" altLang="zh-TW" sz="2800" dirty="0"/>
              <a:t>1 2</a:t>
            </a:r>
          </a:p>
          <a:p>
            <a:pPr marL="0" indent="0">
              <a:buNone/>
            </a:pPr>
            <a:r>
              <a:rPr lang="en-US" altLang="zh-TW" sz="2800" dirty="0"/>
              <a:t>1 3</a:t>
            </a:r>
          </a:p>
          <a:p>
            <a:pPr marL="0" indent="0">
              <a:buNone/>
            </a:pPr>
            <a:r>
              <a:rPr lang="en-US" altLang="zh-TW" sz="2800" dirty="0"/>
              <a:t>3 4</a:t>
            </a:r>
          </a:p>
          <a:p>
            <a:pPr marL="0" indent="0">
              <a:buNone/>
            </a:pPr>
            <a:r>
              <a:rPr lang="en-US" altLang="zh-TW" sz="2800" dirty="0"/>
              <a:t>4 5</a:t>
            </a:r>
          </a:p>
          <a:p>
            <a:pPr marL="0" indent="0">
              <a:buNone/>
            </a:pPr>
            <a:r>
              <a:rPr lang="en-US" altLang="zh-TW" sz="2800" dirty="0"/>
              <a:t>6 4</a:t>
            </a:r>
          </a:p>
          <a:p>
            <a:pPr marL="0" indent="0">
              <a:buNone/>
            </a:pPr>
            <a:r>
              <a:rPr lang="en-US" altLang="zh-TW" sz="2800" dirty="0"/>
              <a:t>1 7</a:t>
            </a:r>
          </a:p>
          <a:p>
            <a:pPr marL="0" indent="0">
              <a:buNone/>
            </a:pPr>
            <a:r>
              <a:rPr lang="en-US" altLang="zh-TW" sz="2800" dirty="0"/>
              <a:t>3 6</a:t>
            </a:r>
          </a:p>
          <a:p>
            <a:pPr marL="0" indent="0">
              <a:buNone/>
            </a:pPr>
            <a:r>
              <a:rPr lang="en-US" altLang="zh-TW" sz="2800" dirty="0"/>
              <a:t>7 6</a:t>
            </a:r>
          </a:p>
          <a:p>
            <a:pPr marL="0" indent="0">
              <a:buNone/>
            </a:pPr>
            <a:r>
              <a:rPr lang="en-US" altLang="zh-TW" sz="2800" dirty="0"/>
              <a:t>-1</a:t>
            </a:r>
            <a:endParaRPr lang="zh-TW" altLang="en-US" sz="2800" dirty="0"/>
          </a:p>
        </p:txBody>
      </p:sp>
      <p:sp>
        <p:nvSpPr>
          <p:cNvPr id="5" name="Oval 8"/>
          <p:cNvSpPr/>
          <p:nvPr/>
        </p:nvSpPr>
        <p:spPr>
          <a:xfrm>
            <a:off x="3442977" y="17728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1</a:t>
            </a:r>
            <a:endParaRPr lang="zh-TW" altLang="en-US" sz="3200" dirty="0"/>
          </a:p>
        </p:txBody>
      </p:sp>
      <p:sp>
        <p:nvSpPr>
          <p:cNvPr id="6" name="Oval 8"/>
          <p:cNvSpPr/>
          <p:nvPr/>
        </p:nvSpPr>
        <p:spPr>
          <a:xfrm>
            <a:off x="1925830" y="27897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7" name="Oval 8"/>
          <p:cNvSpPr/>
          <p:nvPr/>
        </p:nvSpPr>
        <p:spPr>
          <a:xfrm>
            <a:off x="4360401" y="30986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3</a:t>
            </a:r>
            <a:endParaRPr lang="zh-TW" altLang="en-US" sz="3200" dirty="0"/>
          </a:p>
        </p:txBody>
      </p:sp>
      <p:cxnSp>
        <p:nvCxnSpPr>
          <p:cNvPr id="8" name="直線接點 7"/>
          <p:cNvCxnSpPr>
            <a:stCxn id="7" idx="1"/>
            <a:endCxn id="5" idx="5"/>
          </p:cNvCxnSpPr>
          <p:nvPr/>
        </p:nvCxnSpPr>
        <p:spPr>
          <a:xfrm flipH="1" flipV="1">
            <a:off x="4223466" y="2553305"/>
            <a:ext cx="270846" cy="67929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8"/>
          <p:cNvSpPr/>
          <p:nvPr/>
        </p:nvSpPr>
        <p:spPr>
          <a:xfrm>
            <a:off x="1691680" y="41571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4</a:t>
            </a:r>
            <a:endParaRPr lang="zh-TW" altLang="en-US" sz="3200" dirty="0"/>
          </a:p>
        </p:txBody>
      </p:sp>
      <p:sp>
        <p:nvSpPr>
          <p:cNvPr id="11" name="Oval 8"/>
          <p:cNvSpPr/>
          <p:nvPr/>
        </p:nvSpPr>
        <p:spPr>
          <a:xfrm>
            <a:off x="3422029" y="58308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5</a:t>
            </a:r>
            <a:endParaRPr lang="zh-TW" altLang="en-US" sz="3200" dirty="0"/>
          </a:p>
        </p:txBody>
      </p:sp>
      <p:sp>
        <p:nvSpPr>
          <p:cNvPr id="12" name="Oval 8"/>
          <p:cNvSpPr/>
          <p:nvPr/>
        </p:nvSpPr>
        <p:spPr>
          <a:xfrm>
            <a:off x="1779490" y="573712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6</a:t>
            </a:r>
            <a:endParaRPr lang="zh-TW" altLang="en-US" sz="3200" dirty="0"/>
          </a:p>
        </p:txBody>
      </p:sp>
      <p:cxnSp>
        <p:nvCxnSpPr>
          <p:cNvPr id="13" name="直線接點 12"/>
          <p:cNvCxnSpPr>
            <a:stCxn id="17" idx="1"/>
            <a:endCxn id="5" idx="4"/>
          </p:cNvCxnSpPr>
          <p:nvPr/>
        </p:nvCxnSpPr>
        <p:spPr>
          <a:xfrm flipH="1" flipV="1">
            <a:off x="3900177" y="2687216"/>
            <a:ext cx="457200" cy="218395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7"/>
            <a:endCxn id="5" idx="3"/>
          </p:cNvCxnSpPr>
          <p:nvPr/>
        </p:nvCxnSpPr>
        <p:spPr>
          <a:xfrm flipV="1">
            <a:off x="2706319" y="2553305"/>
            <a:ext cx="870569" cy="37034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12" idx="6"/>
            <a:endCxn id="17" idx="2"/>
          </p:cNvCxnSpPr>
          <p:nvPr/>
        </p:nvCxnSpPr>
        <p:spPr>
          <a:xfrm flipV="1">
            <a:off x="2693890" y="5194457"/>
            <a:ext cx="1529576" cy="9998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10" idx="4"/>
            <a:endCxn id="12" idx="0"/>
          </p:cNvCxnSpPr>
          <p:nvPr/>
        </p:nvCxnSpPr>
        <p:spPr>
          <a:xfrm>
            <a:off x="2148880" y="5071508"/>
            <a:ext cx="87810" cy="66561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8"/>
          <p:cNvSpPr/>
          <p:nvPr/>
        </p:nvSpPr>
        <p:spPr>
          <a:xfrm>
            <a:off x="4223466" y="473725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7</a:t>
            </a:r>
            <a:endParaRPr lang="zh-TW" altLang="en-US" sz="3200" dirty="0"/>
          </a:p>
        </p:txBody>
      </p:sp>
      <p:cxnSp>
        <p:nvCxnSpPr>
          <p:cNvPr id="18" name="直線接點 17"/>
          <p:cNvCxnSpPr>
            <a:stCxn id="12" idx="7"/>
            <a:endCxn id="7" idx="3"/>
          </p:cNvCxnSpPr>
          <p:nvPr/>
        </p:nvCxnSpPr>
        <p:spPr>
          <a:xfrm flipV="1">
            <a:off x="2559979" y="3879181"/>
            <a:ext cx="1934333" cy="199185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0" idx="6"/>
            <a:endCxn id="11" idx="1"/>
          </p:cNvCxnSpPr>
          <p:nvPr/>
        </p:nvCxnSpPr>
        <p:spPr>
          <a:xfrm>
            <a:off x="2606080" y="4614308"/>
            <a:ext cx="949860" cy="135042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10" idx="7"/>
            <a:endCxn id="7" idx="2"/>
          </p:cNvCxnSpPr>
          <p:nvPr/>
        </p:nvCxnSpPr>
        <p:spPr>
          <a:xfrm flipV="1">
            <a:off x="2472169" y="3555892"/>
            <a:ext cx="1888232" cy="73512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C:\Documents and Settings\Ching-Lueh Chang\Local Settings\Temporary Internet Files\Content.IE5\O5M3SP6N\MC90003705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1772816"/>
            <a:ext cx="2520280" cy="4178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816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作業二要做的事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j-lt"/>
                <a:ea typeface="標楷體" panose="03000509000000000000" pitchFamily="65" charset="-120"/>
              </a:rPr>
              <a:t>判斷一個簡單無向圖是否「</a:t>
            </a:r>
            <a:r>
              <a:rPr lang="zh-TW" altLang="en-US" dirty="0">
                <a:ea typeface="標楷體" panose="03000509000000000000" pitchFamily="65" charset="-120"/>
              </a:rPr>
              <a:t>連通且有至少兩個</a:t>
            </a:r>
            <a:r>
              <a:rPr lang="en-US" altLang="zh-TW" dirty="0">
                <a:ea typeface="標楷體" panose="03000509000000000000" pitchFamily="65" charset="-120"/>
              </a:rPr>
              <a:t>cycles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」，如果是，再判斷該圖是否有至少三個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cycles</a:t>
            </a:r>
            <a:endParaRPr lang="zh-TW" altLang="en-US" dirty="0">
              <a:latin typeface="+mj-lt"/>
              <a:ea typeface="標楷體" panose="03000509000000000000" pitchFamily="65" charset="-120"/>
            </a:endParaRPr>
          </a:p>
        </p:txBody>
      </p:sp>
      <p:pic>
        <p:nvPicPr>
          <p:cNvPr id="4" name="Picture 2" descr="C:\Users\yzucse\AppData\Local\Microsoft\Windows\Temporary Internet Files\Content.IE5\PG0F8UGK\MC90007910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3260253"/>
            <a:ext cx="2509509" cy="2833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1625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output 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y</a:t>
            </a:r>
          </a:p>
          <a:p>
            <a:pPr marL="0" indent="0">
              <a:buNone/>
            </a:pPr>
            <a:r>
              <a:rPr lang="en-US" altLang="zh-TW" dirty="0"/>
              <a:t>There are at least three cycles.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Picture 2" descr="C:\Users\user\AppData\Local\Microsoft\Windows\Temporary Internet Files\Content.IE5\9CSHL51Q\MC90042720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068960"/>
            <a:ext cx="2808312" cy="33190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8662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input 9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/>
              <a:t>9</a:t>
            </a:r>
          </a:p>
          <a:p>
            <a:pPr marL="0" indent="0">
              <a:buNone/>
            </a:pPr>
            <a:r>
              <a:rPr lang="en-US" altLang="zh-TW" sz="2000" dirty="0"/>
              <a:t>1 2</a:t>
            </a:r>
          </a:p>
          <a:p>
            <a:pPr marL="0" indent="0">
              <a:buNone/>
            </a:pPr>
            <a:r>
              <a:rPr lang="en-US" altLang="zh-TW" sz="2000" dirty="0"/>
              <a:t>1 3</a:t>
            </a:r>
          </a:p>
          <a:p>
            <a:pPr marL="0" indent="0">
              <a:buNone/>
            </a:pPr>
            <a:r>
              <a:rPr lang="en-US" altLang="zh-TW" sz="2000" dirty="0"/>
              <a:t>3 5</a:t>
            </a:r>
          </a:p>
          <a:p>
            <a:pPr marL="0" indent="0">
              <a:buNone/>
            </a:pPr>
            <a:r>
              <a:rPr lang="en-US" altLang="zh-TW" sz="2000" dirty="0"/>
              <a:t>5 6</a:t>
            </a:r>
          </a:p>
          <a:p>
            <a:pPr marL="0" indent="0">
              <a:buNone/>
            </a:pPr>
            <a:r>
              <a:rPr lang="en-US" altLang="zh-TW" sz="2000" dirty="0"/>
              <a:t>5 7</a:t>
            </a:r>
          </a:p>
          <a:p>
            <a:pPr marL="0" indent="0">
              <a:buNone/>
            </a:pPr>
            <a:r>
              <a:rPr lang="en-US" altLang="zh-TW" sz="2000" dirty="0"/>
              <a:t>7 3</a:t>
            </a:r>
          </a:p>
          <a:p>
            <a:pPr marL="0" indent="0">
              <a:buNone/>
            </a:pPr>
            <a:r>
              <a:rPr lang="en-US" altLang="zh-TW" sz="2000" dirty="0"/>
              <a:t>2 4</a:t>
            </a:r>
          </a:p>
          <a:p>
            <a:pPr marL="0" indent="0">
              <a:buNone/>
            </a:pPr>
            <a:r>
              <a:rPr lang="en-US" altLang="zh-TW" sz="2000" dirty="0"/>
              <a:t>9 4</a:t>
            </a:r>
          </a:p>
          <a:p>
            <a:pPr marL="0" indent="0">
              <a:buNone/>
            </a:pPr>
            <a:r>
              <a:rPr lang="en-US" altLang="zh-TW" sz="2000" dirty="0"/>
              <a:t>4 8</a:t>
            </a:r>
          </a:p>
          <a:p>
            <a:pPr marL="0" indent="0">
              <a:buNone/>
            </a:pPr>
            <a:r>
              <a:rPr lang="en-US" altLang="zh-TW" sz="2000" dirty="0"/>
              <a:t>2 8</a:t>
            </a:r>
          </a:p>
          <a:p>
            <a:pPr marL="0" indent="0">
              <a:buNone/>
            </a:pPr>
            <a:r>
              <a:rPr lang="en-US" altLang="zh-TW" sz="2000" dirty="0"/>
              <a:t>-1</a:t>
            </a:r>
          </a:p>
        </p:txBody>
      </p:sp>
      <p:sp>
        <p:nvSpPr>
          <p:cNvPr id="4" name="Oval 8"/>
          <p:cNvSpPr/>
          <p:nvPr/>
        </p:nvSpPr>
        <p:spPr>
          <a:xfrm>
            <a:off x="3442977" y="17728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1</a:t>
            </a:r>
            <a:endParaRPr lang="zh-TW" altLang="en-US" sz="3200" dirty="0"/>
          </a:p>
        </p:txBody>
      </p:sp>
      <p:sp>
        <p:nvSpPr>
          <p:cNvPr id="5" name="Oval 8"/>
          <p:cNvSpPr/>
          <p:nvPr/>
        </p:nvSpPr>
        <p:spPr>
          <a:xfrm>
            <a:off x="2001416" y="27897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6" name="Oval 8"/>
          <p:cNvSpPr/>
          <p:nvPr/>
        </p:nvSpPr>
        <p:spPr>
          <a:xfrm>
            <a:off x="4360401" y="30986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3</a:t>
            </a:r>
            <a:endParaRPr lang="zh-TW" altLang="en-US" sz="3200" dirty="0"/>
          </a:p>
        </p:txBody>
      </p:sp>
      <p:cxnSp>
        <p:nvCxnSpPr>
          <p:cNvPr id="7" name="直線接點 6"/>
          <p:cNvCxnSpPr>
            <a:stCxn id="6" idx="1"/>
            <a:endCxn id="4" idx="5"/>
          </p:cNvCxnSpPr>
          <p:nvPr/>
        </p:nvCxnSpPr>
        <p:spPr>
          <a:xfrm flipH="1" flipV="1">
            <a:off x="4223466" y="2553305"/>
            <a:ext cx="270846" cy="67929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>
            <a:stCxn id="20" idx="4"/>
            <a:endCxn id="9" idx="1"/>
          </p:cNvCxnSpPr>
          <p:nvPr/>
        </p:nvCxnSpPr>
        <p:spPr>
          <a:xfrm>
            <a:off x="1808755" y="2260940"/>
            <a:ext cx="16836" cy="203007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691680" y="41571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4</a:t>
            </a:r>
            <a:endParaRPr lang="zh-TW" altLang="en-US" sz="3200" dirty="0"/>
          </a:p>
        </p:txBody>
      </p:sp>
      <p:sp>
        <p:nvSpPr>
          <p:cNvPr id="10" name="Oval 8"/>
          <p:cNvSpPr/>
          <p:nvPr/>
        </p:nvSpPr>
        <p:spPr>
          <a:xfrm>
            <a:off x="3141603" y="444346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5</a:t>
            </a:r>
            <a:endParaRPr lang="zh-TW" altLang="en-US" sz="3200" dirty="0"/>
          </a:p>
        </p:txBody>
      </p:sp>
      <p:sp>
        <p:nvSpPr>
          <p:cNvPr id="11" name="Oval 8"/>
          <p:cNvSpPr/>
          <p:nvPr/>
        </p:nvSpPr>
        <p:spPr>
          <a:xfrm>
            <a:off x="1468630" y="521367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6</a:t>
            </a:r>
            <a:endParaRPr lang="zh-TW" altLang="en-US" sz="3200" dirty="0"/>
          </a:p>
        </p:txBody>
      </p:sp>
      <p:cxnSp>
        <p:nvCxnSpPr>
          <p:cNvPr id="12" name="直線接點 11"/>
          <p:cNvCxnSpPr>
            <a:stCxn id="10" idx="7"/>
            <a:endCxn id="6" idx="3"/>
          </p:cNvCxnSpPr>
          <p:nvPr/>
        </p:nvCxnSpPr>
        <p:spPr>
          <a:xfrm flipV="1">
            <a:off x="3922092" y="3879181"/>
            <a:ext cx="572220" cy="69819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5" idx="7"/>
            <a:endCxn id="4" idx="3"/>
          </p:cNvCxnSpPr>
          <p:nvPr/>
        </p:nvCxnSpPr>
        <p:spPr>
          <a:xfrm flipV="1">
            <a:off x="2781905" y="2553305"/>
            <a:ext cx="794983" cy="37034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9" idx="0"/>
            <a:endCxn id="5" idx="4"/>
          </p:cNvCxnSpPr>
          <p:nvPr/>
        </p:nvCxnSpPr>
        <p:spPr>
          <a:xfrm flipV="1">
            <a:off x="2148880" y="3704135"/>
            <a:ext cx="309736" cy="45297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4"/>
            <a:endCxn id="16" idx="7"/>
          </p:cNvCxnSpPr>
          <p:nvPr/>
        </p:nvCxnSpPr>
        <p:spPr>
          <a:xfrm flipH="1">
            <a:off x="4223466" y="4013092"/>
            <a:ext cx="594135" cy="185794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8"/>
          <p:cNvSpPr/>
          <p:nvPr/>
        </p:nvSpPr>
        <p:spPr>
          <a:xfrm>
            <a:off x="3442977" y="573712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7</a:t>
            </a:r>
            <a:endParaRPr lang="zh-TW" altLang="en-US" sz="3200" dirty="0"/>
          </a:p>
        </p:txBody>
      </p:sp>
      <p:cxnSp>
        <p:nvCxnSpPr>
          <p:cNvPr id="17" name="直線接點 16"/>
          <p:cNvCxnSpPr>
            <a:stCxn id="16" idx="0"/>
            <a:endCxn id="10" idx="4"/>
          </p:cNvCxnSpPr>
          <p:nvPr/>
        </p:nvCxnSpPr>
        <p:spPr>
          <a:xfrm flipH="1" flipV="1">
            <a:off x="3598803" y="5357862"/>
            <a:ext cx="301374" cy="37926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11" idx="6"/>
            <a:endCxn id="10" idx="3"/>
          </p:cNvCxnSpPr>
          <p:nvPr/>
        </p:nvCxnSpPr>
        <p:spPr>
          <a:xfrm flipV="1">
            <a:off x="2383030" y="5223951"/>
            <a:ext cx="892484" cy="44692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8"/>
          <p:cNvSpPr/>
          <p:nvPr/>
        </p:nvSpPr>
        <p:spPr>
          <a:xfrm>
            <a:off x="3153544" y="314096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8</a:t>
            </a:r>
            <a:endParaRPr lang="zh-TW" altLang="en-US" sz="3200" dirty="0"/>
          </a:p>
        </p:txBody>
      </p:sp>
      <p:sp>
        <p:nvSpPr>
          <p:cNvPr id="20" name="Oval 8"/>
          <p:cNvSpPr/>
          <p:nvPr/>
        </p:nvSpPr>
        <p:spPr>
          <a:xfrm>
            <a:off x="1351555" y="134654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9</a:t>
            </a:r>
            <a:endParaRPr lang="zh-TW" altLang="en-US" sz="3200" dirty="0"/>
          </a:p>
        </p:txBody>
      </p:sp>
      <p:cxnSp>
        <p:nvCxnSpPr>
          <p:cNvPr id="31" name="直線接點 30"/>
          <p:cNvCxnSpPr>
            <a:stCxn id="9" idx="7"/>
            <a:endCxn id="19" idx="3"/>
          </p:cNvCxnSpPr>
          <p:nvPr/>
        </p:nvCxnSpPr>
        <p:spPr>
          <a:xfrm flipV="1">
            <a:off x="2472169" y="3921457"/>
            <a:ext cx="815286" cy="36956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5" idx="6"/>
            <a:endCxn id="19" idx="1"/>
          </p:cNvCxnSpPr>
          <p:nvPr/>
        </p:nvCxnSpPr>
        <p:spPr>
          <a:xfrm>
            <a:off x="2915816" y="3246935"/>
            <a:ext cx="371639" cy="2794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C:\Documents and Settings\Ching-Lueh Chang\Local Settings\Temporary Internet Files\Content.IE5\0DE309I7\dglxasset[9].asp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1743572"/>
            <a:ext cx="2088232" cy="255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5006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output 9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y</a:t>
            </a:r>
            <a:endParaRPr lang="zh-TW" altLang="en-US" dirty="0"/>
          </a:p>
        </p:txBody>
      </p:sp>
      <p:pic>
        <p:nvPicPr>
          <p:cNvPr id="4" name="Picture 2" descr="C:\Users\user\AppData\Local\Microsoft\Windows\Temporary Internet Files\Content.IE5\64G530MH\MC90041615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132856"/>
            <a:ext cx="4080574" cy="38180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86977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input 10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/>
              <a:t>8</a:t>
            </a:r>
          </a:p>
          <a:p>
            <a:pPr marL="0" indent="0">
              <a:buNone/>
            </a:pPr>
            <a:r>
              <a:rPr lang="en-US" altLang="zh-TW" sz="2400" dirty="0"/>
              <a:t>3 5</a:t>
            </a:r>
          </a:p>
          <a:p>
            <a:pPr marL="0" indent="0">
              <a:buNone/>
            </a:pPr>
            <a:r>
              <a:rPr lang="en-US" altLang="zh-TW" sz="2400" dirty="0"/>
              <a:t>2 1</a:t>
            </a:r>
          </a:p>
          <a:p>
            <a:pPr marL="0" indent="0">
              <a:buNone/>
            </a:pPr>
            <a:r>
              <a:rPr lang="en-US" altLang="zh-TW" sz="2400" dirty="0"/>
              <a:t>1 3</a:t>
            </a:r>
          </a:p>
          <a:p>
            <a:pPr marL="0" indent="0">
              <a:buNone/>
            </a:pPr>
            <a:r>
              <a:rPr lang="en-US" altLang="zh-TW" sz="2400" dirty="0"/>
              <a:t>5 6</a:t>
            </a:r>
          </a:p>
          <a:p>
            <a:pPr marL="0" indent="0">
              <a:buNone/>
            </a:pPr>
            <a:r>
              <a:rPr lang="en-US" altLang="zh-TW" sz="2400" dirty="0"/>
              <a:t>7 5</a:t>
            </a:r>
          </a:p>
          <a:p>
            <a:pPr marL="0" indent="0">
              <a:buNone/>
            </a:pPr>
            <a:r>
              <a:rPr lang="en-US" altLang="zh-TW" sz="2400" dirty="0"/>
              <a:t>3 7</a:t>
            </a:r>
          </a:p>
          <a:p>
            <a:pPr marL="0" indent="0">
              <a:buNone/>
            </a:pPr>
            <a:r>
              <a:rPr lang="en-US" altLang="zh-TW" sz="2400" dirty="0"/>
              <a:t>6 1</a:t>
            </a:r>
          </a:p>
          <a:p>
            <a:pPr marL="0" indent="0">
              <a:buNone/>
            </a:pPr>
            <a:r>
              <a:rPr lang="en-US" altLang="zh-TW" sz="2400" dirty="0"/>
              <a:t>8 6</a:t>
            </a:r>
          </a:p>
          <a:p>
            <a:pPr marL="0" indent="0">
              <a:buNone/>
            </a:pPr>
            <a:r>
              <a:rPr lang="en-US" altLang="zh-TW" sz="2400" dirty="0"/>
              <a:t>2 4</a:t>
            </a:r>
          </a:p>
          <a:p>
            <a:pPr marL="0" indent="0">
              <a:buNone/>
            </a:pPr>
            <a:r>
              <a:rPr lang="en-US" altLang="zh-TW" sz="2400" dirty="0"/>
              <a:t>-1</a:t>
            </a:r>
          </a:p>
        </p:txBody>
      </p:sp>
      <p:sp>
        <p:nvSpPr>
          <p:cNvPr id="4" name="Oval 8"/>
          <p:cNvSpPr/>
          <p:nvPr/>
        </p:nvSpPr>
        <p:spPr>
          <a:xfrm>
            <a:off x="3442977" y="17728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1</a:t>
            </a:r>
            <a:endParaRPr lang="zh-TW" altLang="en-US" sz="3200" dirty="0"/>
          </a:p>
        </p:txBody>
      </p:sp>
      <p:sp>
        <p:nvSpPr>
          <p:cNvPr id="5" name="Oval 8"/>
          <p:cNvSpPr/>
          <p:nvPr/>
        </p:nvSpPr>
        <p:spPr>
          <a:xfrm>
            <a:off x="2001416" y="27897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6" name="Oval 8"/>
          <p:cNvSpPr/>
          <p:nvPr/>
        </p:nvSpPr>
        <p:spPr>
          <a:xfrm>
            <a:off x="4360401" y="30986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3</a:t>
            </a:r>
            <a:endParaRPr lang="zh-TW" altLang="en-US" sz="3200" dirty="0"/>
          </a:p>
        </p:txBody>
      </p:sp>
      <p:cxnSp>
        <p:nvCxnSpPr>
          <p:cNvPr id="7" name="直線接點 6"/>
          <p:cNvCxnSpPr>
            <a:stCxn id="6" idx="1"/>
            <a:endCxn id="4" idx="5"/>
          </p:cNvCxnSpPr>
          <p:nvPr/>
        </p:nvCxnSpPr>
        <p:spPr>
          <a:xfrm flipH="1" flipV="1">
            <a:off x="4223466" y="2553305"/>
            <a:ext cx="270846" cy="67929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001416" y="16389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4</a:t>
            </a:r>
            <a:endParaRPr lang="zh-TW" altLang="en-US" sz="3200" dirty="0"/>
          </a:p>
        </p:txBody>
      </p:sp>
      <p:sp>
        <p:nvSpPr>
          <p:cNvPr id="10" name="Oval 8"/>
          <p:cNvSpPr/>
          <p:nvPr/>
        </p:nvSpPr>
        <p:spPr>
          <a:xfrm>
            <a:off x="3141603" y="444346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5</a:t>
            </a:r>
            <a:endParaRPr lang="zh-TW" altLang="en-US" sz="3200" dirty="0"/>
          </a:p>
        </p:txBody>
      </p:sp>
      <p:sp>
        <p:nvSpPr>
          <p:cNvPr id="11" name="Oval 8"/>
          <p:cNvSpPr/>
          <p:nvPr/>
        </p:nvSpPr>
        <p:spPr>
          <a:xfrm>
            <a:off x="1468630" y="521367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6</a:t>
            </a:r>
            <a:endParaRPr lang="zh-TW" altLang="en-US" sz="3200" dirty="0"/>
          </a:p>
        </p:txBody>
      </p:sp>
      <p:cxnSp>
        <p:nvCxnSpPr>
          <p:cNvPr id="12" name="直線接點 11"/>
          <p:cNvCxnSpPr>
            <a:stCxn id="10" idx="7"/>
            <a:endCxn id="6" idx="3"/>
          </p:cNvCxnSpPr>
          <p:nvPr/>
        </p:nvCxnSpPr>
        <p:spPr>
          <a:xfrm flipV="1">
            <a:off x="3922092" y="3879181"/>
            <a:ext cx="572220" cy="69819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5" idx="7"/>
            <a:endCxn id="4" idx="2"/>
          </p:cNvCxnSpPr>
          <p:nvPr/>
        </p:nvCxnSpPr>
        <p:spPr>
          <a:xfrm flipV="1">
            <a:off x="2781905" y="2230016"/>
            <a:ext cx="661072" cy="69363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4"/>
            <a:endCxn id="16" idx="7"/>
          </p:cNvCxnSpPr>
          <p:nvPr/>
        </p:nvCxnSpPr>
        <p:spPr>
          <a:xfrm flipH="1">
            <a:off x="4223466" y="4013092"/>
            <a:ext cx="594135" cy="185794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8"/>
          <p:cNvSpPr/>
          <p:nvPr/>
        </p:nvSpPr>
        <p:spPr>
          <a:xfrm>
            <a:off x="3442977" y="573712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7</a:t>
            </a:r>
            <a:endParaRPr lang="zh-TW" altLang="en-US" sz="3200" dirty="0"/>
          </a:p>
        </p:txBody>
      </p:sp>
      <p:cxnSp>
        <p:nvCxnSpPr>
          <p:cNvPr id="17" name="直線接點 16"/>
          <p:cNvCxnSpPr>
            <a:stCxn id="16" idx="0"/>
            <a:endCxn id="10" idx="4"/>
          </p:cNvCxnSpPr>
          <p:nvPr/>
        </p:nvCxnSpPr>
        <p:spPr>
          <a:xfrm flipH="1" flipV="1">
            <a:off x="3598803" y="5357862"/>
            <a:ext cx="301374" cy="37926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11" idx="6"/>
            <a:endCxn id="10" idx="3"/>
          </p:cNvCxnSpPr>
          <p:nvPr/>
        </p:nvCxnSpPr>
        <p:spPr>
          <a:xfrm flipV="1">
            <a:off x="2383030" y="5223951"/>
            <a:ext cx="892484" cy="44692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8"/>
          <p:cNvSpPr/>
          <p:nvPr/>
        </p:nvSpPr>
        <p:spPr>
          <a:xfrm>
            <a:off x="3225552" y="314096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8</a:t>
            </a:r>
            <a:endParaRPr lang="zh-TW" altLang="en-US" sz="3200" dirty="0"/>
          </a:p>
        </p:txBody>
      </p:sp>
      <p:cxnSp>
        <p:nvCxnSpPr>
          <p:cNvPr id="21" name="直線接點 20"/>
          <p:cNvCxnSpPr>
            <a:stCxn id="11" idx="0"/>
            <a:endCxn id="4" idx="3"/>
          </p:cNvCxnSpPr>
          <p:nvPr/>
        </p:nvCxnSpPr>
        <p:spPr>
          <a:xfrm flipV="1">
            <a:off x="1925830" y="2553305"/>
            <a:ext cx="1651058" cy="266036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11" idx="7"/>
            <a:endCxn id="19" idx="3"/>
          </p:cNvCxnSpPr>
          <p:nvPr/>
        </p:nvCxnSpPr>
        <p:spPr>
          <a:xfrm flipV="1">
            <a:off x="2249119" y="3921457"/>
            <a:ext cx="1110344" cy="142612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5" idx="0"/>
            <a:endCxn id="9" idx="4"/>
          </p:cNvCxnSpPr>
          <p:nvPr/>
        </p:nvCxnSpPr>
        <p:spPr>
          <a:xfrm flipV="1">
            <a:off x="2458616" y="2553305"/>
            <a:ext cx="0" cy="23643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" descr="C:\Users\user\AppData\Local\Microsoft\Windows\Temporary Internet Files\Content.IE5\HD5R1I25\MC90042734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8833" y="2266211"/>
            <a:ext cx="3492388" cy="33104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0868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output 10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y</a:t>
            </a:r>
          </a:p>
          <a:p>
            <a:pPr marL="0" indent="0">
              <a:buNone/>
            </a:pPr>
            <a:r>
              <a:rPr lang="en-US" altLang="zh-TW" dirty="0"/>
              <a:t>There are at least three cycles.</a:t>
            </a:r>
            <a:endParaRPr lang="zh-TW" altLang="en-US" dirty="0"/>
          </a:p>
        </p:txBody>
      </p:sp>
      <p:pic>
        <p:nvPicPr>
          <p:cNvPr id="4" name="Picture 2" descr="C:\Users\user\AppData\Local\Microsoft\Windows\Temporary Internet Files\Content.IE5\9CSHL51Q\MC90042732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317374"/>
            <a:ext cx="3384376" cy="26319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6421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input 11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800" dirty="0"/>
              <a:t>6</a:t>
            </a:r>
          </a:p>
          <a:p>
            <a:pPr marL="0" indent="0">
              <a:buNone/>
            </a:pPr>
            <a:r>
              <a:rPr lang="en-US" altLang="zh-TW" sz="2800" dirty="0"/>
              <a:t>2 4</a:t>
            </a:r>
          </a:p>
          <a:p>
            <a:pPr marL="0" indent="0">
              <a:buNone/>
            </a:pPr>
            <a:r>
              <a:rPr lang="en-US" altLang="zh-TW" sz="2800" dirty="0"/>
              <a:t>1 2</a:t>
            </a:r>
          </a:p>
          <a:p>
            <a:pPr marL="0" indent="0">
              <a:buNone/>
            </a:pPr>
            <a:r>
              <a:rPr lang="en-US" altLang="zh-TW" sz="2800" dirty="0"/>
              <a:t>1 4</a:t>
            </a:r>
          </a:p>
          <a:p>
            <a:pPr marL="0" indent="0">
              <a:buNone/>
            </a:pPr>
            <a:r>
              <a:rPr lang="en-US" altLang="zh-TW" sz="2800" dirty="0"/>
              <a:t>3 4</a:t>
            </a:r>
          </a:p>
          <a:p>
            <a:pPr marL="0" indent="0">
              <a:buNone/>
            </a:pPr>
            <a:r>
              <a:rPr lang="en-US" altLang="zh-TW" sz="2800" dirty="0"/>
              <a:t>5 4</a:t>
            </a:r>
          </a:p>
          <a:p>
            <a:pPr marL="0" indent="0">
              <a:buNone/>
            </a:pPr>
            <a:r>
              <a:rPr lang="en-US" altLang="zh-TW" sz="2800" dirty="0"/>
              <a:t>5 6</a:t>
            </a:r>
          </a:p>
          <a:p>
            <a:pPr marL="0" indent="0">
              <a:buNone/>
            </a:pPr>
            <a:r>
              <a:rPr lang="en-US" altLang="zh-TW" sz="2800" dirty="0"/>
              <a:t>5 3</a:t>
            </a:r>
          </a:p>
          <a:p>
            <a:pPr marL="0" indent="0">
              <a:buNone/>
            </a:pPr>
            <a:r>
              <a:rPr lang="en-US" altLang="zh-TW" sz="2800" dirty="0"/>
              <a:t>6 4</a:t>
            </a:r>
          </a:p>
          <a:p>
            <a:pPr marL="0" indent="0">
              <a:buNone/>
            </a:pPr>
            <a:r>
              <a:rPr lang="en-US" altLang="zh-TW" sz="2800" dirty="0"/>
              <a:t>-1</a:t>
            </a:r>
          </a:p>
        </p:txBody>
      </p:sp>
      <p:sp>
        <p:nvSpPr>
          <p:cNvPr id="5" name="Oval 8"/>
          <p:cNvSpPr/>
          <p:nvPr/>
        </p:nvSpPr>
        <p:spPr>
          <a:xfrm>
            <a:off x="3442977" y="17728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1</a:t>
            </a:r>
            <a:endParaRPr lang="zh-TW" altLang="en-US" sz="3200" dirty="0"/>
          </a:p>
        </p:txBody>
      </p:sp>
      <p:sp>
        <p:nvSpPr>
          <p:cNvPr id="6" name="Oval 8"/>
          <p:cNvSpPr/>
          <p:nvPr/>
        </p:nvSpPr>
        <p:spPr>
          <a:xfrm>
            <a:off x="1925830" y="27897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7" name="Oval 8"/>
          <p:cNvSpPr/>
          <p:nvPr/>
        </p:nvSpPr>
        <p:spPr>
          <a:xfrm>
            <a:off x="4360401" y="30986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3</a:t>
            </a:r>
            <a:endParaRPr lang="zh-TW" alt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1691680" y="41571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4</a:t>
            </a:r>
            <a:endParaRPr lang="zh-TW" altLang="en-US" sz="3200" dirty="0"/>
          </a:p>
        </p:txBody>
      </p:sp>
      <p:sp>
        <p:nvSpPr>
          <p:cNvPr id="10" name="Oval 8"/>
          <p:cNvSpPr/>
          <p:nvPr/>
        </p:nvSpPr>
        <p:spPr>
          <a:xfrm>
            <a:off x="3422029" y="573325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5</a:t>
            </a:r>
            <a:endParaRPr lang="zh-TW" altLang="en-US" sz="3200" dirty="0"/>
          </a:p>
        </p:txBody>
      </p:sp>
      <p:sp>
        <p:nvSpPr>
          <p:cNvPr id="11" name="Oval 8"/>
          <p:cNvSpPr/>
          <p:nvPr/>
        </p:nvSpPr>
        <p:spPr>
          <a:xfrm>
            <a:off x="1779490" y="573712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6</a:t>
            </a:r>
            <a:endParaRPr lang="zh-TW" altLang="en-US" sz="3200" dirty="0"/>
          </a:p>
        </p:txBody>
      </p:sp>
      <p:cxnSp>
        <p:nvCxnSpPr>
          <p:cNvPr id="13" name="直線接點 12"/>
          <p:cNvCxnSpPr>
            <a:stCxn id="6" idx="4"/>
            <a:endCxn id="9" idx="0"/>
          </p:cNvCxnSpPr>
          <p:nvPr/>
        </p:nvCxnSpPr>
        <p:spPr>
          <a:xfrm flipH="1">
            <a:off x="2148880" y="3704135"/>
            <a:ext cx="234150" cy="45297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10" idx="2"/>
            <a:endCxn id="11" idx="6"/>
          </p:cNvCxnSpPr>
          <p:nvPr/>
        </p:nvCxnSpPr>
        <p:spPr>
          <a:xfrm flipH="1">
            <a:off x="2693890" y="6190456"/>
            <a:ext cx="728139" cy="387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9" idx="5"/>
            <a:endCxn id="10" idx="1"/>
          </p:cNvCxnSpPr>
          <p:nvPr/>
        </p:nvCxnSpPr>
        <p:spPr>
          <a:xfrm>
            <a:off x="2472169" y="4937597"/>
            <a:ext cx="1083771" cy="9295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9" idx="6"/>
            <a:endCxn id="7" idx="2"/>
          </p:cNvCxnSpPr>
          <p:nvPr/>
        </p:nvCxnSpPr>
        <p:spPr>
          <a:xfrm flipV="1">
            <a:off x="2606080" y="3555892"/>
            <a:ext cx="1754321" cy="105841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6" idx="7"/>
            <a:endCxn id="5" idx="2"/>
          </p:cNvCxnSpPr>
          <p:nvPr/>
        </p:nvCxnSpPr>
        <p:spPr>
          <a:xfrm flipV="1">
            <a:off x="2706319" y="2230016"/>
            <a:ext cx="736658" cy="69363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9" idx="7"/>
            <a:endCxn id="5" idx="3"/>
          </p:cNvCxnSpPr>
          <p:nvPr/>
        </p:nvCxnSpPr>
        <p:spPr>
          <a:xfrm flipV="1">
            <a:off x="2472169" y="2553305"/>
            <a:ext cx="1104719" cy="173771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7" idx="3"/>
            <a:endCxn id="10" idx="0"/>
          </p:cNvCxnSpPr>
          <p:nvPr/>
        </p:nvCxnSpPr>
        <p:spPr>
          <a:xfrm flipH="1">
            <a:off x="3879229" y="3879181"/>
            <a:ext cx="615083" cy="185407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9" idx="4"/>
            <a:endCxn id="11" idx="0"/>
          </p:cNvCxnSpPr>
          <p:nvPr/>
        </p:nvCxnSpPr>
        <p:spPr>
          <a:xfrm>
            <a:off x="2148880" y="5071508"/>
            <a:ext cx="87810" cy="66561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" descr="C:\Users\user\AppData\Local\Microsoft\Windows\Temporary Internet Files\Content.IE5\64G530MH\MC90042732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3824586"/>
            <a:ext cx="3340907" cy="23588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3518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output 11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y</a:t>
            </a:r>
          </a:p>
          <a:p>
            <a:pPr marL="0" indent="0">
              <a:buNone/>
            </a:pPr>
            <a:r>
              <a:rPr lang="en-US" altLang="zh-TW" dirty="0"/>
              <a:t>There are at least three cycles.</a:t>
            </a:r>
            <a:endParaRPr lang="zh-TW" altLang="en-US" dirty="0"/>
          </a:p>
        </p:txBody>
      </p:sp>
      <p:pic>
        <p:nvPicPr>
          <p:cNvPr id="4" name="Picture 2" descr="C:\Documents and Settings\Ching-Lueh Chang\Local Settings\Temporary Internet Files\Content.IE5\O5M3SP6N\MM900046652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348880"/>
            <a:ext cx="4336435" cy="437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1492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格式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j-lt"/>
                <a:ea typeface="標楷體" panose="03000509000000000000" pitchFamily="65" charset="-120"/>
              </a:rPr>
              <a:t>因為我會用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diff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直接對答案，所以麻煩依照格式輸出，謝謝大家</a:t>
            </a:r>
          </a:p>
        </p:txBody>
      </p:sp>
    </p:spTree>
    <p:extLst>
      <p:ext uri="{BB962C8B-B14F-4D97-AF65-F5344CB8AC3E}">
        <p14:creationId xmlns:p14="http://schemas.microsoft.com/office/powerpoint/2010/main" val="1977385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Deadline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TBA</a:t>
            </a:r>
            <a:endParaRPr lang="zh-TW" altLang="en-US" dirty="0"/>
          </a:p>
        </p:txBody>
      </p:sp>
      <p:pic>
        <p:nvPicPr>
          <p:cNvPr id="4" name="Picture 6" descr="C:\Users\yzucse\AppData\Local\Microsoft\Windows\Temporary Internet Files\Content.IE5\PG0F8UGK\MC90043248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924944"/>
            <a:ext cx="2808287" cy="301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8236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可能的想法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>
                    <a:latin typeface="+mj-lt"/>
                    <a:ea typeface="標楷體" panose="03000509000000000000" pitchFamily="65" charset="-12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zh-TW" altLang="en-US" dirty="0">
                    <a:latin typeface="+mj-lt"/>
                    <a:ea typeface="標楷體" panose="03000509000000000000" pitchFamily="65" charset="-120"/>
                  </a:rPr>
                  <a:t>連通，我們應可找出其</a:t>
                </a:r>
                <a:r>
                  <a:rPr lang="en-US" altLang="zh-TW" dirty="0">
                    <a:latin typeface="+mj-lt"/>
                    <a:ea typeface="標楷體" panose="03000509000000000000" pitchFamily="65" charset="-120"/>
                  </a:rPr>
                  <a:t>DFS tree</a:t>
                </a:r>
                <a:r>
                  <a:rPr lang="zh-TW" altLang="en-US" dirty="0">
                    <a:latin typeface="+mj-lt"/>
                    <a:ea typeface="標楷體" panose="03000509000000000000" pitchFamily="65" charset="-120"/>
                  </a:rPr>
                  <a:t>，然後分成幾種情況：</a:t>
                </a:r>
                <a:endParaRPr lang="en-US" altLang="zh-TW" dirty="0">
                  <a:latin typeface="+mj-lt"/>
                  <a:ea typeface="標楷體" panose="03000509000000000000" pitchFamily="65" charset="-120"/>
                </a:endParaRPr>
              </a:p>
              <a:p>
                <a:pPr lvl="1"/>
                <a:r>
                  <a:rPr lang="zh-TW" altLang="en-US" dirty="0">
                    <a:latin typeface="+mj-lt"/>
                    <a:ea typeface="標楷體" panose="03000509000000000000" pitchFamily="65" charset="-12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𝐺</m:t>
                    </m:r>
                  </m:oMath>
                </a14:m>
                <a:r>
                  <a:rPr lang="zh-TW" altLang="en-US" dirty="0">
                    <a:latin typeface="+mj-lt"/>
                    <a:ea typeface="標楷體" panose="03000509000000000000" pitchFamily="65" charset="-120"/>
                  </a:rPr>
                  <a:t>的每個邊都在其</a:t>
                </a:r>
                <a:r>
                  <a:rPr lang="en-US" altLang="zh-TW" dirty="0">
                    <a:latin typeface="+mj-lt"/>
                    <a:ea typeface="標楷體" panose="03000509000000000000" pitchFamily="65" charset="-120"/>
                  </a:rPr>
                  <a:t>DFS tree</a:t>
                </a:r>
                <a:r>
                  <a:rPr lang="zh-TW" altLang="en-US" dirty="0">
                    <a:latin typeface="+mj-lt"/>
                    <a:ea typeface="標楷體" panose="03000509000000000000" pitchFamily="65" charset="-120"/>
                  </a:rPr>
                  <a:t>上，則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𝐺</m:t>
                    </m:r>
                  </m:oMath>
                </a14:m>
                <a:r>
                  <a:rPr lang="zh-TW" altLang="en-US" dirty="0">
                    <a:latin typeface="+mj-lt"/>
                    <a:ea typeface="標楷體" panose="03000509000000000000" pitchFamily="65" charset="-120"/>
                  </a:rPr>
                  <a:t>是一棵樹</a:t>
                </a:r>
                <a:endParaRPr lang="en-US" altLang="zh-TW" dirty="0">
                  <a:latin typeface="+mj-lt"/>
                  <a:ea typeface="標楷體" panose="03000509000000000000" pitchFamily="65" charset="-120"/>
                </a:endParaRPr>
              </a:p>
              <a:p>
                <a:pPr lvl="1"/>
                <a:r>
                  <a:rPr lang="zh-TW" altLang="en-US" dirty="0">
                    <a:latin typeface="+mj-lt"/>
                    <a:ea typeface="標楷體" panose="03000509000000000000" pitchFamily="65" charset="-12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𝐺</m:t>
                    </m:r>
                  </m:oMath>
                </a14:m>
                <a:r>
                  <a:rPr lang="zh-TW" altLang="en-US" dirty="0">
                    <a:latin typeface="+mj-lt"/>
                    <a:ea typeface="標楷體" panose="03000509000000000000" pitchFamily="65" charset="-120"/>
                  </a:rPr>
                  <a:t>恰有一個邊不在其</a:t>
                </a:r>
                <a:r>
                  <a:rPr lang="en-US" altLang="zh-TW" dirty="0">
                    <a:latin typeface="+mj-lt"/>
                    <a:ea typeface="標楷體" panose="03000509000000000000" pitchFamily="65" charset="-120"/>
                  </a:rPr>
                  <a:t>DFS</a:t>
                </a:r>
                <a:r>
                  <a:rPr lang="en-US" altLang="zh-TW" dirty="0">
                    <a:ea typeface="標楷體" panose="03000509000000000000" pitchFamily="65" charset="-120"/>
                  </a:rPr>
                  <a:t> </a:t>
                </a:r>
                <a:r>
                  <a:rPr lang="en-US" altLang="zh-TW" dirty="0">
                    <a:latin typeface="+mj-lt"/>
                    <a:ea typeface="標楷體" panose="03000509000000000000" pitchFamily="65" charset="-120"/>
                  </a:rPr>
                  <a:t>tree</a:t>
                </a:r>
                <a:r>
                  <a:rPr lang="zh-TW" altLang="en-US" dirty="0">
                    <a:latin typeface="+mj-lt"/>
                    <a:ea typeface="標楷體" panose="03000509000000000000" pitchFamily="65" charset="-120"/>
                  </a:rPr>
                  <a:t>上，則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𝐺</m:t>
                    </m:r>
                  </m:oMath>
                </a14:m>
                <a:r>
                  <a:rPr lang="zh-TW" altLang="en-US" dirty="0">
                    <a:ea typeface="標楷體" panose="03000509000000000000" pitchFamily="65" charset="-120"/>
                  </a:rPr>
                  <a:t>恰</a:t>
                </a:r>
                <a:r>
                  <a:rPr lang="zh-TW" altLang="en-US" dirty="0">
                    <a:latin typeface="+mj-lt"/>
                    <a:ea typeface="標楷體" panose="03000509000000000000" pitchFamily="65" charset="-120"/>
                  </a:rPr>
                  <a:t>有一個</a:t>
                </a:r>
                <a:r>
                  <a:rPr lang="en-US" altLang="zh-TW" dirty="0">
                    <a:latin typeface="+mj-lt"/>
                    <a:ea typeface="標楷體" panose="03000509000000000000" pitchFamily="65" charset="-120"/>
                  </a:rPr>
                  <a:t>cycle</a:t>
                </a:r>
              </a:p>
              <a:p>
                <a:pPr lvl="1"/>
                <a:r>
                  <a:rPr lang="zh-TW" altLang="en-US" dirty="0">
                    <a:ea typeface="標楷體" panose="03000509000000000000" pitchFamily="65" charset="-12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𝐺</m:t>
                    </m:r>
                  </m:oMath>
                </a14:m>
                <a:r>
                  <a:rPr lang="zh-TW" altLang="en-US" dirty="0">
                    <a:ea typeface="標楷體" panose="03000509000000000000" pitchFamily="65" charset="-120"/>
                  </a:rPr>
                  <a:t>有至少三個邊不在其</a:t>
                </a:r>
                <a:r>
                  <a:rPr lang="en-US" altLang="zh-TW" dirty="0">
                    <a:ea typeface="標楷體" panose="03000509000000000000" pitchFamily="65" charset="-120"/>
                  </a:rPr>
                  <a:t>DFS tree</a:t>
                </a:r>
                <a:r>
                  <a:rPr lang="zh-TW" altLang="en-US" dirty="0">
                    <a:ea typeface="標楷體" panose="03000509000000000000" pitchFamily="65" charset="-120"/>
                  </a:rPr>
                  <a:t>上，則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𝐺</m:t>
                    </m:r>
                  </m:oMath>
                </a14:m>
                <a:r>
                  <a:rPr lang="zh-TW" altLang="en-US" dirty="0">
                    <a:ea typeface="標楷體" panose="03000509000000000000" pitchFamily="65" charset="-120"/>
                  </a:rPr>
                  <a:t>至少有三個</a:t>
                </a:r>
                <a:r>
                  <a:rPr lang="en-US" altLang="zh-TW" dirty="0">
                    <a:ea typeface="標楷體" panose="03000509000000000000" pitchFamily="65" charset="-120"/>
                  </a:rPr>
                  <a:t>cycles</a:t>
                </a:r>
                <a:endParaRPr lang="en-US" altLang="zh-TW" dirty="0">
                  <a:latin typeface="+mj-lt"/>
                  <a:ea typeface="標楷體" panose="03000509000000000000" pitchFamily="65" charset="-120"/>
                </a:endParaRPr>
              </a:p>
              <a:p>
                <a:pPr lvl="1"/>
                <a:r>
                  <a:rPr lang="zh-TW" altLang="en-US" dirty="0">
                    <a:latin typeface="+mj-lt"/>
                    <a:ea typeface="標楷體" panose="03000509000000000000" pitchFamily="65" charset="-12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𝐺</m:t>
                    </m:r>
                  </m:oMath>
                </a14:m>
                <a:r>
                  <a:rPr lang="zh-TW" altLang="en-US" dirty="0">
                    <a:latin typeface="+mj-lt"/>
                    <a:ea typeface="標楷體" panose="03000509000000000000" pitchFamily="65" charset="-120"/>
                  </a:rPr>
                  <a:t>恰有兩個</a:t>
                </a:r>
                <a:r>
                  <a:rPr lang="zh-TW" altLang="en-US" dirty="0">
                    <a:ea typeface="標楷體" panose="03000509000000000000" pitchFamily="65" charset="-120"/>
                  </a:rPr>
                  <a:t>邊</a:t>
                </a:r>
                <a:r>
                  <a:rPr lang="zh-TW" altLang="en-US" dirty="0">
                    <a:latin typeface="+mj-lt"/>
                    <a:ea typeface="標楷體" panose="03000509000000000000" pitchFamily="65" charset="-120"/>
                  </a:rPr>
                  <a:t>不在其</a:t>
                </a:r>
                <a:r>
                  <a:rPr lang="en-US" altLang="zh-TW" dirty="0">
                    <a:latin typeface="+mj-lt"/>
                    <a:ea typeface="標楷體" panose="03000509000000000000" pitchFamily="65" charset="-120"/>
                  </a:rPr>
                  <a:t>DFS tree</a:t>
                </a:r>
                <a:r>
                  <a:rPr lang="zh-TW" altLang="en-US" dirty="0">
                    <a:latin typeface="+mj-lt"/>
                    <a:ea typeface="標楷體" panose="03000509000000000000" pitchFamily="65" charset="-120"/>
                  </a:rPr>
                  <a:t>上，則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𝐺</m:t>
                    </m:r>
                  </m:oMath>
                </a14:m>
                <a:r>
                  <a:rPr lang="zh-TW" altLang="en-US" dirty="0">
                    <a:ea typeface="標楷體" panose="03000509000000000000" pitchFamily="65" charset="-120"/>
                  </a:rPr>
                  <a:t>至少有兩個</a:t>
                </a:r>
                <a:r>
                  <a:rPr lang="en-US" altLang="zh-TW" dirty="0">
                    <a:ea typeface="標楷體" panose="03000509000000000000" pitchFamily="65" charset="-120"/>
                  </a:rPr>
                  <a:t>cycles</a:t>
                </a:r>
                <a:r>
                  <a:rPr lang="zh-TW" altLang="en-US" dirty="0">
                    <a:ea typeface="標楷體" panose="03000509000000000000" pitchFamily="65" charset="-120"/>
                  </a:rPr>
                  <a:t>，但也可能有更多</a:t>
                </a:r>
                <a:r>
                  <a:rPr lang="en-US" altLang="zh-TW" dirty="0">
                    <a:ea typeface="標楷體" panose="03000509000000000000" pitchFamily="65" charset="-120"/>
                  </a:rPr>
                  <a:t>cycles</a:t>
                </a:r>
                <a:r>
                  <a:rPr lang="zh-TW" altLang="en-US" dirty="0">
                    <a:ea typeface="標楷體" panose="03000509000000000000" pitchFamily="65" charset="-120"/>
                  </a:rPr>
                  <a:t>！</a:t>
                </a:r>
                <a:endParaRPr lang="zh-TW" altLang="en-US" dirty="0">
                  <a:latin typeface="+mj-lt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887" b="-10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C:\Users\yzucse\AppData\Local\Microsoft\Windows\Temporary Internet Files\Content.IE5\9NQZRGXA\MC90005527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260648"/>
            <a:ext cx="1296144" cy="127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496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輸入的格式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>
                    <a:latin typeface="+mj-lt"/>
                    <a:ea typeface="標楷體" panose="03000509000000000000" pitchFamily="65" charset="-120"/>
                  </a:rPr>
                  <a:t>第一行是一個正整數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𝑛</m:t>
                    </m:r>
                    <m:r>
                      <a:rPr lang="en-US" altLang="zh-TW" b="0" i="1" dirty="0" smtClean="0">
                        <a:latin typeface="Cambria Math"/>
                      </a:rPr>
                      <m:t>≤9</m:t>
                    </m:r>
                  </m:oMath>
                </a14:m>
                <a:r>
                  <a:rPr lang="zh-TW" altLang="en-US" dirty="0">
                    <a:latin typeface="+mj-lt"/>
                    <a:ea typeface="標楷體" panose="03000509000000000000" pitchFamily="65" charset="-120"/>
                  </a:rPr>
                  <a:t>，用以表示簡單無向圖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𝐺</m:t>
                    </m:r>
                    <m:r>
                      <a:rPr lang="en-US" altLang="zh-TW" b="0" i="1" smtClean="0">
                        <a:latin typeface="Cambria Math"/>
                      </a:rPr>
                      <m:t>=(</m:t>
                    </m:r>
                    <m:r>
                      <m:rPr>
                        <m:lit/>
                      </m:rPr>
                      <a:rPr lang="en-US" altLang="zh-TW" b="0" i="1" smtClean="0">
                        <a:latin typeface="Cambria Math"/>
                      </a:rPr>
                      <m:t>{</m:t>
                    </m:r>
                    <m:r>
                      <a:rPr lang="en-US" altLang="zh-TW" b="0" i="1" smtClean="0">
                        <a:latin typeface="Cambria Math"/>
                      </a:rPr>
                      <m:t>1,2,…,</m:t>
                    </m:r>
                    <m:r>
                      <a:rPr lang="en-US" altLang="zh-TW" b="0" i="1" smtClean="0">
                        <a:latin typeface="Cambria Math"/>
                      </a:rPr>
                      <m:t>𝑛</m:t>
                    </m:r>
                    <m:r>
                      <m:rPr>
                        <m:lit/>
                      </m:rPr>
                      <a:rPr lang="en-US" altLang="zh-TW" b="0" i="1" smtClean="0">
                        <a:latin typeface="Cambria Math"/>
                      </a:rPr>
                      <m:t>}</m:t>
                    </m:r>
                    <m:r>
                      <a:rPr lang="en-US" altLang="zh-TW" b="0" i="1" smtClean="0">
                        <a:latin typeface="Cambria Math"/>
                      </a:rPr>
                      <m:t>, </m:t>
                    </m:r>
                    <m:r>
                      <a:rPr lang="en-US" altLang="zh-TW" b="0" i="1" smtClean="0">
                        <a:latin typeface="Cambria Math"/>
                      </a:rPr>
                      <m:t>𝐸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TW" altLang="en-US" dirty="0">
                    <a:latin typeface="+mj-lt"/>
                    <a:ea typeface="標楷體" panose="03000509000000000000" pitchFamily="65" charset="-120"/>
                  </a:rPr>
                  <a:t>的點數</a:t>
                </a:r>
                <a:endParaRPr lang="en-US" altLang="zh-TW" dirty="0">
                  <a:latin typeface="+mj-lt"/>
                  <a:ea typeface="標楷體" panose="03000509000000000000" pitchFamily="65" charset="-120"/>
                </a:endParaRPr>
              </a:p>
              <a:p>
                <a:r>
                  <a:rPr lang="zh-TW" altLang="en-US" dirty="0">
                    <a:latin typeface="+mj-lt"/>
                    <a:ea typeface="標楷體" panose="03000509000000000000" pitchFamily="65" charset="-120"/>
                  </a:rPr>
                  <a:t>之後的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ea typeface="標楷體" panose="03000509000000000000" pitchFamily="65" charset="-120"/>
                      </a:rPr>
                      <m:t>|</m:t>
                    </m:r>
                    <m:r>
                      <a:rPr lang="en-US" altLang="zh-TW" b="0" i="1" smtClean="0">
                        <a:latin typeface="Cambria Math"/>
                        <a:ea typeface="標楷體" panose="03000509000000000000" pitchFamily="65" charset="-120"/>
                      </a:rPr>
                      <m:t>𝐸</m:t>
                    </m:r>
                    <m:r>
                      <a:rPr lang="en-US" altLang="zh-TW" b="0" i="1" smtClean="0">
                        <a:latin typeface="Cambria Math"/>
                        <a:ea typeface="標楷體" panose="03000509000000000000" pitchFamily="65" charset="-120"/>
                      </a:rPr>
                      <m:t>|</m:t>
                    </m:r>
                  </m:oMath>
                </a14:m>
                <a:r>
                  <a:rPr lang="zh-TW" altLang="en-US" dirty="0">
                    <a:latin typeface="+mj-lt"/>
                    <a:ea typeface="標楷體" panose="03000509000000000000" pitchFamily="65" charset="-120"/>
                  </a:rPr>
                  <a:t>行表示所有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𝐺</m:t>
                    </m:r>
                  </m:oMath>
                </a14:m>
                <a:r>
                  <a:rPr lang="zh-TW" altLang="en-US" dirty="0">
                    <a:latin typeface="+mj-lt"/>
                    <a:ea typeface="標楷體" panose="03000509000000000000" pitchFamily="65" charset="-120"/>
                  </a:rPr>
                  <a:t>的邊，其中每一行恰含有一個邊之兩端點，以空白隔開</a:t>
                </a:r>
                <a:endParaRPr lang="en-US" altLang="zh-TW" dirty="0">
                  <a:latin typeface="+mj-lt"/>
                  <a:ea typeface="標楷體" panose="03000509000000000000" pitchFamily="65" charset="-120"/>
                </a:endParaRPr>
              </a:p>
              <a:p>
                <a:r>
                  <a:rPr lang="zh-TW" altLang="en-US" dirty="0">
                    <a:latin typeface="+mj-lt"/>
                    <a:ea typeface="標楷體" panose="03000509000000000000" pitchFamily="65" charset="-120"/>
                  </a:rPr>
                  <a:t>最後一行寫的是</a:t>
                </a:r>
                <a:r>
                  <a:rPr lang="en-US" altLang="zh-TW" dirty="0">
                    <a:latin typeface="+mj-lt"/>
                    <a:ea typeface="標楷體" panose="03000509000000000000" pitchFamily="65" charset="-120"/>
                  </a:rPr>
                  <a:t>-1</a:t>
                </a:r>
              </a:p>
              <a:p>
                <a:r>
                  <a:rPr lang="zh-TW" altLang="en-US" dirty="0">
                    <a:latin typeface="+mj-lt"/>
                    <a:ea typeface="標楷體" panose="03000509000000000000" pitchFamily="65" charset="-120"/>
                  </a:rPr>
                  <a:t>從</a:t>
                </a:r>
                <a:r>
                  <a:rPr lang="en-US" altLang="zh-TW" dirty="0">
                    <a:latin typeface="+mj-lt"/>
                    <a:ea typeface="標楷體" panose="03000509000000000000" pitchFamily="65" charset="-120"/>
                  </a:rPr>
                  <a:t>standard input</a:t>
                </a:r>
                <a:r>
                  <a:rPr lang="zh-TW" altLang="en-US" dirty="0">
                    <a:latin typeface="+mj-lt"/>
                    <a:ea typeface="標楷體" panose="03000509000000000000" pitchFamily="65" charset="-120"/>
                  </a:rPr>
                  <a:t>給輸入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C:\Users\yzucse\AppData\Local\Microsoft\Windows\Temporary Internet Files\Content.IE5\PG0F8UGK\MC90041885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4293096"/>
            <a:ext cx="3543843" cy="2049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9175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恰有兩邊不在</a:t>
            </a:r>
            <a:r>
              <a:rPr lang="en-US" altLang="zh-TW" dirty="0">
                <a:ea typeface="標楷體" panose="03000509000000000000" pitchFamily="65" charset="-120"/>
              </a:rPr>
              <a:t>DFS tree</a:t>
            </a:r>
            <a:r>
              <a:rPr lang="zh-TW" altLang="en-US" dirty="0">
                <a:ea typeface="標楷體" panose="03000509000000000000" pitchFamily="65" charset="-120"/>
              </a:rPr>
              <a:t>上（</a:t>
            </a:r>
            <a:r>
              <a:rPr lang="en-US" altLang="zh-TW" dirty="0">
                <a:ea typeface="標楷體" panose="03000509000000000000" pitchFamily="65" charset="-120"/>
              </a:rPr>
              <a:t>1/7</a:t>
            </a:r>
            <a:r>
              <a:rPr lang="zh-TW" altLang="en-US" dirty="0">
                <a:ea typeface="標楷體" panose="03000509000000000000" pitchFamily="65" charset="-120"/>
              </a:rPr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j-lt"/>
                <a:ea typeface="標楷體" panose="03000509000000000000" pitchFamily="65" charset="-120"/>
              </a:rPr>
              <a:t>超過兩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cycles</a:t>
            </a:r>
            <a:endParaRPr lang="zh-TW" altLang="en-US" dirty="0">
              <a:latin typeface="+mj-lt"/>
              <a:ea typeface="標楷體" panose="03000509000000000000" pitchFamily="65" charset="-120"/>
            </a:endParaRPr>
          </a:p>
        </p:txBody>
      </p:sp>
      <p:cxnSp>
        <p:nvCxnSpPr>
          <p:cNvPr id="5" name="直線接點 4"/>
          <p:cNvCxnSpPr>
            <a:stCxn id="6" idx="0"/>
            <a:endCxn id="4" idx="3"/>
          </p:cNvCxnSpPr>
          <p:nvPr/>
        </p:nvCxnSpPr>
        <p:spPr>
          <a:xfrm flipV="1">
            <a:off x="3369137" y="2293010"/>
            <a:ext cx="737684" cy="29750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8"/>
          <p:cNvSpPr/>
          <p:nvPr/>
        </p:nvSpPr>
        <p:spPr>
          <a:xfrm>
            <a:off x="2911937" y="25905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8" name="Oval 8"/>
          <p:cNvSpPr/>
          <p:nvPr/>
        </p:nvSpPr>
        <p:spPr>
          <a:xfrm>
            <a:off x="2245314" y="38107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3337586" y="38107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10" name="Oval 8"/>
          <p:cNvSpPr/>
          <p:nvPr/>
        </p:nvSpPr>
        <p:spPr>
          <a:xfrm>
            <a:off x="4569534" y="39453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11" name="Oval 8"/>
          <p:cNvSpPr/>
          <p:nvPr/>
        </p:nvSpPr>
        <p:spPr>
          <a:xfrm>
            <a:off x="5732972" y="36273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12" name="Oval 8"/>
          <p:cNvSpPr/>
          <p:nvPr/>
        </p:nvSpPr>
        <p:spPr>
          <a:xfrm>
            <a:off x="1177346" y="371703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13" name="Oval 8"/>
          <p:cNvSpPr/>
          <p:nvPr/>
        </p:nvSpPr>
        <p:spPr>
          <a:xfrm>
            <a:off x="1761173" y="50145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14" name="Oval 8"/>
          <p:cNvSpPr/>
          <p:nvPr/>
        </p:nvSpPr>
        <p:spPr>
          <a:xfrm>
            <a:off x="5234946" y="494116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cxnSp>
        <p:nvCxnSpPr>
          <p:cNvPr id="18" name="直線接點 17"/>
          <p:cNvCxnSpPr>
            <a:stCxn id="7" idx="0"/>
            <a:endCxn id="4" idx="5"/>
          </p:cNvCxnSpPr>
          <p:nvPr/>
        </p:nvCxnSpPr>
        <p:spPr>
          <a:xfrm flipH="1" flipV="1">
            <a:off x="4753399" y="2293010"/>
            <a:ext cx="481547" cy="29750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8" idx="0"/>
            <a:endCxn id="6" idx="4"/>
          </p:cNvCxnSpPr>
          <p:nvPr/>
        </p:nvCxnSpPr>
        <p:spPr>
          <a:xfrm flipV="1">
            <a:off x="2702514" y="3504916"/>
            <a:ext cx="666623" cy="30582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2" idx="0"/>
            <a:endCxn id="6" idx="3"/>
          </p:cNvCxnSpPr>
          <p:nvPr/>
        </p:nvCxnSpPr>
        <p:spPr>
          <a:xfrm flipV="1">
            <a:off x="1634546" y="3371005"/>
            <a:ext cx="1411302" cy="34602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3" idx="0"/>
          </p:cNvCxnSpPr>
          <p:nvPr/>
        </p:nvCxnSpPr>
        <p:spPr>
          <a:xfrm flipH="1">
            <a:off x="2218373" y="4725144"/>
            <a:ext cx="484141" cy="28944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6" idx="5"/>
            <a:endCxn id="9" idx="0"/>
          </p:cNvCxnSpPr>
          <p:nvPr/>
        </p:nvCxnSpPr>
        <p:spPr>
          <a:xfrm>
            <a:off x="3692426" y="3371005"/>
            <a:ext cx="102360" cy="43973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7" idx="4"/>
            <a:endCxn id="10" idx="0"/>
          </p:cNvCxnSpPr>
          <p:nvPr/>
        </p:nvCxnSpPr>
        <p:spPr>
          <a:xfrm flipH="1">
            <a:off x="5026734" y="3504916"/>
            <a:ext cx="208212" cy="4404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7" idx="5"/>
            <a:endCxn id="11" idx="1"/>
          </p:cNvCxnSpPr>
          <p:nvPr/>
        </p:nvCxnSpPr>
        <p:spPr>
          <a:xfrm>
            <a:off x="5558235" y="3371005"/>
            <a:ext cx="308648" cy="39025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1" idx="3"/>
            <a:endCxn id="14" idx="0"/>
          </p:cNvCxnSpPr>
          <p:nvPr/>
        </p:nvCxnSpPr>
        <p:spPr>
          <a:xfrm flipH="1">
            <a:off x="5692146" y="4407833"/>
            <a:ext cx="174737" cy="53333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11" idx="5"/>
            <a:endCxn id="15" idx="0"/>
          </p:cNvCxnSpPr>
          <p:nvPr/>
        </p:nvCxnSpPr>
        <p:spPr>
          <a:xfrm>
            <a:off x="6513461" y="4407833"/>
            <a:ext cx="416571" cy="26176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15" idx="5"/>
            <a:endCxn id="52" idx="1"/>
          </p:cNvCxnSpPr>
          <p:nvPr/>
        </p:nvCxnSpPr>
        <p:spPr>
          <a:xfrm>
            <a:off x="7253321" y="5450084"/>
            <a:ext cx="210598" cy="26782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手繪多邊形 61"/>
          <p:cNvSpPr/>
          <p:nvPr/>
        </p:nvSpPr>
        <p:spPr>
          <a:xfrm>
            <a:off x="5239372" y="2542103"/>
            <a:ext cx="2011393" cy="2516785"/>
          </a:xfrm>
          <a:custGeom>
            <a:avLst/>
            <a:gdLst>
              <a:gd name="connsiteX0" fmla="*/ 0 w 2011393"/>
              <a:gd name="connsiteY0" fmla="*/ 426728 h 2516785"/>
              <a:gd name="connsiteX1" fmla="*/ 1876301 w 2011393"/>
              <a:gd name="connsiteY1" fmla="*/ 153596 h 2516785"/>
              <a:gd name="connsiteX2" fmla="*/ 1864426 w 2011393"/>
              <a:gd name="connsiteY2" fmla="*/ 2516785 h 2516785"/>
              <a:gd name="connsiteX3" fmla="*/ 1864426 w 2011393"/>
              <a:gd name="connsiteY3" fmla="*/ 2516785 h 251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1393" h="2516785">
                <a:moveTo>
                  <a:pt x="0" y="426728"/>
                </a:moveTo>
                <a:cubicBezTo>
                  <a:pt x="782781" y="115990"/>
                  <a:pt x="1565563" y="-194747"/>
                  <a:pt x="1876301" y="153596"/>
                </a:cubicBezTo>
                <a:cubicBezTo>
                  <a:pt x="2187039" y="501939"/>
                  <a:pt x="1864426" y="2516785"/>
                  <a:pt x="1864426" y="2516785"/>
                </a:cubicBezTo>
                <a:lnTo>
                  <a:pt x="1864426" y="2516785"/>
                </a:ln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Oval 8"/>
          <p:cNvSpPr/>
          <p:nvPr/>
        </p:nvSpPr>
        <p:spPr>
          <a:xfrm>
            <a:off x="4777746" y="25905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15" name="Oval 8"/>
          <p:cNvSpPr/>
          <p:nvPr/>
        </p:nvSpPr>
        <p:spPr>
          <a:xfrm>
            <a:off x="6472832" y="46695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64" name="手繪多邊形 63"/>
          <p:cNvSpPr/>
          <p:nvPr/>
        </p:nvSpPr>
        <p:spPr>
          <a:xfrm>
            <a:off x="4479351" y="1898624"/>
            <a:ext cx="3415849" cy="4027163"/>
          </a:xfrm>
          <a:custGeom>
            <a:avLst/>
            <a:gdLst>
              <a:gd name="connsiteX0" fmla="*/ 0 w 3415849"/>
              <a:gd name="connsiteY0" fmla="*/ 48929 h 4027163"/>
              <a:gd name="connsiteX1" fmla="*/ 2945080 w 3415849"/>
              <a:gd name="connsiteY1" fmla="*/ 559568 h 4027163"/>
              <a:gd name="connsiteX2" fmla="*/ 3408218 w 3415849"/>
              <a:gd name="connsiteY2" fmla="*/ 4027163 h 4027163"/>
              <a:gd name="connsiteX3" fmla="*/ 3408218 w 3415849"/>
              <a:gd name="connsiteY3" fmla="*/ 4027163 h 4027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5849" h="4027163">
                <a:moveTo>
                  <a:pt x="0" y="48929"/>
                </a:moveTo>
                <a:cubicBezTo>
                  <a:pt x="1188522" y="-27271"/>
                  <a:pt x="2377044" y="-103471"/>
                  <a:pt x="2945080" y="559568"/>
                </a:cubicBezTo>
                <a:cubicBezTo>
                  <a:pt x="3513116" y="1222607"/>
                  <a:pt x="3408218" y="4027163"/>
                  <a:pt x="3408218" y="4027163"/>
                </a:cubicBezTo>
                <a:lnTo>
                  <a:pt x="3408218" y="4027163"/>
                </a:ln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Oval 8"/>
          <p:cNvSpPr/>
          <p:nvPr/>
        </p:nvSpPr>
        <p:spPr>
          <a:xfrm>
            <a:off x="3972910" y="151252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52" name="Oval 8"/>
          <p:cNvSpPr/>
          <p:nvPr/>
        </p:nvSpPr>
        <p:spPr>
          <a:xfrm>
            <a:off x="7330008" y="55839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66" name="Oval 8"/>
          <p:cNvSpPr/>
          <p:nvPr/>
        </p:nvSpPr>
        <p:spPr>
          <a:xfrm>
            <a:off x="2875542" y="51274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cxnSp>
        <p:nvCxnSpPr>
          <p:cNvPr id="67" name="直線接點 66"/>
          <p:cNvCxnSpPr>
            <a:stCxn id="8" idx="4"/>
            <a:endCxn id="66" idx="0"/>
          </p:cNvCxnSpPr>
          <p:nvPr/>
        </p:nvCxnSpPr>
        <p:spPr>
          <a:xfrm>
            <a:off x="2702514" y="4725144"/>
            <a:ext cx="630228" cy="40226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8"/>
          <p:cNvSpPr/>
          <p:nvPr/>
        </p:nvSpPr>
        <p:spPr>
          <a:xfrm>
            <a:off x="846773" y="571790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cxnSp>
        <p:nvCxnSpPr>
          <p:cNvPr id="72" name="直線接點 71"/>
          <p:cNvCxnSpPr>
            <a:stCxn id="13" idx="3"/>
            <a:endCxn id="71" idx="7"/>
          </p:cNvCxnSpPr>
          <p:nvPr/>
        </p:nvCxnSpPr>
        <p:spPr>
          <a:xfrm flipH="1">
            <a:off x="1627262" y="5795081"/>
            <a:ext cx="267822" cy="5673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109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恰有兩邊不在</a:t>
            </a:r>
            <a:r>
              <a:rPr lang="en-US" altLang="zh-TW" dirty="0">
                <a:ea typeface="標楷體" panose="03000509000000000000" pitchFamily="65" charset="-120"/>
              </a:rPr>
              <a:t>DFS tree</a:t>
            </a:r>
            <a:r>
              <a:rPr lang="zh-TW" altLang="en-US" dirty="0">
                <a:ea typeface="標楷體" panose="03000509000000000000" pitchFamily="65" charset="-120"/>
              </a:rPr>
              <a:t>上（</a:t>
            </a:r>
            <a:r>
              <a:rPr lang="en-US" altLang="zh-TW" dirty="0">
                <a:ea typeface="標楷體" panose="03000509000000000000" pitchFamily="65" charset="-120"/>
              </a:rPr>
              <a:t>2/7</a:t>
            </a:r>
            <a:r>
              <a:rPr lang="zh-TW" altLang="en-US" dirty="0">
                <a:ea typeface="標楷體" panose="03000509000000000000" pitchFamily="65" charset="-120"/>
              </a:rPr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j-lt"/>
                <a:ea typeface="標楷體" panose="03000509000000000000" pitchFamily="65" charset="-120"/>
              </a:rPr>
              <a:t>超過兩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cycles</a:t>
            </a:r>
            <a:endParaRPr lang="zh-TW" altLang="en-US" dirty="0">
              <a:latin typeface="+mj-lt"/>
              <a:ea typeface="標楷體" panose="03000509000000000000" pitchFamily="65" charset="-120"/>
            </a:endParaRPr>
          </a:p>
        </p:txBody>
      </p:sp>
      <p:cxnSp>
        <p:nvCxnSpPr>
          <p:cNvPr id="5" name="直線接點 4"/>
          <p:cNvCxnSpPr>
            <a:stCxn id="6" idx="0"/>
            <a:endCxn id="4" idx="3"/>
          </p:cNvCxnSpPr>
          <p:nvPr/>
        </p:nvCxnSpPr>
        <p:spPr>
          <a:xfrm flipV="1">
            <a:off x="3369137" y="2293010"/>
            <a:ext cx="737684" cy="29750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8"/>
          <p:cNvSpPr/>
          <p:nvPr/>
        </p:nvSpPr>
        <p:spPr>
          <a:xfrm>
            <a:off x="2911937" y="25905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8" name="Oval 8"/>
          <p:cNvSpPr/>
          <p:nvPr/>
        </p:nvSpPr>
        <p:spPr>
          <a:xfrm>
            <a:off x="2245314" y="38107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3337586" y="38107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10" name="Oval 8"/>
          <p:cNvSpPr/>
          <p:nvPr/>
        </p:nvSpPr>
        <p:spPr>
          <a:xfrm>
            <a:off x="4569534" y="39453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12" name="Oval 8"/>
          <p:cNvSpPr/>
          <p:nvPr/>
        </p:nvSpPr>
        <p:spPr>
          <a:xfrm>
            <a:off x="1177346" y="371703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13" name="Oval 8"/>
          <p:cNvSpPr/>
          <p:nvPr/>
        </p:nvSpPr>
        <p:spPr>
          <a:xfrm>
            <a:off x="1761173" y="50145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cxnSp>
        <p:nvCxnSpPr>
          <p:cNvPr id="18" name="直線接點 17"/>
          <p:cNvCxnSpPr>
            <a:stCxn id="7" idx="0"/>
            <a:endCxn id="4" idx="5"/>
          </p:cNvCxnSpPr>
          <p:nvPr/>
        </p:nvCxnSpPr>
        <p:spPr>
          <a:xfrm flipH="1" flipV="1">
            <a:off x="4753399" y="2293010"/>
            <a:ext cx="481547" cy="29750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8" idx="0"/>
            <a:endCxn id="6" idx="4"/>
          </p:cNvCxnSpPr>
          <p:nvPr/>
        </p:nvCxnSpPr>
        <p:spPr>
          <a:xfrm flipV="1">
            <a:off x="2702514" y="3504916"/>
            <a:ext cx="666623" cy="30582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2" idx="0"/>
            <a:endCxn id="6" idx="3"/>
          </p:cNvCxnSpPr>
          <p:nvPr/>
        </p:nvCxnSpPr>
        <p:spPr>
          <a:xfrm flipV="1">
            <a:off x="1634546" y="3371005"/>
            <a:ext cx="1411302" cy="34602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3" idx="0"/>
          </p:cNvCxnSpPr>
          <p:nvPr/>
        </p:nvCxnSpPr>
        <p:spPr>
          <a:xfrm flipH="1">
            <a:off x="2218373" y="4725144"/>
            <a:ext cx="484141" cy="28944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6" idx="5"/>
            <a:endCxn id="9" idx="0"/>
          </p:cNvCxnSpPr>
          <p:nvPr/>
        </p:nvCxnSpPr>
        <p:spPr>
          <a:xfrm>
            <a:off x="3692426" y="3371005"/>
            <a:ext cx="102360" cy="43973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7" idx="4"/>
            <a:endCxn id="10" idx="0"/>
          </p:cNvCxnSpPr>
          <p:nvPr/>
        </p:nvCxnSpPr>
        <p:spPr>
          <a:xfrm flipH="1">
            <a:off x="5026734" y="3504916"/>
            <a:ext cx="208212" cy="4404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7" idx="5"/>
            <a:endCxn id="11" idx="1"/>
          </p:cNvCxnSpPr>
          <p:nvPr/>
        </p:nvCxnSpPr>
        <p:spPr>
          <a:xfrm>
            <a:off x="5558235" y="3371005"/>
            <a:ext cx="308648" cy="39025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1" idx="3"/>
            <a:endCxn id="14" idx="0"/>
          </p:cNvCxnSpPr>
          <p:nvPr/>
        </p:nvCxnSpPr>
        <p:spPr>
          <a:xfrm flipH="1">
            <a:off x="5692146" y="4407833"/>
            <a:ext cx="174737" cy="53333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11" idx="5"/>
            <a:endCxn id="15" idx="0"/>
          </p:cNvCxnSpPr>
          <p:nvPr/>
        </p:nvCxnSpPr>
        <p:spPr>
          <a:xfrm>
            <a:off x="6513461" y="4407833"/>
            <a:ext cx="416571" cy="26176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15" idx="5"/>
            <a:endCxn id="52" idx="1"/>
          </p:cNvCxnSpPr>
          <p:nvPr/>
        </p:nvCxnSpPr>
        <p:spPr>
          <a:xfrm>
            <a:off x="7253321" y="5450084"/>
            <a:ext cx="210598" cy="26782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手繪多邊形 61"/>
          <p:cNvSpPr/>
          <p:nvPr/>
        </p:nvSpPr>
        <p:spPr>
          <a:xfrm>
            <a:off x="5239372" y="2542103"/>
            <a:ext cx="2011393" cy="2516785"/>
          </a:xfrm>
          <a:custGeom>
            <a:avLst/>
            <a:gdLst>
              <a:gd name="connsiteX0" fmla="*/ 0 w 2011393"/>
              <a:gd name="connsiteY0" fmla="*/ 426728 h 2516785"/>
              <a:gd name="connsiteX1" fmla="*/ 1876301 w 2011393"/>
              <a:gd name="connsiteY1" fmla="*/ 153596 h 2516785"/>
              <a:gd name="connsiteX2" fmla="*/ 1864426 w 2011393"/>
              <a:gd name="connsiteY2" fmla="*/ 2516785 h 2516785"/>
              <a:gd name="connsiteX3" fmla="*/ 1864426 w 2011393"/>
              <a:gd name="connsiteY3" fmla="*/ 2516785 h 251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1393" h="2516785">
                <a:moveTo>
                  <a:pt x="0" y="426728"/>
                </a:moveTo>
                <a:cubicBezTo>
                  <a:pt x="782781" y="115990"/>
                  <a:pt x="1565563" y="-194747"/>
                  <a:pt x="1876301" y="153596"/>
                </a:cubicBezTo>
                <a:cubicBezTo>
                  <a:pt x="2187039" y="501939"/>
                  <a:pt x="1864426" y="2516785"/>
                  <a:pt x="1864426" y="2516785"/>
                </a:cubicBezTo>
                <a:lnTo>
                  <a:pt x="1864426" y="2516785"/>
                </a:ln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Oval 8"/>
          <p:cNvSpPr/>
          <p:nvPr/>
        </p:nvSpPr>
        <p:spPr>
          <a:xfrm>
            <a:off x="4777746" y="25905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15" name="Oval 8"/>
          <p:cNvSpPr/>
          <p:nvPr/>
        </p:nvSpPr>
        <p:spPr>
          <a:xfrm>
            <a:off x="6472832" y="46695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52" name="Oval 8"/>
          <p:cNvSpPr/>
          <p:nvPr/>
        </p:nvSpPr>
        <p:spPr>
          <a:xfrm>
            <a:off x="7330008" y="55839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66" name="Oval 8"/>
          <p:cNvSpPr/>
          <p:nvPr/>
        </p:nvSpPr>
        <p:spPr>
          <a:xfrm>
            <a:off x="2875542" y="51274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cxnSp>
        <p:nvCxnSpPr>
          <p:cNvPr id="67" name="直線接點 66"/>
          <p:cNvCxnSpPr>
            <a:stCxn id="8" idx="4"/>
            <a:endCxn id="66" idx="0"/>
          </p:cNvCxnSpPr>
          <p:nvPr/>
        </p:nvCxnSpPr>
        <p:spPr>
          <a:xfrm>
            <a:off x="2702514" y="4725144"/>
            <a:ext cx="630228" cy="40226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8"/>
          <p:cNvSpPr/>
          <p:nvPr/>
        </p:nvSpPr>
        <p:spPr>
          <a:xfrm>
            <a:off x="846773" y="571790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cxnSp>
        <p:nvCxnSpPr>
          <p:cNvPr id="72" name="直線接點 71"/>
          <p:cNvCxnSpPr>
            <a:stCxn id="13" idx="3"/>
            <a:endCxn id="71" idx="7"/>
          </p:cNvCxnSpPr>
          <p:nvPr/>
        </p:nvCxnSpPr>
        <p:spPr>
          <a:xfrm flipH="1">
            <a:off x="1627262" y="5795081"/>
            <a:ext cx="267822" cy="5673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8"/>
          <p:cNvSpPr/>
          <p:nvPr/>
        </p:nvSpPr>
        <p:spPr>
          <a:xfrm>
            <a:off x="5234946" y="494116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17" name="手繪多邊形 16"/>
          <p:cNvSpPr/>
          <p:nvPr/>
        </p:nvSpPr>
        <p:spPr>
          <a:xfrm>
            <a:off x="4524499" y="1605104"/>
            <a:ext cx="1935740" cy="2432506"/>
          </a:xfrm>
          <a:custGeom>
            <a:avLst/>
            <a:gdLst>
              <a:gd name="connsiteX0" fmla="*/ 0 w 1935740"/>
              <a:gd name="connsiteY0" fmla="*/ 354325 h 2432506"/>
              <a:gd name="connsiteX1" fmla="*/ 1852550 w 1935740"/>
              <a:gd name="connsiteY1" fmla="*/ 164319 h 2432506"/>
              <a:gd name="connsiteX2" fmla="*/ 1638795 w 1935740"/>
              <a:gd name="connsiteY2" fmla="*/ 2432506 h 2432506"/>
              <a:gd name="connsiteX3" fmla="*/ 1638795 w 1935740"/>
              <a:gd name="connsiteY3" fmla="*/ 2432506 h 243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740" h="2432506">
                <a:moveTo>
                  <a:pt x="0" y="354325"/>
                </a:moveTo>
                <a:cubicBezTo>
                  <a:pt x="789709" y="86140"/>
                  <a:pt x="1579418" y="-182044"/>
                  <a:pt x="1852550" y="164319"/>
                </a:cubicBezTo>
                <a:cubicBezTo>
                  <a:pt x="2125682" y="510682"/>
                  <a:pt x="1638795" y="2432506"/>
                  <a:pt x="1638795" y="2432506"/>
                </a:cubicBezTo>
                <a:lnTo>
                  <a:pt x="1638795" y="2432506"/>
                </a:ln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Oval 8"/>
          <p:cNvSpPr/>
          <p:nvPr/>
        </p:nvSpPr>
        <p:spPr>
          <a:xfrm>
            <a:off x="5732972" y="36273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4" name="Oval 8"/>
          <p:cNvSpPr/>
          <p:nvPr/>
        </p:nvSpPr>
        <p:spPr>
          <a:xfrm>
            <a:off x="3972910" y="151252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15729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恰有兩邊不在</a:t>
            </a:r>
            <a:r>
              <a:rPr lang="en-US" altLang="zh-TW" dirty="0">
                <a:ea typeface="標楷體" panose="03000509000000000000" pitchFamily="65" charset="-120"/>
              </a:rPr>
              <a:t>DFS tree</a:t>
            </a:r>
            <a:r>
              <a:rPr lang="zh-TW" altLang="en-US" dirty="0">
                <a:ea typeface="標楷體" panose="03000509000000000000" pitchFamily="65" charset="-120"/>
              </a:rPr>
              <a:t>上（</a:t>
            </a:r>
            <a:r>
              <a:rPr lang="en-US" altLang="zh-TW" dirty="0">
                <a:ea typeface="標楷體" panose="03000509000000000000" pitchFamily="65" charset="-120"/>
              </a:rPr>
              <a:t>3/7</a:t>
            </a:r>
            <a:r>
              <a:rPr lang="zh-TW" altLang="en-US" dirty="0">
                <a:ea typeface="標楷體" panose="03000509000000000000" pitchFamily="65" charset="-120"/>
              </a:rPr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j-lt"/>
                <a:ea typeface="標楷體" panose="03000509000000000000" pitchFamily="65" charset="-120"/>
              </a:rPr>
              <a:t>超過兩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cycles</a:t>
            </a:r>
            <a:endParaRPr lang="zh-TW" altLang="en-US" dirty="0">
              <a:latin typeface="+mj-lt"/>
              <a:ea typeface="標楷體" panose="03000509000000000000" pitchFamily="65" charset="-120"/>
            </a:endParaRPr>
          </a:p>
        </p:txBody>
      </p:sp>
      <p:cxnSp>
        <p:nvCxnSpPr>
          <p:cNvPr id="5" name="直線接點 4"/>
          <p:cNvCxnSpPr>
            <a:stCxn id="6" idx="0"/>
            <a:endCxn id="4" idx="3"/>
          </p:cNvCxnSpPr>
          <p:nvPr/>
        </p:nvCxnSpPr>
        <p:spPr>
          <a:xfrm flipV="1">
            <a:off x="3369137" y="2293010"/>
            <a:ext cx="737684" cy="29750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8"/>
          <p:cNvSpPr/>
          <p:nvPr/>
        </p:nvSpPr>
        <p:spPr>
          <a:xfrm>
            <a:off x="2911937" y="25905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8" name="Oval 8"/>
          <p:cNvSpPr/>
          <p:nvPr/>
        </p:nvSpPr>
        <p:spPr>
          <a:xfrm>
            <a:off x="2245314" y="38107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3337586" y="38107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10" name="Oval 8"/>
          <p:cNvSpPr/>
          <p:nvPr/>
        </p:nvSpPr>
        <p:spPr>
          <a:xfrm>
            <a:off x="4569534" y="39453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11" name="Oval 8"/>
          <p:cNvSpPr/>
          <p:nvPr/>
        </p:nvSpPr>
        <p:spPr>
          <a:xfrm>
            <a:off x="5732972" y="36273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12" name="Oval 8"/>
          <p:cNvSpPr/>
          <p:nvPr/>
        </p:nvSpPr>
        <p:spPr>
          <a:xfrm>
            <a:off x="1177346" y="371703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13" name="Oval 8"/>
          <p:cNvSpPr/>
          <p:nvPr/>
        </p:nvSpPr>
        <p:spPr>
          <a:xfrm>
            <a:off x="1761173" y="50145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cxnSp>
        <p:nvCxnSpPr>
          <p:cNvPr id="18" name="直線接點 17"/>
          <p:cNvCxnSpPr>
            <a:stCxn id="7" idx="0"/>
            <a:endCxn id="4" idx="5"/>
          </p:cNvCxnSpPr>
          <p:nvPr/>
        </p:nvCxnSpPr>
        <p:spPr>
          <a:xfrm flipH="1" flipV="1">
            <a:off x="4753399" y="2293010"/>
            <a:ext cx="481547" cy="29750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8" idx="0"/>
            <a:endCxn id="6" idx="4"/>
          </p:cNvCxnSpPr>
          <p:nvPr/>
        </p:nvCxnSpPr>
        <p:spPr>
          <a:xfrm flipV="1">
            <a:off x="2702514" y="3504916"/>
            <a:ext cx="666623" cy="30582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2" idx="0"/>
            <a:endCxn id="6" idx="3"/>
          </p:cNvCxnSpPr>
          <p:nvPr/>
        </p:nvCxnSpPr>
        <p:spPr>
          <a:xfrm flipV="1">
            <a:off x="1634546" y="3371005"/>
            <a:ext cx="1411302" cy="34602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3" idx="0"/>
          </p:cNvCxnSpPr>
          <p:nvPr/>
        </p:nvCxnSpPr>
        <p:spPr>
          <a:xfrm flipH="1">
            <a:off x="2218373" y="4725144"/>
            <a:ext cx="484141" cy="28944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6" idx="5"/>
            <a:endCxn id="9" idx="0"/>
          </p:cNvCxnSpPr>
          <p:nvPr/>
        </p:nvCxnSpPr>
        <p:spPr>
          <a:xfrm>
            <a:off x="3692426" y="3371005"/>
            <a:ext cx="102360" cy="43973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7" idx="4"/>
            <a:endCxn id="10" idx="0"/>
          </p:cNvCxnSpPr>
          <p:nvPr/>
        </p:nvCxnSpPr>
        <p:spPr>
          <a:xfrm flipH="1">
            <a:off x="5026734" y="3504916"/>
            <a:ext cx="208212" cy="4404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7" idx="5"/>
            <a:endCxn id="11" idx="1"/>
          </p:cNvCxnSpPr>
          <p:nvPr/>
        </p:nvCxnSpPr>
        <p:spPr>
          <a:xfrm>
            <a:off x="5558235" y="3371005"/>
            <a:ext cx="308648" cy="39025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1" idx="3"/>
            <a:endCxn id="14" idx="0"/>
          </p:cNvCxnSpPr>
          <p:nvPr/>
        </p:nvCxnSpPr>
        <p:spPr>
          <a:xfrm flipH="1">
            <a:off x="5692146" y="4407833"/>
            <a:ext cx="174737" cy="53333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11" idx="5"/>
            <a:endCxn id="15" idx="0"/>
          </p:cNvCxnSpPr>
          <p:nvPr/>
        </p:nvCxnSpPr>
        <p:spPr>
          <a:xfrm>
            <a:off x="6513461" y="4407833"/>
            <a:ext cx="416571" cy="26176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15" idx="5"/>
            <a:endCxn id="52" idx="1"/>
          </p:cNvCxnSpPr>
          <p:nvPr/>
        </p:nvCxnSpPr>
        <p:spPr>
          <a:xfrm>
            <a:off x="7253321" y="5450084"/>
            <a:ext cx="210598" cy="26782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手繪多邊形 61"/>
          <p:cNvSpPr/>
          <p:nvPr/>
        </p:nvSpPr>
        <p:spPr>
          <a:xfrm>
            <a:off x="5239372" y="2542103"/>
            <a:ext cx="2011393" cy="2516785"/>
          </a:xfrm>
          <a:custGeom>
            <a:avLst/>
            <a:gdLst>
              <a:gd name="connsiteX0" fmla="*/ 0 w 2011393"/>
              <a:gd name="connsiteY0" fmla="*/ 426728 h 2516785"/>
              <a:gd name="connsiteX1" fmla="*/ 1876301 w 2011393"/>
              <a:gd name="connsiteY1" fmla="*/ 153596 h 2516785"/>
              <a:gd name="connsiteX2" fmla="*/ 1864426 w 2011393"/>
              <a:gd name="connsiteY2" fmla="*/ 2516785 h 2516785"/>
              <a:gd name="connsiteX3" fmla="*/ 1864426 w 2011393"/>
              <a:gd name="connsiteY3" fmla="*/ 2516785 h 251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1393" h="2516785">
                <a:moveTo>
                  <a:pt x="0" y="426728"/>
                </a:moveTo>
                <a:cubicBezTo>
                  <a:pt x="782781" y="115990"/>
                  <a:pt x="1565563" y="-194747"/>
                  <a:pt x="1876301" y="153596"/>
                </a:cubicBezTo>
                <a:cubicBezTo>
                  <a:pt x="2187039" y="501939"/>
                  <a:pt x="1864426" y="2516785"/>
                  <a:pt x="1864426" y="2516785"/>
                </a:cubicBezTo>
                <a:lnTo>
                  <a:pt x="1864426" y="2516785"/>
                </a:ln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Oval 8"/>
          <p:cNvSpPr/>
          <p:nvPr/>
        </p:nvSpPr>
        <p:spPr>
          <a:xfrm>
            <a:off x="4777746" y="25905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15" name="Oval 8"/>
          <p:cNvSpPr/>
          <p:nvPr/>
        </p:nvSpPr>
        <p:spPr>
          <a:xfrm>
            <a:off x="6472832" y="46695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52" name="Oval 8"/>
          <p:cNvSpPr/>
          <p:nvPr/>
        </p:nvSpPr>
        <p:spPr>
          <a:xfrm>
            <a:off x="7330008" y="55839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66" name="Oval 8"/>
          <p:cNvSpPr/>
          <p:nvPr/>
        </p:nvSpPr>
        <p:spPr>
          <a:xfrm>
            <a:off x="2875542" y="51274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cxnSp>
        <p:nvCxnSpPr>
          <p:cNvPr id="67" name="直線接點 66"/>
          <p:cNvCxnSpPr>
            <a:stCxn id="8" idx="4"/>
            <a:endCxn id="66" idx="0"/>
          </p:cNvCxnSpPr>
          <p:nvPr/>
        </p:nvCxnSpPr>
        <p:spPr>
          <a:xfrm>
            <a:off x="2702514" y="4725144"/>
            <a:ext cx="630228" cy="40226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8"/>
          <p:cNvSpPr/>
          <p:nvPr/>
        </p:nvSpPr>
        <p:spPr>
          <a:xfrm>
            <a:off x="846773" y="571790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cxnSp>
        <p:nvCxnSpPr>
          <p:cNvPr id="72" name="直線接點 71"/>
          <p:cNvCxnSpPr>
            <a:stCxn id="13" idx="3"/>
            <a:endCxn id="71" idx="7"/>
          </p:cNvCxnSpPr>
          <p:nvPr/>
        </p:nvCxnSpPr>
        <p:spPr>
          <a:xfrm flipH="1">
            <a:off x="1627262" y="5795081"/>
            <a:ext cx="267822" cy="5673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手繪多邊形 15"/>
          <p:cNvSpPr/>
          <p:nvPr/>
        </p:nvSpPr>
        <p:spPr>
          <a:xfrm>
            <a:off x="4327041" y="2042556"/>
            <a:ext cx="1218736" cy="3716746"/>
          </a:xfrm>
          <a:custGeom>
            <a:avLst/>
            <a:gdLst>
              <a:gd name="connsiteX0" fmla="*/ 90580 w 1218736"/>
              <a:gd name="connsiteY0" fmla="*/ 0 h 3716746"/>
              <a:gd name="connsiteX1" fmla="*/ 114330 w 1218736"/>
              <a:gd name="connsiteY1" fmla="*/ 3396343 h 3716746"/>
              <a:gd name="connsiteX2" fmla="*/ 1218736 w 1218736"/>
              <a:gd name="connsiteY2" fmla="*/ 3574473 h 3716746"/>
              <a:gd name="connsiteX3" fmla="*/ 1218736 w 1218736"/>
              <a:gd name="connsiteY3" fmla="*/ 3574473 h 371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736" h="3716746">
                <a:moveTo>
                  <a:pt x="90580" y="0"/>
                </a:moveTo>
                <a:cubicBezTo>
                  <a:pt x="8442" y="1400299"/>
                  <a:pt x="-73696" y="2800598"/>
                  <a:pt x="114330" y="3396343"/>
                </a:cubicBezTo>
                <a:cubicBezTo>
                  <a:pt x="302356" y="3992088"/>
                  <a:pt x="1218736" y="3574473"/>
                  <a:pt x="1218736" y="3574473"/>
                </a:cubicBezTo>
                <a:lnTo>
                  <a:pt x="1218736" y="3574473"/>
                </a:ln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Oval 8"/>
          <p:cNvSpPr/>
          <p:nvPr/>
        </p:nvSpPr>
        <p:spPr>
          <a:xfrm>
            <a:off x="5234946" y="494116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4" name="Oval 8"/>
          <p:cNvSpPr/>
          <p:nvPr/>
        </p:nvSpPr>
        <p:spPr>
          <a:xfrm>
            <a:off x="3972910" y="151252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43496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恰有兩邊不在</a:t>
            </a:r>
            <a:r>
              <a:rPr lang="en-US" altLang="zh-TW" dirty="0">
                <a:ea typeface="標楷體" panose="03000509000000000000" pitchFamily="65" charset="-120"/>
              </a:rPr>
              <a:t>DFS tree</a:t>
            </a:r>
            <a:r>
              <a:rPr lang="zh-TW" altLang="en-US" dirty="0">
                <a:ea typeface="標楷體" panose="03000509000000000000" pitchFamily="65" charset="-120"/>
              </a:rPr>
              <a:t>上（</a:t>
            </a:r>
            <a:r>
              <a:rPr lang="en-US" altLang="zh-TW" dirty="0">
                <a:ea typeface="標楷體" panose="03000509000000000000" pitchFamily="65" charset="-120"/>
              </a:rPr>
              <a:t>4/7</a:t>
            </a:r>
            <a:r>
              <a:rPr lang="zh-TW" altLang="en-US" dirty="0">
                <a:ea typeface="標楷體" panose="03000509000000000000" pitchFamily="65" charset="-120"/>
              </a:rPr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j-lt"/>
                <a:ea typeface="標楷體" panose="03000509000000000000" pitchFamily="65" charset="-120"/>
              </a:rPr>
              <a:t>恰好兩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cycles</a:t>
            </a:r>
            <a:endParaRPr lang="zh-TW" altLang="en-US" dirty="0">
              <a:latin typeface="+mj-lt"/>
              <a:ea typeface="標楷體" panose="03000509000000000000" pitchFamily="65" charset="-120"/>
            </a:endParaRPr>
          </a:p>
        </p:txBody>
      </p:sp>
      <p:cxnSp>
        <p:nvCxnSpPr>
          <p:cNvPr id="5" name="直線接點 4"/>
          <p:cNvCxnSpPr>
            <a:stCxn id="6" idx="0"/>
            <a:endCxn id="4" idx="3"/>
          </p:cNvCxnSpPr>
          <p:nvPr/>
        </p:nvCxnSpPr>
        <p:spPr>
          <a:xfrm flipV="1">
            <a:off x="3369137" y="2293010"/>
            <a:ext cx="737684" cy="29750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8"/>
          <p:cNvSpPr/>
          <p:nvPr/>
        </p:nvSpPr>
        <p:spPr>
          <a:xfrm>
            <a:off x="2911937" y="25905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8" name="Oval 8"/>
          <p:cNvSpPr/>
          <p:nvPr/>
        </p:nvSpPr>
        <p:spPr>
          <a:xfrm>
            <a:off x="2245314" y="38107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3337586" y="38107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10" name="Oval 8"/>
          <p:cNvSpPr/>
          <p:nvPr/>
        </p:nvSpPr>
        <p:spPr>
          <a:xfrm>
            <a:off x="4569534" y="39453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12" name="Oval 8"/>
          <p:cNvSpPr/>
          <p:nvPr/>
        </p:nvSpPr>
        <p:spPr>
          <a:xfrm>
            <a:off x="1177346" y="371703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cxnSp>
        <p:nvCxnSpPr>
          <p:cNvPr id="18" name="直線接點 17"/>
          <p:cNvCxnSpPr>
            <a:stCxn id="7" idx="0"/>
            <a:endCxn id="4" idx="5"/>
          </p:cNvCxnSpPr>
          <p:nvPr/>
        </p:nvCxnSpPr>
        <p:spPr>
          <a:xfrm flipH="1" flipV="1">
            <a:off x="4753399" y="2293010"/>
            <a:ext cx="481547" cy="29750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8" idx="0"/>
            <a:endCxn id="6" idx="4"/>
          </p:cNvCxnSpPr>
          <p:nvPr/>
        </p:nvCxnSpPr>
        <p:spPr>
          <a:xfrm flipV="1">
            <a:off x="2702514" y="3504916"/>
            <a:ext cx="666623" cy="30582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2" idx="0"/>
            <a:endCxn id="6" idx="3"/>
          </p:cNvCxnSpPr>
          <p:nvPr/>
        </p:nvCxnSpPr>
        <p:spPr>
          <a:xfrm flipV="1">
            <a:off x="1634546" y="3371005"/>
            <a:ext cx="1411302" cy="34602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3" idx="0"/>
          </p:cNvCxnSpPr>
          <p:nvPr/>
        </p:nvCxnSpPr>
        <p:spPr>
          <a:xfrm flipH="1">
            <a:off x="2218373" y="4725144"/>
            <a:ext cx="484141" cy="28944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6" idx="5"/>
            <a:endCxn id="9" idx="0"/>
          </p:cNvCxnSpPr>
          <p:nvPr/>
        </p:nvCxnSpPr>
        <p:spPr>
          <a:xfrm>
            <a:off x="3692426" y="3371005"/>
            <a:ext cx="102360" cy="43973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7" idx="4"/>
            <a:endCxn id="10" idx="0"/>
          </p:cNvCxnSpPr>
          <p:nvPr/>
        </p:nvCxnSpPr>
        <p:spPr>
          <a:xfrm flipH="1">
            <a:off x="5026734" y="3504916"/>
            <a:ext cx="208212" cy="4404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7" idx="5"/>
            <a:endCxn id="11" idx="1"/>
          </p:cNvCxnSpPr>
          <p:nvPr/>
        </p:nvCxnSpPr>
        <p:spPr>
          <a:xfrm>
            <a:off x="5558235" y="3371005"/>
            <a:ext cx="308648" cy="39025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1" idx="3"/>
            <a:endCxn id="14" idx="0"/>
          </p:cNvCxnSpPr>
          <p:nvPr/>
        </p:nvCxnSpPr>
        <p:spPr>
          <a:xfrm flipH="1">
            <a:off x="5692146" y="4407833"/>
            <a:ext cx="174737" cy="53333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11" idx="5"/>
            <a:endCxn id="15" idx="0"/>
          </p:cNvCxnSpPr>
          <p:nvPr/>
        </p:nvCxnSpPr>
        <p:spPr>
          <a:xfrm>
            <a:off x="6513461" y="4407833"/>
            <a:ext cx="416571" cy="26176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15" idx="5"/>
            <a:endCxn id="52" idx="1"/>
          </p:cNvCxnSpPr>
          <p:nvPr/>
        </p:nvCxnSpPr>
        <p:spPr>
          <a:xfrm>
            <a:off x="7253321" y="5450084"/>
            <a:ext cx="210598" cy="26782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手繪多邊形 61"/>
          <p:cNvSpPr/>
          <p:nvPr/>
        </p:nvSpPr>
        <p:spPr>
          <a:xfrm>
            <a:off x="5239372" y="2542103"/>
            <a:ext cx="2011393" cy="2516785"/>
          </a:xfrm>
          <a:custGeom>
            <a:avLst/>
            <a:gdLst>
              <a:gd name="connsiteX0" fmla="*/ 0 w 2011393"/>
              <a:gd name="connsiteY0" fmla="*/ 426728 h 2516785"/>
              <a:gd name="connsiteX1" fmla="*/ 1876301 w 2011393"/>
              <a:gd name="connsiteY1" fmla="*/ 153596 h 2516785"/>
              <a:gd name="connsiteX2" fmla="*/ 1864426 w 2011393"/>
              <a:gd name="connsiteY2" fmla="*/ 2516785 h 2516785"/>
              <a:gd name="connsiteX3" fmla="*/ 1864426 w 2011393"/>
              <a:gd name="connsiteY3" fmla="*/ 2516785 h 251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1393" h="2516785">
                <a:moveTo>
                  <a:pt x="0" y="426728"/>
                </a:moveTo>
                <a:cubicBezTo>
                  <a:pt x="782781" y="115990"/>
                  <a:pt x="1565563" y="-194747"/>
                  <a:pt x="1876301" y="153596"/>
                </a:cubicBezTo>
                <a:cubicBezTo>
                  <a:pt x="2187039" y="501939"/>
                  <a:pt x="1864426" y="2516785"/>
                  <a:pt x="1864426" y="2516785"/>
                </a:cubicBezTo>
                <a:lnTo>
                  <a:pt x="1864426" y="2516785"/>
                </a:ln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Oval 8"/>
          <p:cNvSpPr/>
          <p:nvPr/>
        </p:nvSpPr>
        <p:spPr>
          <a:xfrm>
            <a:off x="4777746" y="25905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15" name="Oval 8"/>
          <p:cNvSpPr/>
          <p:nvPr/>
        </p:nvSpPr>
        <p:spPr>
          <a:xfrm>
            <a:off x="6472832" y="46695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52" name="Oval 8"/>
          <p:cNvSpPr/>
          <p:nvPr/>
        </p:nvSpPr>
        <p:spPr>
          <a:xfrm>
            <a:off x="7330008" y="55839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66" name="Oval 8"/>
          <p:cNvSpPr/>
          <p:nvPr/>
        </p:nvSpPr>
        <p:spPr>
          <a:xfrm>
            <a:off x="2875542" y="51274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cxnSp>
        <p:nvCxnSpPr>
          <p:cNvPr id="67" name="直線接點 66"/>
          <p:cNvCxnSpPr>
            <a:stCxn id="8" idx="4"/>
            <a:endCxn id="66" idx="0"/>
          </p:cNvCxnSpPr>
          <p:nvPr/>
        </p:nvCxnSpPr>
        <p:spPr>
          <a:xfrm>
            <a:off x="2702514" y="4725144"/>
            <a:ext cx="630228" cy="40226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8"/>
          <p:cNvSpPr/>
          <p:nvPr/>
        </p:nvSpPr>
        <p:spPr>
          <a:xfrm>
            <a:off x="846773" y="571790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cxnSp>
        <p:nvCxnSpPr>
          <p:cNvPr id="72" name="直線接點 71"/>
          <p:cNvCxnSpPr>
            <a:stCxn id="13" idx="3"/>
            <a:endCxn id="71" idx="7"/>
          </p:cNvCxnSpPr>
          <p:nvPr/>
        </p:nvCxnSpPr>
        <p:spPr>
          <a:xfrm flipH="1">
            <a:off x="1627262" y="5795081"/>
            <a:ext cx="267822" cy="5673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8"/>
          <p:cNvSpPr/>
          <p:nvPr/>
        </p:nvSpPr>
        <p:spPr>
          <a:xfrm>
            <a:off x="5234946" y="494116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11" name="Oval 8"/>
          <p:cNvSpPr/>
          <p:nvPr/>
        </p:nvSpPr>
        <p:spPr>
          <a:xfrm>
            <a:off x="5732972" y="36273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16" name="手繪多邊形 15"/>
          <p:cNvSpPr/>
          <p:nvPr/>
        </p:nvSpPr>
        <p:spPr>
          <a:xfrm>
            <a:off x="465512" y="1983179"/>
            <a:ext cx="3833356" cy="3550722"/>
          </a:xfrm>
          <a:custGeom>
            <a:avLst/>
            <a:gdLst>
              <a:gd name="connsiteX0" fmla="*/ 3833356 w 3833356"/>
              <a:gd name="connsiteY0" fmla="*/ 0 h 3550722"/>
              <a:gd name="connsiteX1" fmla="*/ 80753 w 3833356"/>
              <a:gd name="connsiteY1" fmla="*/ 1615044 h 3550722"/>
              <a:gd name="connsiteX2" fmla="*/ 1624545 w 3833356"/>
              <a:gd name="connsiteY2" fmla="*/ 3550722 h 355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3356" h="3550722">
                <a:moveTo>
                  <a:pt x="3833356" y="0"/>
                </a:moveTo>
                <a:cubicBezTo>
                  <a:pt x="2141122" y="511628"/>
                  <a:pt x="448888" y="1023257"/>
                  <a:pt x="80753" y="1615044"/>
                </a:cubicBezTo>
                <a:cubicBezTo>
                  <a:pt x="-287382" y="2206831"/>
                  <a:pt x="668581" y="2878776"/>
                  <a:pt x="1624545" y="3550722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Oval 8"/>
          <p:cNvSpPr/>
          <p:nvPr/>
        </p:nvSpPr>
        <p:spPr>
          <a:xfrm>
            <a:off x="1761173" y="50145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4" name="Oval 8"/>
          <p:cNvSpPr/>
          <p:nvPr/>
        </p:nvSpPr>
        <p:spPr>
          <a:xfrm>
            <a:off x="3972910" y="151252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23766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恰有兩邊不在</a:t>
            </a:r>
            <a:r>
              <a:rPr lang="en-US" altLang="zh-TW" dirty="0">
                <a:ea typeface="標楷體" panose="03000509000000000000" pitchFamily="65" charset="-120"/>
              </a:rPr>
              <a:t>DFS tree</a:t>
            </a:r>
            <a:r>
              <a:rPr lang="zh-TW" altLang="en-US" dirty="0">
                <a:ea typeface="標楷體" panose="03000509000000000000" pitchFamily="65" charset="-120"/>
              </a:rPr>
              <a:t>上（</a:t>
            </a:r>
            <a:r>
              <a:rPr lang="en-US" altLang="zh-TW" dirty="0">
                <a:ea typeface="標楷體" panose="03000509000000000000" pitchFamily="65" charset="-120"/>
              </a:rPr>
              <a:t>5/7</a:t>
            </a:r>
            <a:r>
              <a:rPr lang="zh-TW" altLang="en-US" dirty="0">
                <a:ea typeface="標楷體" panose="03000509000000000000" pitchFamily="65" charset="-120"/>
              </a:rPr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j-lt"/>
                <a:ea typeface="標楷體" panose="03000509000000000000" pitchFamily="65" charset="-120"/>
              </a:rPr>
              <a:t>恰好兩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cycles</a:t>
            </a:r>
            <a:endParaRPr lang="zh-TW" altLang="en-US" dirty="0">
              <a:latin typeface="+mj-lt"/>
              <a:ea typeface="標楷體" panose="03000509000000000000" pitchFamily="65" charset="-120"/>
            </a:endParaRPr>
          </a:p>
        </p:txBody>
      </p:sp>
      <p:cxnSp>
        <p:nvCxnSpPr>
          <p:cNvPr id="5" name="直線接點 4"/>
          <p:cNvCxnSpPr>
            <a:stCxn id="6" idx="0"/>
            <a:endCxn id="4" idx="3"/>
          </p:cNvCxnSpPr>
          <p:nvPr/>
        </p:nvCxnSpPr>
        <p:spPr>
          <a:xfrm flipV="1">
            <a:off x="3369137" y="2293010"/>
            <a:ext cx="737684" cy="29750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8"/>
          <p:cNvSpPr/>
          <p:nvPr/>
        </p:nvSpPr>
        <p:spPr>
          <a:xfrm>
            <a:off x="2245314" y="38107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3337586" y="38107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10" name="Oval 8"/>
          <p:cNvSpPr/>
          <p:nvPr/>
        </p:nvSpPr>
        <p:spPr>
          <a:xfrm>
            <a:off x="4569534" y="39453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12" name="Oval 8"/>
          <p:cNvSpPr/>
          <p:nvPr/>
        </p:nvSpPr>
        <p:spPr>
          <a:xfrm>
            <a:off x="1177346" y="371703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cxnSp>
        <p:nvCxnSpPr>
          <p:cNvPr id="18" name="直線接點 17"/>
          <p:cNvCxnSpPr>
            <a:stCxn id="7" idx="0"/>
            <a:endCxn id="4" idx="5"/>
          </p:cNvCxnSpPr>
          <p:nvPr/>
        </p:nvCxnSpPr>
        <p:spPr>
          <a:xfrm flipH="1" flipV="1">
            <a:off x="4753399" y="2293010"/>
            <a:ext cx="481547" cy="29750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8" idx="0"/>
            <a:endCxn id="6" idx="4"/>
          </p:cNvCxnSpPr>
          <p:nvPr/>
        </p:nvCxnSpPr>
        <p:spPr>
          <a:xfrm flipV="1">
            <a:off x="2702514" y="3504916"/>
            <a:ext cx="666623" cy="30582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2" idx="0"/>
            <a:endCxn id="6" idx="3"/>
          </p:cNvCxnSpPr>
          <p:nvPr/>
        </p:nvCxnSpPr>
        <p:spPr>
          <a:xfrm flipV="1">
            <a:off x="1634546" y="3371005"/>
            <a:ext cx="1411302" cy="34602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3" idx="0"/>
          </p:cNvCxnSpPr>
          <p:nvPr/>
        </p:nvCxnSpPr>
        <p:spPr>
          <a:xfrm flipH="1">
            <a:off x="2218373" y="4725144"/>
            <a:ext cx="484141" cy="28944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6" idx="5"/>
            <a:endCxn id="9" idx="0"/>
          </p:cNvCxnSpPr>
          <p:nvPr/>
        </p:nvCxnSpPr>
        <p:spPr>
          <a:xfrm>
            <a:off x="3692426" y="3371005"/>
            <a:ext cx="102360" cy="43973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7" idx="4"/>
            <a:endCxn id="10" idx="0"/>
          </p:cNvCxnSpPr>
          <p:nvPr/>
        </p:nvCxnSpPr>
        <p:spPr>
          <a:xfrm flipH="1">
            <a:off x="5026734" y="3504916"/>
            <a:ext cx="208212" cy="4404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7" idx="5"/>
            <a:endCxn id="11" idx="1"/>
          </p:cNvCxnSpPr>
          <p:nvPr/>
        </p:nvCxnSpPr>
        <p:spPr>
          <a:xfrm>
            <a:off x="5558235" y="3371005"/>
            <a:ext cx="308648" cy="39025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1" idx="3"/>
            <a:endCxn id="14" idx="0"/>
          </p:cNvCxnSpPr>
          <p:nvPr/>
        </p:nvCxnSpPr>
        <p:spPr>
          <a:xfrm flipH="1">
            <a:off x="5692146" y="4407833"/>
            <a:ext cx="174737" cy="53333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11" idx="5"/>
            <a:endCxn id="15" idx="0"/>
          </p:cNvCxnSpPr>
          <p:nvPr/>
        </p:nvCxnSpPr>
        <p:spPr>
          <a:xfrm>
            <a:off x="6513461" y="4407833"/>
            <a:ext cx="416571" cy="26176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15" idx="5"/>
            <a:endCxn id="52" idx="1"/>
          </p:cNvCxnSpPr>
          <p:nvPr/>
        </p:nvCxnSpPr>
        <p:spPr>
          <a:xfrm>
            <a:off x="7253321" y="5450084"/>
            <a:ext cx="210598" cy="26782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手繪多邊形 61"/>
          <p:cNvSpPr/>
          <p:nvPr/>
        </p:nvSpPr>
        <p:spPr>
          <a:xfrm>
            <a:off x="5239372" y="2542103"/>
            <a:ext cx="2011393" cy="2516785"/>
          </a:xfrm>
          <a:custGeom>
            <a:avLst/>
            <a:gdLst>
              <a:gd name="connsiteX0" fmla="*/ 0 w 2011393"/>
              <a:gd name="connsiteY0" fmla="*/ 426728 h 2516785"/>
              <a:gd name="connsiteX1" fmla="*/ 1876301 w 2011393"/>
              <a:gd name="connsiteY1" fmla="*/ 153596 h 2516785"/>
              <a:gd name="connsiteX2" fmla="*/ 1864426 w 2011393"/>
              <a:gd name="connsiteY2" fmla="*/ 2516785 h 2516785"/>
              <a:gd name="connsiteX3" fmla="*/ 1864426 w 2011393"/>
              <a:gd name="connsiteY3" fmla="*/ 2516785 h 251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1393" h="2516785">
                <a:moveTo>
                  <a:pt x="0" y="426728"/>
                </a:moveTo>
                <a:cubicBezTo>
                  <a:pt x="782781" y="115990"/>
                  <a:pt x="1565563" y="-194747"/>
                  <a:pt x="1876301" y="153596"/>
                </a:cubicBezTo>
                <a:cubicBezTo>
                  <a:pt x="2187039" y="501939"/>
                  <a:pt x="1864426" y="2516785"/>
                  <a:pt x="1864426" y="2516785"/>
                </a:cubicBezTo>
                <a:lnTo>
                  <a:pt x="1864426" y="2516785"/>
                </a:ln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Oval 8"/>
          <p:cNvSpPr/>
          <p:nvPr/>
        </p:nvSpPr>
        <p:spPr>
          <a:xfrm>
            <a:off x="4777746" y="25905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15" name="Oval 8"/>
          <p:cNvSpPr/>
          <p:nvPr/>
        </p:nvSpPr>
        <p:spPr>
          <a:xfrm>
            <a:off x="6472832" y="46695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52" name="Oval 8"/>
          <p:cNvSpPr/>
          <p:nvPr/>
        </p:nvSpPr>
        <p:spPr>
          <a:xfrm>
            <a:off x="7330008" y="55839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66" name="Oval 8"/>
          <p:cNvSpPr/>
          <p:nvPr/>
        </p:nvSpPr>
        <p:spPr>
          <a:xfrm>
            <a:off x="2875542" y="51274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cxnSp>
        <p:nvCxnSpPr>
          <p:cNvPr id="67" name="直線接點 66"/>
          <p:cNvCxnSpPr>
            <a:stCxn id="8" idx="4"/>
            <a:endCxn id="66" idx="0"/>
          </p:cNvCxnSpPr>
          <p:nvPr/>
        </p:nvCxnSpPr>
        <p:spPr>
          <a:xfrm>
            <a:off x="2702514" y="4725144"/>
            <a:ext cx="630228" cy="40226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8"/>
          <p:cNvSpPr/>
          <p:nvPr/>
        </p:nvSpPr>
        <p:spPr>
          <a:xfrm>
            <a:off x="846773" y="571790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cxnSp>
        <p:nvCxnSpPr>
          <p:cNvPr id="72" name="直線接點 71"/>
          <p:cNvCxnSpPr>
            <a:stCxn id="13" idx="3"/>
            <a:endCxn id="71" idx="7"/>
          </p:cNvCxnSpPr>
          <p:nvPr/>
        </p:nvCxnSpPr>
        <p:spPr>
          <a:xfrm flipH="1">
            <a:off x="1627262" y="5795081"/>
            <a:ext cx="267822" cy="5673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8"/>
          <p:cNvSpPr/>
          <p:nvPr/>
        </p:nvSpPr>
        <p:spPr>
          <a:xfrm>
            <a:off x="5234946" y="494116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11" name="Oval 8"/>
          <p:cNvSpPr/>
          <p:nvPr/>
        </p:nvSpPr>
        <p:spPr>
          <a:xfrm>
            <a:off x="5732972" y="36273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4" name="Oval 8"/>
          <p:cNvSpPr/>
          <p:nvPr/>
        </p:nvSpPr>
        <p:spPr>
          <a:xfrm>
            <a:off x="3972910" y="151252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17" name="手繪多邊形 16"/>
          <p:cNvSpPr/>
          <p:nvPr/>
        </p:nvSpPr>
        <p:spPr>
          <a:xfrm>
            <a:off x="617804" y="2921330"/>
            <a:ext cx="2647910" cy="2588821"/>
          </a:xfrm>
          <a:custGeom>
            <a:avLst/>
            <a:gdLst>
              <a:gd name="connsiteX0" fmla="*/ 2647910 w 2647910"/>
              <a:gd name="connsiteY0" fmla="*/ 0 h 2588821"/>
              <a:gd name="connsiteX1" fmla="*/ 23464 w 2647910"/>
              <a:gd name="connsiteY1" fmla="*/ 890649 h 2588821"/>
              <a:gd name="connsiteX2" fmla="*/ 1579131 w 2647910"/>
              <a:gd name="connsiteY2" fmla="*/ 2588821 h 2588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10" h="2588821">
                <a:moveTo>
                  <a:pt x="2647910" y="0"/>
                </a:moveTo>
                <a:cubicBezTo>
                  <a:pt x="1424752" y="229589"/>
                  <a:pt x="201594" y="459179"/>
                  <a:pt x="23464" y="890649"/>
                </a:cubicBezTo>
                <a:cubicBezTo>
                  <a:pt x="-154666" y="1322119"/>
                  <a:pt x="712232" y="1955470"/>
                  <a:pt x="1579131" y="2588821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Oval 8"/>
          <p:cNvSpPr/>
          <p:nvPr/>
        </p:nvSpPr>
        <p:spPr>
          <a:xfrm>
            <a:off x="2911937" y="25905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13" name="Oval 8"/>
          <p:cNvSpPr/>
          <p:nvPr/>
        </p:nvSpPr>
        <p:spPr>
          <a:xfrm>
            <a:off x="1761173" y="50145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53253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恰有兩邊不在</a:t>
            </a:r>
            <a:r>
              <a:rPr lang="en-US" altLang="zh-TW" dirty="0">
                <a:ea typeface="標楷體" panose="03000509000000000000" pitchFamily="65" charset="-120"/>
              </a:rPr>
              <a:t>DFS tree</a:t>
            </a:r>
            <a:r>
              <a:rPr lang="zh-TW" altLang="en-US" dirty="0">
                <a:ea typeface="標楷體" panose="03000509000000000000" pitchFamily="65" charset="-120"/>
              </a:rPr>
              <a:t>上（</a:t>
            </a:r>
            <a:r>
              <a:rPr lang="en-US" altLang="zh-TW" dirty="0">
                <a:ea typeface="標楷體" panose="03000509000000000000" pitchFamily="65" charset="-120"/>
              </a:rPr>
              <a:t>6/7</a:t>
            </a:r>
            <a:r>
              <a:rPr lang="zh-TW" altLang="en-US" dirty="0">
                <a:ea typeface="標楷體" panose="03000509000000000000" pitchFamily="65" charset="-120"/>
              </a:rPr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j-lt"/>
                <a:ea typeface="標楷體" panose="03000509000000000000" pitchFamily="65" charset="-120"/>
              </a:rPr>
              <a:t>恰好兩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cycles</a:t>
            </a:r>
            <a:endParaRPr lang="zh-TW" altLang="en-US" dirty="0">
              <a:latin typeface="+mj-lt"/>
              <a:ea typeface="標楷體" panose="03000509000000000000" pitchFamily="65" charset="-120"/>
            </a:endParaRPr>
          </a:p>
        </p:txBody>
      </p:sp>
      <p:cxnSp>
        <p:nvCxnSpPr>
          <p:cNvPr id="5" name="直線接點 4"/>
          <p:cNvCxnSpPr>
            <a:stCxn id="6" idx="0"/>
            <a:endCxn id="4" idx="3"/>
          </p:cNvCxnSpPr>
          <p:nvPr/>
        </p:nvCxnSpPr>
        <p:spPr>
          <a:xfrm flipV="1">
            <a:off x="3369137" y="2293010"/>
            <a:ext cx="737684" cy="29750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8"/>
          <p:cNvSpPr/>
          <p:nvPr/>
        </p:nvSpPr>
        <p:spPr>
          <a:xfrm>
            <a:off x="2245314" y="38107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3337586" y="38107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10" name="Oval 8"/>
          <p:cNvSpPr/>
          <p:nvPr/>
        </p:nvSpPr>
        <p:spPr>
          <a:xfrm>
            <a:off x="4569534" y="39453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12" name="Oval 8"/>
          <p:cNvSpPr/>
          <p:nvPr/>
        </p:nvSpPr>
        <p:spPr>
          <a:xfrm>
            <a:off x="1177346" y="371703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cxnSp>
        <p:nvCxnSpPr>
          <p:cNvPr id="18" name="直線接點 17"/>
          <p:cNvCxnSpPr>
            <a:stCxn id="7" idx="0"/>
            <a:endCxn id="4" idx="5"/>
          </p:cNvCxnSpPr>
          <p:nvPr/>
        </p:nvCxnSpPr>
        <p:spPr>
          <a:xfrm flipH="1" flipV="1">
            <a:off x="4753399" y="2293010"/>
            <a:ext cx="481547" cy="29750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8" idx="0"/>
            <a:endCxn id="6" idx="4"/>
          </p:cNvCxnSpPr>
          <p:nvPr/>
        </p:nvCxnSpPr>
        <p:spPr>
          <a:xfrm flipV="1">
            <a:off x="2702514" y="3504916"/>
            <a:ext cx="666623" cy="30582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2" idx="0"/>
            <a:endCxn id="6" idx="3"/>
          </p:cNvCxnSpPr>
          <p:nvPr/>
        </p:nvCxnSpPr>
        <p:spPr>
          <a:xfrm flipV="1">
            <a:off x="1634546" y="3371005"/>
            <a:ext cx="1411302" cy="34602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stCxn id="8" idx="4"/>
            <a:endCxn id="13" idx="0"/>
          </p:cNvCxnSpPr>
          <p:nvPr/>
        </p:nvCxnSpPr>
        <p:spPr>
          <a:xfrm flipH="1">
            <a:off x="2218373" y="4725144"/>
            <a:ext cx="484141" cy="28944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6" idx="5"/>
            <a:endCxn id="9" idx="0"/>
          </p:cNvCxnSpPr>
          <p:nvPr/>
        </p:nvCxnSpPr>
        <p:spPr>
          <a:xfrm>
            <a:off x="3692426" y="3371005"/>
            <a:ext cx="102360" cy="439739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7" idx="4"/>
            <a:endCxn id="10" idx="0"/>
          </p:cNvCxnSpPr>
          <p:nvPr/>
        </p:nvCxnSpPr>
        <p:spPr>
          <a:xfrm flipH="1">
            <a:off x="5026734" y="3504916"/>
            <a:ext cx="208212" cy="44047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7" idx="5"/>
            <a:endCxn id="11" idx="1"/>
          </p:cNvCxnSpPr>
          <p:nvPr/>
        </p:nvCxnSpPr>
        <p:spPr>
          <a:xfrm>
            <a:off x="5558235" y="3371005"/>
            <a:ext cx="308648" cy="39025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11" idx="3"/>
            <a:endCxn id="14" idx="0"/>
          </p:cNvCxnSpPr>
          <p:nvPr/>
        </p:nvCxnSpPr>
        <p:spPr>
          <a:xfrm flipH="1">
            <a:off x="5692146" y="4407833"/>
            <a:ext cx="174737" cy="533335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11" idx="5"/>
            <a:endCxn id="15" idx="0"/>
          </p:cNvCxnSpPr>
          <p:nvPr/>
        </p:nvCxnSpPr>
        <p:spPr>
          <a:xfrm>
            <a:off x="6513461" y="4407833"/>
            <a:ext cx="416571" cy="26176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15" idx="5"/>
            <a:endCxn id="52" idx="1"/>
          </p:cNvCxnSpPr>
          <p:nvPr/>
        </p:nvCxnSpPr>
        <p:spPr>
          <a:xfrm>
            <a:off x="7253321" y="5450084"/>
            <a:ext cx="210598" cy="26782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8"/>
          <p:cNvSpPr/>
          <p:nvPr/>
        </p:nvSpPr>
        <p:spPr>
          <a:xfrm>
            <a:off x="4777746" y="25905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15" name="Oval 8"/>
          <p:cNvSpPr/>
          <p:nvPr/>
        </p:nvSpPr>
        <p:spPr>
          <a:xfrm>
            <a:off x="6472832" y="46695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66" name="Oval 8"/>
          <p:cNvSpPr/>
          <p:nvPr/>
        </p:nvSpPr>
        <p:spPr>
          <a:xfrm>
            <a:off x="2875542" y="51274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cxnSp>
        <p:nvCxnSpPr>
          <p:cNvPr id="67" name="直線接點 66"/>
          <p:cNvCxnSpPr>
            <a:stCxn id="8" idx="4"/>
            <a:endCxn id="66" idx="0"/>
          </p:cNvCxnSpPr>
          <p:nvPr/>
        </p:nvCxnSpPr>
        <p:spPr>
          <a:xfrm>
            <a:off x="2702514" y="4725144"/>
            <a:ext cx="630228" cy="40226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8"/>
          <p:cNvSpPr/>
          <p:nvPr/>
        </p:nvSpPr>
        <p:spPr>
          <a:xfrm>
            <a:off x="846773" y="571790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cxnSp>
        <p:nvCxnSpPr>
          <p:cNvPr id="72" name="直線接點 71"/>
          <p:cNvCxnSpPr>
            <a:stCxn id="13" idx="3"/>
            <a:endCxn id="71" idx="7"/>
          </p:cNvCxnSpPr>
          <p:nvPr/>
        </p:nvCxnSpPr>
        <p:spPr>
          <a:xfrm flipH="1">
            <a:off x="1627262" y="5795081"/>
            <a:ext cx="267822" cy="5673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8"/>
          <p:cNvSpPr/>
          <p:nvPr/>
        </p:nvSpPr>
        <p:spPr>
          <a:xfrm>
            <a:off x="5234946" y="494116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6" name="Oval 8"/>
          <p:cNvSpPr/>
          <p:nvPr/>
        </p:nvSpPr>
        <p:spPr>
          <a:xfrm>
            <a:off x="2911937" y="25905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13" name="Oval 8"/>
          <p:cNvSpPr/>
          <p:nvPr/>
        </p:nvSpPr>
        <p:spPr>
          <a:xfrm>
            <a:off x="1761173" y="50145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16" name="手繪多邊形 15"/>
          <p:cNvSpPr/>
          <p:nvPr/>
        </p:nvSpPr>
        <p:spPr>
          <a:xfrm>
            <a:off x="6317673" y="4025789"/>
            <a:ext cx="1502250" cy="2027134"/>
          </a:xfrm>
          <a:custGeom>
            <a:avLst/>
            <a:gdLst>
              <a:gd name="connsiteX0" fmla="*/ 0 w 1502250"/>
              <a:gd name="connsiteY0" fmla="*/ 71198 h 2027134"/>
              <a:gd name="connsiteX1" fmla="*/ 1163782 w 1502250"/>
              <a:gd name="connsiteY1" fmla="*/ 213702 h 2027134"/>
              <a:gd name="connsiteX2" fmla="*/ 1472540 w 1502250"/>
              <a:gd name="connsiteY2" fmla="*/ 1864372 h 2027134"/>
              <a:gd name="connsiteX3" fmla="*/ 1472540 w 1502250"/>
              <a:gd name="connsiteY3" fmla="*/ 1876247 h 202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2250" h="2027134">
                <a:moveTo>
                  <a:pt x="0" y="71198"/>
                </a:moveTo>
                <a:cubicBezTo>
                  <a:pt x="459179" y="-6981"/>
                  <a:pt x="918359" y="-85160"/>
                  <a:pt x="1163782" y="213702"/>
                </a:cubicBezTo>
                <a:cubicBezTo>
                  <a:pt x="1409205" y="512564"/>
                  <a:pt x="1421080" y="1587281"/>
                  <a:pt x="1472540" y="1864372"/>
                </a:cubicBezTo>
                <a:cubicBezTo>
                  <a:pt x="1524000" y="2141463"/>
                  <a:pt x="1498270" y="2008855"/>
                  <a:pt x="1472540" y="1876247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Oval 8"/>
          <p:cNvSpPr/>
          <p:nvPr/>
        </p:nvSpPr>
        <p:spPr>
          <a:xfrm>
            <a:off x="7330008" y="55839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19" name="手繪多邊形 18"/>
          <p:cNvSpPr/>
          <p:nvPr/>
        </p:nvSpPr>
        <p:spPr>
          <a:xfrm>
            <a:off x="4393870" y="1863437"/>
            <a:ext cx="2025904" cy="2304802"/>
          </a:xfrm>
          <a:custGeom>
            <a:avLst/>
            <a:gdLst>
              <a:gd name="connsiteX0" fmla="*/ 0 w 2025904"/>
              <a:gd name="connsiteY0" fmla="*/ 36615 h 2304802"/>
              <a:gd name="connsiteX1" fmla="*/ 1888177 w 2025904"/>
              <a:gd name="connsiteY1" fmla="*/ 309747 h 2304802"/>
              <a:gd name="connsiteX2" fmla="*/ 1733798 w 2025904"/>
              <a:gd name="connsiteY2" fmla="*/ 2304802 h 2304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5904" h="2304802">
                <a:moveTo>
                  <a:pt x="0" y="36615"/>
                </a:moveTo>
                <a:cubicBezTo>
                  <a:pt x="799605" y="-15835"/>
                  <a:pt x="1599211" y="-68284"/>
                  <a:pt x="1888177" y="309747"/>
                </a:cubicBezTo>
                <a:cubicBezTo>
                  <a:pt x="2177143" y="687778"/>
                  <a:pt x="1955470" y="1496290"/>
                  <a:pt x="1733798" y="2304802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Oval 8"/>
          <p:cNvSpPr/>
          <p:nvPr/>
        </p:nvSpPr>
        <p:spPr>
          <a:xfrm>
            <a:off x="3972910" y="151252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  <p:sp>
        <p:nvSpPr>
          <p:cNvPr id="11" name="Oval 8"/>
          <p:cNvSpPr/>
          <p:nvPr/>
        </p:nvSpPr>
        <p:spPr>
          <a:xfrm>
            <a:off x="5732972" y="36273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>
                <a:sym typeface="Wingdings" panose="05000000000000000000" pitchFamily="2" charset="2"/>
              </a:rPr>
              <a:t>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397315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恰有兩邊不在</a:t>
            </a:r>
            <a:r>
              <a:rPr lang="en-US" altLang="zh-TW" dirty="0">
                <a:ea typeface="標楷體" panose="03000509000000000000" pitchFamily="65" charset="-120"/>
              </a:rPr>
              <a:t>DFS tree</a:t>
            </a:r>
            <a:r>
              <a:rPr lang="zh-TW" altLang="en-US" dirty="0">
                <a:ea typeface="標楷體" panose="03000509000000000000" pitchFamily="65" charset="-120"/>
              </a:rPr>
              <a:t>上（</a:t>
            </a:r>
            <a:r>
              <a:rPr lang="en-US" altLang="zh-TW" dirty="0">
                <a:ea typeface="標楷體" panose="03000509000000000000" pitchFamily="65" charset="-120"/>
              </a:rPr>
              <a:t>7/7</a:t>
            </a:r>
            <a:r>
              <a:rPr lang="zh-TW" altLang="en-US" dirty="0">
                <a:ea typeface="標楷體" panose="03000509000000000000" pitchFamily="65" charset="-120"/>
              </a:rPr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j-lt"/>
                <a:ea typeface="標楷體" panose="03000509000000000000" pitchFamily="65" charset="-120"/>
              </a:rPr>
              <a:t>在以上幾種情況中，兩個不在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DFS tree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上的邊會各自與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DFS tree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的一些邊形成一個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cycle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，如果這兩個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cycles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有共用邊，則全圖有超過兩個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cycles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，否則全圖恰有兩個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cycles</a:t>
            </a:r>
          </a:p>
          <a:p>
            <a:r>
              <a:rPr lang="zh-TW" altLang="en-US" dirty="0">
                <a:latin typeface="+mj-lt"/>
                <a:ea typeface="標楷體" panose="03000509000000000000" pitchFamily="65" charset="-120"/>
              </a:rPr>
              <a:t>如果改用其它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spanning trees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，也</a:t>
            </a:r>
            <a:r>
              <a:rPr lang="en-US" altLang="zh-TW" dirty="0">
                <a:latin typeface="+mj-lt"/>
                <a:ea typeface="標楷體" panose="03000509000000000000" pitchFamily="65" charset="-120"/>
              </a:rPr>
              <a:t>OK</a:t>
            </a:r>
            <a:endParaRPr lang="zh-TW" altLang="en-US" dirty="0">
              <a:latin typeface="+mj-lt"/>
              <a:ea typeface="標楷體" panose="03000509000000000000" pitchFamily="65" charset="-120"/>
            </a:endParaRPr>
          </a:p>
        </p:txBody>
      </p:sp>
      <p:pic>
        <p:nvPicPr>
          <p:cNvPr id="35" name="Picture 2" descr="C:\Documents and Settings\Ching-Lueh Chang\Local Settings\Temporary Internet Files\Content.IE5\O5M3SP6N\dglxasset[9].asp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1" y="4437112"/>
            <a:ext cx="2320218" cy="2273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5279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Comments?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Picture 4" descr="C:\Users\yzucse\AppData\Local\Microsoft\Windows\Temporary Internet Files\Content.IE5\X1OSN9GU\MC90043248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348880"/>
            <a:ext cx="5218679" cy="311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1209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輸出的格式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>
                    <a:latin typeface="+mj-lt"/>
                    <a:ea typeface="標楷體" panose="03000509000000000000" pitchFamily="65" charset="-12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zh-TW" altLang="en-US" dirty="0">
                    <a:latin typeface="+mj-lt"/>
                    <a:ea typeface="標楷體" panose="03000509000000000000" pitchFamily="65" charset="-120"/>
                  </a:rPr>
                  <a:t>是連通的且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𝐺</m:t>
                    </m:r>
                  </m:oMath>
                </a14:m>
                <a:r>
                  <a:rPr lang="zh-TW" altLang="en-US" dirty="0">
                    <a:latin typeface="+mj-lt"/>
                    <a:ea typeface="標楷體" panose="03000509000000000000" pitchFamily="65" charset="-120"/>
                  </a:rPr>
                  <a:t>擁有至少兩個</a:t>
                </a:r>
                <a:r>
                  <a:rPr lang="en-US" altLang="zh-TW" dirty="0">
                    <a:latin typeface="+mj-lt"/>
                    <a:ea typeface="標楷體" panose="03000509000000000000" pitchFamily="65" charset="-120"/>
                  </a:rPr>
                  <a:t>cycles</a:t>
                </a:r>
                <a:r>
                  <a:rPr lang="zh-TW" altLang="en-US" dirty="0">
                    <a:latin typeface="+mj-lt"/>
                    <a:ea typeface="標楷體" panose="03000509000000000000" pitchFamily="65" charset="-120"/>
                  </a:rPr>
                  <a:t>，則輸出</a:t>
                </a:r>
                <a:r>
                  <a:rPr lang="en-US" altLang="zh-TW" dirty="0">
                    <a:ea typeface="標楷體" panose="03000509000000000000" pitchFamily="65" charset="-120"/>
                  </a:rPr>
                  <a:t>“y”</a:t>
                </a:r>
                <a:r>
                  <a:rPr lang="zh-TW" altLang="en-US" dirty="0">
                    <a:ea typeface="標楷體" panose="03000509000000000000" pitchFamily="65" charset="-120"/>
                  </a:rPr>
                  <a:t>後</a:t>
                </a:r>
                <a:r>
                  <a:rPr lang="zh-TW" altLang="en-US" dirty="0">
                    <a:latin typeface="+mj-lt"/>
                    <a:ea typeface="標楷體" panose="03000509000000000000" pitchFamily="65" charset="-120"/>
                  </a:rPr>
                  <a:t>換行，否則請</a:t>
                </a:r>
                <a:r>
                  <a:rPr lang="zh-TW" altLang="en-US" dirty="0">
                    <a:ea typeface="標楷體" panose="03000509000000000000" pitchFamily="65" charset="-120"/>
                  </a:rPr>
                  <a:t>輸出</a:t>
                </a:r>
                <a:r>
                  <a:rPr lang="en-US" altLang="zh-TW" dirty="0">
                    <a:ea typeface="標楷體" panose="03000509000000000000" pitchFamily="65" charset="-120"/>
                  </a:rPr>
                  <a:t>“n”</a:t>
                </a:r>
                <a:r>
                  <a:rPr lang="zh-TW" altLang="en-US" dirty="0">
                    <a:ea typeface="標楷體" panose="03000509000000000000" pitchFamily="65" charset="-120"/>
                  </a:rPr>
                  <a:t>後換行</a:t>
                </a:r>
                <a:endParaRPr lang="en-US" altLang="zh-TW" dirty="0">
                  <a:latin typeface="+mj-lt"/>
                  <a:ea typeface="標楷體" panose="03000509000000000000" pitchFamily="65" charset="-120"/>
                </a:endParaRPr>
              </a:p>
              <a:p>
                <a:r>
                  <a:rPr lang="zh-TW" altLang="en-US" dirty="0">
                    <a:latin typeface="+mj-lt"/>
                    <a:ea typeface="標楷體" panose="03000509000000000000" pitchFamily="65" charset="-120"/>
                  </a:rPr>
                  <a:t>接著，如果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𝐺</m:t>
                    </m:r>
                  </m:oMath>
                </a14:m>
                <a:r>
                  <a:rPr lang="zh-TW" altLang="en-US" dirty="0">
                    <a:latin typeface="+mj-lt"/>
                    <a:ea typeface="標楷體" panose="03000509000000000000" pitchFamily="65" charset="-120"/>
                  </a:rPr>
                  <a:t>連通且擁有至少三個</a:t>
                </a:r>
                <a:r>
                  <a:rPr lang="en-US" altLang="zh-TW" dirty="0">
                    <a:latin typeface="+mj-lt"/>
                    <a:ea typeface="標楷體" panose="03000509000000000000" pitchFamily="65" charset="-120"/>
                  </a:rPr>
                  <a:t>cycles</a:t>
                </a:r>
                <a:r>
                  <a:rPr lang="zh-TW" altLang="en-US" dirty="0">
                    <a:latin typeface="+mj-lt"/>
                    <a:ea typeface="標楷體" panose="03000509000000000000" pitchFamily="65" charset="-120"/>
                  </a:rPr>
                  <a:t>，再輸出</a:t>
                </a:r>
                <a:r>
                  <a:rPr lang="en-US" altLang="zh-TW" dirty="0">
                    <a:ea typeface="標楷體" panose="03000509000000000000" pitchFamily="65" charset="-120"/>
                  </a:rPr>
                  <a:t>“There are at least three cycles.”</a:t>
                </a:r>
                <a:endParaRPr lang="en-US" altLang="zh-TW" dirty="0">
                  <a:latin typeface="+mj-lt"/>
                  <a:ea typeface="標楷體" panose="03000509000000000000" pitchFamily="65" charset="-120"/>
                </a:endParaRPr>
              </a:p>
              <a:p>
                <a:endParaRPr lang="zh-TW" altLang="en-US" dirty="0">
                  <a:latin typeface="+mj-lt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 r="-10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C:\Users\yzucse\AppData\Local\Microsoft\Windows\Temporary Internet Files\Content.IE5\4XNFD05Y\MC90041885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3861048"/>
            <a:ext cx="36449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102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input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1 2</a:t>
            </a:r>
          </a:p>
          <a:p>
            <a:pPr marL="0" indent="0">
              <a:buNone/>
            </a:pPr>
            <a:r>
              <a:rPr lang="en-US" altLang="zh-TW" dirty="0"/>
              <a:t>3 2</a:t>
            </a:r>
          </a:p>
          <a:p>
            <a:pPr marL="0" indent="0">
              <a:buNone/>
            </a:pPr>
            <a:r>
              <a:rPr lang="en-US" altLang="zh-TW" dirty="0"/>
              <a:t>-1</a:t>
            </a:r>
            <a:endParaRPr lang="zh-TW" altLang="en-US" dirty="0"/>
          </a:p>
        </p:txBody>
      </p:sp>
      <p:pic>
        <p:nvPicPr>
          <p:cNvPr id="4" name="Picture 2" descr="C:\Users\yzucse\AppData\Local\Microsoft\Windows\Temporary Internet Files\Content.IE5\0DBG98ZE\MM900300503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5869" y="3098692"/>
            <a:ext cx="2930587" cy="328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8"/>
          <p:cNvSpPr/>
          <p:nvPr/>
        </p:nvSpPr>
        <p:spPr>
          <a:xfrm>
            <a:off x="3586993" y="20528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1</a:t>
            </a:r>
            <a:endParaRPr lang="zh-TW" altLang="en-US" sz="3200" dirty="0"/>
          </a:p>
        </p:txBody>
      </p:sp>
      <p:sp>
        <p:nvSpPr>
          <p:cNvPr id="6" name="Oval 8"/>
          <p:cNvSpPr/>
          <p:nvPr/>
        </p:nvSpPr>
        <p:spPr>
          <a:xfrm>
            <a:off x="2555776" y="305769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7" name="Oval 8"/>
          <p:cNvSpPr/>
          <p:nvPr/>
        </p:nvSpPr>
        <p:spPr>
          <a:xfrm>
            <a:off x="4044193" y="33786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3</a:t>
            </a:r>
            <a:endParaRPr lang="zh-TW" altLang="en-US" sz="3200" dirty="0"/>
          </a:p>
        </p:txBody>
      </p:sp>
      <p:cxnSp>
        <p:nvCxnSpPr>
          <p:cNvPr id="9" name="直線接點 8"/>
          <p:cNvCxnSpPr>
            <a:stCxn id="5" idx="3"/>
            <a:endCxn id="6" idx="7"/>
          </p:cNvCxnSpPr>
          <p:nvPr/>
        </p:nvCxnSpPr>
        <p:spPr>
          <a:xfrm flipH="1">
            <a:off x="3336265" y="2833309"/>
            <a:ext cx="384639" cy="3583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7" idx="2"/>
            <a:endCxn id="6" idx="6"/>
          </p:cNvCxnSpPr>
          <p:nvPr/>
        </p:nvCxnSpPr>
        <p:spPr>
          <a:xfrm flipH="1" flipV="1">
            <a:off x="3470176" y="3514898"/>
            <a:ext cx="574017" cy="32099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85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output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n</a:t>
            </a:r>
            <a:endParaRPr lang="zh-TW" altLang="en-US" dirty="0"/>
          </a:p>
        </p:txBody>
      </p:sp>
      <p:pic>
        <p:nvPicPr>
          <p:cNvPr id="4" name="Picture 2" descr="C:\Users\yzucse\AppData\Local\Microsoft\Windows\Temporary Internet Files\Content.IE5\0DBG98ZE\MC90041887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2204864"/>
            <a:ext cx="2347913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733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input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6</a:t>
            </a:r>
          </a:p>
          <a:p>
            <a:pPr marL="0" indent="0">
              <a:buNone/>
            </a:pPr>
            <a:r>
              <a:rPr lang="en-US" altLang="zh-TW" dirty="0"/>
              <a:t>1 2</a:t>
            </a:r>
          </a:p>
          <a:p>
            <a:pPr marL="0" indent="0">
              <a:buNone/>
            </a:pPr>
            <a:r>
              <a:rPr lang="en-US" altLang="zh-TW" dirty="0"/>
              <a:t>4 2</a:t>
            </a:r>
          </a:p>
          <a:p>
            <a:pPr marL="0" indent="0">
              <a:buNone/>
            </a:pPr>
            <a:r>
              <a:rPr lang="en-US" altLang="zh-TW" dirty="0"/>
              <a:t>1 3</a:t>
            </a:r>
          </a:p>
          <a:p>
            <a:pPr marL="0" indent="0">
              <a:buNone/>
            </a:pPr>
            <a:r>
              <a:rPr lang="en-US" altLang="zh-TW" dirty="0"/>
              <a:t>4 1</a:t>
            </a:r>
          </a:p>
          <a:p>
            <a:pPr marL="0" indent="0">
              <a:buNone/>
            </a:pPr>
            <a:r>
              <a:rPr lang="en-US" altLang="zh-TW" dirty="0"/>
              <a:t>4 3</a:t>
            </a:r>
          </a:p>
          <a:p>
            <a:pPr marL="0" indent="0">
              <a:buNone/>
            </a:pPr>
            <a:r>
              <a:rPr lang="en-US" altLang="zh-TW" dirty="0"/>
              <a:t>2 3</a:t>
            </a:r>
          </a:p>
          <a:p>
            <a:pPr marL="0" indent="0">
              <a:buNone/>
            </a:pPr>
            <a:r>
              <a:rPr lang="en-US" altLang="zh-TW" dirty="0"/>
              <a:t>6 5</a:t>
            </a:r>
          </a:p>
          <a:p>
            <a:pPr marL="0" indent="0">
              <a:buNone/>
            </a:pPr>
            <a:r>
              <a:rPr lang="en-US" altLang="zh-TW" dirty="0"/>
              <a:t>-1</a:t>
            </a:r>
            <a:endParaRPr lang="zh-TW" altLang="en-US" dirty="0"/>
          </a:p>
        </p:txBody>
      </p:sp>
      <p:pic>
        <p:nvPicPr>
          <p:cNvPr id="4" name="Picture 4" descr="C:\Documents and Settings\DavBan\Local Settings\Temporary Internet Files\Content.IE5\F93UE54T\MC90005448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3861048"/>
            <a:ext cx="244792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8"/>
          <p:cNvSpPr/>
          <p:nvPr/>
        </p:nvSpPr>
        <p:spPr>
          <a:xfrm>
            <a:off x="3586993" y="20528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1</a:t>
            </a:r>
            <a:endParaRPr lang="zh-TW" altLang="en-US" sz="3200" dirty="0"/>
          </a:p>
        </p:txBody>
      </p:sp>
      <p:sp>
        <p:nvSpPr>
          <p:cNvPr id="6" name="Oval 8"/>
          <p:cNvSpPr/>
          <p:nvPr/>
        </p:nvSpPr>
        <p:spPr>
          <a:xfrm>
            <a:off x="2069846" y="306973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7" name="Oval 8"/>
          <p:cNvSpPr/>
          <p:nvPr/>
        </p:nvSpPr>
        <p:spPr>
          <a:xfrm>
            <a:off x="4504417" y="33786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3</a:t>
            </a:r>
            <a:endParaRPr lang="zh-TW" altLang="en-US" sz="3200" dirty="0"/>
          </a:p>
        </p:txBody>
      </p:sp>
      <p:cxnSp>
        <p:nvCxnSpPr>
          <p:cNvPr id="8" name="直線接點 7"/>
          <p:cNvCxnSpPr>
            <a:stCxn id="5" idx="3"/>
            <a:endCxn id="6" idx="7"/>
          </p:cNvCxnSpPr>
          <p:nvPr/>
        </p:nvCxnSpPr>
        <p:spPr>
          <a:xfrm flipH="1">
            <a:off x="2850335" y="2833309"/>
            <a:ext cx="870569" cy="37034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10" idx="0"/>
            <a:endCxn id="6" idx="4"/>
          </p:cNvCxnSpPr>
          <p:nvPr/>
        </p:nvCxnSpPr>
        <p:spPr>
          <a:xfrm flipV="1">
            <a:off x="2292896" y="3984139"/>
            <a:ext cx="234150" cy="45297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8"/>
          <p:cNvSpPr/>
          <p:nvPr/>
        </p:nvSpPr>
        <p:spPr>
          <a:xfrm>
            <a:off x="1835696" y="443711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4</a:t>
            </a:r>
            <a:endParaRPr lang="zh-TW" altLang="en-US" sz="3200" dirty="0"/>
          </a:p>
        </p:txBody>
      </p:sp>
      <p:sp>
        <p:nvSpPr>
          <p:cNvPr id="11" name="Oval 8"/>
          <p:cNvSpPr/>
          <p:nvPr/>
        </p:nvSpPr>
        <p:spPr>
          <a:xfrm>
            <a:off x="4044193" y="47230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5</a:t>
            </a:r>
            <a:endParaRPr lang="zh-TW" altLang="en-US" sz="3200" dirty="0"/>
          </a:p>
        </p:txBody>
      </p:sp>
      <p:sp>
        <p:nvSpPr>
          <p:cNvPr id="12" name="Oval 8"/>
          <p:cNvSpPr/>
          <p:nvPr/>
        </p:nvSpPr>
        <p:spPr>
          <a:xfrm>
            <a:off x="3120942" y="56374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6</a:t>
            </a:r>
            <a:endParaRPr lang="zh-TW" altLang="en-US" sz="3200" dirty="0"/>
          </a:p>
        </p:txBody>
      </p:sp>
      <p:cxnSp>
        <p:nvCxnSpPr>
          <p:cNvPr id="18" name="直線接點 17"/>
          <p:cNvCxnSpPr>
            <a:stCxn id="5" idx="5"/>
            <a:endCxn id="7" idx="1"/>
          </p:cNvCxnSpPr>
          <p:nvPr/>
        </p:nvCxnSpPr>
        <p:spPr>
          <a:xfrm>
            <a:off x="4367482" y="2833309"/>
            <a:ext cx="270846" cy="67929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10" idx="7"/>
            <a:endCxn id="5" idx="4"/>
          </p:cNvCxnSpPr>
          <p:nvPr/>
        </p:nvCxnSpPr>
        <p:spPr>
          <a:xfrm flipV="1">
            <a:off x="2616185" y="2967220"/>
            <a:ext cx="1428008" cy="160380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6"/>
            <a:endCxn id="7" idx="3"/>
          </p:cNvCxnSpPr>
          <p:nvPr/>
        </p:nvCxnSpPr>
        <p:spPr>
          <a:xfrm flipV="1">
            <a:off x="2750096" y="4159185"/>
            <a:ext cx="1888232" cy="73512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6" idx="6"/>
            <a:endCxn id="7" idx="2"/>
          </p:cNvCxnSpPr>
          <p:nvPr/>
        </p:nvCxnSpPr>
        <p:spPr>
          <a:xfrm>
            <a:off x="2984246" y="3526939"/>
            <a:ext cx="1520171" cy="30895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12" idx="7"/>
            <a:endCxn id="11" idx="3"/>
          </p:cNvCxnSpPr>
          <p:nvPr/>
        </p:nvCxnSpPr>
        <p:spPr>
          <a:xfrm flipV="1">
            <a:off x="3901431" y="5503549"/>
            <a:ext cx="276673" cy="26782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89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output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n</a:t>
            </a:r>
            <a:endParaRPr lang="zh-TW" altLang="en-US" dirty="0"/>
          </a:p>
        </p:txBody>
      </p:sp>
      <p:pic>
        <p:nvPicPr>
          <p:cNvPr id="4" name="Picture 17" descr="C:\Users\yzucse\AppData\Local\Microsoft\Windows\Temporary Internet Files\Content.IE5\KVEGE34M\MC90043382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2132856"/>
            <a:ext cx="3816697" cy="3816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249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 input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6</a:t>
            </a:r>
          </a:p>
          <a:p>
            <a:pPr marL="0" indent="0">
              <a:buNone/>
            </a:pPr>
            <a:r>
              <a:rPr lang="en-US" altLang="zh-TW" dirty="0"/>
              <a:t>4 3</a:t>
            </a:r>
          </a:p>
          <a:p>
            <a:pPr marL="0" indent="0">
              <a:buNone/>
            </a:pPr>
            <a:r>
              <a:rPr lang="en-US" altLang="zh-TW" dirty="0"/>
              <a:t>4 5</a:t>
            </a:r>
          </a:p>
          <a:p>
            <a:pPr marL="0" indent="0">
              <a:buNone/>
            </a:pPr>
            <a:r>
              <a:rPr lang="en-US" altLang="zh-TW" dirty="0"/>
              <a:t>4 6</a:t>
            </a:r>
          </a:p>
          <a:p>
            <a:pPr marL="0" indent="0">
              <a:buNone/>
            </a:pPr>
            <a:r>
              <a:rPr lang="en-US" altLang="zh-TW" dirty="0"/>
              <a:t>1 4</a:t>
            </a:r>
          </a:p>
          <a:p>
            <a:pPr marL="0" indent="0">
              <a:buNone/>
            </a:pPr>
            <a:r>
              <a:rPr lang="en-US" altLang="zh-TW" dirty="0"/>
              <a:t>2 4</a:t>
            </a:r>
          </a:p>
          <a:p>
            <a:pPr marL="0" indent="0">
              <a:buNone/>
            </a:pPr>
            <a:r>
              <a:rPr lang="en-US" altLang="zh-TW" dirty="0"/>
              <a:t>3 5</a:t>
            </a:r>
          </a:p>
          <a:p>
            <a:pPr marL="0" indent="0">
              <a:buNone/>
            </a:pPr>
            <a:r>
              <a:rPr lang="en-US" altLang="zh-TW" dirty="0"/>
              <a:t>5 6</a:t>
            </a:r>
          </a:p>
          <a:p>
            <a:pPr marL="0" indent="0">
              <a:buNone/>
            </a:pPr>
            <a:r>
              <a:rPr lang="en-US" altLang="zh-TW" dirty="0"/>
              <a:t>-1</a:t>
            </a:r>
            <a:endParaRPr lang="zh-TW" altLang="en-US" dirty="0"/>
          </a:p>
        </p:txBody>
      </p:sp>
      <p:pic>
        <p:nvPicPr>
          <p:cNvPr id="4" name="Picture 4" descr="C:\Users\yzucse\AppData\Local\Microsoft\Windows\Temporary Internet Files\Content.IE5\X1OSN9GU\MC90041889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2467357"/>
            <a:ext cx="3912865" cy="408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8"/>
          <p:cNvSpPr/>
          <p:nvPr/>
        </p:nvSpPr>
        <p:spPr>
          <a:xfrm>
            <a:off x="3442977" y="17728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1</a:t>
            </a:r>
            <a:endParaRPr lang="zh-TW" altLang="en-US" sz="3200" dirty="0"/>
          </a:p>
        </p:txBody>
      </p:sp>
      <p:sp>
        <p:nvSpPr>
          <p:cNvPr id="6" name="Oval 8"/>
          <p:cNvSpPr/>
          <p:nvPr/>
        </p:nvSpPr>
        <p:spPr>
          <a:xfrm>
            <a:off x="1925830" y="27897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2</a:t>
            </a:r>
            <a:endParaRPr lang="zh-TW" altLang="en-US" sz="3200" dirty="0"/>
          </a:p>
        </p:txBody>
      </p:sp>
      <p:sp>
        <p:nvSpPr>
          <p:cNvPr id="7" name="Oval 8"/>
          <p:cNvSpPr/>
          <p:nvPr/>
        </p:nvSpPr>
        <p:spPr>
          <a:xfrm>
            <a:off x="4360401" y="30986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3</a:t>
            </a:r>
            <a:endParaRPr lang="zh-TW" altLang="en-US" sz="3200" dirty="0"/>
          </a:p>
        </p:txBody>
      </p:sp>
      <p:cxnSp>
        <p:nvCxnSpPr>
          <p:cNvPr id="8" name="直線接點 7"/>
          <p:cNvCxnSpPr>
            <a:stCxn id="5" idx="3"/>
            <a:endCxn id="10" idx="7"/>
          </p:cNvCxnSpPr>
          <p:nvPr/>
        </p:nvCxnSpPr>
        <p:spPr>
          <a:xfrm flipH="1">
            <a:off x="2472169" y="2553305"/>
            <a:ext cx="1104719" cy="173771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10" idx="5"/>
            <a:endCxn id="11" idx="2"/>
          </p:cNvCxnSpPr>
          <p:nvPr/>
        </p:nvCxnSpPr>
        <p:spPr>
          <a:xfrm flipV="1">
            <a:off x="2472169" y="4900256"/>
            <a:ext cx="1428008" cy="3734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8"/>
          <p:cNvSpPr/>
          <p:nvPr/>
        </p:nvSpPr>
        <p:spPr>
          <a:xfrm>
            <a:off x="1691680" y="415710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4</a:t>
            </a:r>
            <a:endParaRPr lang="zh-TW" altLang="en-US" sz="3200" dirty="0"/>
          </a:p>
        </p:txBody>
      </p:sp>
      <p:sp>
        <p:nvSpPr>
          <p:cNvPr id="11" name="Oval 8"/>
          <p:cNvSpPr/>
          <p:nvPr/>
        </p:nvSpPr>
        <p:spPr>
          <a:xfrm>
            <a:off x="3900177" y="444305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5</a:t>
            </a:r>
            <a:endParaRPr lang="zh-TW" altLang="en-US" sz="3200" dirty="0"/>
          </a:p>
        </p:txBody>
      </p:sp>
      <p:sp>
        <p:nvSpPr>
          <p:cNvPr id="12" name="Oval 8"/>
          <p:cNvSpPr/>
          <p:nvPr/>
        </p:nvSpPr>
        <p:spPr>
          <a:xfrm>
            <a:off x="2976926" y="535745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200" dirty="0"/>
              <a:t>6</a:t>
            </a:r>
            <a:endParaRPr lang="zh-TW" altLang="en-US" sz="3200" dirty="0"/>
          </a:p>
        </p:txBody>
      </p:sp>
      <p:cxnSp>
        <p:nvCxnSpPr>
          <p:cNvPr id="13" name="直線接點 12"/>
          <p:cNvCxnSpPr>
            <a:stCxn id="11" idx="0"/>
            <a:endCxn id="7" idx="4"/>
          </p:cNvCxnSpPr>
          <p:nvPr/>
        </p:nvCxnSpPr>
        <p:spPr>
          <a:xfrm flipV="1">
            <a:off x="4357377" y="4013092"/>
            <a:ext cx="460224" cy="42996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10" idx="4"/>
            <a:endCxn id="12" idx="2"/>
          </p:cNvCxnSpPr>
          <p:nvPr/>
        </p:nvCxnSpPr>
        <p:spPr>
          <a:xfrm>
            <a:off x="2148880" y="5071508"/>
            <a:ext cx="828046" cy="74314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10" idx="6"/>
            <a:endCxn id="7" idx="3"/>
          </p:cNvCxnSpPr>
          <p:nvPr/>
        </p:nvCxnSpPr>
        <p:spPr>
          <a:xfrm flipV="1">
            <a:off x="2606080" y="3879181"/>
            <a:ext cx="1888232" cy="73512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>
            <a:stCxn id="6" idx="4"/>
            <a:endCxn id="10" idx="0"/>
          </p:cNvCxnSpPr>
          <p:nvPr/>
        </p:nvCxnSpPr>
        <p:spPr>
          <a:xfrm flipH="1">
            <a:off x="2148880" y="3704135"/>
            <a:ext cx="234150" cy="45297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12" idx="7"/>
            <a:endCxn id="11" idx="3"/>
          </p:cNvCxnSpPr>
          <p:nvPr/>
        </p:nvCxnSpPr>
        <p:spPr>
          <a:xfrm flipV="1">
            <a:off x="3757415" y="5223545"/>
            <a:ext cx="276673" cy="26782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78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900</Words>
  <Application>Microsoft Office PowerPoint</Application>
  <PresentationFormat>如螢幕大小 (4:3)</PresentationFormat>
  <Paragraphs>330</Paragraphs>
  <Slides>37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2" baseType="lpstr">
      <vt:lpstr>標楷體</vt:lpstr>
      <vt:lpstr>Arial</vt:lpstr>
      <vt:lpstr>Calibri</vt:lpstr>
      <vt:lpstr>Cambria Math</vt:lpstr>
      <vt:lpstr>Office 佈景主題</vt:lpstr>
      <vt:lpstr>演算法概論作業二</vt:lpstr>
      <vt:lpstr>作業二要做的事</vt:lpstr>
      <vt:lpstr>輸入的格式</vt:lpstr>
      <vt:lpstr>輸出的格式</vt:lpstr>
      <vt:lpstr>Sample input 1</vt:lpstr>
      <vt:lpstr>Sample output 1</vt:lpstr>
      <vt:lpstr>Sample input 2</vt:lpstr>
      <vt:lpstr>Sample output 2</vt:lpstr>
      <vt:lpstr>Sample input 3</vt:lpstr>
      <vt:lpstr>Sample output 3</vt:lpstr>
      <vt:lpstr>Sample input 4</vt:lpstr>
      <vt:lpstr>Sample output 4</vt:lpstr>
      <vt:lpstr>Sample input 5</vt:lpstr>
      <vt:lpstr>Sample output 5</vt:lpstr>
      <vt:lpstr>Sample input 6</vt:lpstr>
      <vt:lpstr>Sample output 6</vt:lpstr>
      <vt:lpstr>Sample input 7</vt:lpstr>
      <vt:lpstr>Sample output 7</vt:lpstr>
      <vt:lpstr>Sample input 8</vt:lpstr>
      <vt:lpstr>Sample output 8</vt:lpstr>
      <vt:lpstr>Sample input 9</vt:lpstr>
      <vt:lpstr>Sample output 9</vt:lpstr>
      <vt:lpstr>Sample input 10</vt:lpstr>
      <vt:lpstr>Sample output 10</vt:lpstr>
      <vt:lpstr>Sample input 11</vt:lpstr>
      <vt:lpstr>Sample output 11</vt:lpstr>
      <vt:lpstr>格式</vt:lpstr>
      <vt:lpstr>Deadline</vt:lpstr>
      <vt:lpstr>可能的想法</vt:lpstr>
      <vt:lpstr>恰有兩邊不在DFS tree上（1/7）</vt:lpstr>
      <vt:lpstr>恰有兩邊不在DFS tree上（2/7）</vt:lpstr>
      <vt:lpstr>恰有兩邊不在DFS tree上（3/7）</vt:lpstr>
      <vt:lpstr>恰有兩邊不在DFS tree上（4/7）</vt:lpstr>
      <vt:lpstr>恰有兩邊不在DFS tree上（5/7）</vt:lpstr>
      <vt:lpstr>恰有兩邊不在DFS tree上（6/7）</vt:lpstr>
      <vt:lpstr>恰有兩邊不在DFS tree上（7/7）</vt:lpstr>
      <vt:lpstr>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電腦與網路安全概論</dc:title>
  <dc:creator>yzucse</dc:creator>
  <cp:lastModifiedBy>clchang@saturn.yzu.edu.tw</cp:lastModifiedBy>
  <cp:revision>240</cp:revision>
  <dcterms:created xsi:type="dcterms:W3CDTF">2010-09-08T08:22:56Z</dcterms:created>
  <dcterms:modified xsi:type="dcterms:W3CDTF">2024-05-06T17:24:17Z</dcterms:modified>
</cp:coreProperties>
</file>