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60" r:id="rId8"/>
    <p:sldId id="261" r:id="rId9"/>
    <p:sldId id="262" r:id="rId10"/>
    <p:sldId id="263" r:id="rId11"/>
    <p:sldId id="264" r:id="rId12"/>
    <p:sldId id="276" r:id="rId13"/>
    <p:sldId id="281" r:id="rId14"/>
    <p:sldId id="282" r:id="rId15"/>
    <p:sldId id="283" r:id="rId16"/>
    <p:sldId id="290" r:id="rId17"/>
  </p:sldIdLst>
  <p:sldSz cx="11522075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440" y="528"/>
      </p:cViewPr>
      <p:guideLst>
        <p:guide orient="horz" pos="2041"/>
        <p:guide pos="36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80098-E5DC-4816-AEEF-832BC47070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F1A05-06D9-45E5-A566-DCE3388D6A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F1A05-06D9-45E5-A566-DCE3388D6A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F1A05-06D9-45E5-A566-DCE3388D6A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2013055"/>
            <a:ext cx="9793764" cy="13890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25896" y="244507"/>
            <a:ext cx="3266589" cy="52246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6131" y="244507"/>
            <a:ext cx="9607730" cy="52246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61" y="2013056"/>
            <a:ext cx="9793764" cy="138903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8" y="3672099"/>
            <a:ext cx="8065453" cy="16560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8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6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5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3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42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3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9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7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110" y="1512043"/>
            <a:ext cx="10369868" cy="4276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6" y="4164116"/>
            <a:ext cx="9793764" cy="1287035"/>
          </a:xfrm>
          <a:prstGeom prst="rect">
            <a:avLst/>
          </a:prstGeo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6" y="2746577"/>
            <a:ext cx="9793764" cy="1417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864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665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53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39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425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306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92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78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8" y="1191039"/>
            <a:ext cx="5088916" cy="336759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60" y="1191039"/>
            <a:ext cx="5088916" cy="336759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8" y="1450543"/>
            <a:ext cx="5090918" cy="60451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00" b="1"/>
            </a:lvl1pPr>
            <a:lvl2pPr marL="588645" indent="0">
              <a:buNone/>
              <a:defRPr sz="2600" b="1"/>
            </a:lvl2pPr>
            <a:lvl3pPr marL="1176655" indent="0">
              <a:buNone/>
              <a:defRPr sz="2300" b="1"/>
            </a:lvl3pPr>
            <a:lvl4pPr marL="1765300" indent="0">
              <a:buNone/>
              <a:defRPr sz="2100" b="1"/>
            </a:lvl4pPr>
            <a:lvl5pPr marL="2353945" indent="0">
              <a:buNone/>
              <a:defRPr sz="2100" b="1"/>
            </a:lvl5pPr>
            <a:lvl6pPr marL="2942590" indent="0">
              <a:buNone/>
              <a:defRPr sz="2100" b="1"/>
            </a:lvl6pPr>
            <a:lvl7pPr marL="3530600" indent="0">
              <a:buNone/>
              <a:defRPr sz="2100" b="1"/>
            </a:lvl7pPr>
            <a:lvl8pPr marL="4119245" indent="0">
              <a:buNone/>
              <a:defRPr sz="2100" b="1"/>
            </a:lvl8pPr>
            <a:lvl9pPr marL="470789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8" y="2055059"/>
            <a:ext cx="5090918" cy="3733601"/>
          </a:xfrm>
          <a:prstGeom prst="rect">
            <a:avLst/>
          </a:prstGeo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63" y="1450543"/>
            <a:ext cx="5092917" cy="60451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00" b="1"/>
            </a:lvl1pPr>
            <a:lvl2pPr marL="588645" indent="0">
              <a:buNone/>
              <a:defRPr sz="2600" b="1"/>
            </a:lvl2pPr>
            <a:lvl3pPr marL="1176655" indent="0">
              <a:buNone/>
              <a:defRPr sz="2300" b="1"/>
            </a:lvl3pPr>
            <a:lvl4pPr marL="1765300" indent="0">
              <a:buNone/>
              <a:defRPr sz="2100" b="1"/>
            </a:lvl4pPr>
            <a:lvl5pPr marL="2353945" indent="0">
              <a:buNone/>
              <a:defRPr sz="2100" b="1"/>
            </a:lvl5pPr>
            <a:lvl6pPr marL="2942590" indent="0">
              <a:buNone/>
              <a:defRPr sz="2100" b="1"/>
            </a:lvl6pPr>
            <a:lvl7pPr marL="3530600" indent="0">
              <a:buNone/>
              <a:defRPr sz="2100" b="1"/>
            </a:lvl7pPr>
            <a:lvl8pPr marL="4119245" indent="0">
              <a:buNone/>
              <a:defRPr sz="2100" b="1"/>
            </a:lvl8pPr>
            <a:lvl9pPr marL="4707890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63" y="2055059"/>
            <a:ext cx="5092917" cy="3733601"/>
          </a:xfrm>
          <a:prstGeom prst="rect">
            <a:avLst/>
          </a:prstGeo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58007"/>
            <a:ext cx="3790683" cy="1098030"/>
          </a:xfrm>
          <a:prstGeom prst="rect">
            <a:avLst/>
          </a:prstGeo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4" y="258011"/>
            <a:ext cx="6441161" cy="5530650"/>
          </a:xfrm>
          <a:prstGeom prst="rect">
            <a:avLst/>
          </a:prstGeo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356037"/>
            <a:ext cx="3790683" cy="44326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588645" indent="0">
              <a:buNone/>
              <a:defRPr sz="1500"/>
            </a:lvl2pPr>
            <a:lvl3pPr marL="1176655" indent="0">
              <a:buNone/>
              <a:defRPr sz="1300"/>
            </a:lvl3pPr>
            <a:lvl4pPr marL="1765300" indent="0">
              <a:buNone/>
              <a:defRPr sz="1200"/>
            </a:lvl4pPr>
            <a:lvl5pPr marL="2353945" indent="0">
              <a:buNone/>
              <a:defRPr sz="1200"/>
            </a:lvl5pPr>
            <a:lvl6pPr marL="2942590" indent="0">
              <a:buNone/>
              <a:defRPr sz="1200"/>
            </a:lvl6pPr>
            <a:lvl7pPr marL="3530600" indent="0">
              <a:buNone/>
              <a:defRPr sz="1200"/>
            </a:lvl7pPr>
            <a:lvl8pPr marL="4119245" indent="0">
              <a:buNone/>
              <a:defRPr sz="1200"/>
            </a:lvl8pPr>
            <a:lvl9pPr marL="470789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8" y="4536128"/>
            <a:ext cx="6913245" cy="535515"/>
          </a:xfrm>
          <a:prstGeom prst="rect">
            <a:avLst/>
          </a:prstGeo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8" y="579020"/>
            <a:ext cx="6913245" cy="3888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100"/>
            </a:lvl1pPr>
            <a:lvl2pPr marL="588645" indent="0">
              <a:buNone/>
              <a:defRPr sz="3600"/>
            </a:lvl2pPr>
            <a:lvl3pPr marL="1176655" indent="0">
              <a:buNone/>
              <a:defRPr sz="3100"/>
            </a:lvl3pPr>
            <a:lvl4pPr marL="1765300" indent="0">
              <a:buNone/>
              <a:defRPr sz="2600"/>
            </a:lvl4pPr>
            <a:lvl5pPr marL="2353945" indent="0">
              <a:buNone/>
              <a:defRPr sz="2600"/>
            </a:lvl5pPr>
            <a:lvl6pPr marL="2942590" indent="0">
              <a:buNone/>
              <a:defRPr sz="2600"/>
            </a:lvl6pPr>
            <a:lvl7pPr marL="3530600" indent="0">
              <a:buNone/>
              <a:defRPr sz="2600"/>
            </a:lvl7pPr>
            <a:lvl8pPr marL="4119245" indent="0">
              <a:buNone/>
              <a:defRPr sz="2600"/>
            </a:lvl8pPr>
            <a:lvl9pPr marL="4707890" indent="0">
              <a:buNone/>
              <a:defRPr sz="26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8" y="5071640"/>
            <a:ext cx="6913245" cy="760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588645" indent="0">
              <a:buNone/>
              <a:defRPr sz="1500"/>
            </a:lvl2pPr>
            <a:lvl3pPr marL="1176655" indent="0">
              <a:buNone/>
              <a:defRPr sz="1300"/>
            </a:lvl3pPr>
            <a:lvl4pPr marL="1765300" indent="0">
              <a:buNone/>
              <a:defRPr sz="1200"/>
            </a:lvl4pPr>
            <a:lvl5pPr marL="2353945" indent="0">
              <a:buNone/>
              <a:defRPr sz="1200"/>
            </a:lvl5pPr>
            <a:lvl6pPr marL="2942590" indent="0">
              <a:buNone/>
              <a:defRPr sz="1200"/>
            </a:lvl6pPr>
            <a:lvl7pPr marL="3530600" indent="0">
              <a:buNone/>
              <a:defRPr sz="1200"/>
            </a:lvl7pPr>
            <a:lvl8pPr marL="4119245" indent="0">
              <a:buNone/>
              <a:defRPr sz="1200"/>
            </a:lvl8pPr>
            <a:lvl9pPr marL="470789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10" y="1512043"/>
            <a:ext cx="10369868" cy="4276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9" y="204011"/>
            <a:ext cx="2592468" cy="435461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3" y="204011"/>
            <a:ext cx="7585366" cy="43546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FD725410-BEFA-4075-99F8-9B76E6135EB8}" type="datetimeFigureOut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/>
          <a:p>
            <a:pPr defTabSz="1176655"/>
            <a:endParaRPr lang="zh-CN" altLang="en-US" sz="230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/>
          <a:p>
            <a:pPr defTabSz="1176655"/>
            <a:fld id="{ABCBC4E8-88EF-4446-9533-1BB591964EAE}" type="slidenum">
              <a:rPr lang="zh-CN" altLang="en-US" sz="2300" smtClean="0">
                <a:solidFill>
                  <a:srgbClr val="FFFFFF"/>
                </a:solidFill>
              </a:rPr>
            </a:fld>
            <a:endParaRPr lang="zh-CN" altLang="en-US" sz="23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164113"/>
            <a:ext cx="9793764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6132" y="1428039"/>
            <a:ext cx="6437159" cy="40411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55326" y="1428039"/>
            <a:ext cx="6437159" cy="40411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5090917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5" y="1450540"/>
            <a:ext cx="5092917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5" y="2055056"/>
            <a:ext cx="5092917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58007"/>
            <a:ext cx="3790683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58007"/>
            <a:ext cx="6441160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356037"/>
            <a:ext cx="3790683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4536122"/>
            <a:ext cx="6913245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579016"/>
            <a:ext cx="6913245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071637"/>
            <a:ext cx="6913245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512041"/>
            <a:ext cx="10369868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522075" cy="64811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1176655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1325" indent="-44132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6310" indent="-367665" algn="l" defTabSz="1176655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71295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9305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7950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6595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5240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13250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01895" indent="-294005" algn="l" defTabSz="11766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8645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6655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530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3945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4259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3060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9245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7890" algn="l" defTabSz="11766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8.pn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3128" y="-215265"/>
            <a:ext cx="11522074" cy="6481167"/>
          </a:xfrm>
          <a:prstGeom prst="rect">
            <a:avLst/>
          </a:prstGeom>
        </p:spPr>
      </p:pic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-1299" y="2163503"/>
            <a:ext cx="11522074" cy="2154159"/>
          </a:xfrm>
          <a:prstGeom prst="rect">
            <a:avLst/>
          </a:prstGeom>
          <a:solidFill>
            <a:srgbClr val="3536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3491865" y="4635500"/>
            <a:ext cx="7455535" cy="110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effectLst/>
                <a:latin typeface="Agency FB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effectLst/>
                <a:latin typeface="Agency FB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effectLst/>
                <a:latin typeface="Agency FB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ersonal project report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effectLst/>
                <a:latin typeface="Agency FB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effectLst/>
                <a:latin typeface="Agency FB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PPT</a:t>
            </a:r>
            <a:endParaRPr kumimoji="0" lang="en-US" altLang="zh-CN" sz="3600" b="0" i="0" u="none" strike="noStrike" cap="none" normalizeH="0" baseline="0" dirty="0" smtClean="0">
              <a:ln>
                <a:noFill/>
              </a:ln>
              <a:effectLst/>
              <a:latin typeface="Agency FB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normalizeH="0" baseline="0" dirty="0" smtClean="0">
              <a:ln>
                <a:noFill/>
              </a:ln>
              <a:effectLst/>
              <a:latin typeface="Agency FB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370128" y="5235739"/>
            <a:ext cx="0" cy="318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437548" y="5235739"/>
            <a:ext cx="0" cy="318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492760" y="5217324"/>
            <a:ext cx="0" cy="318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9643295" y="5207799"/>
            <a:ext cx="0" cy="318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0737598" y="5212995"/>
            <a:ext cx="0" cy="313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70297" y="5235739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项目报告</a:t>
            </a:r>
            <a:endParaRPr lang="zh-CN" altLang="en-US" sz="1600" dirty="0"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37504" y="5235739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成果展示</a:t>
            </a:r>
            <a:endParaRPr lang="zh-CN" altLang="en-US" sz="1600" dirty="0"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18259" y="5235739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项目总结</a:t>
            </a:r>
            <a:endParaRPr lang="zh-CN" altLang="en-US" sz="1600" dirty="0"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77255" y="5212879"/>
            <a:ext cx="1097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 </a:t>
            </a:r>
            <a:r>
              <a:rPr lang="zh-CN" altLang="en-US" sz="1600" dirty="0" smtClean="0"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毕业计划</a:t>
            </a:r>
            <a:endParaRPr lang="zh-CN" altLang="en-US" sz="1600" dirty="0" smtClean="0"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349828" y="2683465"/>
            <a:ext cx="582993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个人项目汇报</a:t>
            </a:r>
            <a:r>
              <a:rPr lang="en-US" altLang="zh-CN" sz="5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5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28690" y="431775"/>
            <a:ext cx="319024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30920" y="5845175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汇报人：白国帅</a:t>
            </a:r>
            <a:endParaRPr lang="zh-CN" altLang="en-US" sz="2400"/>
          </a:p>
        </p:txBody>
      </p:sp>
    </p:spTree>
  </p:cSld>
  <p:clrMapOvr>
    <a:masterClrMapping/>
  </p:clrMapOvr>
  <p:transition spd="slow" advTm="302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7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0" animBg="1"/>
      <p:bldP spid="15" grpId="0"/>
      <p:bldP spid="21" grpId="0"/>
      <p:bldP spid="22" grpId="0"/>
      <p:bldP spid="23" grpId="0"/>
      <p:bldP spid="24" grpId="0"/>
      <p:bldP spid="81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 136"/>
          <p:cNvSpPr/>
          <p:nvPr/>
        </p:nvSpPr>
        <p:spPr bwMode="auto">
          <a:xfrm>
            <a:off x="30480" y="-43815"/>
            <a:ext cx="11664950" cy="6480175"/>
          </a:xfrm>
          <a:prstGeom prst="rect">
            <a:avLst/>
          </a:prstGeom>
          <a:solidFill>
            <a:srgbClr val="000000">
              <a:alpha val="8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69" name="Elbow Connector 91"/>
          <p:cNvCxnSpPr/>
          <p:nvPr/>
        </p:nvCxnSpPr>
        <p:spPr>
          <a:xfrm rot="5400000" flipH="1" flipV="1">
            <a:off x="2831759" y="3390205"/>
            <a:ext cx="15653" cy="1980526"/>
          </a:xfrm>
          <a:prstGeom prst="bentConnector3">
            <a:avLst>
              <a:gd name="adj1" fmla="val 1800000"/>
            </a:avLst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</p:cxnSp>
      <p:cxnSp>
        <p:nvCxnSpPr>
          <p:cNvPr id="70" name="Elbow Connector 92"/>
          <p:cNvCxnSpPr/>
          <p:nvPr/>
        </p:nvCxnSpPr>
        <p:spPr>
          <a:xfrm rot="16200000" flipH="1">
            <a:off x="4804363" y="4173342"/>
            <a:ext cx="15653" cy="1980526"/>
          </a:xfrm>
          <a:prstGeom prst="bentConnector3">
            <a:avLst>
              <a:gd name="adj1" fmla="val 1800000"/>
            </a:avLst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</p:cxnSp>
      <p:cxnSp>
        <p:nvCxnSpPr>
          <p:cNvPr id="71" name="Elbow Connector 93"/>
          <p:cNvCxnSpPr/>
          <p:nvPr/>
        </p:nvCxnSpPr>
        <p:spPr>
          <a:xfrm rot="5400000" flipH="1" flipV="1">
            <a:off x="6784891" y="3390205"/>
            <a:ext cx="15653" cy="1980526"/>
          </a:xfrm>
          <a:prstGeom prst="bentConnector3">
            <a:avLst>
              <a:gd name="adj1" fmla="val 1800000"/>
            </a:avLst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</p:cxnSp>
      <p:cxnSp>
        <p:nvCxnSpPr>
          <p:cNvPr id="72" name="Elbow Connector 94"/>
          <p:cNvCxnSpPr/>
          <p:nvPr/>
        </p:nvCxnSpPr>
        <p:spPr>
          <a:xfrm rot="16200000" flipH="1">
            <a:off x="4801773" y="1957223"/>
            <a:ext cx="20833" cy="1980526"/>
          </a:xfrm>
          <a:prstGeom prst="bentConnector3">
            <a:avLst>
              <a:gd name="adj1" fmla="val 1800000"/>
            </a:avLst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</p:cxnSp>
      <p:cxnSp>
        <p:nvCxnSpPr>
          <p:cNvPr id="73" name="Elbow Connector 95"/>
          <p:cNvCxnSpPr/>
          <p:nvPr/>
        </p:nvCxnSpPr>
        <p:spPr>
          <a:xfrm rot="5400000" flipH="1" flipV="1">
            <a:off x="6784107" y="1166085"/>
            <a:ext cx="17220" cy="1980526"/>
          </a:xfrm>
          <a:prstGeom prst="bentConnector3">
            <a:avLst>
              <a:gd name="adj1" fmla="val 1800000"/>
            </a:avLst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</p:cxnSp>
      <p:cxnSp>
        <p:nvCxnSpPr>
          <p:cNvPr id="74" name="Elbow Connector 96"/>
          <p:cNvCxnSpPr/>
          <p:nvPr/>
        </p:nvCxnSpPr>
        <p:spPr>
          <a:xfrm rot="16200000" flipH="1">
            <a:off x="8762828" y="1957226"/>
            <a:ext cx="20833" cy="1980526"/>
          </a:xfrm>
          <a:prstGeom prst="bentConnector3">
            <a:avLst>
              <a:gd name="adj1" fmla="val 1800000"/>
            </a:avLst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</p:cxnSp>
      <p:cxnSp>
        <p:nvCxnSpPr>
          <p:cNvPr id="75" name="Elbow Connector 97"/>
          <p:cNvCxnSpPr>
            <a:stCxn id="122" idx="6"/>
            <a:endCxn id="134" idx="2"/>
          </p:cNvCxnSpPr>
          <p:nvPr/>
        </p:nvCxnSpPr>
        <p:spPr>
          <a:xfrm flipH="1">
            <a:off x="1448450" y="2546613"/>
            <a:ext cx="8704625" cy="2232118"/>
          </a:xfrm>
          <a:prstGeom prst="bentConnector5">
            <a:avLst>
              <a:gd name="adj1" fmla="val -3277"/>
              <a:gd name="adj2" fmla="val 50000"/>
              <a:gd name="adj3" fmla="val 103277"/>
            </a:avLst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</p:cxnSp>
      <p:cxnSp>
        <p:nvCxnSpPr>
          <p:cNvPr id="76" name="Elbow Connector 98"/>
          <p:cNvCxnSpPr/>
          <p:nvPr/>
        </p:nvCxnSpPr>
        <p:spPr>
          <a:xfrm rot="5400000" flipH="1" flipV="1">
            <a:off x="2823048" y="1166085"/>
            <a:ext cx="17220" cy="1980526"/>
          </a:xfrm>
          <a:prstGeom prst="bentConnector3">
            <a:avLst>
              <a:gd name="adj1" fmla="val 1800000"/>
            </a:avLst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</p:cxnSp>
      <p:cxnSp>
        <p:nvCxnSpPr>
          <p:cNvPr id="77" name="Elbow Connector 99"/>
          <p:cNvCxnSpPr/>
          <p:nvPr/>
        </p:nvCxnSpPr>
        <p:spPr>
          <a:xfrm rot="16200000" flipH="1">
            <a:off x="8762038" y="4173343"/>
            <a:ext cx="15653" cy="1980526"/>
          </a:xfrm>
          <a:prstGeom prst="bentConnector3">
            <a:avLst>
              <a:gd name="adj1" fmla="val 1800000"/>
            </a:avLst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</p:cxnSp>
      <p:grpSp>
        <p:nvGrpSpPr>
          <p:cNvPr id="78" name="Group 4"/>
          <p:cNvGrpSpPr/>
          <p:nvPr/>
        </p:nvGrpSpPr>
        <p:grpSpPr>
          <a:xfrm>
            <a:off x="2186546" y="2013175"/>
            <a:ext cx="1242428" cy="520055"/>
            <a:chOff x="1714004" y="1597914"/>
            <a:chExt cx="973923" cy="412783"/>
          </a:xfrm>
        </p:grpSpPr>
        <p:sp>
          <p:nvSpPr>
            <p:cNvPr id="79" name="Rectangle 109"/>
            <p:cNvSpPr/>
            <p:nvPr/>
          </p:nvSpPr>
          <p:spPr>
            <a:xfrm>
              <a:off x="1714004" y="1770280"/>
              <a:ext cx="973923" cy="2404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京东</a:t>
              </a:r>
              <a:r>
                <a:rPr lang="en-US" altLang="zh-CN" sz="1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app</a:t>
              </a:r>
              <a:endParaRPr lang="en-US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714004" y="1597914"/>
              <a:ext cx="952327" cy="247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选择项目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 rot="16200000">
            <a:off x="851092" y="2337562"/>
            <a:ext cx="660221" cy="371147"/>
          </a:xfrm>
          <a:prstGeom prst="rect">
            <a:avLst/>
          </a:prstGeom>
          <a:noFill/>
        </p:spPr>
        <p:txBody>
          <a:bodyPr wrap="none" lIns="123718" tIns="61859" rIns="123718" bIns="6185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开始</a:t>
            </a:r>
            <a:endParaRPr 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 rot="5400000">
            <a:off x="10074982" y="4585522"/>
            <a:ext cx="660221" cy="371147"/>
          </a:xfrm>
          <a:prstGeom prst="rect">
            <a:avLst/>
          </a:prstGeom>
          <a:noFill/>
        </p:spPr>
        <p:txBody>
          <a:bodyPr wrap="none" lIns="123718" tIns="61859" rIns="123718" bIns="6185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当前</a:t>
            </a:r>
            <a:endParaRPr 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85" name="Group 158"/>
          <p:cNvGrpSpPr/>
          <p:nvPr/>
        </p:nvGrpSpPr>
        <p:grpSpPr>
          <a:xfrm>
            <a:off x="4176861" y="2013175"/>
            <a:ext cx="1242428" cy="520055"/>
            <a:chOff x="1714004" y="1597914"/>
            <a:chExt cx="973923" cy="412783"/>
          </a:xfrm>
        </p:grpSpPr>
        <p:sp>
          <p:nvSpPr>
            <p:cNvPr id="86" name="Rectangle 159"/>
            <p:cNvSpPr/>
            <p:nvPr/>
          </p:nvSpPr>
          <p:spPr>
            <a:xfrm>
              <a:off x="1714004" y="1770280"/>
              <a:ext cx="973923" cy="2404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创建设计稿</a:t>
              </a:r>
              <a:endPara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714004" y="1597914"/>
              <a:ext cx="952327" cy="247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手机</a:t>
              </a: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截图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88" name="Group 161"/>
          <p:cNvGrpSpPr/>
          <p:nvPr/>
        </p:nvGrpSpPr>
        <p:grpSpPr>
          <a:xfrm>
            <a:off x="6199572" y="2013175"/>
            <a:ext cx="1242428" cy="520055"/>
            <a:chOff x="1714004" y="1597914"/>
            <a:chExt cx="973923" cy="412783"/>
          </a:xfrm>
        </p:grpSpPr>
        <p:sp>
          <p:nvSpPr>
            <p:cNvPr id="89" name="Rectangle 162"/>
            <p:cNvSpPr/>
            <p:nvPr/>
          </p:nvSpPr>
          <p:spPr>
            <a:xfrm>
              <a:off x="1714004" y="1770280"/>
              <a:ext cx="973923" cy="2404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开始</a:t>
              </a:r>
              <a:r>
                <a:rPr lang="zh-CN" altLang="en-US" sz="1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思考人生</a:t>
              </a:r>
              <a:endPara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714004" y="1597914"/>
              <a:ext cx="952327" cy="247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页面布局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91" name="Group 164"/>
          <p:cNvGrpSpPr/>
          <p:nvPr/>
        </p:nvGrpSpPr>
        <p:grpSpPr>
          <a:xfrm>
            <a:off x="8183505" y="2013175"/>
            <a:ext cx="1242428" cy="520055"/>
            <a:chOff x="1714004" y="1597914"/>
            <a:chExt cx="973923" cy="412783"/>
          </a:xfrm>
        </p:grpSpPr>
        <p:sp>
          <p:nvSpPr>
            <p:cNvPr id="92" name="Rectangle 165"/>
            <p:cNvSpPr/>
            <p:nvPr/>
          </p:nvSpPr>
          <p:spPr>
            <a:xfrm>
              <a:off x="1714004" y="1770280"/>
              <a:ext cx="973923" cy="2404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顺手</a:t>
              </a:r>
              <a:endPara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14004" y="1597914"/>
              <a:ext cx="952327" cy="247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使用</a:t>
              </a: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vue</a:t>
              </a:r>
              <a:endPara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94" name="Group 167"/>
          <p:cNvGrpSpPr/>
          <p:nvPr/>
        </p:nvGrpSpPr>
        <p:grpSpPr>
          <a:xfrm>
            <a:off x="2264418" y="4228637"/>
            <a:ext cx="1340486" cy="731510"/>
            <a:chOff x="1714004" y="1597914"/>
            <a:chExt cx="1050789" cy="580621"/>
          </a:xfrm>
        </p:grpSpPr>
        <p:sp>
          <p:nvSpPr>
            <p:cNvPr id="95" name="Rectangle 168"/>
            <p:cNvSpPr/>
            <p:nvPr/>
          </p:nvSpPr>
          <p:spPr>
            <a:xfrm>
              <a:off x="1714004" y="1770280"/>
              <a:ext cx="973923" cy="4082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图片异步加载，思考人生，查</a:t>
              </a:r>
              <a:endPara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714004" y="1597914"/>
              <a:ext cx="1050789" cy="247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使用</a:t>
              </a: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swiper</a:t>
              </a:r>
              <a:endPara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97" name="Group 170"/>
          <p:cNvGrpSpPr/>
          <p:nvPr/>
        </p:nvGrpSpPr>
        <p:grpSpPr>
          <a:xfrm>
            <a:off x="4176861" y="4228637"/>
            <a:ext cx="1366520" cy="520055"/>
            <a:chOff x="1714004" y="1597914"/>
            <a:chExt cx="1071197" cy="412783"/>
          </a:xfrm>
        </p:grpSpPr>
        <p:sp>
          <p:nvSpPr>
            <p:cNvPr id="98" name="Rectangle 171"/>
            <p:cNvSpPr/>
            <p:nvPr/>
          </p:nvSpPr>
          <p:spPr>
            <a:xfrm>
              <a:off x="1714004" y="1770280"/>
              <a:ext cx="973923" cy="2404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各种查</a:t>
              </a:r>
              <a:endPara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714004" y="1597914"/>
              <a:ext cx="1071197" cy="247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各种</a:t>
              </a: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A</a:t>
              </a: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pi</a:t>
              </a: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文档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100" name="Group 173"/>
          <p:cNvGrpSpPr/>
          <p:nvPr/>
        </p:nvGrpSpPr>
        <p:grpSpPr>
          <a:xfrm>
            <a:off x="6171503" y="4228637"/>
            <a:ext cx="1242428" cy="520055"/>
            <a:chOff x="1714004" y="1597914"/>
            <a:chExt cx="973923" cy="412783"/>
          </a:xfrm>
        </p:grpSpPr>
        <p:sp>
          <p:nvSpPr>
            <p:cNvPr id="101" name="Rectangle 174"/>
            <p:cNvSpPr/>
            <p:nvPr/>
          </p:nvSpPr>
          <p:spPr>
            <a:xfrm>
              <a:off x="1714004" y="1770280"/>
              <a:ext cx="973923" cy="2404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查</a:t>
              </a:r>
              <a:endPara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714004" y="1597914"/>
              <a:ext cx="952327" cy="247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vuex</a:t>
              </a:r>
              <a:endPara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103" name="Group 176"/>
          <p:cNvGrpSpPr/>
          <p:nvPr/>
        </p:nvGrpSpPr>
        <p:grpSpPr>
          <a:xfrm>
            <a:off x="8175005" y="4228637"/>
            <a:ext cx="1363345" cy="520055"/>
            <a:chOff x="1714004" y="1597914"/>
            <a:chExt cx="1068708" cy="412783"/>
          </a:xfrm>
        </p:grpSpPr>
        <p:sp>
          <p:nvSpPr>
            <p:cNvPr id="104" name="Rectangle 177"/>
            <p:cNvSpPr/>
            <p:nvPr/>
          </p:nvSpPr>
          <p:spPr>
            <a:xfrm>
              <a:off x="1714004" y="1770280"/>
              <a:ext cx="973923" cy="2404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查文档</a:t>
              </a:r>
              <a:endPara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714004" y="1597914"/>
              <a:ext cx="1068708" cy="247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better-scroll</a:t>
              </a:r>
              <a:endPara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106" name="Group 1"/>
          <p:cNvGrpSpPr/>
          <p:nvPr/>
        </p:nvGrpSpPr>
        <p:grpSpPr>
          <a:xfrm>
            <a:off x="1431617" y="2158536"/>
            <a:ext cx="785897" cy="776152"/>
            <a:chOff x="1122225" y="1713292"/>
            <a:chExt cx="616054" cy="616054"/>
          </a:xfrm>
        </p:grpSpPr>
        <p:sp>
          <p:nvSpPr>
            <p:cNvPr id="107" name="Oval 132"/>
            <p:cNvSpPr/>
            <p:nvPr/>
          </p:nvSpPr>
          <p:spPr>
            <a:xfrm>
              <a:off x="1122225" y="1713292"/>
              <a:ext cx="616054" cy="616054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108" name="Freeform 6"/>
            <p:cNvSpPr>
              <a:spLocks noEditPoints="1"/>
            </p:cNvSpPr>
            <p:nvPr/>
          </p:nvSpPr>
          <p:spPr bwMode="auto">
            <a:xfrm>
              <a:off x="1285043" y="1859394"/>
              <a:ext cx="296863" cy="323850"/>
            </a:xfrm>
            <a:custGeom>
              <a:avLst/>
              <a:gdLst>
                <a:gd name="T0" fmla="*/ 70 w 140"/>
                <a:gd name="T1" fmla="*/ 153 h 153"/>
                <a:gd name="T2" fmla="*/ 0 w 140"/>
                <a:gd name="T3" fmla="*/ 82 h 153"/>
                <a:gd name="T4" fmla="*/ 28 w 140"/>
                <a:gd name="T5" fmla="*/ 26 h 153"/>
                <a:gd name="T6" fmla="*/ 44 w 140"/>
                <a:gd name="T7" fmla="*/ 28 h 153"/>
                <a:gd name="T8" fmla="*/ 42 w 140"/>
                <a:gd name="T9" fmla="*/ 45 h 153"/>
                <a:gd name="T10" fmla="*/ 23 w 140"/>
                <a:gd name="T11" fmla="*/ 82 h 153"/>
                <a:gd name="T12" fmla="*/ 70 w 140"/>
                <a:gd name="T13" fmla="*/ 129 h 153"/>
                <a:gd name="T14" fmla="*/ 117 w 140"/>
                <a:gd name="T15" fmla="*/ 82 h 153"/>
                <a:gd name="T16" fmla="*/ 98 w 140"/>
                <a:gd name="T17" fmla="*/ 45 h 153"/>
                <a:gd name="T18" fmla="*/ 96 w 140"/>
                <a:gd name="T19" fmla="*/ 28 h 153"/>
                <a:gd name="T20" fmla="*/ 112 w 140"/>
                <a:gd name="T21" fmla="*/ 26 h 153"/>
                <a:gd name="T22" fmla="*/ 140 w 140"/>
                <a:gd name="T23" fmla="*/ 82 h 153"/>
                <a:gd name="T24" fmla="*/ 70 w 140"/>
                <a:gd name="T25" fmla="*/ 153 h 153"/>
                <a:gd name="T26" fmla="*/ 82 w 140"/>
                <a:gd name="T27" fmla="*/ 71 h 153"/>
                <a:gd name="T28" fmla="*/ 70 w 140"/>
                <a:gd name="T29" fmla="*/ 82 h 153"/>
                <a:gd name="T30" fmla="*/ 58 w 140"/>
                <a:gd name="T31" fmla="*/ 71 h 153"/>
                <a:gd name="T32" fmla="*/ 58 w 140"/>
                <a:gd name="T33" fmla="*/ 12 h 153"/>
                <a:gd name="T34" fmla="*/ 70 w 140"/>
                <a:gd name="T35" fmla="*/ 0 h 153"/>
                <a:gd name="T36" fmla="*/ 82 w 140"/>
                <a:gd name="T37" fmla="*/ 12 h 153"/>
                <a:gd name="T38" fmla="*/ 82 w 140"/>
                <a:gd name="T39" fmla="*/ 7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0" h="153">
                  <a:moveTo>
                    <a:pt x="70" y="153"/>
                  </a:moveTo>
                  <a:cubicBezTo>
                    <a:pt x="31" y="153"/>
                    <a:pt x="0" y="121"/>
                    <a:pt x="0" y="82"/>
                  </a:cubicBezTo>
                  <a:cubicBezTo>
                    <a:pt x="0" y="60"/>
                    <a:pt x="10" y="40"/>
                    <a:pt x="28" y="26"/>
                  </a:cubicBezTo>
                  <a:cubicBezTo>
                    <a:pt x="33" y="22"/>
                    <a:pt x="40" y="23"/>
                    <a:pt x="44" y="28"/>
                  </a:cubicBezTo>
                  <a:cubicBezTo>
                    <a:pt x="48" y="34"/>
                    <a:pt x="47" y="41"/>
                    <a:pt x="42" y="45"/>
                  </a:cubicBezTo>
                  <a:cubicBezTo>
                    <a:pt x="30" y="54"/>
                    <a:pt x="23" y="67"/>
                    <a:pt x="23" y="82"/>
                  </a:cubicBezTo>
                  <a:cubicBezTo>
                    <a:pt x="23" y="108"/>
                    <a:pt x="44" y="129"/>
                    <a:pt x="70" y="129"/>
                  </a:cubicBezTo>
                  <a:cubicBezTo>
                    <a:pt x="96" y="129"/>
                    <a:pt x="117" y="108"/>
                    <a:pt x="117" y="82"/>
                  </a:cubicBezTo>
                  <a:cubicBezTo>
                    <a:pt x="117" y="67"/>
                    <a:pt x="110" y="54"/>
                    <a:pt x="98" y="45"/>
                  </a:cubicBezTo>
                  <a:cubicBezTo>
                    <a:pt x="93" y="41"/>
                    <a:pt x="92" y="34"/>
                    <a:pt x="96" y="28"/>
                  </a:cubicBezTo>
                  <a:cubicBezTo>
                    <a:pt x="100" y="23"/>
                    <a:pt x="107" y="22"/>
                    <a:pt x="112" y="26"/>
                  </a:cubicBezTo>
                  <a:cubicBezTo>
                    <a:pt x="130" y="40"/>
                    <a:pt x="140" y="60"/>
                    <a:pt x="140" y="82"/>
                  </a:cubicBezTo>
                  <a:cubicBezTo>
                    <a:pt x="140" y="121"/>
                    <a:pt x="109" y="153"/>
                    <a:pt x="70" y="153"/>
                  </a:cubicBezTo>
                  <a:close/>
                  <a:moveTo>
                    <a:pt x="82" y="71"/>
                  </a:moveTo>
                  <a:cubicBezTo>
                    <a:pt x="82" y="77"/>
                    <a:pt x="77" y="82"/>
                    <a:pt x="70" y="82"/>
                  </a:cubicBezTo>
                  <a:cubicBezTo>
                    <a:pt x="64" y="82"/>
                    <a:pt x="58" y="77"/>
                    <a:pt x="58" y="71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6"/>
                    <a:pt x="64" y="0"/>
                    <a:pt x="70" y="0"/>
                  </a:cubicBezTo>
                  <a:cubicBezTo>
                    <a:pt x="77" y="0"/>
                    <a:pt x="82" y="6"/>
                    <a:pt x="82" y="12"/>
                  </a:cubicBezTo>
                  <a:lnTo>
                    <a:pt x="82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grpSp>
        <p:nvGrpSpPr>
          <p:cNvPr id="109" name="Group 19"/>
          <p:cNvGrpSpPr/>
          <p:nvPr/>
        </p:nvGrpSpPr>
        <p:grpSpPr>
          <a:xfrm>
            <a:off x="5392676" y="4390655"/>
            <a:ext cx="785897" cy="776152"/>
            <a:chOff x="4227247" y="3484988"/>
            <a:chExt cx="616054" cy="616054"/>
          </a:xfrm>
        </p:grpSpPr>
        <p:sp>
          <p:nvSpPr>
            <p:cNvPr id="110" name="Oval 102"/>
            <p:cNvSpPr/>
            <p:nvPr/>
          </p:nvSpPr>
          <p:spPr>
            <a:xfrm>
              <a:off x="4227247" y="3484988"/>
              <a:ext cx="616054" cy="616054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111" name="Freeform 7"/>
            <p:cNvSpPr>
              <a:spLocks noEditPoints="1"/>
            </p:cNvSpPr>
            <p:nvPr/>
          </p:nvSpPr>
          <p:spPr bwMode="auto">
            <a:xfrm>
              <a:off x="4383797" y="3652031"/>
              <a:ext cx="296863" cy="298450"/>
            </a:xfrm>
            <a:custGeom>
              <a:avLst/>
              <a:gdLst>
                <a:gd name="T0" fmla="*/ 140 w 140"/>
                <a:gd name="T1" fmla="*/ 81 h 141"/>
                <a:gd name="T2" fmla="*/ 138 w 140"/>
                <a:gd name="T3" fmla="*/ 84 h 141"/>
                <a:gd name="T4" fmla="*/ 121 w 140"/>
                <a:gd name="T5" fmla="*/ 87 h 141"/>
                <a:gd name="T6" fmla="*/ 117 w 140"/>
                <a:gd name="T7" fmla="*/ 95 h 141"/>
                <a:gd name="T8" fmla="*/ 127 w 140"/>
                <a:gd name="T9" fmla="*/ 108 h 141"/>
                <a:gd name="T10" fmla="*/ 128 w 140"/>
                <a:gd name="T11" fmla="*/ 110 h 141"/>
                <a:gd name="T12" fmla="*/ 127 w 140"/>
                <a:gd name="T13" fmla="*/ 112 h 141"/>
                <a:gd name="T14" fmla="*/ 109 w 140"/>
                <a:gd name="T15" fmla="*/ 128 h 141"/>
                <a:gd name="T16" fmla="*/ 107 w 140"/>
                <a:gd name="T17" fmla="*/ 128 h 141"/>
                <a:gd name="T18" fmla="*/ 94 w 140"/>
                <a:gd name="T19" fmla="*/ 118 h 141"/>
                <a:gd name="T20" fmla="*/ 86 w 140"/>
                <a:gd name="T21" fmla="*/ 121 h 141"/>
                <a:gd name="T22" fmla="*/ 83 w 140"/>
                <a:gd name="T23" fmla="*/ 138 h 141"/>
                <a:gd name="T24" fmla="*/ 80 w 140"/>
                <a:gd name="T25" fmla="*/ 141 h 141"/>
                <a:gd name="T26" fmla="*/ 60 w 140"/>
                <a:gd name="T27" fmla="*/ 141 h 141"/>
                <a:gd name="T28" fmla="*/ 57 w 140"/>
                <a:gd name="T29" fmla="*/ 138 h 141"/>
                <a:gd name="T30" fmla="*/ 54 w 140"/>
                <a:gd name="T31" fmla="*/ 121 h 141"/>
                <a:gd name="T32" fmla="*/ 46 w 140"/>
                <a:gd name="T33" fmla="*/ 118 h 141"/>
                <a:gd name="T34" fmla="*/ 33 w 140"/>
                <a:gd name="T35" fmla="*/ 128 h 141"/>
                <a:gd name="T36" fmla="*/ 31 w 140"/>
                <a:gd name="T37" fmla="*/ 128 h 141"/>
                <a:gd name="T38" fmla="*/ 28 w 140"/>
                <a:gd name="T39" fmla="*/ 127 h 141"/>
                <a:gd name="T40" fmla="*/ 13 w 140"/>
                <a:gd name="T41" fmla="*/ 112 h 141"/>
                <a:gd name="T42" fmla="*/ 13 w 140"/>
                <a:gd name="T43" fmla="*/ 110 h 141"/>
                <a:gd name="T44" fmla="*/ 13 w 140"/>
                <a:gd name="T45" fmla="*/ 108 h 141"/>
                <a:gd name="T46" fmla="*/ 23 w 140"/>
                <a:gd name="T47" fmla="*/ 95 h 141"/>
                <a:gd name="T48" fmla="*/ 19 w 140"/>
                <a:gd name="T49" fmla="*/ 86 h 141"/>
                <a:gd name="T50" fmla="*/ 2 w 140"/>
                <a:gd name="T51" fmla="*/ 84 h 141"/>
                <a:gd name="T52" fmla="*/ 0 w 140"/>
                <a:gd name="T53" fmla="*/ 80 h 141"/>
                <a:gd name="T54" fmla="*/ 0 w 140"/>
                <a:gd name="T55" fmla="*/ 60 h 141"/>
                <a:gd name="T56" fmla="*/ 2 w 140"/>
                <a:gd name="T57" fmla="*/ 57 h 141"/>
                <a:gd name="T58" fmla="*/ 19 w 140"/>
                <a:gd name="T59" fmla="*/ 54 h 141"/>
                <a:gd name="T60" fmla="*/ 23 w 140"/>
                <a:gd name="T61" fmla="*/ 46 h 141"/>
                <a:gd name="T62" fmla="*/ 13 w 140"/>
                <a:gd name="T63" fmla="*/ 33 h 141"/>
                <a:gd name="T64" fmla="*/ 12 w 140"/>
                <a:gd name="T65" fmla="*/ 31 h 141"/>
                <a:gd name="T66" fmla="*/ 13 w 140"/>
                <a:gd name="T67" fmla="*/ 29 h 141"/>
                <a:gd name="T68" fmla="*/ 31 w 140"/>
                <a:gd name="T69" fmla="*/ 12 h 141"/>
                <a:gd name="T70" fmla="*/ 33 w 140"/>
                <a:gd name="T71" fmla="*/ 13 h 141"/>
                <a:gd name="T72" fmla="*/ 46 w 140"/>
                <a:gd name="T73" fmla="*/ 23 h 141"/>
                <a:gd name="T74" fmla="*/ 54 w 140"/>
                <a:gd name="T75" fmla="*/ 20 h 141"/>
                <a:gd name="T76" fmla="*/ 57 w 140"/>
                <a:gd name="T77" fmla="*/ 3 h 141"/>
                <a:gd name="T78" fmla="*/ 60 w 140"/>
                <a:gd name="T79" fmla="*/ 0 h 141"/>
                <a:gd name="T80" fmla="*/ 80 w 140"/>
                <a:gd name="T81" fmla="*/ 0 h 141"/>
                <a:gd name="T82" fmla="*/ 83 w 140"/>
                <a:gd name="T83" fmla="*/ 3 h 141"/>
                <a:gd name="T84" fmla="*/ 86 w 140"/>
                <a:gd name="T85" fmla="*/ 20 h 141"/>
                <a:gd name="T86" fmla="*/ 94 w 140"/>
                <a:gd name="T87" fmla="*/ 23 h 141"/>
                <a:gd name="T88" fmla="*/ 107 w 140"/>
                <a:gd name="T89" fmla="*/ 13 h 141"/>
                <a:gd name="T90" fmla="*/ 109 w 140"/>
                <a:gd name="T91" fmla="*/ 12 h 141"/>
                <a:gd name="T92" fmla="*/ 112 w 140"/>
                <a:gd name="T93" fmla="*/ 13 h 141"/>
                <a:gd name="T94" fmla="*/ 127 w 140"/>
                <a:gd name="T95" fmla="*/ 29 h 141"/>
                <a:gd name="T96" fmla="*/ 127 w 140"/>
                <a:gd name="T97" fmla="*/ 31 h 141"/>
                <a:gd name="T98" fmla="*/ 127 w 140"/>
                <a:gd name="T99" fmla="*/ 33 h 141"/>
                <a:gd name="T100" fmla="*/ 117 w 140"/>
                <a:gd name="T101" fmla="*/ 46 h 141"/>
                <a:gd name="T102" fmla="*/ 121 w 140"/>
                <a:gd name="T103" fmla="*/ 55 h 141"/>
                <a:gd name="T104" fmla="*/ 138 w 140"/>
                <a:gd name="T105" fmla="*/ 57 h 141"/>
                <a:gd name="T106" fmla="*/ 140 w 140"/>
                <a:gd name="T107" fmla="*/ 60 h 141"/>
                <a:gd name="T108" fmla="*/ 140 w 140"/>
                <a:gd name="T109" fmla="*/ 81 h 141"/>
                <a:gd name="T110" fmla="*/ 70 w 140"/>
                <a:gd name="T111" fmla="*/ 47 h 141"/>
                <a:gd name="T112" fmla="*/ 47 w 140"/>
                <a:gd name="T113" fmla="*/ 70 h 141"/>
                <a:gd name="T114" fmla="*/ 70 w 140"/>
                <a:gd name="T115" fmla="*/ 94 h 141"/>
                <a:gd name="T116" fmla="*/ 93 w 140"/>
                <a:gd name="T117" fmla="*/ 70 h 141"/>
                <a:gd name="T118" fmla="*/ 70 w 140"/>
                <a:gd name="T119" fmla="*/ 4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0" h="141">
                  <a:moveTo>
                    <a:pt x="140" y="81"/>
                  </a:moveTo>
                  <a:cubicBezTo>
                    <a:pt x="140" y="82"/>
                    <a:pt x="139" y="84"/>
                    <a:pt x="138" y="84"/>
                  </a:cubicBezTo>
                  <a:cubicBezTo>
                    <a:pt x="121" y="87"/>
                    <a:pt x="121" y="87"/>
                    <a:pt x="121" y="87"/>
                  </a:cubicBezTo>
                  <a:cubicBezTo>
                    <a:pt x="120" y="90"/>
                    <a:pt x="119" y="92"/>
                    <a:pt x="117" y="95"/>
                  </a:cubicBezTo>
                  <a:cubicBezTo>
                    <a:pt x="120" y="99"/>
                    <a:pt x="124" y="103"/>
                    <a:pt x="127" y="108"/>
                  </a:cubicBezTo>
                  <a:cubicBezTo>
                    <a:pt x="128" y="108"/>
                    <a:pt x="128" y="109"/>
                    <a:pt x="128" y="110"/>
                  </a:cubicBezTo>
                  <a:cubicBezTo>
                    <a:pt x="128" y="111"/>
                    <a:pt x="128" y="111"/>
                    <a:pt x="127" y="112"/>
                  </a:cubicBezTo>
                  <a:cubicBezTo>
                    <a:pt x="125" y="115"/>
                    <a:pt x="113" y="128"/>
                    <a:pt x="109" y="128"/>
                  </a:cubicBezTo>
                  <a:cubicBezTo>
                    <a:pt x="109" y="128"/>
                    <a:pt x="108" y="128"/>
                    <a:pt x="107" y="128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92" y="119"/>
                    <a:pt x="89" y="120"/>
                    <a:pt x="86" y="121"/>
                  </a:cubicBezTo>
                  <a:cubicBezTo>
                    <a:pt x="85" y="127"/>
                    <a:pt x="85" y="133"/>
                    <a:pt x="83" y="138"/>
                  </a:cubicBezTo>
                  <a:cubicBezTo>
                    <a:pt x="83" y="140"/>
                    <a:pt x="82" y="141"/>
                    <a:pt x="80" y="141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58" y="141"/>
                    <a:pt x="57" y="140"/>
                    <a:pt x="57" y="138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1" y="120"/>
                    <a:pt x="48" y="119"/>
                    <a:pt x="46" y="118"/>
                  </a:cubicBezTo>
                  <a:cubicBezTo>
                    <a:pt x="33" y="128"/>
                    <a:pt x="33" y="128"/>
                    <a:pt x="33" y="128"/>
                  </a:cubicBezTo>
                  <a:cubicBezTo>
                    <a:pt x="32" y="128"/>
                    <a:pt x="31" y="128"/>
                    <a:pt x="31" y="128"/>
                  </a:cubicBezTo>
                  <a:cubicBezTo>
                    <a:pt x="30" y="128"/>
                    <a:pt x="29" y="128"/>
                    <a:pt x="28" y="127"/>
                  </a:cubicBezTo>
                  <a:cubicBezTo>
                    <a:pt x="23" y="123"/>
                    <a:pt x="17" y="117"/>
                    <a:pt x="13" y="112"/>
                  </a:cubicBezTo>
                  <a:cubicBezTo>
                    <a:pt x="13" y="111"/>
                    <a:pt x="13" y="111"/>
                    <a:pt x="13" y="110"/>
                  </a:cubicBezTo>
                  <a:cubicBezTo>
                    <a:pt x="13" y="109"/>
                    <a:pt x="13" y="108"/>
                    <a:pt x="13" y="108"/>
                  </a:cubicBezTo>
                  <a:cubicBezTo>
                    <a:pt x="16" y="104"/>
                    <a:pt x="20" y="100"/>
                    <a:pt x="23" y="95"/>
                  </a:cubicBezTo>
                  <a:cubicBezTo>
                    <a:pt x="21" y="92"/>
                    <a:pt x="20" y="89"/>
                    <a:pt x="19" y="86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1" y="83"/>
                    <a:pt x="0" y="82"/>
                    <a:pt x="0" y="8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9"/>
                    <a:pt x="1" y="57"/>
                    <a:pt x="2" y="57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1"/>
                    <a:pt x="21" y="49"/>
                    <a:pt x="23" y="46"/>
                  </a:cubicBezTo>
                  <a:cubicBezTo>
                    <a:pt x="20" y="41"/>
                    <a:pt x="16" y="37"/>
                    <a:pt x="13" y="33"/>
                  </a:cubicBezTo>
                  <a:cubicBezTo>
                    <a:pt x="12" y="33"/>
                    <a:pt x="12" y="32"/>
                    <a:pt x="12" y="31"/>
                  </a:cubicBezTo>
                  <a:cubicBezTo>
                    <a:pt x="12" y="30"/>
                    <a:pt x="12" y="30"/>
                    <a:pt x="13" y="29"/>
                  </a:cubicBezTo>
                  <a:cubicBezTo>
                    <a:pt x="15" y="26"/>
                    <a:pt x="27" y="12"/>
                    <a:pt x="31" y="12"/>
                  </a:cubicBezTo>
                  <a:cubicBezTo>
                    <a:pt x="31" y="12"/>
                    <a:pt x="32" y="13"/>
                    <a:pt x="33" y="1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8" y="22"/>
                    <a:pt x="51" y="21"/>
                    <a:pt x="54" y="20"/>
                  </a:cubicBezTo>
                  <a:cubicBezTo>
                    <a:pt x="55" y="14"/>
                    <a:pt x="55" y="8"/>
                    <a:pt x="57" y="3"/>
                  </a:cubicBezTo>
                  <a:cubicBezTo>
                    <a:pt x="57" y="1"/>
                    <a:pt x="58" y="0"/>
                    <a:pt x="6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3" y="1"/>
                    <a:pt x="83" y="3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9" y="21"/>
                    <a:pt x="92" y="22"/>
                    <a:pt x="94" y="23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8" y="13"/>
                    <a:pt x="109" y="12"/>
                    <a:pt x="109" y="12"/>
                  </a:cubicBezTo>
                  <a:cubicBezTo>
                    <a:pt x="110" y="12"/>
                    <a:pt x="111" y="13"/>
                    <a:pt x="112" y="13"/>
                  </a:cubicBezTo>
                  <a:cubicBezTo>
                    <a:pt x="117" y="18"/>
                    <a:pt x="123" y="24"/>
                    <a:pt x="127" y="29"/>
                  </a:cubicBezTo>
                  <a:cubicBezTo>
                    <a:pt x="127" y="30"/>
                    <a:pt x="127" y="30"/>
                    <a:pt x="127" y="31"/>
                  </a:cubicBezTo>
                  <a:cubicBezTo>
                    <a:pt x="127" y="32"/>
                    <a:pt x="127" y="32"/>
                    <a:pt x="127" y="33"/>
                  </a:cubicBezTo>
                  <a:cubicBezTo>
                    <a:pt x="124" y="37"/>
                    <a:pt x="120" y="41"/>
                    <a:pt x="117" y="46"/>
                  </a:cubicBezTo>
                  <a:cubicBezTo>
                    <a:pt x="119" y="49"/>
                    <a:pt x="120" y="52"/>
                    <a:pt x="121" y="55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39" y="57"/>
                    <a:pt x="140" y="59"/>
                    <a:pt x="140" y="60"/>
                  </a:cubicBezTo>
                  <a:lnTo>
                    <a:pt x="140" y="81"/>
                  </a:lnTo>
                  <a:close/>
                  <a:moveTo>
                    <a:pt x="70" y="47"/>
                  </a:moveTo>
                  <a:cubicBezTo>
                    <a:pt x="57" y="47"/>
                    <a:pt x="47" y="58"/>
                    <a:pt x="47" y="70"/>
                  </a:cubicBezTo>
                  <a:cubicBezTo>
                    <a:pt x="47" y="83"/>
                    <a:pt x="57" y="94"/>
                    <a:pt x="70" y="94"/>
                  </a:cubicBezTo>
                  <a:cubicBezTo>
                    <a:pt x="83" y="94"/>
                    <a:pt x="93" y="83"/>
                    <a:pt x="93" y="70"/>
                  </a:cubicBezTo>
                  <a:cubicBezTo>
                    <a:pt x="93" y="58"/>
                    <a:pt x="83" y="47"/>
                    <a:pt x="70" y="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grpSp>
        <p:nvGrpSpPr>
          <p:cNvPr id="112" name="Group 20"/>
          <p:cNvGrpSpPr/>
          <p:nvPr/>
        </p:nvGrpSpPr>
        <p:grpSpPr>
          <a:xfrm>
            <a:off x="7397217" y="4390655"/>
            <a:ext cx="785897" cy="776152"/>
            <a:chOff x="5798580" y="3484988"/>
            <a:chExt cx="616054" cy="616054"/>
          </a:xfrm>
        </p:grpSpPr>
        <p:sp>
          <p:nvSpPr>
            <p:cNvPr id="113" name="Oval 103"/>
            <p:cNvSpPr/>
            <p:nvPr/>
          </p:nvSpPr>
          <p:spPr>
            <a:xfrm>
              <a:off x="5798580" y="3484988"/>
              <a:ext cx="616054" cy="616054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114" name="Freeform 8"/>
            <p:cNvSpPr>
              <a:spLocks noEditPoints="1"/>
            </p:cNvSpPr>
            <p:nvPr/>
          </p:nvSpPr>
          <p:spPr bwMode="auto">
            <a:xfrm>
              <a:off x="5924884" y="3593692"/>
              <a:ext cx="373063" cy="347663"/>
            </a:xfrm>
            <a:custGeom>
              <a:avLst/>
              <a:gdLst>
                <a:gd name="T0" fmla="*/ 176 w 176"/>
                <a:gd name="T1" fmla="*/ 36 h 164"/>
                <a:gd name="T2" fmla="*/ 176 w 176"/>
                <a:gd name="T3" fmla="*/ 47 h 164"/>
                <a:gd name="T4" fmla="*/ 164 w 176"/>
                <a:gd name="T5" fmla="*/ 47 h 164"/>
                <a:gd name="T6" fmla="*/ 158 w 176"/>
                <a:gd name="T7" fmla="*/ 53 h 164"/>
                <a:gd name="T8" fmla="*/ 18 w 176"/>
                <a:gd name="T9" fmla="*/ 53 h 164"/>
                <a:gd name="T10" fmla="*/ 12 w 176"/>
                <a:gd name="T11" fmla="*/ 47 h 164"/>
                <a:gd name="T12" fmla="*/ 0 w 176"/>
                <a:gd name="T13" fmla="*/ 47 h 164"/>
                <a:gd name="T14" fmla="*/ 0 w 176"/>
                <a:gd name="T15" fmla="*/ 36 h 164"/>
                <a:gd name="T16" fmla="*/ 88 w 176"/>
                <a:gd name="T17" fmla="*/ 0 h 164"/>
                <a:gd name="T18" fmla="*/ 176 w 176"/>
                <a:gd name="T19" fmla="*/ 36 h 164"/>
                <a:gd name="T20" fmla="*/ 176 w 176"/>
                <a:gd name="T21" fmla="*/ 153 h 164"/>
                <a:gd name="T22" fmla="*/ 176 w 176"/>
                <a:gd name="T23" fmla="*/ 164 h 164"/>
                <a:gd name="T24" fmla="*/ 0 w 176"/>
                <a:gd name="T25" fmla="*/ 164 h 164"/>
                <a:gd name="T26" fmla="*/ 0 w 176"/>
                <a:gd name="T27" fmla="*/ 153 h 164"/>
                <a:gd name="T28" fmla="*/ 7 w 176"/>
                <a:gd name="T29" fmla="*/ 147 h 164"/>
                <a:gd name="T30" fmla="*/ 170 w 176"/>
                <a:gd name="T31" fmla="*/ 147 h 164"/>
                <a:gd name="T32" fmla="*/ 176 w 176"/>
                <a:gd name="T33" fmla="*/ 153 h 164"/>
                <a:gd name="T34" fmla="*/ 47 w 176"/>
                <a:gd name="T35" fmla="*/ 59 h 164"/>
                <a:gd name="T36" fmla="*/ 47 w 176"/>
                <a:gd name="T37" fmla="*/ 129 h 164"/>
                <a:gd name="T38" fmla="*/ 59 w 176"/>
                <a:gd name="T39" fmla="*/ 129 h 164"/>
                <a:gd name="T40" fmla="*/ 59 w 176"/>
                <a:gd name="T41" fmla="*/ 59 h 164"/>
                <a:gd name="T42" fmla="*/ 82 w 176"/>
                <a:gd name="T43" fmla="*/ 59 h 164"/>
                <a:gd name="T44" fmla="*/ 82 w 176"/>
                <a:gd name="T45" fmla="*/ 129 h 164"/>
                <a:gd name="T46" fmla="*/ 94 w 176"/>
                <a:gd name="T47" fmla="*/ 129 h 164"/>
                <a:gd name="T48" fmla="*/ 94 w 176"/>
                <a:gd name="T49" fmla="*/ 59 h 164"/>
                <a:gd name="T50" fmla="*/ 117 w 176"/>
                <a:gd name="T51" fmla="*/ 59 h 164"/>
                <a:gd name="T52" fmla="*/ 117 w 176"/>
                <a:gd name="T53" fmla="*/ 129 h 164"/>
                <a:gd name="T54" fmla="*/ 129 w 176"/>
                <a:gd name="T55" fmla="*/ 129 h 164"/>
                <a:gd name="T56" fmla="*/ 129 w 176"/>
                <a:gd name="T57" fmla="*/ 59 h 164"/>
                <a:gd name="T58" fmla="*/ 153 w 176"/>
                <a:gd name="T59" fmla="*/ 59 h 164"/>
                <a:gd name="T60" fmla="*/ 153 w 176"/>
                <a:gd name="T61" fmla="*/ 129 h 164"/>
                <a:gd name="T62" fmla="*/ 158 w 176"/>
                <a:gd name="T63" fmla="*/ 129 h 164"/>
                <a:gd name="T64" fmla="*/ 164 w 176"/>
                <a:gd name="T65" fmla="*/ 135 h 164"/>
                <a:gd name="T66" fmla="*/ 164 w 176"/>
                <a:gd name="T67" fmla="*/ 141 h 164"/>
                <a:gd name="T68" fmla="*/ 12 w 176"/>
                <a:gd name="T69" fmla="*/ 141 h 164"/>
                <a:gd name="T70" fmla="*/ 12 w 176"/>
                <a:gd name="T71" fmla="*/ 135 h 164"/>
                <a:gd name="T72" fmla="*/ 18 w 176"/>
                <a:gd name="T73" fmla="*/ 129 h 164"/>
                <a:gd name="T74" fmla="*/ 24 w 176"/>
                <a:gd name="T75" fmla="*/ 129 h 164"/>
                <a:gd name="T76" fmla="*/ 24 w 176"/>
                <a:gd name="T77" fmla="*/ 59 h 164"/>
                <a:gd name="T78" fmla="*/ 47 w 176"/>
                <a:gd name="T79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6" h="164">
                  <a:moveTo>
                    <a:pt x="176" y="36"/>
                  </a:moveTo>
                  <a:cubicBezTo>
                    <a:pt x="176" y="47"/>
                    <a:pt x="176" y="47"/>
                    <a:pt x="176" y="47"/>
                  </a:cubicBezTo>
                  <a:cubicBezTo>
                    <a:pt x="164" y="47"/>
                    <a:pt x="164" y="47"/>
                    <a:pt x="164" y="47"/>
                  </a:cubicBezTo>
                  <a:cubicBezTo>
                    <a:pt x="164" y="50"/>
                    <a:pt x="161" y="53"/>
                    <a:pt x="15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5" y="53"/>
                    <a:pt x="12" y="50"/>
                    <a:pt x="12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88" y="0"/>
                    <a:pt x="88" y="0"/>
                    <a:pt x="88" y="0"/>
                  </a:cubicBezTo>
                  <a:lnTo>
                    <a:pt x="176" y="36"/>
                  </a:lnTo>
                  <a:close/>
                  <a:moveTo>
                    <a:pt x="176" y="153"/>
                  </a:moveTo>
                  <a:cubicBezTo>
                    <a:pt x="176" y="164"/>
                    <a:pt x="176" y="164"/>
                    <a:pt x="176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0"/>
                    <a:pt x="3" y="147"/>
                    <a:pt x="7" y="147"/>
                  </a:cubicBezTo>
                  <a:cubicBezTo>
                    <a:pt x="170" y="147"/>
                    <a:pt x="170" y="147"/>
                    <a:pt x="170" y="147"/>
                  </a:cubicBezTo>
                  <a:cubicBezTo>
                    <a:pt x="173" y="147"/>
                    <a:pt x="176" y="150"/>
                    <a:pt x="176" y="153"/>
                  </a:cubicBezTo>
                  <a:close/>
                  <a:moveTo>
                    <a:pt x="47" y="59"/>
                  </a:moveTo>
                  <a:cubicBezTo>
                    <a:pt x="47" y="129"/>
                    <a:pt x="47" y="129"/>
                    <a:pt x="47" y="129"/>
                  </a:cubicBezTo>
                  <a:cubicBezTo>
                    <a:pt x="59" y="129"/>
                    <a:pt x="59" y="129"/>
                    <a:pt x="59" y="129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117" y="59"/>
                    <a:pt x="117" y="59"/>
                    <a:pt x="117" y="5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29" y="129"/>
                    <a:pt x="129" y="129"/>
                    <a:pt x="129" y="129"/>
                  </a:cubicBezTo>
                  <a:cubicBezTo>
                    <a:pt x="129" y="59"/>
                    <a:pt x="129" y="59"/>
                    <a:pt x="129" y="59"/>
                  </a:cubicBezTo>
                  <a:cubicBezTo>
                    <a:pt x="153" y="59"/>
                    <a:pt x="153" y="59"/>
                    <a:pt x="153" y="59"/>
                  </a:cubicBezTo>
                  <a:cubicBezTo>
                    <a:pt x="153" y="129"/>
                    <a:pt x="153" y="129"/>
                    <a:pt x="153" y="129"/>
                  </a:cubicBezTo>
                  <a:cubicBezTo>
                    <a:pt x="158" y="129"/>
                    <a:pt x="158" y="129"/>
                    <a:pt x="158" y="129"/>
                  </a:cubicBezTo>
                  <a:cubicBezTo>
                    <a:pt x="161" y="129"/>
                    <a:pt x="164" y="132"/>
                    <a:pt x="164" y="135"/>
                  </a:cubicBezTo>
                  <a:cubicBezTo>
                    <a:pt x="164" y="141"/>
                    <a:pt x="164" y="141"/>
                    <a:pt x="164" y="141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2" y="132"/>
                    <a:pt x="15" y="129"/>
                    <a:pt x="18" y="129"/>
                  </a:cubicBezTo>
                  <a:cubicBezTo>
                    <a:pt x="24" y="129"/>
                    <a:pt x="24" y="129"/>
                    <a:pt x="24" y="129"/>
                  </a:cubicBezTo>
                  <a:cubicBezTo>
                    <a:pt x="24" y="59"/>
                    <a:pt x="24" y="59"/>
                    <a:pt x="24" y="59"/>
                  </a:cubicBezTo>
                  <a:lnTo>
                    <a:pt x="47" y="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grpSp>
        <p:nvGrpSpPr>
          <p:cNvPr id="115" name="Group 18"/>
          <p:cNvGrpSpPr/>
          <p:nvPr/>
        </p:nvGrpSpPr>
        <p:grpSpPr>
          <a:xfrm>
            <a:off x="3428975" y="4390655"/>
            <a:ext cx="785897" cy="776152"/>
            <a:chOff x="2687928" y="3484988"/>
            <a:chExt cx="616054" cy="616054"/>
          </a:xfrm>
        </p:grpSpPr>
        <p:sp>
          <p:nvSpPr>
            <p:cNvPr id="116" name="Oval 101"/>
            <p:cNvSpPr/>
            <p:nvPr/>
          </p:nvSpPr>
          <p:spPr>
            <a:xfrm>
              <a:off x="2687928" y="3484988"/>
              <a:ext cx="616054" cy="616054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117" name="Freeform 9"/>
            <p:cNvSpPr>
              <a:spLocks noEditPoints="1"/>
            </p:cNvSpPr>
            <p:nvPr/>
          </p:nvSpPr>
          <p:spPr bwMode="auto">
            <a:xfrm>
              <a:off x="2843417" y="3628996"/>
              <a:ext cx="317500" cy="315913"/>
            </a:xfrm>
            <a:custGeom>
              <a:avLst/>
              <a:gdLst>
                <a:gd name="T0" fmla="*/ 146 w 150"/>
                <a:gd name="T1" fmla="*/ 30 h 149"/>
                <a:gd name="T2" fmla="*/ 28 w 150"/>
                <a:gd name="T3" fmla="*/ 148 h 149"/>
                <a:gd name="T4" fmla="*/ 24 w 150"/>
                <a:gd name="T5" fmla="*/ 149 h 149"/>
                <a:gd name="T6" fmla="*/ 20 w 150"/>
                <a:gd name="T7" fmla="*/ 148 h 149"/>
                <a:gd name="T8" fmla="*/ 2 w 150"/>
                <a:gd name="T9" fmla="*/ 130 h 149"/>
                <a:gd name="T10" fmla="*/ 0 w 150"/>
                <a:gd name="T11" fmla="*/ 125 h 149"/>
                <a:gd name="T12" fmla="*/ 2 w 150"/>
                <a:gd name="T13" fmla="*/ 121 h 149"/>
                <a:gd name="T14" fmla="*/ 119 w 150"/>
                <a:gd name="T15" fmla="*/ 4 h 149"/>
                <a:gd name="T16" fmla="*/ 123 w 150"/>
                <a:gd name="T17" fmla="*/ 2 h 149"/>
                <a:gd name="T18" fmla="*/ 128 w 150"/>
                <a:gd name="T19" fmla="*/ 4 h 149"/>
                <a:gd name="T20" fmla="*/ 146 w 150"/>
                <a:gd name="T21" fmla="*/ 22 h 149"/>
                <a:gd name="T22" fmla="*/ 147 w 150"/>
                <a:gd name="T23" fmla="*/ 26 h 149"/>
                <a:gd name="T24" fmla="*/ 146 w 150"/>
                <a:gd name="T25" fmla="*/ 30 h 149"/>
                <a:gd name="T26" fmla="*/ 33 w 150"/>
                <a:gd name="T27" fmla="*/ 11 h 149"/>
                <a:gd name="T28" fmla="*/ 24 w 150"/>
                <a:gd name="T29" fmla="*/ 14 h 149"/>
                <a:gd name="T30" fmla="*/ 21 w 150"/>
                <a:gd name="T31" fmla="*/ 23 h 149"/>
                <a:gd name="T32" fmla="*/ 18 w 150"/>
                <a:gd name="T33" fmla="*/ 14 h 149"/>
                <a:gd name="T34" fmla="*/ 9 w 150"/>
                <a:gd name="T35" fmla="*/ 11 h 149"/>
                <a:gd name="T36" fmla="*/ 18 w 150"/>
                <a:gd name="T37" fmla="*/ 8 h 149"/>
                <a:gd name="T38" fmla="*/ 21 w 150"/>
                <a:gd name="T39" fmla="*/ 0 h 149"/>
                <a:gd name="T40" fmla="*/ 24 w 150"/>
                <a:gd name="T41" fmla="*/ 8 h 149"/>
                <a:gd name="T42" fmla="*/ 33 w 150"/>
                <a:gd name="T43" fmla="*/ 11 h 149"/>
                <a:gd name="T44" fmla="*/ 74 w 150"/>
                <a:gd name="T45" fmla="*/ 29 h 149"/>
                <a:gd name="T46" fmla="*/ 56 w 150"/>
                <a:gd name="T47" fmla="*/ 34 h 149"/>
                <a:gd name="T48" fmla="*/ 50 w 150"/>
                <a:gd name="T49" fmla="*/ 52 h 149"/>
                <a:gd name="T50" fmla="*/ 45 w 150"/>
                <a:gd name="T51" fmla="*/ 34 h 149"/>
                <a:gd name="T52" fmla="*/ 27 w 150"/>
                <a:gd name="T53" fmla="*/ 29 h 149"/>
                <a:gd name="T54" fmla="*/ 45 w 150"/>
                <a:gd name="T55" fmla="*/ 23 h 149"/>
                <a:gd name="T56" fmla="*/ 50 w 150"/>
                <a:gd name="T57" fmla="*/ 5 h 149"/>
                <a:gd name="T58" fmla="*/ 56 w 150"/>
                <a:gd name="T59" fmla="*/ 23 h 149"/>
                <a:gd name="T60" fmla="*/ 74 w 150"/>
                <a:gd name="T61" fmla="*/ 29 h 149"/>
                <a:gd name="T62" fmla="*/ 91 w 150"/>
                <a:gd name="T63" fmla="*/ 11 h 149"/>
                <a:gd name="T64" fmla="*/ 82 w 150"/>
                <a:gd name="T65" fmla="*/ 14 h 149"/>
                <a:gd name="T66" fmla="*/ 80 w 150"/>
                <a:gd name="T67" fmla="*/ 23 h 149"/>
                <a:gd name="T68" fmla="*/ 77 w 150"/>
                <a:gd name="T69" fmla="*/ 14 h 149"/>
                <a:gd name="T70" fmla="*/ 68 w 150"/>
                <a:gd name="T71" fmla="*/ 11 h 149"/>
                <a:gd name="T72" fmla="*/ 77 w 150"/>
                <a:gd name="T73" fmla="*/ 8 h 149"/>
                <a:gd name="T74" fmla="*/ 80 w 150"/>
                <a:gd name="T75" fmla="*/ 0 h 149"/>
                <a:gd name="T76" fmla="*/ 82 w 150"/>
                <a:gd name="T77" fmla="*/ 8 h 149"/>
                <a:gd name="T78" fmla="*/ 91 w 150"/>
                <a:gd name="T79" fmla="*/ 11 h 149"/>
                <a:gd name="T80" fmla="*/ 133 w 150"/>
                <a:gd name="T81" fmla="*/ 26 h 149"/>
                <a:gd name="T82" fmla="*/ 123 w 150"/>
                <a:gd name="T83" fmla="*/ 16 h 149"/>
                <a:gd name="T84" fmla="*/ 97 w 150"/>
                <a:gd name="T85" fmla="*/ 43 h 149"/>
                <a:gd name="T86" fmla="*/ 106 w 150"/>
                <a:gd name="T87" fmla="*/ 53 h 149"/>
                <a:gd name="T88" fmla="*/ 133 w 150"/>
                <a:gd name="T89" fmla="*/ 26 h 149"/>
                <a:gd name="T90" fmla="*/ 150 w 150"/>
                <a:gd name="T91" fmla="*/ 70 h 149"/>
                <a:gd name="T92" fmla="*/ 141 w 150"/>
                <a:gd name="T93" fmla="*/ 73 h 149"/>
                <a:gd name="T94" fmla="*/ 138 w 150"/>
                <a:gd name="T95" fmla="*/ 82 h 149"/>
                <a:gd name="T96" fmla="*/ 135 w 150"/>
                <a:gd name="T97" fmla="*/ 73 h 149"/>
                <a:gd name="T98" fmla="*/ 126 w 150"/>
                <a:gd name="T99" fmla="*/ 70 h 149"/>
                <a:gd name="T100" fmla="*/ 135 w 150"/>
                <a:gd name="T101" fmla="*/ 67 h 149"/>
                <a:gd name="T102" fmla="*/ 138 w 150"/>
                <a:gd name="T103" fmla="*/ 58 h 149"/>
                <a:gd name="T104" fmla="*/ 141 w 150"/>
                <a:gd name="T105" fmla="*/ 67 h 149"/>
                <a:gd name="T106" fmla="*/ 150 w 150"/>
                <a:gd name="T107" fmla="*/ 7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0" h="149">
                  <a:moveTo>
                    <a:pt x="146" y="30"/>
                  </a:moveTo>
                  <a:cubicBezTo>
                    <a:pt x="28" y="148"/>
                    <a:pt x="28" y="148"/>
                    <a:pt x="28" y="148"/>
                  </a:cubicBezTo>
                  <a:cubicBezTo>
                    <a:pt x="27" y="149"/>
                    <a:pt x="25" y="149"/>
                    <a:pt x="24" y="149"/>
                  </a:cubicBezTo>
                  <a:cubicBezTo>
                    <a:pt x="22" y="149"/>
                    <a:pt x="21" y="149"/>
                    <a:pt x="20" y="148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1" y="128"/>
                    <a:pt x="0" y="127"/>
                    <a:pt x="0" y="125"/>
                  </a:cubicBezTo>
                  <a:cubicBezTo>
                    <a:pt x="0" y="124"/>
                    <a:pt x="1" y="122"/>
                    <a:pt x="2" y="121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20" y="3"/>
                    <a:pt x="122" y="2"/>
                    <a:pt x="123" y="2"/>
                  </a:cubicBezTo>
                  <a:cubicBezTo>
                    <a:pt x="125" y="2"/>
                    <a:pt x="126" y="3"/>
                    <a:pt x="128" y="4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7" y="23"/>
                    <a:pt x="147" y="24"/>
                    <a:pt x="147" y="26"/>
                  </a:cubicBezTo>
                  <a:cubicBezTo>
                    <a:pt x="147" y="27"/>
                    <a:pt x="147" y="29"/>
                    <a:pt x="146" y="30"/>
                  </a:cubicBezTo>
                  <a:close/>
                  <a:moveTo>
                    <a:pt x="33" y="11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8"/>
                    <a:pt x="24" y="8"/>
                    <a:pt x="24" y="8"/>
                  </a:cubicBezTo>
                  <a:lnTo>
                    <a:pt x="33" y="11"/>
                  </a:lnTo>
                  <a:close/>
                  <a:moveTo>
                    <a:pt x="74" y="29"/>
                  </a:moveTo>
                  <a:cubicBezTo>
                    <a:pt x="56" y="34"/>
                    <a:pt x="56" y="34"/>
                    <a:pt x="56" y="34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6" y="23"/>
                    <a:pt x="56" y="23"/>
                    <a:pt x="56" y="23"/>
                  </a:cubicBezTo>
                  <a:lnTo>
                    <a:pt x="74" y="29"/>
                  </a:lnTo>
                  <a:close/>
                  <a:moveTo>
                    <a:pt x="91" y="11"/>
                  </a:moveTo>
                  <a:cubicBezTo>
                    <a:pt x="82" y="14"/>
                    <a:pt x="82" y="14"/>
                    <a:pt x="82" y="1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8"/>
                    <a:pt x="82" y="8"/>
                    <a:pt x="82" y="8"/>
                  </a:cubicBezTo>
                  <a:lnTo>
                    <a:pt x="91" y="11"/>
                  </a:lnTo>
                  <a:close/>
                  <a:moveTo>
                    <a:pt x="133" y="26"/>
                  </a:moveTo>
                  <a:cubicBezTo>
                    <a:pt x="123" y="16"/>
                    <a:pt x="123" y="16"/>
                    <a:pt x="123" y="16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106" y="53"/>
                    <a:pt x="106" y="53"/>
                    <a:pt x="106" y="53"/>
                  </a:cubicBezTo>
                  <a:lnTo>
                    <a:pt x="133" y="26"/>
                  </a:lnTo>
                  <a:close/>
                  <a:moveTo>
                    <a:pt x="150" y="70"/>
                  </a:moveTo>
                  <a:cubicBezTo>
                    <a:pt x="141" y="73"/>
                    <a:pt x="141" y="73"/>
                    <a:pt x="141" y="73"/>
                  </a:cubicBezTo>
                  <a:cubicBezTo>
                    <a:pt x="138" y="82"/>
                    <a:pt x="138" y="82"/>
                    <a:pt x="138" y="82"/>
                  </a:cubicBezTo>
                  <a:cubicBezTo>
                    <a:pt x="135" y="73"/>
                    <a:pt x="135" y="73"/>
                    <a:pt x="135" y="73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138" y="58"/>
                    <a:pt x="138" y="58"/>
                    <a:pt x="138" y="58"/>
                  </a:cubicBezTo>
                  <a:cubicBezTo>
                    <a:pt x="141" y="67"/>
                    <a:pt x="141" y="67"/>
                    <a:pt x="141" y="67"/>
                  </a:cubicBezTo>
                  <a:lnTo>
                    <a:pt x="150" y="7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grpSp>
        <p:nvGrpSpPr>
          <p:cNvPr id="118" name="Group 2"/>
          <p:cNvGrpSpPr/>
          <p:nvPr/>
        </p:nvGrpSpPr>
        <p:grpSpPr>
          <a:xfrm>
            <a:off x="3428975" y="2158536"/>
            <a:ext cx="785897" cy="776152"/>
            <a:chOff x="2687928" y="1713292"/>
            <a:chExt cx="616054" cy="616054"/>
          </a:xfrm>
        </p:grpSpPr>
        <p:sp>
          <p:nvSpPr>
            <p:cNvPr id="119" name="Oval 104"/>
            <p:cNvSpPr/>
            <p:nvPr/>
          </p:nvSpPr>
          <p:spPr>
            <a:xfrm>
              <a:off x="2687928" y="1713292"/>
              <a:ext cx="616054" cy="616054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120" name="Freeform 10"/>
            <p:cNvSpPr>
              <a:spLocks noEditPoints="1"/>
            </p:cNvSpPr>
            <p:nvPr/>
          </p:nvSpPr>
          <p:spPr bwMode="auto">
            <a:xfrm>
              <a:off x="2825936" y="1858141"/>
              <a:ext cx="323850" cy="298450"/>
            </a:xfrm>
            <a:custGeom>
              <a:avLst/>
              <a:gdLst>
                <a:gd name="T0" fmla="*/ 26 w 153"/>
                <a:gd name="T1" fmla="*/ 94 h 141"/>
                <a:gd name="T2" fmla="*/ 0 w 153"/>
                <a:gd name="T3" fmla="*/ 63 h 141"/>
                <a:gd name="T4" fmla="*/ 15 w 153"/>
                <a:gd name="T5" fmla="*/ 45 h 141"/>
                <a:gd name="T6" fmla="*/ 40 w 153"/>
                <a:gd name="T7" fmla="*/ 76 h 141"/>
                <a:gd name="T8" fmla="*/ 26 w 153"/>
                <a:gd name="T9" fmla="*/ 94 h 141"/>
                <a:gd name="T10" fmla="*/ 129 w 153"/>
                <a:gd name="T11" fmla="*/ 127 h 141"/>
                <a:gd name="T12" fmla="*/ 110 w 153"/>
                <a:gd name="T13" fmla="*/ 141 h 141"/>
                <a:gd name="T14" fmla="*/ 76 w 153"/>
                <a:gd name="T15" fmla="*/ 132 h 141"/>
                <a:gd name="T16" fmla="*/ 41 w 153"/>
                <a:gd name="T17" fmla="*/ 141 h 141"/>
                <a:gd name="T18" fmla="*/ 24 w 153"/>
                <a:gd name="T19" fmla="*/ 127 h 141"/>
                <a:gd name="T20" fmla="*/ 76 w 153"/>
                <a:gd name="T21" fmla="*/ 73 h 141"/>
                <a:gd name="T22" fmla="*/ 129 w 153"/>
                <a:gd name="T23" fmla="*/ 127 h 141"/>
                <a:gd name="T24" fmla="*/ 55 w 153"/>
                <a:gd name="T25" fmla="*/ 54 h 141"/>
                <a:gd name="T26" fmla="*/ 31 w 153"/>
                <a:gd name="T27" fmla="*/ 23 h 141"/>
                <a:gd name="T28" fmla="*/ 48 w 153"/>
                <a:gd name="T29" fmla="*/ 0 h 141"/>
                <a:gd name="T30" fmla="*/ 72 w 153"/>
                <a:gd name="T31" fmla="*/ 32 h 141"/>
                <a:gd name="T32" fmla="*/ 55 w 153"/>
                <a:gd name="T33" fmla="*/ 54 h 141"/>
                <a:gd name="T34" fmla="*/ 81 w 153"/>
                <a:gd name="T35" fmla="*/ 32 h 141"/>
                <a:gd name="T36" fmla="*/ 105 w 153"/>
                <a:gd name="T37" fmla="*/ 0 h 141"/>
                <a:gd name="T38" fmla="*/ 122 w 153"/>
                <a:gd name="T39" fmla="*/ 23 h 141"/>
                <a:gd name="T40" fmla="*/ 98 w 153"/>
                <a:gd name="T41" fmla="*/ 54 h 141"/>
                <a:gd name="T42" fmla="*/ 81 w 153"/>
                <a:gd name="T43" fmla="*/ 32 h 141"/>
                <a:gd name="T44" fmla="*/ 153 w 153"/>
                <a:gd name="T45" fmla="*/ 63 h 141"/>
                <a:gd name="T46" fmla="*/ 127 w 153"/>
                <a:gd name="T47" fmla="*/ 94 h 141"/>
                <a:gd name="T48" fmla="*/ 113 w 153"/>
                <a:gd name="T49" fmla="*/ 76 h 141"/>
                <a:gd name="T50" fmla="*/ 138 w 153"/>
                <a:gd name="T51" fmla="*/ 45 h 141"/>
                <a:gd name="T52" fmla="*/ 153 w 153"/>
                <a:gd name="T53" fmla="*/ 6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141">
                  <a:moveTo>
                    <a:pt x="26" y="94"/>
                  </a:moveTo>
                  <a:cubicBezTo>
                    <a:pt x="11" y="94"/>
                    <a:pt x="0" y="76"/>
                    <a:pt x="0" y="63"/>
                  </a:cubicBezTo>
                  <a:cubicBezTo>
                    <a:pt x="0" y="54"/>
                    <a:pt x="5" y="45"/>
                    <a:pt x="15" y="45"/>
                  </a:cubicBezTo>
                  <a:cubicBezTo>
                    <a:pt x="30" y="45"/>
                    <a:pt x="40" y="63"/>
                    <a:pt x="40" y="76"/>
                  </a:cubicBezTo>
                  <a:cubicBezTo>
                    <a:pt x="40" y="85"/>
                    <a:pt x="36" y="94"/>
                    <a:pt x="26" y="94"/>
                  </a:cubicBezTo>
                  <a:close/>
                  <a:moveTo>
                    <a:pt x="129" y="127"/>
                  </a:moveTo>
                  <a:cubicBezTo>
                    <a:pt x="129" y="139"/>
                    <a:pt x="120" y="141"/>
                    <a:pt x="110" y="141"/>
                  </a:cubicBezTo>
                  <a:cubicBezTo>
                    <a:pt x="98" y="141"/>
                    <a:pt x="88" y="132"/>
                    <a:pt x="76" y="132"/>
                  </a:cubicBezTo>
                  <a:cubicBezTo>
                    <a:pt x="64" y="132"/>
                    <a:pt x="54" y="141"/>
                    <a:pt x="41" y="141"/>
                  </a:cubicBezTo>
                  <a:cubicBezTo>
                    <a:pt x="32" y="141"/>
                    <a:pt x="24" y="138"/>
                    <a:pt x="24" y="127"/>
                  </a:cubicBezTo>
                  <a:cubicBezTo>
                    <a:pt x="24" y="106"/>
                    <a:pt x="54" y="73"/>
                    <a:pt x="76" y="73"/>
                  </a:cubicBezTo>
                  <a:cubicBezTo>
                    <a:pt x="99" y="73"/>
                    <a:pt x="129" y="106"/>
                    <a:pt x="129" y="127"/>
                  </a:cubicBezTo>
                  <a:close/>
                  <a:moveTo>
                    <a:pt x="55" y="54"/>
                  </a:moveTo>
                  <a:cubicBezTo>
                    <a:pt x="40" y="54"/>
                    <a:pt x="31" y="35"/>
                    <a:pt x="31" y="23"/>
                  </a:cubicBezTo>
                  <a:cubicBezTo>
                    <a:pt x="31" y="12"/>
                    <a:pt x="36" y="0"/>
                    <a:pt x="48" y="0"/>
                  </a:cubicBezTo>
                  <a:cubicBezTo>
                    <a:pt x="63" y="0"/>
                    <a:pt x="72" y="19"/>
                    <a:pt x="72" y="32"/>
                  </a:cubicBezTo>
                  <a:cubicBezTo>
                    <a:pt x="72" y="42"/>
                    <a:pt x="66" y="54"/>
                    <a:pt x="55" y="54"/>
                  </a:cubicBezTo>
                  <a:close/>
                  <a:moveTo>
                    <a:pt x="81" y="32"/>
                  </a:moveTo>
                  <a:cubicBezTo>
                    <a:pt x="81" y="19"/>
                    <a:pt x="90" y="0"/>
                    <a:pt x="105" y="0"/>
                  </a:cubicBezTo>
                  <a:cubicBezTo>
                    <a:pt x="117" y="0"/>
                    <a:pt x="122" y="12"/>
                    <a:pt x="122" y="23"/>
                  </a:cubicBezTo>
                  <a:cubicBezTo>
                    <a:pt x="122" y="35"/>
                    <a:pt x="113" y="54"/>
                    <a:pt x="98" y="54"/>
                  </a:cubicBezTo>
                  <a:cubicBezTo>
                    <a:pt x="87" y="54"/>
                    <a:pt x="81" y="42"/>
                    <a:pt x="81" y="32"/>
                  </a:cubicBezTo>
                  <a:close/>
                  <a:moveTo>
                    <a:pt x="153" y="63"/>
                  </a:moveTo>
                  <a:cubicBezTo>
                    <a:pt x="153" y="76"/>
                    <a:pt x="142" y="94"/>
                    <a:pt x="127" y="94"/>
                  </a:cubicBezTo>
                  <a:cubicBezTo>
                    <a:pt x="117" y="94"/>
                    <a:pt x="113" y="85"/>
                    <a:pt x="113" y="76"/>
                  </a:cubicBezTo>
                  <a:cubicBezTo>
                    <a:pt x="113" y="63"/>
                    <a:pt x="123" y="45"/>
                    <a:pt x="138" y="45"/>
                  </a:cubicBezTo>
                  <a:cubicBezTo>
                    <a:pt x="148" y="45"/>
                    <a:pt x="153" y="54"/>
                    <a:pt x="153" y="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grpSp>
        <p:nvGrpSpPr>
          <p:cNvPr id="121" name="Group 6"/>
          <p:cNvGrpSpPr/>
          <p:nvPr/>
        </p:nvGrpSpPr>
        <p:grpSpPr>
          <a:xfrm>
            <a:off x="9367179" y="2158536"/>
            <a:ext cx="785897" cy="776152"/>
            <a:chOff x="7342807" y="1713292"/>
            <a:chExt cx="616054" cy="616054"/>
          </a:xfrm>
        </p:grpSpPr>
        <p:sp>
          <p:nvSpPr>
            <p:cNvPr id="122" name="Oval 107"/>
            <p:cNvSpPr/>
            <p:nvPr/>
          </p:nvSpPr>
          <p:spPr>
            <a:xfrm>
              <a:off x="7342807" y="1713292"/>
              <a:ext cx="616054" cy="616054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123" name="Freeform 11"/>
            <p:cNvSpPr>
              <a:spLocks noEditPoints="1"/>
            </p:cNvSpPr>
            <p:nvPr/>
          </p:nvSpPr>
          <p:spPr bwMode="auto">
            <a:xfrm>
              <a:off x="7464605" y="1865623"/>
              <a:ext cx="346075" cy="377825"/>
            </a:xfrm>
            <a:custGeom>
              <a:avLst/>
              <a:gdLst>
                <a:gd name="T0" fmla="*/ 127 w 164"/>
                <a:gd name="T1" fmla="*/ 107 h 178"/>
                <a:gd name="T2" fmla="*/ 84 w 164"/>
                <a:gd name="T3" fmla="*/ 147 h 178"/>
                <a:gd name="T4" fmla="*/ 84 w 164"/>
                <a:gd name="T5" fmla="*/ 117 h 178"/>
                <a:gd name="T6" fmla="*/ 80 w 164"/>
                <a:gd name="T7" fmla="*/ 116 h 178"/>
                <a:gd name="T8" fmla="*/ 80 w 164"/>
                <a:gd name="T9" fmla="*/ 147 h 178"/>
                <a:gd name="T10" fmla="*/ 37 w 164"/>
                <a:gd name="T11" fmla="*/ 107 h 178"/>
                <a:gd name="T12" fmla="*/ 3 w 164"/>
                <a:gd name="T13" fmla="*/ 84 h 178"/>
                <a:gd name="T14" fmla="*/ 8 w 164"/>
                <a:gd name="T15" fmla="*/ 79 h 178"/>
                <a:gd name="T16" fmla="*/ 10 w 164"/>
                <a:gd name="T17" fmla="*/ 80 h 178"/>
                <a:gd name="T18" fmla="*/ 10 w 164"/>
                <a:gd name="T19" fmla="*/ 16 h 178"/>
                <a:gd name="T20" fmla="*/ 25 w 164"/>
                <a:gd name="T21" fmla="*/ 0 h 178"/>
                <a:gd name="T22" fmla="*/ 140 w 164"/>
                <a:gd name="T23" fmla="*/ 0 h 178"/>
                <a:gd name="T24" fmla="*/ 154 w 164"/>
                <a:gd name="T25" fmla="*/ 16 h 178"/>
                <a:gd name="T26" fmla="*/ 154 w 164"/>
                <a:gd name="T27" fmla="*/ 80 h 178"/>
                <a:gd name="T28" fmla="*/ 156 w 164"/>
                <a:gd name="T29" fmla="*/ 79 h 178"/>
                <a:gd name="T30" fmla="*/ 161 w 164"/>
                <a:gd name="T31" fmla="*/ 84 h 178"/>
                <a:gd name="T32" fmla="*/ 127 w 164"/>
                <a:gd name="T33" fmla="*/ 107 h 178"/>
                <a:gd name="T34" fmla="*/ 146 w 164"/>
                <a:gd name="T35" fmla="*/ 24 h 178"/>
                <a:gd name="T36" fmla="*/ 133 w 164"/>
                <a:gd name="T37" fmla="*/ 9 h 178"/>
                <a:gd name="T38" fmla="*/ 32 w 164"/>
                <a:gd name="T39" fmla="*/ 9 h 178"/>
                <a:gd name="T40" fmla="*/ 19 w 164"/>
                <a:gd name="T41" fmla="*/ 24 h 178"/>
                <a:gd name="T42" fmla="*/ 19 w 164"/>
                <a:gd name="T43" fmla="*/ 85 h 178"/>
                <a:gd name="T44" fmla="*/ 69 w 164"/>
                <a:gd name="T45" fmla="*/ 94 h 178"/>
                <a:gd name="T46" fmla="*/ 78 w 164"/>
                <a:gd name="T47" fmla="*/ 97 h 178"/>
                <a:gd name="T48" fmla="*/ 79 w 164"/>
                <a:gd name="T49" fmla="*/ 97 h 178"/>
                <a:gd name="T50" fmla="*/ 84 w 164"/>
                <a:gd name="T51" fmla="*/ 102 h 178"/>
                <a:gd name="T52" fmla="*/ 95 w 164"/>
                <a:gd name="T53" fmla="*/ 94 h 178"/>
                <a:gd name="T54" fmla="*/ 146 w 164"/>
                <a:gd name="T55" fmla="*/ 85 h 178"/>
                <a:gd name="T56" fmla="*/ 146 w 164"/>
                <a:gd name="T57" fmla="*/ 24 h 178"/>
                <a:gd name="T58" fmla="*/ 60 w 164"/>
                <a:gd name="T59" fmla="*/ 87 h 178"/>
                <a:gd name="T60" fmla="*/ 40 w 164"/>
                <a:gd name="T61" fmla="*/ 68 h 178"/>
                <a:gd name="T62" fmla="*/ 60 w 164"/>
                <a:gd name="T63" fmla="*/ 50 h 178"/>
                <a:gd name="T64" fmla="*/ 80 w 164"/>
                <a:gd name="T65" fmla="*/ 68 h 178"/>
                <a:gd name="T66" fmla="*/ 60 w 164"/>
                <a:gd name="T67" fmla="*/ 87 h 178"/>
                <a:gd name="T68" fmla="*/ 106 w 164"/>
                <a:gd name="T69" fmla="*/ 87 h 178"/>
                <a:gd name="T70" fmla="*/ 86 w 164"/>
                <a:gd name="T71" fmla="*/ 68 h 178"/>
                <a:gd name="T72" fmla="*/ 106 w 164"/>
                <a:gd name="T73" fmla="*/ 50 h 178"/>
                <a:gd name="T74" fmla="*/ 126 w 164"/>
                <a:gd name="T75" fmla="*/ 68 h 178"/>
                <a:gd name="T76" fmla="*/ 106 w 164"/>
                <a:gd name="T77" fmla="*/ 8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4" h="178">
                  <a:moveTo>
                    <a:pt x="127" y="107"/>
                  </a:moveTo>
                  <a:cubicBezTo>
                    <a:pt x="145" y="169"/>
                    <a:pt x="83" y="178"/>
                    <a:pt x="84" y="147"/>
                  </a:cubicBezTo>
                  <a:cubicBezTo>
                    <a:pt x="84" y="148"/>
                    <a:pt x="84" y="130"/>
                    <a:pt x="84" y="117"/>
                  </a:cubicBezTo>
                  <a:cubicBezTo>
                    <a:pt x="83" y="117"/>
                    <a:pt x="81" y="116"/>
                    <a:pt x="80" y="116"/>
                  </a:cubicBezTo>
                  <a:cubicBezTo>
                    <a:pt x="80" y="129"/>
                    <a:pt x="80" y="148"/>
                    <a:pt x="80" y="147"/>
                  </a:cubicBezTo>
                  <a:cubicBezTo>
                    <a:pt x="81" y="178"/>
                    <a:pt x="19" y="169"/>
                    <a:pt x="37" y="107"/>
                  </a:cubicBezTo>
                  <a:cubicBezTo>
                    <a:pt x="20" y="100"/>
                    <a:pt x="8" y="91"/>
                    <a:pt x="3" y="84"/>
                  </a:cubicBezTo>
                  <a:cubicBezTo>
                    <a:pt x="0" y="80"/>
                    <a:pt x="3" y="75"/>
                    <a:pt x="8" y="79"/>
                  </a:cubicBezTo>
                  <a:cubicBezTo>
                    <a:pt x="8" y="79"/>
                    <a:pt x="9" y="79"/>
                    <a:pt x="10" y="80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8"/>
                    <a:pt x="16" y="0"/>
                    <a:pt x="2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8" y="0"/>
                    <a:pt x="154" y="8"/>
                    <a:pt x="154" y="16"/>
                  </a:cubicBezTo>
                  <a:cubicBezTo>
                    <a:pt x="154" y="80"/>
                    <a:pt x="154" y="80"/>
                    <a:pt x="154" y="80"/>
                  </a:cubicBezTo>
                  <a:cubicBezTo>
                    <a:pt x="155" y="79"/>
                    <a:pt x="156" y="79"/>
                    <a:pt x="156" y="79"/>
                  </a:cubicBezTo>
                  <a:cubicBezTo>
                    <a:pt x="161" y="75"/>
                    <a:pt x="164" y="80"/>
                    <a:pt x="161" y="84"/>
                  </a:cubicBezTo>
                  <a:cubicBezTo>
                    <a:pt x="155" y="91"/>
                    <a:pt x="144" y="100"/>
                    <a:pt x="127" y="107"/>
                  </a:cubicBezTo>
                  <a:close/>
                  <a:moveTo>
                    <a:pt x="146" y="24"/>
                  </a:moveTo>
                  <a:cubicBezTo>
                    <a:pt x="146" y="13"/>
                    <a:pt x="143" y="9"/>
                    <a:pt x="133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1" y="9"/>
                    <a:pt x="19" y="12"/>
                    <a:pt x="19" y="24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40" y="97"/>
                    <a:pt x="59" y="95"/>
                    <a:pt x="69" y="94"/>
                  </a:cubicBezTo>
                  <a:cubicBezTo>
                    <a:pt x="73" y="94"/>
                    <a:pt x="76" y="95"/>
                    <a:pt x="78" y="97"/>
                  </a:cubicBezTo>
                  <a:cubicBezTo>
                    <a:pt x="78" y="97"/>
                    <a:pt x="78" y="97"/>
                    <a:pt x="79" y="97"/>
                  </a:cubicBezTo>
                  <a:cubicBezTo>
                    <a:pt x="81" y="99"/>
                    <a:pt x="82" y="101"/>
                    <a:pt x="84" y="102"/>
                  </a:cubicBezTo>
                  <a:cubicBezTo>
                    <a:pt x="85" y="97"/>
                    <a:pt x="87" y="94"/>
                    <a:pt x="95" y="94"/>
                  </a:cubicBezTo>
                  <a:cubicBezTo>
                    <a:pt x="105" y="95"/>
                    <a:pt x="124" y="97"/>
                    <a:pt x="146" y="85"/>
                  </a:cubicBezTo>
                  <a:lnTo>
                    <a:pt x="146" y="24"/>
                  </a:lnTo>
                  <a:close/>
                  <a:moveTo>
                    <a:pt x="60" y="87"/>
                  </a:moveTo>
                  <a:cubicBezTo>
                    <a:pt x="49" y="87"/>
                    <a:pt x="40" y="78"/>
                    <a:pt x="40" y="68"/>
                  </a:cubicBezTo>
                  <a:cubicBezTo>
                    <a:pt x="40" y="58"/>
                    <a:pt x="49" y="50"/>
                    <a:pt x="60" y="50"/>
                  </a:cubicBezTo>
                  <a:cubicBezTo>
                    <a:pt x="71" y="50"/>
                    <a:pt x="80" y="58"/>
                    <a:pt x="80" y="68"/>
                  </a:cubicBezTo>
                  <a:cubicBezTo>
                    <a:pt x="80" y="78"/>
                    <a:pt x="71" y="87"/>
                    <a:pt x="60" y="87"/>
                  </a:cubicBezTo>
                  <a:close/>
                  <a:moveTo>
                    <a:pt x="106" y="87"/>
                  </a:moveTo>
                  <a:cubicBezTo>
                    <a:pt x="95" y="87"/>
                    <a:pt x="86" y="78"/>
                    <a:pt x="86" y="68"/>
                  </a:cubicBezTo>
                  <a:cubicBezTo>
                    <a:pt x="86" y="58"/>
                    <a:pt x="95" y="50"/>
                    <a:pt x="106" y="50"/>
                  </a:cubicBezTo>
                  <a:cubicBezTo>
                    <a:pt x="117" y="50"/>
                    <a:pt x="126" y="58"/>
                    <a:pt x="126" y="68"/>
                  </a:cubicBezTo>
                  <a:cubicBezTo>
                    <a:pt x="126" y="78"/>
                    <a:pt x="117" y="87"/>
                    <a:pt x="106" y="8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grpSp>
        <p:nvGrpSpPr>
          <p:cNvPr id="124" name="Group 3"/>
          <p:cNvGrpSpPr/>
          <p:nvPr/>
        </p:nvGrpSpPr>
        <p:grpSpPr>
          <a:xfrm>
            <a:off x="5392676" y="2158536"/>
            <a:ext cx="785897" cy="776152"/>
            <a:chOff x="4227247" y="1713292"/>
            <a:chExt cx="616054" cy="616054"/>
          </a:xfrm>
        </p:grpSpPr>
        <p:sp>
          <p:nvSpPr>
            <p:cNvPr id="125" name="Oval 105"/>
            <p:cNvSpPr/>
            <p:nvPr/>
          </p:nvSpPr>
          <p:spPr>
            <a:xfrm>
              <a:off x="4227247" y="1713292"/>
              <a:ext cx="616054" cy="616054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126" name="Freeform 12"/>
            <p:cNvSpPr>
              <a:spLocks noEditPoints="1"/>
            </p:cNvSpPr>
            <p:nvPr/>
          </p:nvSpPr>
          <p:spPr bwMode="auto">
            <a:xfrm>
              <a:off x="4381006" y="1853458"/>
              <a:ext cx="347663" cy="298450"/>
            </a:xfrm>
            <a:custGeom>
              <a:avLst/>
              <a:gdLst>
                <a:gd name="T0" fmla="*/ 26 w 164"/>
                <a:gd name="T1" fmla="*/ 141 h 141"/>
                <a:gd name="T2" fmla="*/ 20 w 164"/>
                <a:gd name="T3" fmla="*/ 141 h 141"/>
                <a:gd name="T4" fmla="*/ 0 w 164"/>
                <a:gd name="T5" fmla="*/ 120 h 141"/>
                <a:gd name="T6" fmla="*/ 0 w 164"/>
                <a:gd name="T7" fmla="*/ 44 h 141"/>
                <a:gd name="T8" fmla="*/ 20 w 164"/>
                <a:gd name="T9" fmla="*/ 24 h 141"/>
                <a:gd name="T10" fmla="*/ 26 w 164"/>
                <a:gd name="T11" fmla="*/ 24 h 141"/>
                <a:gd name="T12" fmla="*/ 26 w 164"/>
                <a:gd name="T13" fmla="*/ 141 h 141"/>
                <a:gd name="T14" fmla="*/ 128 w 164"/>
                <a:gd name="T15" fmla="*/ 141 h 141"/>
                <a:gd name="T16" fmla="*/ 35 w 164"/>
                <a:gd name="T17" fmla="*/ 141 h 141"/>
                <a:gd name="T18" fmla="*/ 35 w 164"/>
                <a:gd name="T19" fmla="*/ 24 h 141"/>
                <a:gd name="T20" fmla="*/ 46 w 164"/>
                <a:gd name="T21" fmla="*/ 24 h 141"/>
                <a:gd name="T22" fmla="*/ 46 w 164"/>
                <a:gd name="T23" fmla="*/ 9 h 141"/>
                <a:gd name="T24" fmla="*/ 55 w 164"/>
                <a:gd name="T25" fmla="*/ 0 h 141"/>
                <a:gd name="T26" fmla="*/ 108 w 164"/>
                <a:gd name="T27" fmla="*/ 0 h 141"/>
                <a:gd name="T28" fmla="*/ 117 w 164"/>
                <a:gd name="T29" fmla="*/ 9 h 141"/>
                <a:gd name="T30" fmla="*/ 117 w 164"/>
                <a:gd name="T31" fmla="*/ 24 h 141"/>
                <a:gd name="T32" fmla="*/ 128 w 164"/>
                <a:gd name="T33" fmla="*/ 24 h 141"/>
                <a:gd name="T34" fmla="*/ 128 w 164"/>
                <a:gd name="T35" fmla="*/ 141 h 141"/>
                <a:gd name="T36" fmla="*/ 105 w 164"/>
                <a:gd name="T37" fmla="*/ 24 h 141"/>
                <a:gd name="T38" fmla="*/ 105 w 164"/>
                <a:gd name="T39" fmla="*/ 12 h 141"/>
                <a:gd name="T40" fmla="*/ 58 w 164"/>
                <a:gd name="T41" fmla="*/ 12 h 141"/>
                <a:gd name="T42" fmla="*/ 58 w 164"/>
                <a:gd name="T43" fmla="*/ 24 h 141"/>
                <a:gd name="T44" fmla="*/ 105 w 164"/>
                <a:gd name="T45" fmla="*/ 24 h 141"/>
                <a:gd name="T46" fmla="*/ 164 w 164"/>
                <a:gd name="T47" fmla="*/ 120 h 141"/>
                <a:gd name="T48" fmla="*/ 143 w 164"/>
                <a:gd name="T49" fmla="*/ 141 h 141"/>
                <a:gd name="T50" fmla="*/ 137 w 164"/>
                <a:gd name="T51" fmla="*/ 141 h 141"/>
                <a:gd name="T52" fmla="*/ 137 w 164"/>
                <a:gd name="T53" fmla="*/ 24 h 141"/>
                <a:gd name="T54" fmla="*/ 143 w 164"/>
                <a:gd name="T55" fmla="*/ 24 h 141"/>
                <a:gd name="T56" fmla="*/ 164 w 164"/>
                <a:gd name="T57" fmla="*/ 44 h 141"/>
                <a:gd name="T58" fmla="*/ 164 w 164"/>
                <a:gd name="T59" fmla="*/ 12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4" h="141">
                  <a:moveTo>
                    <a:pt x="26" y="141"/>
                  </a:moveTo>
                  <a:cubicBezTo>
                    <a:pt x="20" y="141"/>
                    <a:pt x="20" y="141"/>
                    <a:pt x="20" y="141"/>
                  </a:cubicBezTo>
                  <a:cubicBezTo>
                    <a:pt x="9" y="141"/>
                    <a:pt x="0" y="131"/>
                    <a:pt x="0" y="12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33"/>
                    <a:pt x="9" y="24"/>
                    <a:pt x="20" y="24"/>
                  </a:cubicBezTo>
                  <a:cubicBezTo>
                    <a:pt x="26" y="24"/>
                    <a:pt x="26" y="24"/>
                    <a:pt x="26" y="24"/>
                  </a:cubicBezTo>
                  <a:lnTo>
                    <a:pt x="26" y="141"/>
                  </a:lnTo>
                  <a:close/>
                  <a:moveTo>
                    <a:pt x="128" y="141"/>
                  </a:moveTo>
                  <a:cubicBezTo>
                    <a:pt x="35" y="141"/>
                    <a:pt x="35" y="141"/>
                    <a:pt x="35" y="141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4"/>
                    <a:pt x="50" y="0"/>
                    <a:pt x="55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3" y="0"/>
                    <a:pt x="117" y="4"/>
                    <a:pt x="117" y="9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28" y="24"/>
                    <a:pt x="128" y="24"/>
                    <a:pt x="128" y="24"/>
                  </a:cubicBezTo>
                  <a:lnTo>
                    <a:pt x="128" y="141"/>
                  </a:lnTo>
                  <a:close/>
                  <a:moveTo>
                    <a:pt x="105" y="24"/>
                  </a:moveTo>
                  <a:cubicBezTo>
                    <a:pt x="105" y="12"/>
                    <a:pt x="105" y="12"/>
                    <a:pt x="105" y="12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24"/>
                    <a:pt x="58" y="24"/>
                    <a:pt x="58" y="24"/>
                  </a:cubicBezTo>
                  <a:lnTo>
                    <a:pt x="105" y="24"/>
                  </a:lnTo>
                  <a:close/>
                  <a:moveTo>
                    <a:pt x="164" y="120"/>
                  </a:moveTo>
                  <a:cubicBezTo>
                    <a:pt x="164" y="131"/>
                    <a:pt x="154" y="141"/>
                    <a:pt x="143" y="141"/>
                  </a:cubicBezTo>
                  <a:cubicBezTo>
                    <a:pt x="137" y="141"/>
                    <a:pt x="137" y="141"/>
                    <a:pt x="137" y="141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43" y="24"/>
                    <a:pt x="143" y="24"/>
                    <a:pt x="143" y="24"/>
                  </a:cubicBezTo>
                  <a:cubicBezTo>
                    <a:pt x="154" y="24"/>
                    <a:pt x="164" y="33"/>
                    <a:pt x="164" y="44"/>
                  </a:cubicBezTo>
                  <a:lnTo>
                    <a:pt x="164" y="1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grpSp>
        <p:nvGrpSpPr>
          <p:cNvPr id="127" name="Group 21"/>
          <p:cNvGrpSpPr/>
          <p:nvPr/>
        </p:nvGrpSpPr>
        <p:grpSpPr>
          <a:xfrm>
            <a:off x="9350351" y="4390657"/>
            <a:ext cx="785897" cy="776152"/>
            <a:chOff x="7329616" y="3484989"/>
            <a:chExt cx="616054" cy="616054"/>
          </a:xfrm>
        </p:grpSpPr>
        <p:sp>
          <p:nvSpPr>
            <p:cNvPr id="128" name="Oval 133"/>
            <p:cNvSpPr/>
            <p:nvPr/>
          </p:nvSpPr>
          <p:spPr>
            <a:xfrm>
              <a:off x="7329616" y="3484989"/>
              <a:ext cx="616054" cy="616054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129" name="Freeform 13"/>
            <p:cNvSpPr>
              <a:spLocks noEditPoints="1"/>
            </p:cNvSpPr>
            <p:nvPr/>
          </p:nvSpPr>
          <p:spPr bwMode="auto">
            <a:xfrm>
              <a:off x="7477304" y="3637088"/>
              <a:ext cx="320675" cy="298450"/>
            </a:xfrm>
            <a:custGeom>
              <a:avLst/>
              <a:gdLst>
                <a:gd name="T0" fmla="*/ 152 w 152"/>
                <a:gd name="T1" fmla="*/ 44 h 141"/>
                <a:gd name="T2" fmla="*/ 103 w 152"/>
                <a:gd name="T3" fmla="*/ 82 h 141"/>
                <a:gd name="T4" fmla="*/ 94 w 152"/>
                <a:gd name="T5" fmla="*/ 91 h 141"/>
                <a:gd name="T6" fmla="*/ 88 w 152"/>
                <a:gd name="T7" fmla="*/ 106 h 141"/>
                <a:gd name="T8" fmla="*/ 99 w 152"/>
                <a:gd name="T9" fmla="*/ 117 h 141"/>
                <a:gd name="T10" fmla="*/ 117 w 152"/>
                <a:gd name="T11" fmla="*/ 132 h 141"/>
                <a:gd name="T12" fmla="*/ 117 w 152"/>
                <a:gd name="T13" fmla="*/ 138 h 141"/>
                <a:gd name="T14" fmla="*/ 114 w 152"/>
                <a:gd name="T15" fmla="*/ 141 h 141"/>
                <a:gd name="T16" fmla="*/ 38 w 152"/>
                <a:gd name="T17" fmla="*/ 141 h 141"/>
                <a:gd name="T18" fmla="*/ 35 w 152"/>
                <a:gd name="T19" fmla="*/ 138 h 141"/>
                <a:gd name="T20" fmla="*/ 35 w 152"/>
                <a:gd name="T21" fmla="*/ 132 h 141"/>
                <a:gd name="T22" fmla="*/ 53 w 152"/>
                <a:gd name="T23" fmla="*/ 117 h 141"/>
                <a:gd name="T24" fmla="*/ 64 w 152"/>
                <a:gd name="T25" fmla="*/ 106 h 141"/>
                <a:gd name="T26" fmla="*/ 58 w 152"/>
                <a:gd name="T27" fmla="*/ 91 h 141"/>
                <a:gd name="T28" fmla="*/ 49 w 152"/>
                <a:gd name="T29" fmla="*/ 82 h 141"/>
                <a:gd name="T30" fmla="*/ 0 w 152"/>
                <a:gd name="T31" fmla="*/ 44 h 141"/>
                <a:gd name="T32" fmla="*/ 0 w 152"/>
                <a:gd name="T33" fmla="*/ 32 h 141"/>
                <a:gd name="T34" fmla="*/ 9 w 152"/>
                <a:gd name="T35" fmla="*/ 24 h 141"/>
                <a:gd name="T36" fmla="*/ 35 w 152"/>
                <a:gd name="T37" fmla="*/ 24 h 141"/>
                <a:gd name="T38" fmla="*/ 35 w 152"/>
                <a:gd name="T39" fmla="*/ 15 h 141"/>
                <a:gd name="T40" fmla="*/ 50 w 152"/>
                <a:gd name="T41" fmla="*/ 0 h 141"/>
                <a:gd name="T42" fmla="*/ 102 w 152"/>
                <a:gd name="T43" fmla="*/ 0 h 141"/>
                <a:gd name="T44" fmla="*/ 117 w 152"/>
                <a:gd name="T45" fmla="*/ 15 h 141"/>
                <a:gd name="T46" fmla="*/ 117 w 152"/>
                <a:gd name="T47" fmla="*/ 24 h 141"/>
                <a:gd name="T48" fmla="*/ 143 w 152"/>
                <a:gd name="T49" fmla="*/ 24 h 141"/>
                <a:gd name="T50" fmla="*/ 152 w 152"/>
                <a:gd name="T51" fmla="*/ 32 h 141"/>
                <a:gd name="T52" fmla="*/ 152 w 152"/>
                <a:gd name="T53" fmla="*/ 44 h 141"/>
                <a:gd name="T54" fmla="*/ 35 w 152"/>
                <a:gd name="T55" fmla="*/ 35 h 141"/>
                <a:gd name="T56" fmla="*/ 12 w 152"/>
                <a:gd name="T57" fmla="*/ 35 h 141"/>
                <a:gd name="T58" fmla="*/ 12 w 152"/>
                <a:gd name="T59" fmla="*/ 44 h 141"/>
                <a:gd name="T60" fmla="*/ 42 w 152"/>
                <a:gd name="T61" fmla="*/ 69 h 141"/>
                <a:gd name="T62" fmla="*/ 35 w 152"/>
                <a:gd name="T63" fmla="*/ 35 h 141"/>
                <a:gd name="T64" fmla="*/ 140 w 152"/>
                <a:gd name="T65" fmla="*/ 35 h 141"/>
                <a:gd name="T66" fmla="*/ 117 w 152"/>
                <a:gd name="T67" fmla="*/ 35 h 141"/>
                <a:gd name="T68" fmla="*/ 110 w 152"/>
                <a:gd name="T69" fmla="*/ 69 h 141"/>
                <a:gd name="T70" fmla="*/ 140 w 152"/>
                <a:gd name="T71" fmla="*/ 44 h 141"/>
                <a:gd name="T72" fmla="*/ 140 w 152"/>
                <a:gd name="T73" fmla="*/ 3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2" h="141">
                  <a:moveTo>
                    <a:pt x="152" y="44"/>
                  </a:moveTo>
                  <a:cubicBezTo>
                    <a:pt x="152" y="61"/>
                    <a:pt x="131" y="81"/>
                    <a:pt x="103" y="82"/>
                  </a:cubicBezTo>
                  <a:cubicBezTo>
                    <a:pt x="99" y="87"/>
                    <a:pt x="95" y="89"/>
                    <a:pt x="94" y="91"/>
                  </a:cubicBezTo>
                  <a:cubicBezTo>
                    <a:pt x="89" y="95"/>
                    <a:pt x="88" y="100"/>
                    <a:pt x="88" y="106"/>
                  </a:cubicBezTo>
                  <a:cubicBezTo>
                    <a:pt x="88" y="111"/>
                    <a:pt x="91" y="117"/>
                    <a:pt x="99" y="117"/>
                  </a:cubicBezTo>
                  <a:cubicBezTo>
                    <a:pt x="108" y="117"/>
                    <a:pt x="117" y="123"/>
                    <a:pt x="117" y="132"/>
                  </a:cubicBezTo>
                  <a:cubicBezTo>
                    <a:pt x="117" y="138"/>
                    <a:pt x="117" y="138"/>
                    <a:pt x="117" y="138"/>
                  </a:cubicBezTo>
                  <a:cubicBezTo>
                    <a:pt x="117" y="139"/>
                    <a:pt x="116" y="141"/>
                    <a:pt x="114" y="141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6" y="141"/>
                    <a:pt x="35" y="139"/>
                    <a:pt x="35" y="138"/>
                  </a:cubicBezTo>
                  <a:cubicBezTo>
                    <a:pt x="35" y="132"/>
                    <a:pt x="35" y="132"/>
                    <a:pt x="35" y="132"/>
                  </a:cubicBezTo>
                  <a:cubicBezTo>
                    <a:pt x="35" y="123"/>
                    <a:pt x="44" y="117"/>
                    <a:pt x="53" y="117"/>
                  </a:cubicBezTo>
                  <a:cubicBezTo>
                    <a:pt x="61" y="117"/>
                    <a:pt x="64" y="111"/>
                    <a:pt x="64" y="106"/>
                  </a:cubicBezTo>
                  <a:cubicBezTo>
                    <a:pt x="64" y="100"/>
                    <a:pt x="63" y="95"/>
                    <a:pt x="58" y="91"/>
                  </a:cubicBezTo>
                  <a:cubicBezTo>
                    <a:pt x="56" y="89"/>
                    <a:pt x="53" y="87"/>
                    <a:pt x="49" y="82"/>
                  </a:cubicBezTo>
                  <a:cubicBezTo>
                    <a:pt x="21" y="81"/>
                    <a:pt x="0" y="61"/>
                    <a:pt x="0" y="4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7"/>
                    <a:pt x="4" y="24"/>
                    <a:pt x="9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7"/>
                    <a:pt x="42" y="0"/>
                    <a:pt x="50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10" y="0"/>
                    <a:pt x="117" y="7"/>
                    <a:pt x="117" y="15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43" y="24"/>
                    <a:pt x="143" y="24"/>
                    <a:pt x="143" y="24"/>
                  </a:cubicBezTo>
                  <a:cubicBezTo>
                    <a:pt x="148" y="24"/>
                    <a:pt x="152" y="27"/>
                    <a:pt x="152" y="32"/>
                  </a:cubicBezTo>
                  <a:lnTo>
                    <a:pt x="152" y="44"/>
                  </a:lnTo>
                  <a:close/>
                  <a:moveTo>
                    <a:pt x="35" y="35"/>
                  </a:moveTo>
                  <a:cubicBezTo>
                    <a:pt x="12" y="35"/>
                    <a:pt x="12" y="35"/>
                    <a:pt x="12" y="35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53"/>
                    <a:pt x="24" y="65"/>
                    <a:pt x="42" y="69"/>
                  </a:cubicBezTo>
                  <a:cubicBezTo>
                    <a:pt x="38" y="61"/>
                    <a:pt x="35" y="50"/>
                    <a:pt x="35" y="35"/>
                  </a:cubicBezTo>
                  <a:close/>
                  <a:moveTo>
                    <a:pt x="140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50"/>
                    <a:pt x="114" y="61"/>
                    <a:pt x="110" y="69"/>
                  </a:cubicBezTo>
                  <a:cubicBezTo>
                    <a:pt x="128" y="65"/>
                    <a:pt x="140" y="53"/>
                    <a:pt x="140" y="44"/>
                  </a:cubicBezTo>
                  <a:lnTo>
                    <a:pt x="14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sp>
        <p:nvSpPr>
          <p:cNvPr id="131" name="Oval 106"/>
          <p:cNvSpPr/>
          <p:nvPr/>
        </p:nvSpPr>
        <p:spPr>
          <a:xfrm>
            <a:off x="7397115" y="2158365"/>
            <a:ext cx="786130" cy="77597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32" name="Freeform 14"/>
          <p:cNvSpPr>
            <a:spLocks noEditPoints="1"/>
          </p:cNvSpPr>
          <p:nvPr/>
        </p:nvSpPr>
        <p:spPr bwMode="auto">
          <a:xfrm>
            <a:off x="7558405" y="2382520"/>
            <a:ext cx="429260" cy="344170"/>
          </a:xfrm>
          <a:custGeom>
            <a:avLst/>
            <a:gdLst>
              <a:gd name="T0" fmla="*/ 159 w 159"/>
              <a:gd name="T1" fmla="*/ 100 h 129"/>
              <a:gd name="T2" fmla="*/ 147 w 159"/>
              <a:gd name="T3" fmla="*/ 105 h 129"/>
              <a:gd name="T4" fmla="*/ 123 w 159"/>
              <a:gd name="T5" fmla="*/ 129 h 129"/>
              <a:gd name="T6" fmla="*/ 100 w 159"/>
              <a:gd name="T7" fmla="*/ 105 h 129"/>
              <a:gd name="T8" fmla="*/ 65 w 159"/>
              <a:gd name="T9" fmla="*/ 105 h 129"/>
              <a:gd name="T10" fmla="*/ 41 w 159"/>
              <a:gd name="T11" fmla="*/ 129 h 129"/>
              <a:gd name="T12" fmla="*/ 18 w 159"/>
              <a:gd name="T13" fmla="*/ 105 h 129"/>
              <a:gd name="T14" fmla="*/ 12 w 159"/>
              <a:gd name="T15" fmla="*/ 105 h 129"/>
              <a:gd name="T16" fmla="*/ 0 w 159"/>
              <a:gd name="T17" fmla="*/ 100 h 129"/>
              <a:gd name="T18" fmla="*/ 6 w 159"/>
              <a:gd name="T19" fmla="*/ 94 h 129"/>
              <a:gd name="T20" fmla="*/ 6 w 159"/>
              <a:gd name="T21" fmla="*/ 64 h 129"/>
              <a:gd name="T22" fmla="*/ 10 w 159"/>
              <a:gd name="T23" fmla="*/ 46 h 129"/>
              <a:gd name="T24" fmla="*/ 29 w 159"/>
              <a:gd name="T25" fmla="*/ 28 h 129"/>
              <a:gd name="T26" fmla="*/ 39 w 159"/>
              <a:gd name="T27" fmla="*/ 23 h 129"/>
              <a:gd name="T28" fmla="*/ 53 w 159"/>
              <a:gd name="T29" fmla="*/ 23 h 129"/>
              <a:gd name="T30" fmla="*/ 53 w 159"/>
              <a:gd name="T31" fmla="*/ 6 h 129"/>
              <a:gd name="T32" fmla="*/ 59 w 159"/>
              <a:gd name="T33" fmla="*/ 0 h 129"/>
              <a:gd name="T34" fmla="*/ 153 w 159"/>
              <a:gd name="T35" fmla="*/ 0 h 129"/>
              <a:gd name="T36" fmla="*/ 159 w 159"/>
              <a:gd name="T37" fmla="*/ 6 h 129"/>
              <a:gd name="T38" fmla="*/ 159 w 159"/>
              <a:gd name="T39" fmla="*/ 100 h 129"/>
              <a:gd name="T40" fmla="*/ 53 w 159"/>
              <a:gd name="T41" fmla="*/ 59 h 129"/>
              <a:gd name="T42" fmla="*/ 53 w 159"/>
              <a:gd name="T43" fmla="*/ 35 h 129"/>
              <a:gd name="T44" fmla="*/ 39 w 159"/>
              <a:gd name="T45" fmla="*/ 35 h 129"/>
              <a:gd name="T46" fmla="*/ 37 w 159"/>
              <a:gd name="T47" fmla="*/ 36 h 129"/>
              <a:gd name="T48" fmla="*/ 19 w 159"/>
              <a:gd name="T49" fmla="*/ 54 h 129"/>
              <a:gd name="T50" fmla="*/ 18 w 159"/>
              <a:gd name="T51" fmla="*/ 56 h 129"/>
              <a:gd name="T52" fmla="*/ 18 w 159"/>
              <a:gd name="T53" fmla="*/ 59 h 129"/>
              <a:gd name="T54" fmla="*/ 53 w 159"/>
              <a:gd name="T55" fmla="*/ 59 h 129"/>
              <a:gd name="T56" fmla="*/ 41 w 159"/>
              <a:gd name="T57" fmla="*/ 94 h 129"/>
              <a:gd name="T58" fmla="*/ 30 w 159"/>
              <a:gd name="T59" fmla="*/ 105 h 129"/>
              <a:gd name="T60" fmla="*/ 41 w 159"/>
              <a:gd name="T61" fmla="*/ 117 h 129"/>
              <a:gd name="T62" fmla="*/ 53 w 159"/>
              <a:gd name="T63" fmla="*/ 105 h 129"/>
              <a:gd name="T64" fmla="*/ 41 w 159"/>
              <a:gd name="T65" fmla="*/ 94 h 129"/>
              <a:gd name="T66" fmla="*/ 123 w 159"/>
              <a:gd name="T67" fmla="*/ 94 h 129"/>
              <a:gd name="T68" fmla="*/ 112 w 159"/>
              <a:gd name="T69" fmla="*/ 105 h 129"/>
              <a:gd name="T70" fmla="*/ 123 w 159"/>
              <a:gd name="T71" fmla="*/ 117 h 129"/>
              <a:gd name="T72" fmla="*/ 135 w 159"/>
              <a:gd name="T73" fmla="*/ 105 h 129"/>
              <a:gd name="T74" fmla="*/ 123 w 159"/>
              <a:gd name="T75" fmla="*/ 94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9" h="129">
                <a:moveTo>
                  <a:pt x="159" y="100"/>
                </a:moveTo>
                <a:cubicBezTo>
                  <a:pt x="159" y="106"/>
                  <a:pt x="151" y="105"/>
                  <a:pt x="147" y="105"/>
                </a:cubicBezTo>
                <a:cubicBezTo>
                  <a:pt x="147" y="118"/>
                  <a:pt x="136" y="129"/>
                  <a:pt x="123" y="129"/>
                </a:cubicBezTo>
                <a:cubicBezTo>
                  <a:pt x="111" y="129"/>
                  <a:pt x="100" y="118"/>
                  <a:pt x="100" y="105"/>
                </a:cubicBezTo>
                <a:cubicBezTo>
                  <a:pt x="65" y="105"/>
                  <a:pt x="65" y="105"/>
                  <a:pt x="65" y="105"/>
                </a:cubicBezTo>
                <a:cubicBezTo>
                  <a:pt x="65" y="118"/>
                  <a:pt x="54" y="129"/>
                  <a:pt x="41" y="129"/>
                </a:cubicBezTo>
                <a:cubicBezTo>
                  <a:pt x="29" y="129"/>
                  <a:pt x="18" y="118"/>
                  <a:pt x="18" y="105"/>
                </a:cubicBezTo>
                <a:cubicBezTo>
                  <a:pt x="12" y="105"/>
                  <a:pt x="12" y="105"/>
                  <a:pt x="12" y="105"/>
                </a:cubicBezTo>
                <a:cubicBezTo>
                  <a:pt x="8" y="105"/>
                  <a:pt x="0" y="106"/>
                  <a:pt x="0" y="100"/>
                </a:cubicBezTo>
                <a:cubicBezTo>
                  <a:pt x="0" y="96"/>
                  <a:pt x="3" y="94"/>
                  <a:pt x="6" y="94"/>
                </a:cubicBezTo>
                <a:cubicBezTo>
                  <a:pt x="6" y="64"/>
                  <a:pt x="6" y="64"/>
                  <a:pt x="6" y="64"/>
                </a:cubicBezTo>
                <a:cubicBezTo>
                  <a:pt x="6" y="58"/>
                  <a:pt x="5" y="51"/>
                  <a:pt x="10" y="46"/>
                </a:cubicBezTo>
                <a:cubicBezTo>
                  <a:pt x="29" y="28"/>
                  <a:pt x="29" y="28"/>
                  <a:pt x="29" y="28"/>
                </a:cubicBezTo>
                <a:cubicBezTo>
                  <a:pt x="31" y="25"/>
                  <a:pt x="35" y="23"/>
                  <a:pt x="39" y="23"/>
                </a:cubicBezTo>
                <a:cubicBezTo>
                  <a:pt x="53" y="23"/>
                  <a:pt x="53" y="23"/>
                  <a:pt x="53" y="23"/>
                </a:cubicBezTo>
                <a:cubicBezTo>
                  <a:pt x="53" y="6"/>
                  <a:pt x="53" y="6"/>
                  <a:pt x="53" y="6"/>
                </a:cubicBezTo>
                <a:cubicBezTo>
                  <a:pt x="53" y="3"/>
                  <a:pt x="56" y="0"/>
                  <a:pt x="59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56" y="0"/>
                  <a:pt x="159" y="3"/>
                  <a:pt x="159" y="6"/>
                </a:cubicBezTo>
                <a:lnTo>
                  <a:pt x="159" y="100"/>
                </a:lnTo>
                <a:close/>
                <a:moveTo>
                  <a:pt x="53" y="59"/>
                </a:moveTo>
                <a:cubicBezTo>
                  <a:pt x="53" y="35"/>
                  <a:pt x="53" y="35"/>
                  <a:pt x="53" y="35"/>
                </a:cubicBezTo>
                <a:cubicBezTo>
                  <a:pt x="39" y="35"/>
                  <a:pt x="39" y="35"/>
                  <a:pt x="39" y="35"/>
                </a:cubicBezTo>
                <a:cubicBezTo>
                  <a:pt x="38" y="35"/>
                  <a:pt x="37" y="36"/>
                  <a:pt x="37" y="36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5"/>
                  <a:pt x="18" y="56"/>
                </a:cubicBezTo>
                <a:cubicBezTo>
                  <a:pt x="18" y="59"/>
                  <a:pt x="18" y="59"/>
                  <a:pt x="18" y="59"/>
                </a:cubicBezTo>
                <a:lnTo>
                  <a:pt x="53" y="59"/>
                </a:lnTo>
                <a:close/>
                <a:moveTo>
                  <a:pt x="41" y="94"/>
                </a:moveTo>
                <a:cubicBezTo>
                  <a:pt x="35" y="94"/>
                  <a:pt x="30" y="99"/>
                  <a:pt x="30" y="105"/>
                </a:cubicBezTo>
                <a:cubicBezTo>
                  <a:pt x="30" y="112"/>
                  <a:pt x="35" y="117"/>
                  <a:pt x="41" y="117"/>
                </a:cubicBezTo>
                <a:cubicBezTo>
                  <a:pt x="48" y="117"/>
                  <a:pt x="53" y="112"/>
                  <a:pt x="53" y="105"/>
                </a:cubicBezTo>
                <a:cubicBezTo>
                  <a:pt x="53" y="99"/>
                  <a:pt x="48" y="94"/>
                  <a:pt x="41" y="94"/>
                </a:cubicBezTo>
                <a:close/>
                <a:moveTo>
                  <a:pt x="123" y="94"/>
                </a:moveTo>
                <a:cubicBezTo>
                  <a:pt x="117" y="94"/>
                  <a:pt x="112" y="99"/>
                  <a:pt x="112" y="105"/>
                </a:cubicBezTo>
                <a:cubicBezTo>
                  <a:pt x="112" y="112"/>
                  <a:pt x="117" y="117"/>
                  <a:pt x="123" y="117"/>
                </a:cubicBezTo>
                <a:cubicBezTo>
                  <a:pt x="130" y="117"/>
                  <a:pt x="135" y="112"/>
                  <a:pt x="135" y="105"/>
                </a:cubicBezTo>
                <a:cubicBezTo>
                  <a:pt x="135" y="99"/>
                  <a:pt x="130" y="94"/>
                  <a:pt x="123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133" name="Group 7"/>
          <p:cNvGrpSpPr/>
          <p:nvPr/>
        </p:nvGrpSpPr>
        <p:grpSpPr>
          <a:xfrm>
            <a:off x="1448450" y="4390655"/>
            <a:ext cx="785897" cy="776152"/>
            <a:chOff x="1135420" y="3484988"/>
            <a:chExt cx="616054" cy="616054"/>
          </a:xfrm>
        </p:grpSpPr>
        <p:sp>
          <p:nvSpPr>
            <p:cNvPr id="134" name="Oval 100"/>
            <p:cNvSpPr/>
            <p:nvPr/>
          </p:nvSpPr>
          <p:spPr>
            <a:xfrm>
              <a:off x="1135420" y="3484988"/>
              <a:ext cx="616054" cy="616054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135" name="Freeform 15"/>
            <p:cNvSpPr/>
            <p:nvPr/>
          </p:nvSpPr>
          <p:spPr bwMode="auto">
            <a:xfrm>
              <a:off x="1276951" y="3683920"/>
              <a:ext cx="371475" cy="222250"/>
            </a:xfrm>
            <a:custGeom>
              <a:avLst/>
              <a:gdLst>
                <a:gd name="T0" fmla="*/ 150 w 176"/>
                <a:gd name="T1" fmla="*/ 61 h 105"/>
                <a:gd name="T2" fmla="*/ 118 w 176"/>
                <a:gd name="T3" fmla="*/ 64 h 105"/>
                <a:gd name="T4" fmla="*/ 97 w 176"/>
                <a:gd name="T5" fmla="*/ 70 h 105"/>
                <a:gd name="T6" fmla="*/ 91 w 176"/>
                <a:gd name="T7" fmla="*/ 70 h 105"/>
                <a:gd name="T8" fmla="*/ 64 w 176"/>
                <a:gd name="T9" fmla="*/ 102 h 105"/>
                <a:gd name="T10" fmla="*/ 71 w 176"/>
                <a:gd name="T11" fmla="*/ 102 h 105"/>
                <a:gd name="T12" fmla="*/ 77 w 176"/>
                <a:gd name="T13" fmla="*/ 104 h 105"/>
                <a:gd name="T14" fmla="*/ 71 w 176"/>
                <a:gd name="T15" fmla="*/ 105 h 105"/>
                <a:gd name="T16" fmla="*/ 62 w 176"/>
                <a:gd name="T17" fmla="*/ 105 h 105"/>
                <a:gd name="T18" fmla="*/ 47 w 176"/>
                <a:gd name="T19" fmla="*/ 105 h 105"/>
                <a:gd name="T20" fmla="*/ 41 w 176"/>
                <a:gd name="T21" fmla="*/ 105 h 105"/>
                <a:gd name="T22" fmla="*/ 41 w 176"/>
                <a:gd name="T23" fmla="*/ 102 h 105"/>
                <a:gd name="T24" fmla="*/ 47 w 176"/>
                <a:gd name="T25" fmla="*/ 102 h 105"/>
                <a:gd name="T26" fmla="*/ 47 w 176"/>
                <a:gd name="T27" fmla="*/ 64 h 105"/>
                <a:gd name="T28" fmla="*/ 33 w 176"/>
                <a:gd name="T29" fmla="*/ 64 h 105"/>
                <a:gd name="T30" fmla="*/ 15 w 176"/>
                <a:gd name="T31" fmla="*/ 85 h 105"/>
                <a:gd name="T32" fmla="*/ 6 w 176"/>
                <a:gd name="T33" fmla="*/ 85 h 105"/>
                <a:gd name="T34" fmla="*/ 3 w 176"/>
                <a:gd name="T35" fmla="*/ 82 h 105"/>
                <a:gd name="T36" fmla="*/ 3 w 176"/>
                <a:gd name="T37" fmla="*/ 64 h 105"/>
                <a:gd name="T38" fmla="*/ 6 w 176"/>
                <a:gd name="T39" fmla="*/ 64 h 105"/>
                <a:gd name="T40" fmla="*/ 6 w 176"/>
                <a:gd name="T41" fmla="*/ 61 h 105"/>
                <a:gd name="T42" fmla="*/ 18 w 176"/>
                <a:gd name="T43" fmla="*/ 61 h 105"/>
                <a:gd name="T44" fmla="*/ 18 w 176"/>
                <a:gd name="T45" fmla="*/ 60 h 105"/>
                <a:gd name="T46" fmla="*/ 0 w 176"/>
                <a:gd name="T47" fmla="*/ 58 h 105"/>
                <a:gd name="T48" fmla="*/ 0 w 176"/>
                <a:gd name="T49" fmla="*/ 47 h 105"/>
                <a:gd name="T50" fmla="*/ 18 w 176"/>
                <a:gd name="T51" fmla="*/ 44 h 105"/>
                <a:gd name="T52" fmla="*/ 18 w 176"/>
                <a:gd name="T53" fmla="*/ 44 h 105"/>
                <a:gd name="T54" fmla="*/ 6 w 176"/>
                <a:gd name="T55" fmla="*/ 44 h 105"/>
                <a:gd name="T56" fmla="*/ 6 w 176"/>
                <a:gd name="T57" fmla="*/ 41 h 105"/>
                <a:gd name="T58" fmla="*/ 3 w 176"/>
                <a:gd name="T59" fmla="*/ 41 h 105"/>
                <a:gd name="T60" fmla="*/ 3 w 176"/>
                <a:gd name="T61" fmla="*/ 23 h 105"/>
                <a:gd name="T62" fmla="*/ 6 w 176"/>
                <a:gd name="T63" fmla="*/ 20 h 105"/>
                <a:gd name="T64" fmla="*/ 15 w 176"/>
                <a:gd name="T65" fmla="*/ 20 h 105"/>
                <a:gd name="T66" fmla="*/ 33 w 176"/>
                <a:gd name="T67" fmla="*/ 41 h 105"/>
                <a:gd name="T68" fmla="*/ 47 w 176"/>
                <a:gd name="T69" fmla="*/ 41 h 105"/>
                <a:gd name="T70" fmla="*/ 47 w 176"/>
                <a:gd name="T71" fmla="*/ 3 h 105"/>
                <a:gd name="T72" fmla="*/ 41 w 176"/>
                <a:gd name="T73" fmla="*/ 3 h 105"/>
                <a:gd name="T74" fmla="*/ 41 w 176"/>
                <a:gd name="T75" fmla="*/ 0 h 105"/>
                <a:gd name="T76" fmla="*/ 47 w 176"/>
                <a:gd name="T77" fmla="*/ 0 h 105"/>
                <a:gd name="T78" fmla="*/ 62 w 176"/>
                <a:gd name="T79" fmla="*/ 0 h 105"/>
                <a:gd name="T80" fmla="*/ 71 w 176"/>
                <a:gd name="T81" fmla="*/ 0 h 105"/>
                <a:gd name="T82" fmla="*/ 77 w 176"/>
                <a:gd name="T83" fmla="*/ 1 h 105"/>
                <a:gd name="T84" fmla="*/ 71 w 176"/>
                <a:gd name="T85" fmla="*/ 3 h 105"/>
                <a:gd name="T86" fmla="*/ 64 w 176"/>
                <a:gd name="T87" fmla="*/ 3 h 105"/>
                <a:gd name="T88" fmla="*/ 91 w 176"/>
                <a:gd name="T89" fmla="*/ 35 h 105"/>
                <a:gd name="T90" fmla="*/ 97 w 176"/>
                <a:gd name="T91" fmla="*/ 35 h 105"/>
                <a:gd name="T92" fmla="*/ 118 w 176"/>
                <a:gd name="T93" fmla="*/ 41 h 105"/>
                <a:gd name="T94" fmla="*/ 150 w 176"/>
                <a:gd name="T95" fmla="*/ 44 h 105"/>
                <a:gd name="T96" fmla="*/ 176 w 176"/>
                <a:gd name="T97" fmla="*/ 52 h 105"/>
                <a:gd name="T98" fmla="*/ 150 w 176"/>
                <a:gd name="T99" fmla="*/ 6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" h="105">
                  <a:moveTo>
                    <a:pt x="150" y="61"/>
                  </a:moveTo>
                  <a:cubicBezTo>
                    <a:pt x="118" y="64"/>
                    <a:pt x="118" y="64"/>
                    <a:pt x="118" y="64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64" y="102"/>
                    <a:pt x="64" y="102"/>
                    <a:pt x="64" y="102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74" y="102"/>
                    <a:pt x="77" y="103"/>
                    <a:pt x="77" y="104"/>
                  </a:cubicBezTo>
                  <a:cubicBezTo>
                    <a:pt x="77" y="105"/>
                    <a:pt x="74" y="105"/>
                    <a:pt x="71" y="105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1" y="105"/>
                    <a:pt x="41" y="105"/>
                    <a:pt x="41" y="105"/>
                  </a:cubicBezTo>
                  <a:cubicBezTo>
                    <a:pt x="41" y="102"/>
                    <a:pt x="41" y="102"/>
                    <a:pt x="41" y="102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15" y="85"/>
                    <a:pt x="15" y="85"/>
                    <a:pt x="15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3" y="82"/>
                    <a:pt x="3" y="82"/>
                    <a:pt x="3" y="82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4" y="0"/>
                    <a:pt x="77" y="0"/>
                    <a:pt x="77" y="1"/>
                  </a:cubicBezTo>
                  <a:cubicBezTo>
                    <a:pt x="77" y="2"/>
                    <a:pt x="74" y="3"/>
                    <a:pt x="71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7" y="35"/>
                    <a:pt x="97" y="35"/>
                    <a:pt x="97" y="35"/>
                  </a:cubicBezTo>
                  <a:cubicBezTo>
                    <a:pt x="118" y="41"/>
                    <a:pt x="118" y="41"/>
                    <a:pt x="118" y="41"/>
                  </a:cubicBezTo>
                  <a:cubicBezTo>
                    <a:pt x="150" y="44"/>
                    <a:pt x="150" y="44"/>
                    <a:pt x="150" y="44"/>
                  </a:cubicBezTo>
                  <a:cubicBezTo>
                    <a:pt x="176" y="50"/>
                    <a:pt x="176" y="52"/>
                    <a:pt x="176" y="52"/>
                  </a:cubicBezTo>
                  <a:cubicBezTo>
                    <a:pt x="176" y="52"/>
                    <a:pt x="176" y="55"/>
                    <a:pt x="150" y="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sp>
        <p:nvSpPr>
          <p:cNvPr id="138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项目流程</a:t>
            </a:r>
            <a:endParaRPr lang="zh-CN" altLang="en-US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39" name="Rectangle 14"/>
          <p:cNvSpPr/>
          <p:nvPr/>
        </p:nvSpPr>
        <p:spPr bwMode="auto">
          <a:xfrm>
            <a:off x="1296541" y="1130297"/>
            <a:ext cx="8968640" cy="453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pic>
        <p:nvPicPr>
          <p:cNvPr id="140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9631">
            <a:off x="-2230615" y="2051240"/>
            <a:ext cx="4076708" cy="27337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5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50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138" grpId="0"/>
      <p:bldP spid="1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0" y="0"/>
            <a:ext cx="11664950" cy="6480175"/>
          </a:xfrm>
          <a:prstGeom prst="rect">
            <a:avLst/>
          </a:prstGeom>
          <a:solidFill>
            <a:schemeClr val="bg1">
              <a:alpha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7" name="Rectangle 3"/>
          <p:cNvSpPr/>
          <p:nvPr/>
        </p:nvSpPr>
        <p:spPr bwMode="auto">
          <a:xfrm>
            <a:off x="1061449" y="2952055"/>
            <a:ext cx="9542052" cy="701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明年工作计划</a:t>
            </a:r>
            <a:endParaRPr lang="en-US" altLang="zh-CN" sz="4000" b="1" dirty="0">
              <a:solidFill>
                <a:srgbClr val="EA4C4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8" name="Rectangle 2"/>
          <p:cNvSpPr/>
          <p:nvPr/>
        </p:nvSpPr>
        <p:spPr bwMode="auto">
          <a:xfrm>
            <a:off x="1625929" y="3528119"/>
            <a:ext cx="8413093" cy="41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定个小目标，先挣他一个亿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5544158" y="1667064"/>
            <a:ext cx="576634" cy="913220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176655"/>
            <a:endParaRPr lang="en-US" sz="2300">
              <a:solidFill>
                <a:srgbClr val="FFFFFF"/>
              </a:solidFill>
            </a:endParaRPr>
          </a:p>
        </p:txBody>
      </p:sp>
      <p:pic>
        <p:nvPicPr>
          <p:cNvPr id="13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055" y="3782000"/>
            <a:ext cx="2877985" cy="35328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4"/>
          <p:cNvSpPr/>
          <p:nvPr/>
        </p:nvSpPr>
        <p:spPr bwMode="auto">
          <a:xfrm>
            <a:off x="0" y="0"/>
            <a:ext cx="11664950" cy="2332876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</a:pPr>
            <a:endParaRPr lang="en-US" sz="7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-1" y="0"/>
            <a:ext cx="11664951" cy="2332876"/>
          </a:xfrm>
          <a:prstGeom prst="rect">
            <a:avLst/>
          </a:prstGeom>
          <a:solidFill>
            <a:srgbClr val="000000">
              <a:alpha val="83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8" name="Round Diagonal Corner Rectangle 3"/>
          <p:cNvSpPr/>
          <p:nvPr/>
        </p:nvSpPr>
        <p:spPr bwMode="auto">
          <a:xfrm rot="5400000">
            <a:off x="8692440" y="2202084"/>
            <a:ext cx="1344953" cy="2288151"/>
          </a:xfrm>
          <a:prstGeom prst="round2DiagRect">
            <a:avLst/>
          </a:prstGeom>
          <a:blipFill dpi="0" rotWithShape="0">
            <a:blip r:embed="rId2" cstate="print"/>
            <a:srcRect/>
            <a:stretch>
              <a:fillRect/>
            </a:stretch>
          </a:blip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</a:pPr>
            <a:endParaRPr lang="en-US" sz="7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9" name="Rectangle 1"/>
          <p:cNvSpPr/>
          <p:nvPr/>
        </p:nvSpPr>
        <p:spPr bwMode="auto">
          <a:xfrm>
            <a:off x="1188897" y="2642289"/>
            <a:ext cx="3123247" cy="1370436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42" name="Group 41"/>
          <p:cNvGrpSpPr/>
          <p:nvPr/>
        </p:nvGrpSpPr>
        <p:grpSpPr bwMode="auto">
          <a:xfrm>
            <a:off x="2249928" y="2868041"/>
            <a:ext cx="1837078" cy="1007278"/>
            <a:chOff x="0" y="0"/>
            <a:chExt cx="2419" cy="1343"/>
          </a:xfrm>
        </p:grpSpPr>
        <p:sp>
          <p:nvSpPr>
            <p:cNvPr id="43" name="Rectangle 42"/>
            <p:cNvSpPr/>
            <p:nvPr/>
          </p:nvSpPr>
          <p:spPr bwMode="auto">
            <a:xfrm>
              <a:off x="0" y="0"/>
              <a:ext cx="241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学习</a:t>
              </a:r>
              <a:endParaRPr lang="zh-CN" altLang="en-US" sz="1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0" y="304"/>
              <a:ext cx="2419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积累实力</a:t>
              </a:r>
              <a:endPara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</p:grpSp>
      <p:sp>
        <p:nvSpPr>
          <p:cNvPr id="45" name="Round Diagonal Corner Rectangle 180"/>
          <p:cNvSpPr/>
          <p:nvPr/>
        </p:nvSpPr>
        <p:spPr bwMode="auto">
          <a:xfrm rot="5400000">
            <a:off x="8692442" y="3890587"/>
            <a:ext cx="1344953" cy="2288149"/>
          </a:xfrm>
          <a:prstGeom prst="round2DiagRect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</a:pPr>
            <a:endParaRPr lang="en-US" sz="7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6" name="Rectangle 1"/>
          <p:cNvSpPr/>
          <p:nvPr/>
        </p:nvSpPr>
        <p:spPr bwMode="auto">
          <a:xfrm>
            <a:off x="4732613" y="2642289"/>
            <a:ext cx="3123247" cy="1370436"/>
          </a:xfrm>
          <a:prstGeom prst="rect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47" name="Group 41"/>
          <p:cNvGrpSpPr/>
          <p:nvPr/>
        </p:nvGrpSpPr>
        <p:grpSpPr bwMode="auto">
          <a:xfrm>
            <a:off x="5793643" y="2868041"/>
            <a:ext cx="1837078" cy="1007278"/>
            <a:chOff x="0" y="0"/>
            <a:chExt cx="2419" cy="1343"/>
          </a:xfrm>
        </p:grpSpPr>
        <p:sp>
          <p:nvSpPr>
            <p:cNvPr id="48" name="Rectangle 42"/>
            <p:cNvSpPr/>
            <p:nvPr/>
          </p:nvSpPr>
          <p:spPr bwMode="auto">
            <a:xfrm>
              <a:off x="0" y="0"/>
              <a:ext cx="241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创业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/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工作</a:t>
              </a:r>
              <a:endParaRPr lang="zh-CN" altLang="en-US" sz="1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49" name="Rectangle 43"/>
            <p:cNvSpPr/>
            <p:nvPr/>
          </p:nvSpPr>
          <p:spPr bwMode="auto">
            <a:xfrm>
              <a:off x="0" y="304"/>
              <a:ext cx="2419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展现实力</a:t>
              </a:r>
              <a:endPara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</p:grpSp>
      <p:sp>
        <p:nvSpPr>
          <p:cNvPr id="50" name="Rectangle 1"/>
          <p:cNvSpPr/>
          <p:nvPr/>
        </p:nvSpPr>
        <p:spPr bwMode="auto">
          <a:xfrm>
            <a:off x="1188897" y="4333183"/>
            <a:ext cx="3123247" cy="1370436"/>
          </a:xfrm>
          <a:prstGeom prst="rect">
            <a:avLst/>
          </a:prstGeom>
          <a:noFill/>
          <a:ln w="31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51" name="Group 41"/>
          <p:cNvGrpSpPr/>
          <p:nvPr/>
        </p:nvGrpSpPr>
        <p:grpSpPr bwMode="auto">
          <a:xfrm>
            <a:off x="2249928" y="4558936"/>
            <a:ext cx="1837078" cy="1007278"/>
            <a:chOff x="0" y="0"/>
            <a:chExt cx="2419" cy="1343"/>
          </a:xfrm>
        </p:grpSpPr>
        <p:sp>
          <p:nvSpPr>
            <p:cNvPr id="52" name="Rectangle 42"/>
            <p:cNvSpPr/>
            <p:nvPr/>
          </p:nvSpPr>
          <p:spPr bwMode="auto">
            <a:xfrm>
              <a:off x="0" y="0"/>
              <a:ext cx="241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娶妻生子</a:t>
              </a:r>
              <a:endParaRPr lang="zh-CN" altLang="en-US" sz="1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53" name="Rectangle 43"/>
            <p:cNvSpPr/>
            <p:nvPr/>
          </p:nvSpPr>
          <p:spPr bwMode="auto">
            <a:xfrm>
              <a:off x="0" y="304"/>
              <a:ext cx="2419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生活</a:t>
              </a:r>
              <a:endPara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</p:grpSp>
      <p:sp>
        <p:nvSpPr>
          <p:cNvPr id="54" name="Rectangle 1"/>
          <p:cNvSpPr/>
          <p:nvPr/>
        </p:nvSpPr>
        <p:spPr bwMode="auto">
          <a:xfrm>
            <a:off x="4732613" y="4333183"/>
            <a:ext cx="3123247" cy="1370436"/>
          </a:xfrm>
          <a:prstGeom prst="rect">
            <a:avLst/>
          </a:prstGeom>
          <a:noFill/>
          <a:ln w="31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55" name="Group 41"/>
          <p:cNvGrpSpPr/>
          <p:nvPr/>
        </p:nvGrpSpPr>
        <p:grpSpPr bwMode="auto">
          <a:xfrm>
            <a:off x="5793643" y="4558936"/>
            <a:ext cx="1837078" cy="1007278"/>
            <a:chOff x="0" y="0"/>
            <a:chExt cx="2419" cy="1343"/>
          </a:xfrm>
        </p:grpSpPr>
        <p:sp>
          <p:nvSpPr>
            <p:cNvPr id="56" name="Rectangle 42"/>
            <p:cNvSpPr/>
            <p:nvPr/>
          </p:nvSpPr>
          <p:spPr bwMode="auto">
            <a:xfrm>
              <a:off x="0" y="0"/>
              <a:ext cx="241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归隐世外桃源</a:t>
              </a:r>
              <a:endParaRPr lang="zh-CN" altLang="en-US" sz="1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57" name="Rectangle 43"/>
            <p:cNvSpPr/>
            <p:nvPr/>
          </p:nvSpPr>
          <p:spPr bwMode="auto">
            <a:xfrm>
              <a:off x="0" y="304"/>
              <a:ext cx="2419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安享晚年</a:t>
              </a:r>
              <a:endPara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</p:grpSp>
      <p:grpSp>
        <p:nvGrpSpPr>
          <p:cNvPr id="58" name="Group 6"/>
          <p:cNvGrpSpPr/>
          <p:nvPr/>
        </p:nvGrpSpPr>
        <p:grpSpPr>
          <a:xfrm>
            <a:off x="4952767" y="4571889"/>
            <a:ext cx="662230" cy="654019"/>
            <a:chOff x="3882408" y="3628838"/>
            <a:chExt cx="519113" cy="519113"/>
          </a:xfrm>
        </p:grpSpPr>
        <p:sp>
          <p:nvSpPr>
            <p:cNvPr id="59" name="Oval 51"/>
            <p:cNvSpPr/>
            <p:nvPr/>
          </p:nvSpPr>
          <p:spPr bwMode="auto">
            <a:xfrm>
              <a:off x="3882408" y="3628838"/>
              <a:ext cx="519113" cy="5191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60" name="Freeform 6"/>
            <p:cNvSpPr>
              <a:spLocks noEditPoints="1"/>
            </p:cNvSpPr>
            <p:nvPr/>
          </p:nvSpPr>
          <p:spPr bwMode="auto">
            <a:xfrm>
              <a:off x="4014295" y="3748869"/>
              <a:ext cx="268831" cy="276236"/>
            </a:xfrm>
            <a:custGeom>
              <a:avLst/>
              <a:gdLst>
                <a:gd name="T0" fmla="*/ 13 w 154"/>
                <a:gd name="T1" fmla="*/ 28 h 158"/>
                <a:gd name="T2" fmla="*/ 34 w 154"/>
                <a:gd name="T3" fmla="*/ 28 h 158"/>
                <a:gd name="T4" fmla="*/ 43 w 154"/>
                <a:gd name="T5" fmla="*/ 73 h 158"/>
                <a:gd name="T6" fmla="*/ 13 w 154"/>
                <a:gd name="T7" fmla="*/ 28 h 158"/>
                <a:gd name="T8" fmla="*/ 77 w 154"/>
                <a:gd name="T9" fmla="*/ 11 h 158"/>
                <a:gd name="T10" fmla="*/ 110 w 154"/>
                <a:gd name="T11" fmla="*/ 24 h 158"/>
                <a:gd name="T12" fmla="*/ 77 w 154"/>
                <a:gd name="T13" fmla="*/ 37 h 158"/>
                <a:gd name="T14" fmla="*/ 45 w 154"/>
                <a:gd name="T15" fmla="*/ 24 h 158"/>
                <a:gd name="T16" fmla="*/ 77 w 154"/>
                <a:gd name="T17" fmla="*/ 11 h 158"/>
                <a:gd name="T18" fmla="*/ 111 w 154"/>
                <a:gd name="T19" fmla="*/ 73 h 158"/>
                <a:gd name="T20" fmla="*/ 121 w 154"/>
                <a:gd name="T21" fmla="*/ 28 h 158"/>
                <a:gd name="T22" fmla="*/ 142 w 154"/>
                <a:gd name="T23" fmla="*/ 28 h 158"/>
                <a:gd name="T24" fmla="*/ 111 w 154"/>
                <a:gd name="T25" fmla="*/ 73 h 158"/>
                <a:gd name="T26" fmla="*/ 87 w 154"/>
                <a:gd name="T27" fmla="*/ 116 h 158"/>
                <a:gd name="T28" fmla="*/ 112 w 154"/>
                <a:gd name="T29" fmla="*/ 87 h 158"/>
                <a:gd name="T30" fmla="*/ 154 w 154"/>
                <a:gd name="T31" fmla="*/ 22 h 158"/>
                <a:gd name="T32" fmla="*/ 148 w 154"/>
                <a:gd name="T33" fmla="*/ 16 h 158"/>
                <a:gd name="T34" fmla="*/ 119 w 154"/>
                <a:gd name="T35" fmla="*/ 16 h 158"/>
                <a:gd name="T36" fmla="*/ 77 w 154"/>
                <a:gd name="T37" fmla="*/ 0 h 158"/>
                <a:gd name="T38" fmla="*/ 36 w 154"/>
                <a:gd name="T39" fmla="*/ 16 h 158"/>
                <a:gd name="T40" fmla="*/ 6 w 154"/>
                <a:gd name="T41" fmla="*/ 16 h 158"/>
                <a:gd name="T42" fmla="*/ 0 w 154"/>
                <a:gd name="T43" fmla="*/ 22 h 158"/>
                <a:gd name="T44" fmla="*/ 42 w 154"/>
                <a:gd name="T45" fmla="*/ 87 h 158"/>
                <a:gd name="T46" fmla="*/ 67 w 154"/>
                <a:gd name="T47" fmla="*/ 116 h 158"/>
                <a:gd name="T48" fmla="*/ 67 w 154"/>
                <a:gd name="T49" fmla="*/ 128 h 158"/>
                <a:gd name="T50" fmla="*/ 39 w 154"/>
                <a:gd name="T51" fmla="*/ 143 h 158"/>
                <a:gd name="T52" fmla="*/ 77 w 154"/>
                <a:gd name="T53" fmla="*/ 158 h 158"/>
                <a:gd name="T54" fmla="*/ 115 w 154"/>
                <a:gd name="T55" fmla="*/ 143 h 158"/>
                <a:gd name="T56" fmla="*/ 87 w 154"/>
                <a:gd name="T57" fmla="*/ 128 h 158"/>
                <a:gd name="T58" fmla="*/ 87 w 154"/>
                <a:gd name="T59" fmla="*/ 11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4" h="158">
                  <a:moveTo>
                    <a:pt x="13" y="28"/>
                  </a:moveTo>
                  <a:cubicBezTo>
                    <a:pt x="34" y="28"/>
                    <a:pt x="34" y="28"/>
                    <a:pt x="34" y="28"/>
                  </a:cubicBezTo>
                  <a:cubicBezTo>
                    <a:pt x="35" y="49"/>
                    <a:pt x="39" y="63"/>
                    <a:pt x="43" y="73"/>
                  </a:cubicBezTo>
                  <a:cubicBezTo>
                    <a:pt x="28" y="63"/>
                    <a:pt x="15" y="51"/>
                    <a:pt x="13" y="28"/>
                  </a:cubicBezTo>
                  <a:close/>
                  <a:moveTo>
                    <a:pt x="77" y="11"/>
                  </a:moveTo>
                  <a:cubicBezTo>
                    <a:pt x="101" y="11"/>
                    <a:pt x="110" y="20"/>
                    <a:pt x="110" y="24"/>
                  </a:cubicBezTo>
                  <a:cubicBezTo>
                    <a:pt x="110" y="27"/>
                    <a:pt x="101" y="37"/>
                    <a:pt x="77" y="37"/>
                  </a:cubicBezTo>
                  <a:cubicBezTo>
                    <a:pt x="54" y="37"/>
                    <a:pt x="45" y="27"/>
                    <a:pt x="45" y="24"/>
                  </a:cubicBezTo>
                  <a:cubicBezTo>
                    <a:pt x="45" y="20"/>
                    <a:pt x="54" y="11"/>
                    <a:pt x="77" y="11"/>
                  </a:cubicBezTo>
                  <a:close/>
                  <a:moveTo>
                    <a:pt x="111" y="73"/>
                  </a:moveTo>
                  <a:cubicBezTo>
                    <a:pt x="116" y="63"/>
                    <a:pt x="120" y="49"/>
                    <a:pt x="121" y="28"/>
                  </a:cubicBezTo>
                  <a:cubicBezTo>
                    <a:pt x="142" y="28"/>
                    <a:pt x="142" y="28"/>
                    <a:pt x="142" y="28"/>
                  </a:cubicBezTo>
                  <a:cubicBezTo>
                    <a:pt x="140" y="51"/>
                    <a:pt x="126" y="63"/>
                    <a:pt x="111" y="73"/>
                  </a:cubicBezTo>
                  <a:close/>
                  <a:moveTo>
                    <a:pt x="87" y="116"/>
                  </a:moveTo>
                  <a:cubicBezTo>
                    <a:pt x="87" y="104"/>
                    <a:pt x="97" y="97"/>
                    <a:pt x="112" y="87"/>
                  </a:cubicBezTo>
                  <a:cubicBezTo>
                    <a:pt x="131" y="74"/>
                    <a:pt x="154" y="59"/>
                    <a:pt x="154" y="22"/>
                  </a:cubicBezTo>
                  <a:cubicBezTo>
                    <a:pt x="154" y="19"/>
                    <a:pt x="152" y="16"/>
                    <a:pt x="148" y="16"/>
                  </a:cubicBezTo>
                  <a:cubicBezTo>
                    <a:pt x="119" y="16"/>
                    <a:pt x="119" y="16"/>
                    <a:pt x="119" y="16"/>
                  </a:cubicBezTo>
                  <a:cubicBezTo>
                    <a:pt x="115" y="8"/>
                    <a:pt x="102" y="0"/>
                    <a:pt x="77" y="0"/>
                  </a:cubicBezTo>
                  <a:cubicBezTo>
                    <a:pt x="52" y="0"/>
                    <a:pt x="40" y="8"/>
                    <a:pt x="3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3" y="16"/>
                    <a:pt x="0" y="19"/>
                    <a:pt x="0" y="22"/>
                  </a:cubicBezTo>
                  <a:cubicBezTo>
                    <a:pt x="0" y="59"/>
                    <a:pt x="24" y="74"/>
                    <a:pt x="42" y="87"/>
                  </a:cubicBezTo>
                  <a:cubicBezTo>
                    <a:pt x="58" y="97"/>
                    <a:pt x="67" y="104"/>
                    <a:pt x="67" y="116"/>
                  </a:cubicBezTo>
                  <a:cubicBezTo>
                    <a:pt x="67" y="128"/>
                    <a:pt x="67" y="128"/>
                    <a:pt x="67" y="128"/>
                  </a:cubicBezTo>
                  <a:cubicBezTo>
                    <a:pt x="51" y="129"/>
                    <a:pt x="39" y="135"/>
                    <a:pt x="39" y="143"/>
                  </a:cubicBezTo>
                  <a:cubicBezTo>
                    <a:pt x="39" y="151"/>
                    <a:pt x="56" y="158"/>
                    <a:pt x="77" y="158"/>
                  </a:cubicBezTo>
                  <a:cubicBezTo>
                    <a:pt x="98" y="158"/>
                    <a:pt x="115" y="151"/>
                    <a:pt x="115" y="143"/>
                  </a:cubicBezTo>
                  <a:cubicBezTo>
                    <a:pt x="115" y="135"/>
                    <a:pt x="104" y="129"/>
                    <a:pt x="87" y="128"/>
                  </a:cubicBezTo>
                  <a:cubicBezTo>
                    <a:pt x="87" y="116"/>
                    <a:pt x="87" y="116"/>
                    <a:pt x="87" y="1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grpSp>
        <p:nvGrpSpPr>
          <p:cNvPr id="61" name="Group 2"/>
          <p:cNvGrpSpPr/>
          <p:nvPr/>
        </p:nvGrpSpPr>
        <p:grpSpPr>
          <a:xfrm>
            <a:off x="4952767" y="2880994"/>
            <a:ext cx="662230" cy="654019"/>
            <a:chOff x="3882408" y="2286727"/>
            <a:chExt cx="519113" cy="519113"/>
          </a:xfrm>
        </p:grpSpPr>
        <p:sp>
          <p:nvSpPr>
            <p:cNvPr id="62" name="Oval 51"/>
            <p:cNvSpPr/>
            <p:nvPr/>
          </p:nvSpPr>
          <p:spPr bwMode="auto">
            <a:xfrm>
              <a:off x="3882408" y="2286727"/>
              <a:ext cx="519113" cy="5191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63" name="Freeform 7"/>
            <p:cNvSpPr/>
            <p:nvPr/>
          </p:nvSpPr>
          <p:spPr bwMode="auto">
            <a:xfrm>
              <a:off x="3993143" y="2389474"/>
              <a:ext cx="292530" cy="297714"/>
            </a:xfrm>
            <a:custGeom>
              <a:avLst/>
              <a:gdLst>
                <a:gd name="T0" fmla="*/ 48 w 167"/>
                <a:gd name="T1" fmla="*/ 170 h 170"/>
                <a:gd name="T2" fmla="*/ 18 w 167"/>
                <a:gd name="T3" fmla="*/ 158 h 170"/>
                <a:gd name="T4" fmla="*/ 20 w 167"/>
                <a:gd name="T5" fmla="*/ 97 h 170"/>
                <a:gd name="T6" fmla="*/ 105 w 167"/>
                <a:gd name="T7" fmla="*/ 12 h 170"/>
                <a:gd name="T8" fmla="*/ 135 w 167"/>
                <a:gd name="T9" fmla="*/ 3 h 170"/>
                <a:gd name="T10" fmla="*/ 157 w 167"/>
                <a:gd name="T11" fmla="*/ 24 h 170"/>
                <a:gd name="T12" fmla="*/ 148 w 167"/>
                <a:gd name="T13" fmla="*/ 54 h 170"/>
                <a:gd name="T14" fmla="*/ 66 w 167"/>
                <a:gd name="T15" fmla="*/ 136 h 170"/>
                <a:gd name="T16" fmla="*/ 51 w 167"/>
                <a:gd name="T17" fmla="*/ 143 h 170"/>
                <a:gd name="T18" fmla="*/ 38 w 167"/>
                <a:gd name="T19" fmla="*/ 139 h 170"/>
                <a:gd name="T20" fmla="*/ 41 w 167"/>
                <a:gd name="T21" fmla="*/ 110 h 170"/>
                <a:gd name="T22" fmla="*/ 98 w 167"/>
                <a:gd name="T23" fmla="*/ 53 h 170"/>
                <a:gd name="T24" fmla="*/ 106 w 167"/>
                <a:gd name="T25" fmla="*/ 53 h 170"/>
                <a:gd name="T26" fmla="*/ 106 w 167"/>
                <a:gd name="T27" fmla="*/ 62 h 170"/>
                <a:gd name="T28" fmla="*/ 49 w 167"/>
                <a:gd name="T29" fmla="*/ 119 h 170"/>
                <a:gd name="T30" fmla="*/ 46 w 167"/>
                <a:gd name="T31" fmla="*/ 130 h 170"/>
                <a:gd name="T32" fmla="*/ 50 w 167"/>
                <a:gd name="T33" fmla="*/ 132 h 170"/>
                <a:gd name="T34" fmla="*/ 58 w 167"/>
                <a:gd name="T35" fmla="*/ 127 h 170"/>
                <a:gd name="T36" fmla="*/ 139 w 167"/>
                <a:gd name="T37" fmla="*/ 46 h 170"/>
                <a:gd name="T38" fmla="*/ 145 w 167"/>
                <a:gd name="T39" fmla="*/ 27 h 170"/>
                <a:gd name="T40" fmla="*/ 132 w 167"/>
                <a:gd name="T41" fmla="*/ 14 h 170"/>
                <a:gd name="T42" fmla="*/ 114 w 167"/>
                <a:gd name="T43" fmla="*/ 20 h 170"/>
                <a:gd name="T44" fmla="*/ 29 w 167"/>
                <a:gd name="T45" fmla="*/ 105 h 170"/>
                <a:gd name="T46" fmla="*/ 27 w 167"/>
                <a:gd name="T47" fmla="*/ 150 h 170"/>
                <a:gd name="T48" fmla="*/ 71 w 167"/>
                <a:gd name="T49" fmla="*/ 148 h 170"/>
                <a:gd name="T50" fmla="*/ 156 w 167"/>
                <a:gd name="T51" fmla="*/ 63 h 170"/>
                <a:gd name="T52" fmla="*/ 165 w 167"/>
                <a:gd name="T53" fmla="*/ 63 h 170"/>
                <a:gd name="T54" fmla="*/ 165 w 167"/>
                <a:gd name="T55" fmla="*/ 71 h 170"/>
                <a:gd name="T56" fmla="*/ 80 w 167"/>
                <a:gd name="T57" fmla="*/ 156 h 170"/>
                <a:gd name="T58" fmla="*/ 48 w 167"/>
                <a:gd name="T5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7" h="170">
                  <a:moveTo>
                    <a:pt x="48" y="170"/>
                  </a:moveTo>
                  <a:cubicBezTo>
                    <a:pt x="37" y="170"/>
                    <a:pt x="26" y="166"/>
                    <a:pt x="18" y="158"/>
                  </a:cubicBezTo>
                  <a:cubicBezTo>
                    <a:pt x="4" y="143"/>
                    <a:pt x="0" y="117"/>
                    <a:pt x="20" y="97"/>
                  </a:cubicBezTo>
                  <a:cubicBezTo>
                    <a:pt x="32" y="85"/>
                    <a:pt x="81" y="36"/>
                    <a:pt x="105" y="12"/>
                  </a:cubicBezTo>
                  <a:cubicBezTo>
                    <a:pt x="114" y="3"/>
                    <a:pt x="125" y="0"/>
                    <a:pt x="135" y="3"/>
                  </a:cubicBezTo>
                  <a:cubicBezTo>
                    <a:pt x="146" y="5"/>
                    <a:pt x="154" y="14"/>
                    <a:pt x="157" y="24"/>
                  </a:cubicBezTo>
                  <a:cubicBezTo>
                    <a:pt x="160" y="35"/>
                    <a:pt x="156" y="46"/>
                    <a:pt x="148" y="54"/>
                  </a:cubicBezTo>
                  <a:cubicBezTo>
                    <a:pt x="66" y="136"/>
                    <a:pt x="66" y="136"/>
                    <a:pt x="66" y="136"/>
                  </a:cubicBezTo>
                  <a:cubicBezTo>
                    <a:pt x="62" y="140"/>
                    <a:pt x="57" y="143"/>
                    <a:pt x="51" y="143"/>
                  </a:cubicBezTo>
                  <a:cubicBezTo>
                    <a:pt x="46" y="144"/>
                    <a:pt x="41" y="142"/>
                    <a:pt x="38" y="139"/>
                  </a:cubicBezTo>
                  <a:cubicBezTo>
                    <a:pt x="31" y="133"/>
                    <a:pt x="30" y="121"/>
                    <a:pt x="41" y="110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1"/>
                    <a:pt x="104" y="51"/>
                    <a:pt x="106" y="53"/>
                  </a:cubicBezTo>
                  <a:cubicBezTo>
                    <a:pt x="109" y="55"/>
                    <a:pt x="109" y="59"/>
                    <a:pt x="106" y="62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4" y="124"/>
                    <a:pt x="44" y="128"/>
                    <a:pt x="46" y="130"/>
                  </a:cubicBezTo>
                  <a:cubicBezTo>
                    <a:pt x="47" y="131"/>
                    <a:pt x="48" y="132"/>
                    <a:pt x="50" y="132"/>
                  </a:cubicBezTo>
                  <a:cubicBezTo>
                    <a:pt x="52" y="131"/>
                    <a:pt x="55" y="130"/>
                    <a:pt x="58" y="127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45" y="40"/>
                    <a:pt x="147" y="34"/>
                    <a:pt x="145" y="27"/>
                  </a:cubicBezTo>
                  <a:cubicBezTo>
                    <a:pt x="144" y="21"/>
                    <a:pt x="138" y="16"/>
                    <a:pt x="132" y="14"/>
                  </a:cubicBezTo>
                  <a:cubicBezTo>
                    <a:pt x="126" y="13"/>
                    <a:pt x="119" y="15"/>
                    <a:pt x="114" y="20"/>
                  </a:cubicBezTo>
                  <a:cubicBezTo>
                    <a:pt x="89" y="45"/>
                    <a:pt x="41" y="93"/>
                    <a:pt x="29" y="105"/>
                  </a:cubicBezTo>
                  <a:cubicBezTo>
                    <a:pt x="13" y="121"/>
                    <a:pt x="17" y="139"/>
                    <a:pt x="27" y="150"/>
                  </a:cubicBezTo>
                  <a:cubicBezTo>
                    <a:pt x="37" y="160"/>
                    <a:pt x="55" y="164"/>
                    <a:pt x="71" y="148"/>
                  </a:cubicBezTo>
                  <a:cubicBezTo>
                    <a:pt x="156" y="63"/>
                    <a:pt x="156" y="63"/>
                    <a:pt x="156" y="63"/>
                  </a:cubicBezTo>
                  <a:cubicBezTo>
                    <a:pt x="159" y="60"/>
                    <a:pt x="162" y="60"/>
                    <a:pt x="165" y="63"/>
                  </a:cubicBezTo>
                  <a:cubicBezTo>
                    <a:pt x="167" y="65"/>
                    <a:pt x="167" y="69"/>
                    <a:pt x="165" y="71"/>
                  </a:cubicBezTo>
                  <a:cubicBezTo>
                    <a:pt x="80" y="156"/>
                    <a:pt x="80" y="156"/>
                    <a:pt x="80" y="156"/>
                  </a:cubicBezTo>
                  <a:cubicBezTo>
                    <a:pt x="70" y="166"/>
                    <a:pt x="58" y="170"/>
                    <a:pt x="48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grpSp>
        <p:nvGrpSpPr>
          <p:cNvPr id="64" name="Group 5"/>
          <p:cNvGrpSpPr/>
          <p:nvPr/>
        </p:nvGrpSpPr>
        <p:grpSpPr>
          <a:xfrm>
            <a:off x="1409051" y="4571889"/>
            <a:ext cx="662230" cy="654019"/>
            <a:chOff x="1104536" y="3628838"/>
            <a:chExt cx="519113" cy="519113"/>
          </a:xfrm>
        </p:grpSpPr>
        <p:sp>
          <p:nvSpPr>
            <p:cNvPr id="65" name="Oval 51"/>
            <p:cNvSpPr/>
            <p:nvPr/>
          </p:nvSpPr>
          <p:spPr bwMode="auto">
            <a:xfrm>
              <a:off x="1104536" y="3628838"/>
              <a:ext cx="519113" cy="5191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237821" y="3770666"/>
              <a:ext cx="241429" cy="242169"/>
            </a:xfrm>
            <a:custGeom>
              <a:avLst/>
              <a:gdLst>
                <a:gd name="T0" fmla="*/ 18 w 138"/>
                <a:gd name="T1" fmla="*/ 69 h 138"/>
                <a:gd name="T2" fmla="*/ 0 w 138"/>
                <a:gd name="T3" fmla="*/ 69 h 138"/>
                <a:gd name="T4" fmla="*/ 0 w 138"/>
                <a:gd name="T5" fmla="*/ 121 h 138"/>
                <a:gd name="T6" fmla="*/ 18 w 138"/>
                <a:gd name="T7" fmla="*/ 138 h 138"/>
                <a:gd name="T8" fmla="*/ 69 w 138"/>
                <a:gd name="T9" fmla="*/ 138 h 138"/>
                <a:gd name="T10" fmla="*/ 69 w 138"/>
                <a:gd name="T11" fmla="*/ 121 h 138"/>
                <a:gd name="T12" fmla="*/ 18 w 138"/>
                <a:gd name="T13" fmla="*/ 121 h 138"/>
                <a:gd name="T14" fmla="*/ 18 w 138"/>
                <a:gd name="T15" fmla="*/ 69 h 138"/>
                <a:gd name="T16" fmla="*/ 121 w 138"/>
                <a:gd name="T17" fmla="*/ 86 h 138"/>
                <a:gd name="T18" fmla="*/ 52 w 138"/>
                <a:gd name="T19" fmla="*/ 86 h 138"/>
                <a:gd name="T20" fmla="*/ 52 w 138"/>
                <a:gd name="T21" fmla="*/ 18 h 138"/>
                <a:gd name="T22" fmla="*/ 121 w 138"/>
                <a:gd name="T23" fmla="*/ 18 h 138"/>
                <a:gd name="T24" fmla="*/ 121 w 138"/>
                <a:gd name="T25" fmla="*/ 86 h 138"/>
                <a:gd name="T26" fmla="*/ 121 w 138"/>
                <a:gd name="T27" fmla="*/ 0 h 138"/>
                <a:gd name="T28" fmla="*/ 52 w 138"/>
                <a:gd name="T29" fmla="*/ 0 h 138"/>
                <a:gd name="T30" fmla="*/ 35 w 138"/>
                <a:gd name="T31" fmla="*/ 17 h 138"/>
                <a:gd name="T32" fmla="*/ 35 w 138"/>
                <a:gd name="T33" fmla="*/ 86 h 138"/>
                <a:gd name="T34" fmla="*/ 52 w 138"/>
                <a:gd name="T35" fmla="*/ 103 h 138"/>
                <a:gd name="T36" fmla="*/ 121 w 138"/>
                <a:gd name="T37" fmla="*/ 103 h 138"/>
                <a:gd name="T38" fmla="*/ 138 w 138"/>
                <a:gd name="T39" fmla="*/ 86 h 138"/>
                <a:gd name="T40" fmla="*/ 138 w 138"/>
                <a:gd name="T41" fmla="*/ 18 h 138"/>
                <a:gd name="T42" fmla="*/ 121 w 138"/>
                <a:gd name="T4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8" h="138">
                  <a:moveTo>
                    <a:pt x="18" y="69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0"/>
                    <a:pt x="8" y="138"/>
                    <a:pt x="18" y="138"/>
                  </a:cubicBezTo>
                  <a:cubicBezTo>
                    <a:pt x="69" y="138"/>
                    <a:pt x="69" y="138"/>
                    <a:pt x="69" y="138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18" y="121"/>
                    <a:pt x="18" y="121"/>
                    <a:pt x="18" y="121"/>
                  </a:cubicBezTo>
                  <a:cubicBezTo>
                    <a:pt x="18" y="69"/>
                    <a:pt x="18" y="69"/>
                    <a:pt x="18" y="69"/>
                  </a:cubicBezTo>
                  <a:close/>
                  <a:moveTo>
                    <a:pt x="121" y="86"/>
                  </a:moveTo>
                  <a:cubicBezTo>
                    <a:pt x="52" y="86"/>
                    <a:pt x="52" y="86"/>
                    <a:pt x="52" y="86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121" y="18"/>
                    <a:pt x="121" y="18"/>
                    <a:pt x="121" y="18"/>
                  </a:cubicBezTo>
                  <a:cubicBezTo>
                    <a:pt x="121" y="86"/>
                    <a:pt x="121" y="86"/>
                    <a:pt x="121" y="86"/>
                  </a:cubicBezTo>
                  <a:close/>
                  <a:moveTo>
                    <a:pt x="121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42" y="0"/>
                    <a:pt x="35" y="8"/>
                    <a:pt x="35" y="17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96"/>
                    <a:pt x="42" y="103"/>
                    <a:pt x="52" y="103"/>
                  </a:cubicBezTo>
                  <a:cubicBezTo>
                    <a:pt x="121" y="103"/>
                    <a:pt x="121" y="103"/>
                    <a:pt x="121" y="103"/>
                  </a:cubicBezTo>
                  <a:cubicBezTo>
                    <a:pt x="130" y="103"/>
                    <a:pt x="138" y="96"/>
                    <a:pt x="138" y="86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38" y="8"/>
                    <a:pt x="130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grpSp>
        <p:nvGrpSpPr>
          <p:cNvPr id="67" name="Group 1"/>
          <p:cNvGrpSpPr/>
          <p:nvPr/>
        </p:nvGrpSpPr>
        <p:grpSpPr>
          <a:xfrm>
            <a:off x="1409051" y="2880994"/>
            <a:ext cx="662230" cy="654019"/>
            <a:chOff x="1104536" y="2286727"/>
            <a:chExt cx="519113" cy="519113"/>
          </a:xfrm>
        </p:grpSpPr>
        <p:sp>
          <p:nvSpPr>
            <p:cNvPr id="68" name="Oval 51"/>
            <p:cNvSpPr/>
            <p:nvPr/>
          </p:nvSpPr>
          <p:spPr bwMode="auto">
            <a:xfrm>
              <a:off x="1104536" y="2286727"/>
              <a:ext cx="519113" cy="5191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69" name="Freeform 9"/>
            <p:cNvSpPr>
              <a:spLocks noEditPoints="1"/>
            </p:cNvSpPr>
            <p:nvPr/>
          </p:nvSpPr>
          <p:spPr bwMode="auto">
            <a:xfrm>
              <a:off x="1215337" y="2432230"/>
              <a:ext cx="278458" cy="224396"/>
            </a:xfrm>
            <a:custGeom>
              <a:avLst/>
              <a:gdLst>
                <a:gd name="T0" fmla="*/ 54 w 159"/>
                <a:gd name="T1" fmla="*/ 126 h 128"/>
                <a:gd name="T2" fmla="*/ 57 w 159"/>
                <a:gd name="T3" fmla="*/ 127 h 128"/>
                <a:gd name="T4" fmla="*/ 81 w 159"/>
                <a:gd name="T5" fmla="*/ 105 h 128"/>
                <a:gd name="T6" fmla="*/ 54 w 159"/>
                <a:gd name="T7" fmla="*/ 91 h 128"/>
                <a:gd name="T8" fmla="*/ 54 w 159"/>
                <a:gd name="T9" fmla="*/ 126 h 128"/>
                <a:gd name="T10" fmla="*/ 154 w 159"/>
                <a:gd name="T11" fmla="*/ 1 h 128"/>
                <a:gd name="T12" fmla="*/ 3 w 159"/>
                <a:gd name="T13" fmla="*/ 54 h 128"/>
                <a:gd name="T14" fmla="*/ 2 w 159"/>
                <a:gd name="T15" fmla="*/ 58 h 128"/>
                <a:gd name="T16" fmla="*/ 35 w 159"/>
                <a:gd name="T17" fmla="*/ 71 h 128"/>
                <a:gd name="T18" fmla="*/ 35 w 159"/>
                <a:gd name="T19" fmla="*/ 71 h 128"/>
                <a:gd name="T20" fmla="*/ 54 w 159"/>
                <a:gd name="T21" fmla="*/ 79 h 128"/>
                <a:gd name="T22" fmla="*/ 148 w 159"/>
                <a:gd name="T23" fmla="*/ 10 h 128"/>
                <a:gd name="T24" fmla="*/ 150 w 159"/>
                <a:gd name="T25" fmla="*/ 12 h 128"/>
                <a:gd name="T26" fmla="*/ 83 w 159"/>
                <a:gd name="T27" fmla="*/ 85 h 128"/>
                <a:gd name="T28" fmla="*/ 83 w 159"/>
                <a:gd name="T29" fmla="*/ 85 h 128"/>
                <a:gd name="T30" fmla="*/ 79 w 159"/>
                <a:gd name="T31" fmla="*/ 89 h 128"/>
                <a:gd name="T32" fmla="*/ 84 w 159"/>
                <a:gd name="T33" fmla="*/ 92 h 128"/>
                <a:gd name="T34" fmla="*/ 84 w 159"/>
                <a:gd name="T35" fmla="*/ 92 h 128"/>
                <a:gd name="T36" fmla="*/ 127 w 159"/>
                <a:gd name="T37" fmla="*/ 115 h 128"/>
                <a:gd name="T38" fmla="*/ 133 w 159"/>
                <a:gd name="T39" fmla="*/ 112 h 128"/>
                <a:gd name="T40" fmla="*/ 158 w 159"/>
                <a:gd name="T41" fmla="*/ 5 h 128"/>
                <a:gd name="T42" fmla="*/ 154 w 159"/>
                <a:gd name="T43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9" h="128">
                  <a:moveTo>
                    <a:pt x="54" y="126"/>
                  </a:moveTo>
                  <a:cubicBezTo>
                    <a:pt x="54" y="128"/>
                    <a:pt x="55" y="128"/>
                    <a:pt x="57" y="127"/>
                  </a:cubicBezTo>
                  <a:cubicBezTo>
                    <a:pt x="59" y="125"/>
                    <a:pt x="81" y="105"/>
                    <a:pt x="81" y="105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126"/>
                    <a:pt x="54" y="126"/>
                    <a:pt x="54" y="126"/>
                  </a:cubicBezTo>
                  <a:close/>
                  <a:moveTo>
                    <a:pt x="154" y="1"/>
                  </a:moveTo>
                  <a:cubicBezTo>
                    <a:pt x="151" y="2"/>
                    <a:pt x="5" y="53"/>
                    <a:pt x="3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6" y="60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4" y="79"/>
                    <a:pt x="147" y="11"/>
                    <a:pt x="148" y="10"/>
                  </a:cubicBezTo>
                  <a:cubicBezTo>
                    <a:pt x="150" y="9"/>
                    <a:pt x="151" y="11"/>
                    <a:pt x="150" y="12"/>
                  </a:cubicBezTo>
                  <a:cubicBezTo>
                    <a:pt x="149" y="13"/>
                    <a:pt x="83" y="85"/>
                    <a:pt x="83" y="85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92"/>
                    <a:pt x="124" y="113"/>
                    <a:pt x="127" y="115"/>
                  </a:cubicBezTo>
                  <a:cubicBezTo>
                    <a:pt x="129" y="116"/>
                    <a:pt x="132" y="115"/>
                    <a:pt x="133" y="112"/>
                  </a:cubicBezTo>
                  <a:cubicBezTo>
                    <a:pt x="134" y="108"/>
                    <a:pt x="158" y="7"/>
                    <a:pt x="158" y="5"/>
                  </a:cubicBezTo>
                  <a:cubicBezTo>
                    <a:pt x="159" y="2"/>
                    <a:pt x="157" y="0"/>
                    <a:pt x="1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sp>
        <p:nvSpPr>
          <p:cNvPr id="70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送给大家</a:t>
            </a:r>
            <a:r>
              <a: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的话</a:t>
            </a:r>
            <a:endParaRPr lang="zh-CN" altLang="en-US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71" name="Rectangle 14"/>
          <p:cNvSpPr/>
          <p:nvPr/>
        </p:nvSpPr>
        <p:spPr bwMode="auto">
          <a:xfrm>
            <a:off x="1296541" y="1130297"/>
            <a:ext cx="8968640" cy="453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现在不努力，啥时候努力呢？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39" grpId="0" animBg="1"/>
      <p:bldP spid="45" grpId="0" animBg="1"/>
      <p:bldP spid="46" grpId="0" animBg="1"/>
      <p:bldP spid="50" grpId="0" animBg="1"/>
      <p:bldP spid="54" grpId="0" animBg="1"/>
      <p:bldP spid="70" grpId="0"/>
      <p:bldP spid="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-1299" y="2163503"/>
            <a:ext cx="11522074" cy="2154159"/>
          </a:xfrm>
          <a:prstGeom prst="rect">
            <a:avLst/>
          </a:prstGeom>
          <a:solidFill>
            <a:srgbClr val="3536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3491865" y="4635500"/>
            <a:ext cx="7455535" cy="110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effectLst/>
                <a:latin typeface="Agency FB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effectLst/>
                <a:latin typeface="Agency FB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effectLst/>
                <a:latin typeface="Agency FB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ersonal project report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effectLst/>
                <a:latin typeface="Agency FB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effectLst/>
                <a:latin typeface="Agency FB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PPT</a:t>
            </a:r>
            <a:endParaRPr kumimoji="0" lang="en-US" altLang="zh-CN" sz="3600" b="0" i="0" u="none" strike="noStrike" cap="none" normalizeH="0" baseline="0" dirty="0" smtClean="0">
              <a:ln>
                <a:noFill/>
              </a:ln>
              <a:effectLst/>
              <a:latin typeface="Agency FB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normalizeH="0" baseline="0" dirty="0" smtClean="0">
              <a:ln>
                <a:noFill/>
              </a:ln>
              <a:effectLst/>
              <a:latin typeface="Agency FB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8249093" y="5372899"/>
            <a:ext cx="0" cy="318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83987" y="5271299"/>
            <a:ext cx="450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		</a:t>
            </a:r>
            <a:r>
              <a:rPr lang="zh-CN" altLang="en-US" sz="2800" dirty="0"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汇报人：白国帅</a:t>
            </a:r>
            <a:endParaRPr lang="zh-CN" altLang="en-US" sz="2800" dirty="0"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59496" y="2683465"/>
            <a:ext cx="861060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sz="5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开发项目进展汇报</a:t>
            </a:r>
            <a:r>
              <a:rPr lang="en-US" altLang="zh-CN" sz="5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endParaRPr lang="zh-CN" altLang="en-US" sz="5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9520" y="452095"/>
            <a:ext cx="50596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176655"/>
            <a:r>
              <a:rPr lang="zh-CN" altLang="en-US" sz="96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谢谢欣赏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303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0" bldLvl="0" animBg="1"/>
      <p:bldP spid="15" grpId="0"/>
      <p:bldP spid="21" grpId="0"/>
      <p:bldP spid="81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522074" cy="6481167"/>
          </a:xfrm>
          <a:prstGeom prst="rect">
            <a:avLst/>
          </a:prstGeom>
        </p:spPr>
      </p:pic>
      <p:sp>
        <p:nvSpPr>
          <p:cNvPr id="85" name="Rectangle 7"/>
          <p:cNvSpPr/>
          <p:nvPr/>
        </p:nvSpPr>
        <p:spPr bwMode="auto">
          <a:xfrm>
            <a:off x="7489229" y="905377"/>
            <a:ext cx="2196697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app</a:t>
            </a:r>
            <a:r>
              <a:rPr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完成</a:t>
            </a:r>
            <a:r>
              <a:rPr lang="zh-CN" altLang="en-US" spc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情况</a:t>
            </a:r>
            <a:endParaRPr lang="en-US" altLang="zh-CN" spc="1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spc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实现了基本多个页面，路由跳转并保存滚动位置</a:t>
            </a:r>
            <a:r>
              <a:rPr lang="zh-CN" altLang="en-US" sz="1200" spc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，后台获取页面信息，下拉刷新等功能</a:t>
            </a:r>
            <a:endParaRPr lang="zh-CN" altLang="en-US" sz="1200" spc="1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86" name="Rectangle 7"/>
          <p:cNvSpPr/>
          <p:nvPr/>
        </p:nvSpPr>
        <p:spPr bwMode="auto">
          <a:xfrm>
            <a:off x="8281317" y="2593111"/>
            <a:ext cx="2196697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成功项目</a:t>
            </a:r>
            <a:r>
              <a:rPr lang="zh-CN" altLang="en-US" spc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展示</a:t>
            </a:r>
            <a:endParaRPr lang="en-US" altLang="zh-CN" spc="1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5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87" name="Rectangle 7"/>
          <p:cNvSpPr/>
          <p:nvPr/>
        </p:nvSpPr>
        <p:spPr bwMode="auto">
          <a:xfrm>
            <a:off x="7489229" y="4447803"/>
            <a:ext cx="2196697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工作存在</a:t>
            </a:r>
            <a:r>
              <a:rPr lang="zh-CN" altLang="en-US" spc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不足</a:t>
            </a:r>
            <a:endParaRPr lang="en-US" altLang="zh-CN" spc="1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5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vue</a:t>
            </a:r>
            <a:r>
              <a:rPr lang="zh-CN" altLang="en-US" sz="105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框架使用过程中，由于异步操作使得和其他框架、插件结合出现</a:t>
            </a:r>
            <a:r>
              <a:rPr lang="zh-CN" altLang="en-US" sz="105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效果</a:t>
            </a:r>
            <a:r>
              <a:rPr lang="zh-CN" altLang="en-US" sz="105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与</a:t>
            </a:r>
            <a:r>
              <a:rPr lang="zh-CN" altLang="en-US" sz="105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性能</a:t>
            </a:r>
            <a:r>
              <a:rPr lang="zh-CN" altLang="en-US" sz="105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问题</a:t>
            </a:r>
            <a:endParaRPr lang="zh-CN" altLang="en-US" sz="105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263" name="Freeform 12"/>
          <p:cNvSpPr/>
          <p:nvPr/>
        </p:nvSpPr>
        <p:spPr bwMode="auto">
          <a:xfrm>
            <a:off x="6527205" y="1326398"/>
            <a:ext cx="1022709" cy="1666046"/>
          </a:xfrm>
          <a:custGeom>
            <a:avLst/>
            <a:gdLst>
              <a:gd name="T0" fmla="*/ 554 w 554"/>
              <a:gd name="T1" fmla="*/ 915 h 915"/>
              <a:gd name="T2" fmla="*/ 0 w 554"/>
              <a:gd name="T3" fmla="*/ 0 h 91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54" h="915">
                <a:moveTo>
                  <a:pt x="554" y="915"/>
                </a:moveTo>
                <a:cubicBezTo>
                  <a:pt x="523" y="530"/>
                  <a:pt x="309" y="197"/>
                  <a:pt x="0" y="0"/>
                </a:cubicBezTo>
              </a:path>
            </a:pathLst>
          </a:custGeom>
          <a:noFill/>
          <a:ln w="22225" cap="flat">
            <a:solidFill>
              <a:schemeClr val="bg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3718" tIns="61859" rIns="123718" bIns="61859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64" name="Freeform 13"/>
          <p:cNvSpPr/>
          <p:nvPr/>
        </p:nvSpPr>
        <p:spPr bwMode="auto">
          <a:xfrm>
            <a:off x="4726833" y="986390"/>
            <a:ext cx="1800372" cy="340009"/>
          </a:xfrm>
          <a:custGeom>
            <a:avLst/>
            <a:gdLst>
              <a:gd name="T0" fmla="*/ 976 w 976"/>
              <a:gd name="T1" fmla="*/ 187 h 187"/>
              <a:gd name="T2" fmla="*/ 332 w 976"/>
              <a:gd name="T3" fmla="*/ 0 h 187"/>
              <a:gd name="T4" fmla="*/ 0 w 976"/>
              <a:gd name="T5" fmla="*/ 4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6" h="187">
                <a:moveTo>
                  <a:pt x="976" y="187"/>
                </a:moveTo>
                <a:cubicBezTo>
                  <a:pt x="790" y="69"/>
                  <a:pt x="569" y="0"/>
                  <a:pt x="332" y="0"/>
                </a:cubicBezTo>
                <a:cubicBezTo>
                  <a:pt x="217" y="0"/>
                  <a:pt x="106" y="16"/>
                  <a:pt x="0" y="46"/>
                </a:cubicBezTo>
              </a:path>
            </a:pathLst>
          </a:custGeom>
          <a:noFill/>
          <a:ln w="22225" cap="flat">
            <a:solidFill>
              <a:schemeClr val="bg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3718" tIns="61859" rIns="123718" bIns="61859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65" name="Freeform 14"/>
          <p:cNvSpPr/>
          <p:nvPr/>
        </p:nvSpPr>
        <p:spPr bwMode="auto">
          <a:xfrm>
            <a:off x="6830979" y="2992444"/>
            <a:ext cx="727035" cy="1804049"/>
          </a:xfrm>
          <a:custGeom>
            <a:avLst/>
            <a:gdLst>
              <a:gd name="T0" fmla="*/ 0 w 394"/>
              <a:gd name="T1" fmla="*/ 991 h 991"/>
              <a:gd name="T2" fmla="*/ 394 w 394"/>
              <a:gd name="T3" fmla="*/ 101 h 991"/>
              <a:gd name="T4" fmla="*/ 389 w 394"/>
              <a:gd name="T5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4" h="991">
                <a:moveTo>
                  <a:pt x="0" y="991"/>
                </a:moveTo>
                <a:cubicBezTo>
                  <a:pt x="242" y="771"/>
                  <a:pt x="394" y="454"/>
                  <a:pt x="394" y="101"/>
                </a:cubicBezTo>
                <a:cubicBezTo>
                  <a:pt x="394" y="67"/>
                  <a:pt x="392" y="34"/>
                  <a:pt x="389" y="0"/>
                </a:cubicBezTo>
              </a:path>
            </a:pathLst>
          </a:custGeom>
          <a:noFill/>
          <a:ln w="22225" cap="flat">
            <a:solidFill>
              <a:schemeClr val="bg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3718" tIns="61859" rIns="123718" bIns="61859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66" name="Freeform 15"/>
          <p:cNvSpPr/>
          <p:nvPr/>
        </p:nvSpPr>
        <p:spPr bwMode="auto">
          <a:xfrm>
            <a:off x="4445335" y="4796492"/>
            <a:ext cx="2385644" cy="570016"/>
          </a:xfrm>
          <a:custGeom>
            <a:avLst/>
            <a:gdLst>
              <a:gd name="T0" fmla="*/ 0 w 1294"/>
              <a:gd name="T1" fmla="*/ 211 h 313"/>
              <a:gd name="T2" fmla="*/ 485 w 1294"/>
              <a:gd name="T3" fmla="*/ 313 h 313"/>
              <a:gd name="T4" fmla="*/ 1294 w 1294"/>
              <a:gd name="T5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94" h="313">
                <a:moveTo>
                  <a:pt x="0" y="211"/>
                </a:moveTo>
                <a:cubicBezTo>
                  <a:pt x="148" y="277"/>
                  <a:pt x="312" y="313"/>
                  <a:pt x="485" y="313"/>
                </a:cubicBezTo>
                <a:cubicBezTo>
                  <a:pt x="797" y="313"/>
                  <a:pt x="1081" y="194"/>
                  <a:pt x="1294" y="0"/>
                </a:cubicBezTo>
              </a:path>
            </a:pathLst>
          </a:custGeom>
          <a:noFill/>
          <a:ln w="22225" cap="flat">
            <a:solidFill>
              <a:schemeClr val="bg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3718" tIns="61859" rIns="123718" bIns="61859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300" name="组合 299"/>
          <p:cNvGrpSpPr/>
          <p:nvPr/>
        </p:nvGrpSpPr>
        <p:grpSpPr>
          <a:xfrm>
            <a:off x="4366259" y="2035477"/>
            <a:ext cx="2134335" cy="2311488"/>
            <a:chOff x="4366259" y="2035477"/>
            <a:chExt cx="2134335" cy="2311488"/>
          </a:xfrm>
        </p:grpSpPr>
        <p:grpSp>
          <p:nvGrpSpPr>
            <p:cNvPr id="267" name="Group 1"/>
            <p:cNvGrpSpPr/>
            <p:nvPr/>
          </p:nvGrpSpPr>
          <p:grpSpPr>
            <a:xfrm>
              <a:off x="4366259" y="2035477"/>
              <a:ext cx="2134335" cy="2311488"/>
              <a:chOff x="3946451" y="1586754"/>
              <a:chExt cx="1673077" cy="1834694"/>
            </a:xfrm>
          </p:grpSpPr>
          <p:sp>
            <p:nvSpPr>
              <p:cNvPr id="268" name="Oval 11"/>
              <p:cNvSpPr/>
              <p:nvPr/>
            </p:nvSpPr>
            <p:spPr bwMode="auto">
              <a:xfrm>
                <a:off x="4089585" y="1815054"/>
                <a:ext cx="1430856" cy="143085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 defTabSz="123698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7600" kern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endParaRPr>
              </a:p>
            </p:txBody>
          </p:sp>
          <p:sp>
            <p:nvSpPr>
              <p:cNvPr id="269" name="Freeform 18"/>
              <p:cNvSpPr>
                <a:spLocks noEditPoints="1"/>
              </p:cNvSpPr>
              <p:nvPr/>
            </p:nvSpPr>
            <p:spPr bwMode="auto">
              <a:xfrm>
                <a:off x="4559863" y="2240485"/>
                <a:ext cx="236555" cy="235905"/>
              </a:xfrm>
              <a:custGeom>
                <a:avLst/>
                <a:gdLst>
                  <a:gd name="T0" fmla="*/ 1090 w 2222"/>
                  <a:gd name="T1" fmla="*/ 1677 h 2222"/>
                  <a:gd name="T2" fmla="*/ 758 w 2222"/>
                  <a:gd name="T3" fmla="*/ 2127 h 2222"/>
                  <a:gd name="T4" fmla="*/ 719 w 2222"/>
                  <a:gd name="T5" fmla="*/ 2148 h 2222"/>
                  <a:gd name="T6" fmla="*/ 688 w 2222"/>
                  <a:gd name="T7" fmla="*/ 2123 h 2222"/>
                  <a:gd name="T8" fmla="*/ 686 w 2222"/>
                  <a:gd name="T9" fmla="*/ 2087 h 2222"/>
                  <a:gd name="T10" fmla="*/ 143 w 2222"/>
                  <a:gd name="T11" fmla="*/ 1306 h 2222"/>
                  <a:gd name="T12" fmla="*/ 47 w 2222"/>
                  <a:gd name="T13" fmla="*/ 1194 h 2222"/>
                  <a:gd name="T14" fmla="*/ 0 w 2222"/>
                  <a:gd name="T15" fmla="*/ 1266 h 2222"/>
                  <a:gd name="T16" fmla="*/ 62 w 2222"/>
                  <a:gd name="T17" fmla="*/ 1357 h 2222"/>
                  <a:gd name="T18" fmla="*/ 624 w 2222"/>
                  <a:gd name="T19" fmla="*/ 2124 h 2222"/>
                  <a:gd name="T20" fmla="*/ 722 w 2222"/>
                  <a:gd name="T21" fmla="*/ 2222 h 2222"/>
                  <a:gd name="T22" fmla="*/ 794 w 2222"/>
                  <a:gd name="T23" fmla="*/ 2189 h 2222"/>
                  <a:gd name="T24" fmla="*/ 1104 w 2222"/>
                  <a:gd name="T25" fmla="*/ 1771 h 2222"/>
                  <a:gd name="T26" fmla="*/ 1776 w 2222"/>
                  <a:gd name="T27" fmla="*/ 2059 h 2222"/>
                  <a:gd name="T28" fmla="*/ 1860 w 2222"/>
                  <a:gd name="T29" fmla="*/ 2054 h 2222"/>
                  <a:gd name="T30" fmla="*/ 1912 w 2222"/>
                  <a:gd name="T31" fmla="*/ 1967 h 2222"/>
                  <a:gd name="T32" fmla="*/ 1717 w 2222"/>
                  <a:gd name="T33" fmla="*/ 1951 h 2222"/>
                  <a:gd name="T34" fmla="*/ 2180 w 2222"/>
                  <a:gd name="T35" fmla="*/ 17 h 2222"/>
                  <a:gd name="T36" fmla="*/ 2075 w 2222"/>
                  <a:gd name="T37" fmla="*/ 14 h 2222"/>
                  <a:gd name="T38" fmla="*/ 115 w 2222"/>
                  <a:gd name="T39" fmla="*/ 1149 h 2222"/>
                  <a:gd name="T40" fmla="*/ 107 w 2222"/>
                  <a:gd name="T41" fmla="*/ 1224 h 2222"/>
                  <a:gd name="T42" fmla="*/ 506 w 2222"/>
                  <a:gd name="T43" fmla="*/ 1405 h 2222"/>
                  <a:gd name="T44" fmla="*/ 744 w 2222"/>
                  <a:gd name="T45" fmla="*/ 1498 h 2222"/>
                  <a:gd name="T46" fmla="*/ 758 w 2222"/>
                  <a:gd name="T47" fmla="*/ 2049 h 2222"/>
                  <a:gd name="T48" fmla="*/ 1074 w 2222"/>
                  <a:gd name="T49" fmla="*/ 1618 h 2222"/>
                  <a:gd name="T50" fmla="*/ 1738 w 2222"/>
                  <a:gd name="T51" fmla="*/ 1908 h 2222"/>
                  <a:gd name="T52" fmla="*/ 1746 w 2222"/>
                  <a:gd name="T53" fmla="*/ 1912 h 2222"/>
                  <a:gd name="T54" fmla="*/ 1842 w 2222"/>
                  <a:gd name="T55" fmla="*/ 1936 h 2222"/>
                  <a:gd name="T56" fmla="*/ 1925 w 2222"/>
                  <a:gd name="T57" fmla="*/ 1888 h 2222"/>
                  <a:gd name="T58" fmla="*/ 2201 w 2222"/>
                  <a:gd name="T59" fmla="*/ 111 h 2222"/>
                  <a:gd name="T60" fmla="*/ 2222 w 2222"/>
                  <a:gd name="T61" fmla="*/ 98 h 2222"/>
                  <a:gd name="T62" fmla="*/ 1723 w 2222"/>
                  <a:gd name="T63" fmla="*/ 1664 h 2222"/>
                  <a:gd name="T64" fmla="*/ 1256 w 2222"/>
                  <a:gd name="T65" fmla="*/ 1552 h 2222"/>
                  <a:gd name="T66" fmla="*/ 1737 w 2222"/>
                  <a:gd name="T67" fmla="*/ 602 h 2222"/>
                  <a:gd name="T68" fmla="*/ 833 w 2222"/>
                  <a:gd name="T69" fmla="*/ 1307 h 2222"/>
                  <a:gd name="T70" fmla="*/ 486 w 2222"/>
                  <a:gd name="T71" fmla="*/ 1237 h 2222"/>
                  <a:gd name="T72" fmla="*/ 1882 w 2222"/>
                  <a:gd name="T73" fmla="*/ 364 h 2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22" h="2222">
                    <a:moveTo>
                      <a:pt x="1717" y="1951"/>
                    </a:moveTo>
                    <a:cubicBezTo>
                      <a:pt x="1090" y="1677"/>
                      <a:pt x="1090" y="1677"/>
                      <a:pt x="1090" y="1677"/>
                    </a:cubicBezTo>
                    <a:cubicBezTo>
                      <a:pt x="797" y="2076"/>
                      <a:pt x="797" y="2076"/>
                      <a:pt x="797" y="2076"/>
                    </a:cubicBezTo>
                    <a:cubicBezTo>
                      <a:pt x="781" y="2100"/>
                      <a:pt x="769" y="2116"/>
                      <a:pt x="758" y="2127"/>
                    </a:cubicBezTo>
                    <a:cubicBezTo>
                      <a:pt x="746" y="2138"/>
                      <a:pt x="737" y="2147"/>
                      <a:pt x="720" y="2148"/>
                    </a:cubicBezTo>
                    <a:cubicBezTo>
                      <a:pt x="720" y="2148"/>
                      <a:pt x="719" y="2148"/>
                      <a:pt x="719" y="2148"/>
                    </a:cubicBezTo>
                    <a:cubicBezTo>
                      <a:pt x="711" y="2148"/>
                      <a:pt x="702" y="2144"/>
                      <a:pt x="697" y="2138"/>
                    </a:cubicBezTo>
                    <a:cubicBezTo>
                      <a:pt x="692" y="2133"/>
                      <a:pt x="690" y="2128"/>
                      <a:pt x="688" y="2123"/>
                    </a:cubicBezTo>
                    <a:cubicBezTo>
                      <a:pt x="685" y="2114"/>
                      <a:pt x="685" y="2106"/>
                      <a:pt x="685" y="2100"/>
                    </a:cubicBezTo>
                    <a:cubicBezTo>
                      <a:pt x="685" y="2094"/>
                      <a:pt x="685" y="2089"/>
                      <a:pt x="686" y="2087"/>
                    </a:cubicBezTo>
                    <a:cubicBezTo>
                      <a:pt x="696" y="1531"/>
                      <a:pt x="696" y="1531"/>
                      <a:pt x="696" y="1531"/>
                    </a:cubicBezTo>
                    <a:cubicBezTo>
                      <a:pt x="620" y="1502"/>
                      <a:pt x="288" y="1373"/>
                      <a:pt x="143" y="1306"/>
                    </a:cubicBezTo>
                    <a:cubicBezTo>
                      <a:pt x="109" y="1291"/>
                      <a:pt x="86" y="1274"/>
                      <a:pt x="70" y="1255"/>
                    </a:cubicBezTo>
                    <a:cubicBezTo>
                      <a:pt x="55" y="1236"/>
                      <a:pt x="47" y="1214"/>
                      <a:pt x="47" y="1194"/>
                    </a:cubicBezTo>
                    <a:cubicBezTo>
                      <a:pt x="48" y="1190"/>
                      <a:pt x="48" y="1187"/>
                      <a:pt x="48" y="1183"/>
                    </a:cubicBezTo>
                    <a:cubicBezTo>
                      <a:pt x="19" y="1200"/>
                      <a:pt x="0" y="1231"/>
                      <a:pt x="0" y="1266"/>
                    </a:cubicBezTo>
                    <a:cubicBezTo>
                      <a:pt x="0" y="1268"/>
                      <a:pt x="0" y="1271"/>
                      <a:pt x="0" y="1273"/>
                    </a:cubicBezTo>
                    <a:cubicBezTo>
                      <a:pt x="3" y="1311"/>
                      <a:pt x="26" y="1343"/>
                      <a:pt x="62" y="1357"/>
                    </a:cubicBezTo>
                    <a:cubicBezTo>
                      <a:pt x="624" y="1587"/>
                      <a:pt x="624" y="1587"/>
                      <a:pt x="624" y="1587"/>
                    </a:cubicBezTo>
                    <a:cubicBezTo>
                      <a:pt x="624" y="2124"/>
                      <a:pt x="624" y="2124"/>
                      <a:pt x="624" y="2124"/>
                    </a:cubicBezTo>
                    <a:cubicBezTo>
                      <a:pt x="624" y="2164"/>
                      <a:pt x="648" y="2200"/>
                      <a:pt x="686" y="2215"/>
                    </a:cubicBezTo>
                    <a:cubicBezTo>
                      <a:pt x="698" y="2220"/>
                      <a:pt x="710" y="2222"/>
                      <a:pt x="722" y="2222"/>
                    </a:cubicBezTo>
                    <a:cubicBezTo>
                      <a:pt x="722" y="2222"/>
                      <a:pt x="722" y="2222"/>
                      <a:pt x="722" y="2222"/>
                    </a:cubicBezTo>
                    <a:cubicBezTo>
                      <a:pt x="749" y="2222"/>
                      <a:pt x="775" y="2211"/>
                      <a:pt x="794" y="2189"/>
                    </a:cubicBezTo>
                    <a:cubicBezTo>
                      <a:pt x="795" y="2188"/>
                      <a:pt x="795" y="2188"/>
                      <a:pt x="795" y="2188"/>
                    </a:cubicBezTo>
                    <a:cubicBezTo>
                      <a:pt x="1104" y="1771"/>
                      <a:pt x="1104" y="1771"/>
                      <a:pt x="1104" y="1771"/>
                    </a:cubicBezTo>
                    <a:cubicBezTo>
                      <a:pt x="1776" y="2058"/>
                      <a:pt x="1776" y="2058"/>
                      <a:pt x="1776" y="2058"/>
                    </a:cubicBezTo>
                    <a:cubicBezTo>
                      <a:pt x="1776" y="2059"/>
                      <a:pt x="1776" y="2059"/>
                      <a:pt x="1776" y="2059"/>
                    </a:cubicBezTo>
                    <a:cubicBezTo>
                      <a:pt x="1787" y="2063"/>
                      <a:pt x="1799" y="2066"/>
                      <a:pt x="1812" y="2066"/>
                    </a:cubicBezTo>
                    <a:cubicBezTo>
                      <a:pt x="1830" y="2066"/>
                      <a:pt x="1846" y="2061"/>
                      <a:pt x="1860" y="2054"/>
                    </a:cubicBezTo>
                    <a:cubicBezTo>
                      <a:pt x="1885" y="2039"/>
                      <a:pt x="1904" y="2014"/>
                      <a:pt x="1909" y="1984"/>
                    </a:cubicBezTo>
                    <a:cubicBezTo>
                      <a:pt x="1912" y="1967"/>
                      <a:pt x="1912" y="1967"/>
                      <a:pt x="1912" y="1967"/>
                    </a:cubicBezTo>
                    <a:cubicBezTo>
                      <a:pt x="1889" y="1979"/>
                      <a:pt x="1865" y="1983"/>
                      <a:pt x="1842" y="1983"/>
                    </a:cubicBezTo>
                    <a:cubicBezTo>
                      <a:pt x="1781" y="1983"/>
                      <a:pt x="1727" y="1956"/>
                      <a:pt x="1717" y="1951"/>
                    </a:cubicBezTo>
                    <a:close/>
                    <a:moveTo>
                      <a:pt x="2222" y="98"/>
                    </a:moveTo>
                    <a:cubicBezTo>
                      <a:pt x="2222" y="66"/>
                      <a:pt x="2206" y="36"/>
                      <a:pt x="2180" y="17"/>
                    </a:cubicBezTo>
                    <a:cubicBezTo>
                      <a:pt x="2163" y="6"/>
                      <a:pt x="2144" y="0"/>
                      <a:pt x="2125" y="0"/>
                    </a:cubicBezTo>
                    <a:cubicBezTo>
                      <a:pt x="2108" y="0"/>
                      <a:pt x="2090" y="4"/>
                      <a:pt x="2075" y="14"/>
                    </a:cubicBezTo>
                    <a:cubicBezTo>
                      <a:pt x="123" y="1140"/>
                      <a:pt x="123" y="1140"/>
                      <a:pt x="123" y="1140"/>
                    </a:cubicBezTo>
                    <a:cubicBezTo>
                      <a:pt x="120" y="1143"/>
                      <a:pt x="117" y="1146"/>
                      <a:pt x="115" y="1149"/>
                    </a:cubicBezTo>
                    <a:cubicBezTo>
                      <a:pt x="104" y="1162"/>
                      <a:pt x="95" y="1179"/>
                      <a:pt x="95" y="1194"/>
                    </a:cubicBezTo>
                    <a:cubicBezTo>
                      <a:pt x="95" y="1203"/>
                      <a:pt x="98" y="1213"/>
                      <a:pt x="107" y="1224"/>
                    </a:cubicBezTo>
                    <a:cubicBezTo>
                      <a:pt x="117" y="1236"/>
                      <a:pt x="134" y="1249"/>
                      <a:pt x="163" y="1263"/>
                    </a:cubicBezTo>
                    <a:cubicBezTo>
                      <a:pt x="243" y="1300"/>
                      <a:pt x="385" y="1357"/>
                      <a:pt x="506" y="1405"/>
                    </a:cubicBezTo>
                    <a:cubicBezTo>
                      <a:pt x="627" y="1454"/>
                      <a:pt x="728" y="1492"/>
                      <a:pt x="729" y="1492"/>
                    </a:cubicBezTo>
                    <a:cubicBezTo>
                      <a:pt x="744" y="1498"/>
                      <a:pt x="744" y="1498"/>
                      <a:pt x="744" y="1498"/>
                    </a:cubicBezTo>
                    <a:cubicBezTo>
                      <a:pt x="733" y="2083"/>
                      <a:pt x="733" y="2083"/>
                      <a:pt x="733" y="2083"/>
                    </a:cubicBezTo>
                    <a:cubicBezTo>
                      <a:pt x="740" y="2075"/>
                      <a:pt x="748" y="2063"/>
                      <a:pt x="758" y="2049"/>
                    </a:cubicBezTo>
                    <a:cubicBezTo>
                      <a:pt x="758" y="2048"/>
                      <a:pt x="758" y="2048"/>
                      <a:pt x="758" y="2048"/>
                    </a:cubicBezTo>
                    <a:cubicBezTo>
                      <a:pt x="1074" y="1618"/>
                      <a:pt x="1074" y="1618"/>
                      <a:pt x="1074" y="1618"/>
                    </a:cubicBezTo>
                    <a:cubicBezTo>
                      <a:pt x="1737" y="1908"/>
                      <a:pt x="1737" y="1908"/>
                      <a:pt x="1737" y="1908"/>
                    </a:cubicBezTo>
                    <a:cubicBezTo>
                      <a:pt x="1738" y="1908"/>
                      <a:pt x="1738" y="1908"/>
                      <a:pt x="1738" y="1908"/>
                    </a:cubicBezTo>
                    <a:cubicBezTo>
                      <a:pt x="1738" y="1908"/>
                      <a:pt x="1738" y="1908"/>
                      <a:pt x="1740" y="1909"/>
                    </a:cubicBezTo>
                    <a:cubicBezTo>
                      <a:pt x="1741" y="1910"/>
                      <a:pt x="1743" y="1911"/>
                      <a:pt x="1746" y="1912"/>
                    </a:cubicBezTo>
                    <a:cubicBezTo>
                      <a:pt x="1752" y="1915"/>
                      <a:pt x="1760" y="1918"/>
                      <a:pt x="1770" y="1922"/>
                    </a:cubicBezTo>
                    <a:cubicBezTo>
                      <a:pt x="1790" y="1929"/>
                      <a:pt x="1817" y="1936"/>
                      <a:pt x="1842" y="1936"/>
                    </a:cubicBezTo>
                    <a:cubicBezTo>
                      <a:pt x="1864" y="1936"/>
                      <a:pt x="1884" y="1931"/>
                      <a:pt x="1900" y="1918"/>
                    </a:cubicBezTo>
                    <a:cubicBezTo>
                      <a:pt x="1909" y="1911"/>
                      <a:pt x="1918" y="1902"/>
                      <a:pt x="1925" y="1888"/>
                    </a:cubicBezTo>
                    <a:cubicBezTo>
                      <a:pt x="2221" y="114"/>
                      <a:pt x="2221" y="114"/>
                      <a:pt x="2221" y="114"/>
                    </a:cubicBezTo>
                    <a:cubicBezTo>
                      <a:pt x="2201" y="111"/>
                      <a:pt x="2201" y="111"/>
                      <a:pt x="2201" y="111"/>
                    </a:cubicBezTo>
                    <a:cubicBezTo>
                      <a:pt x="2221" y="114"/>
                      <a:pt x="2221" y="114"/>
                      <a:pt x="2221" y="114"/>
                    </a:cubicBezTo>
                    <a:cubicBezTo>
                      <a:pt x="2221" y="109"/>
                      <a:pt x="2222" y="103"/>
                      <a:pt x="2222" y="98"/>
                    </a:cubicBezTo>
                    <a:close/>
                    <a:moveTo>
                      <a:pt x="1935" y="400"/>
                    </a:moveTo>
                    <a:cubicBezTo>
                      <a:pt x="1723" y="1664"/>
                      <a:pt x="1723" y="1664"/>
                      <a:pt x="1723" y="1664"/>
                    </a:cubicBezTo>
                    <a:cubicBezTo>
                      <a:pt x="1717" y="1705"/>
                      <a:pt x="1680" y="1726"/>
                      <a:pt x="1641" y="1710"/>
                    </a:cubicBezTo>
                    <a:cubicBezTo>
                      <a:pt x="1256" y="1552"/>
                      <a:pt x="1256" y="1552"/>
                      <a:pt x="1256" y="1552"/>
                    </a:cubicBezTo>
                    <a:cubicBezTo>
                      <a:pt x="1217" y="1537"/>
                      <a:pt x="1204" y="1495"/>
                      <a:pt x="1225" y="1460"/>
                    </a:cubicBezTo>
                    <a:cubicBezTo>
                      <a:pt x="1737" y="602"/>
                      <a:pt x="1737" y="602"/>
                      <a:pt x="1737" y="602"/>
                    </a:cubicBezTo>
                    <a:cubicBezTo>
                      <a:pt x="1759" y="567"/>
                      <a:pt x="1750" y="560"/>
                      <a:pt x="1719" y="586"/>
                    </a:cubicBezTo>
                    <a:cubicBezTo>
                      <a:pt x="833" y="1307"/>
                      <a:pt x="833" y="1307"/>
                      <a:pt x="833" y="1307"/>
                    </a:cubicBezTo>
                    <a:cubicBezTo>
                      <a:pt x="801" y="1333"/>
                      <a:pt x="743" y="1342"/>
                      <a:pt x="705" y="1327"/>
                    </a:cubicBezTo>
                    <a:cubicBezTo>
                      <a:pt x="486" y="1237"/>
                      <a:pt x="486" y="1237"/>
                      <a:pt x="486" y="1237"/>
                    </a:cubicBezTo>
                    <a:cubicBezTo>
                      <a:pt x="447" y="1222"/>
                      <a:pt x="445" y="1192"/>
                      <a:pt x="481" y="1171"/>
                    </a:cubicBezTo>
                    <a:cubicBezTo>
                      <a:pt x="1882" y="364"/>
                      <a:pt x="1882" y="364"/>
                      <a:pt x="1882" y="364"/>
                    </a:cubicBezTo>
                    <a:cubicBezTo>
                      <a:pt x="1918" y="343"/>
                      <a:pt x="1941" y="359"/>
                      <a:pt x="1935" y="4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600" kern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endParaRPr>
              </a:p>
            </p:txBody>
          </p:sp>
          <p:grpSp>
            <p:nvGrpSpPr>
              <p:cNvPr id="270" name="Group 9"/>
              <p:cNvGrpSpPr/>
              <p:nvPr/>
            </p:nvGrpSpPr>
            <p:grpSpPr>
              <a:xfrm>
                <a:off x="3946451" y="1586754"/>
                <a:ext cx="1673077" cy="1834694"/>
                <a:chOff x="2378075" y="182563"/>
                <a:chExt cx="4387851" cy="4811712"/>
              </a:xfrm>
            </p:grpSpPr>
            <p:sp>
              <p:nvSpPr>
                <p:cNvPr id="271" name="Freeform 6"/>
                <p:cNvSpPr/>
                <p:nvPr/>
              </p:nvSpPr>
              <p:spPr bwMode="auto">
                <a:xfrm>
                  <a:off x="2378075" y="182563"/>
                  <a:ext cx="2339975" cy="4616450"/>
                </a:xfrm>
                <a:custGeom>
                  <a:avLst/>
                  <a:gdLst>
                    <a:gd name="T0" fmla="*/ 528 w 624"/>
                    <a:gd name="T1" fmla="*/ 1145 h 1231"/>
                    <a:gd name="T2" fmla="*/ 600 w 624"/>
                    <a:gd name="T3" fmla="*/ 1064 h 1231"/>
                    <a:gd name="T4" fmla="*/ 585 w 624"/>
                    <a:gd name="T5" fmla="*/ 1064 h 1231"/>
                    <a:gd name="T6" fmla="*/ 166 w 624"/>
                    <a:gd name="T7" fmla="*/ 646 h 1231"/>
                    <a:gd name="T8" fmla="*/ 421 w 624"/>
                    <a:gd name="T9" fmla="*/ 261 h 1231"/>
                    <a:gd name="T10" fmla="*/ 421 w 624"/>
                    <a:gd name="T11" fmla="*/ 328 h 1231"/>
                    <a:gd name="T12" fmla="*/ 503 w 624"/>
                    <a:gd name="T13" fmla="*/ 235 h 1231"/>
                    <a:gd name="T14" fmla="*/ 584 w 624"/>
                    <a:gd name="T15" fmla="*/ 144 h 1231"/>
                    <a:gd name="T16" fmla="*/ 497 w 624"/>
                    <a:gd name="T17" fmla="*/ 67 h 1231"/>
                    <a:gd name="T18" fmla="*/ 421 w 624"/>
                    <a:gd name="T19" fmla="*/ 0 h 1231"/>
                    <a:gd name="T20" fmla="*/ 421 w 624"/>
                    <a:gd name="T21" fmla="*/ 84 h 1231"/>
                    <a:gd name="T22" fmla="*/ 0 w 624"/>
                    <a:gd name="T23" fmla="*/ 646 h 1231"/>
                    <a:gd name="T24" fmla="*/ 585 w 624"/>
                    <a:gd name="T25" fmla="*/ 1231 h 1231"/>
                    <a:gd name="T26" fmla="*/ 624 w 624"/>
                    <a:gd name="T27" fmla="*/ 1230 h 1231"/>
                    <a:gd name="T28" fmla="*/ 528 w 624"/>
                    <a:gd name="T29" fmla="*/ 1145 h 1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24" h="1231">
                      <a:moveTo>
                        <a:pt x="528" y="1145"/>
                      </a:moveTo>
                      <a:cubicBezTo>
                        <a:pt x="600" y="1064"/>
                        <a:pt x="600" y="1064"/>
                        <a:pt x="600" y="1064"/>
                      </a:cubicBezTo>
                      <a:cubicBezTo>
                        <a:pt x="595" y="1064"/>
                        <a:pt x="590" y="1064"/>
                        <a:pt x="585" y="1064"/>
                      </a:cubicBezTo>
                      <a:cubicBezTo>
                        <a:pt x="354" y="1064"/>
                        <a:pt x="166" y="877"/>
                        <a:pt x="166" y="646"/>
                      </a:cubicBezTo>
                      <a:cubicBezTo>
                        <a:pt x="166" y="473"/>
                        <a:pt x="271" y="324"/>
                        <a:pt x="421" y="261"/>
                      </a:cubicBezTo>
                      <a:cubicBezTo>
                        <a:pt x="421" y="328"/>
                        <a:pt x="421" y="328"/>
                        <a:pt x="421" y="328"/>
                      </a:cubicBezTo>
                      <a:cubicBezTo>
                        <a:pt x="503" y="235"/>
                        <a:pt x="503" y="235"/>
                        <a:pt x="503" y="235"/>
                      </a:cubicBezTo>
                      <a:cubicBezTo>
                        <a:pt x="584" y="144"/>
                        <a:pt x="584" y="144"/>
                        <a:pt x="584" y="144"/>
                      </a:cubicBezTo>
                      <a:cubicBezTo>
                        <a:pt x="497" y="67"/>
                        <a:pt x="497" y="67"/>
                        <a:pt x="497" y="67"/>
                      </a:cubicBezTo>
                      <a:cubicBezTo>
                        <a:pt x="421" y="0"/>
                        <a:pt x="421" y="0"/>
                        <a:pt x="421" y="0"/>
                      </a:cubicBezTo>
                      <a:cubicBezTo>
                        <a:pt x="421" y="84"/>
                        <a:pt x="421" y="84"/>
                        <a:pt x="421" y="84"/>
                      </a:cubicBezTo>
                      <a:cubicBezTo>
                        <a:pt x="177" y="155"/>
                        <a:pt x="0" y="380"/>
                        <a:pt x="0" y="646"/>
                      </a:cubicBezTo>
                      <a:cubicBezTo>
                        <a:pt x="0" y="969"/>
                        <a:pt x="262" y="1231"/>
                        <a:pt x="585" y="1231"/>
                      </a:cubicBezTo>
                      <a:cubicBezTo>
                        <a:pt x="598" y="1231"/>
                        <a:pt x="611" y="1230"/>
                        <a:pt x="624" y="1230"/>
                      </a:cubicBezTo>
                      <a:lnTo>
                        <a:pt x="528" y="114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800" kern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Gill Sans" charset="0"/>
                  </a:endParaRPr>
                </a:p>
              </p:txBody>
            </p:sp>
            <p:sp>
              <p:nvSpPr>
                <p:cNvPr id="272" name="Freeform 7"/>
                <p:cNvSpPr/>
                <p:nvPr/>
              </p:nvSpPr>
              <p:spPr bwMode="auto">
                <a:xfrm>
                  <a:off x="4462463" y="407988"/>
                  <a:ext cx="2303463" cy="4586287"/>
                </a:xfrm>
                <a:custGeom>
                  <a:avLst/>
                  <a:gdLst>
                    <a:gd name="T0" fmla="*/ 29 w 614"/>
                    <a:gd name="T1" fmla="*/ 0 h 1223"/>
                    <a:gd name="T2" fmla="*/ 0 w 614"/>
                    <a:gd name="T3" fmla="*/ 1 h 1223"/>
                    <a:gd name="T4" fmla="*/ 87 w 614"/>
                    <a:gd name="T5" fmla="*/ 78 h 1223"/>
                    <a:gd name="T6" fmla="*/ 8 w 614"/>
                    <a:gd name="T7" fmla="*/ 168 h 1223"/>
                    <a:gd name="T8" fmla="*/ 29 w 614"/>
                    <a:gd name="T9" fmla="*/ 167 h 1223"/>
                    <a:gd name="T10" fmla="*/ 448 w 614"/>
                    <a:gd name="T11" fmla="*/ 586 h 1223"/>
                    <a:gd name="T12" fmla="*/ 194 w 614"/>
                    <a:gd name="T13" fmla="*/ 970 h 1223"/>
                    <a:gd name="T14" fmla="*/ 194 w 614"/>
                    <a:gd name="T15" fmla="*/ 896 h 1223"/>
                    <a:gd name="T16" fmla="*/ 103 w 614"/>
                    <a:gd name="T17" fmla="*/ 998 h 1223"/>
                    <a:gd name="T18" fmla="*/ 31 w 614"/>
                    <a:gd name="T19" fmla="*/ 1079 h 1223"/>
                    <a:gd name="T20" fmla="*/ 126 w 614"/>
                    <a:gd name="T21" fmla="*/ 1163 h 1223"/>
                    <a:gd name="T22" fmla="*/ 194 w 614"/>
                    <a:gd name="T23" fmla="*/ 1223 h 1223"/>
                    <a:gd name="T24" fmla="*/ 194 w 614"/>
                    <a:gd name="T25" fmla="*/ 1147 h 1223"/>
                    <a:gd name="T26" fmla="*/ 614 w 614"/>
                    <a:gd name="T27" fmla="*/ 586 h 1223"/>
                    <a:gd name="T28" fmla="*/ 29 w 614"/>
                    <a:gd name="T29" fmla="*/ 0 h 1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14" h="1223">
                      <a:moveTo>
                        <a:pt x="29" y="0"/>
                      </a:moveTo>
                      <a:cubicBezTo>
                        <a:pt x="19" y="0"/>
                        <a:pt x="9" y="1"/>
                        <a:pt x="0" y="1"/>
                      </a:cubicBezTo>
                      <a:cubicBezTo>
                        <a:pt x="87" y="78"/>
                        <a:pt x="87" y="78"/>
                        <a:pt x="87" y="78"/>
                      </a:cubicBezTo>
                      <a:cubicBezTo>
                        <a:pt x="8" y="168"/>
                        <a:pt x="8" y="168"/>
                        <a:pt x="8" y="168"/>
                      </a:cubicBezTo>
                      <a:cubicBezTo>
                        <a:pt x="15" y="167"/>
                        <a:pt x="22" y="167"/>
                        <a:pt x="29" y="167"/>
                      </a:cubicBezTo>
                      <a:cubicBezTo>
                        <a:pt x="260" y="167"/>
                        <a:pt x="448" y="354"/>
                        <a:pt x="448" y="586"/>
                      </a:cubicBezTo>
                      <a:cubicBezTo>
                        <a:pt x="448" y="758"/>
                        <a:pt x="343" y="906"/>
                        <a:pt x="194" y="970"/>
                      </a:cubicBezTo>
                      <a:cubicBezTo>
                        <a:pt x="194" y="896"/>
                        <a:pt x="194" y="896"/>
                        <a:pt x="194" y="896"/>
                      </a:cubicBezTo>
                      <a:cubicBezTo>
                        <a:pt x="103" y="998"/>
                        <a:pt x="103" y="998"/>
                        <a:pt x="103" y="998"/>
                      </a:cubicBezTo>
                      <a:cubicBezTo>
                        <a:pt x="31" y="1079"/>
                        <a:pt x="31" y="1079"/>
                        <a:pt x="31" y="1079"/>
                      </a:cubicBezTo>
                      <a:cubicBezTo>
                        <a:pt x="126" y="1163"/>
                        <a:pt x="126" y="1163"/>
                        <a:pt x="126" y="1163"/>
                      </a:cubicBezTo>
                      <a:cubicBezTo>
                        <a:pt x="194" y="1223"/>
                        <a:pt x="194" y="1223"/>
                        <a:pt x="194" y="1223"/>
                      </a:cubicBezTo>
                      <a:cubicBezTo>
                        <a:pt x="194" y="1147"/>
                        <a:pt x="194" y="1147"/>
                        <a:pt x="194" y="1147"/>
                      </a:cubicBezTo>
                      <a:cubicBezTo>
                        <a:pt x="437" y="1076"/>
                        <a:pt x="614" y="851"/>
                        <a:pt x="614" y="586"/>
                      </a:cubicBezTo>
                      <a:cubicBezTo>
                        <a:pt x="614" y="262"/>
                        <a:pt x="352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800" kern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Gill Sans" charset="0"/>
                  </a:endParaRPr>
                </a:p>
              </p:txBody>
            </p:sp>
          </p:grpSp>
        </p:grpSp>
        <p:sp>
          <p:nvSpPr>
            <p:cNvPr id="82" name="矩形 81"/>
            <p:cNvSpPr/>
            <p:nvPr/>
          </p:nvSpPr>
          <p:spPr>
            <a:xfrm>
              <a:off x="4731348" y="2837278"/>
              <a:ext cx="140415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176655"/>
              <a:r>
                <a:rPr lang="zh-CN" altLang="en-US" sz="4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录</a:t>
              </a:r>
              <a:endParaRPr lang="zh-CN" altLang="en-US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960837" y="575791"/>
            <a:ext cx="1204577" cy="1189640"/>
            <a:chOff x="3960837" y="575791"/>
            <a:chExt cx="1204577" cy="1189640"/>
          </a:xfrm>
        </p:grpSpPr>
        <p:sp>
          <p:nvSpPr>
            <p:cNvPr id="294" name="Oval 208"/>
            <p:cNvSpPr/>
            <p:nvPr/>
          </p:nvSpPr>
          <p:spPr bwMode="auto">
            <a:xfrm rot="10800000">
              <a:off x="3960837" y="575791"/>
              <a:ext cx="1204577" cy="1189640"/>
            </a:xfrm>
            <a:prstGeom prst="ellipse">
              <a:avLst/>
            </a:prstGeom>
            <a:solidFill>
              <a:srgbClr val="FFFFFF"/>
            </a:solidFill>
            <a:ln w="22225" cap="rnd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defTabSz="12369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pic>
          <p:nvPicPr>
            <p:cNvPr id="1030" name="Picture 6" descr="C:\Users\Administrator\Desktop\图片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081" y="79181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组合 93"/>
          <p:cNvGrpSpPr/>
          <p:nvPr/>
        </p:nvGrpSpPr>
        <p:grpSpPr>
          <a:xfrm>
            <a:off x="6105728" y="742606"/>
            <a:ext cx="1204577" cy="1189640"/>
            <a:chOff x="6105728" y="742606"/>
            <a:chExt cx="1204577" cy="1189640"/>
          </a:xfrm>
        </p:grpSpPr>
        <p:sp>
          <p:nvSpPr>
            <p:cNvPr id="284" name="Oval 206"/>
            <p:cNvSpPr/>
            <p:nvPr/>
          </p:nvSpPr>
          <p:spPr bwMode="auto">
            <a:xfrm rot="10800000">
              <a:off x="6105728" y="742606"/>
              <a:ext cx="1204577" cy="1189640"/>
            </a:xfrm>
            <a:prstGeom prst="ellipse">
              <a:avLst/>
            </a:prstGeom>
            <a:solidFill>
              <a:srgbClr val="FFFFFF"/>
            </a:solidFill>
            <a:ln w="22225" cap="rnd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defTabSz="12369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pic>
          <p:nvPicPr>
            <p:cNvPr id="1027" name="Picture 3" descr="C:\Users\Administrator\Desktop\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9394" y="938803"/>
              <a:ext cx="797244" cy="797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" name="组合 94"/>
          <p:cNvGrpSpPr/>
          <p:nvPr/>
        </p:nvGrpSpPr>
        <p:grpSpPr>
          <a:xfrm>
            <a:off x="6894239" y="2430339"/>
            <a:ext cx="1204578" cy="1189640"/>
            <a:chOff x="6894239" y="2430339"/>
            <a:chExt cx="1204578" cy="1189640"/>
          </a:xfrm>
        </p:grpSpPr>
        <p:sp>
          <p:nvSpPr>
            <p:cNvPr id="289" name="Oval 71"/>
            <p:cNvSpPr/>
            <p:nvPr/>
          </p:nvSpPr>
          <p:spPr bwMode="auto">
            <a:xfrm rot="10800000">
              <a:off x="6894239" y="2430339"/>
              <a:ext cx="1204578" cy="1189640"/>
            </a:xfrm>
            <a:prstGeom prst="ellipse">
              <a:avLst/>
            </a:prstGeom>
            <a:solidFill>
              <a:srgbClr val="FFFFFF"/>
            </a:solidFill>
            <a:ln w="22225" cap="rnd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defTabSz="12369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pic>
          <p:nvPicPr>
            <p:cNvPr id="1026" name="Picture 2" descr="C:\Users\Administrator\Desktop\3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0484" y="262911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8" name="组合 297"/>
          <p:cNvGrpSpPr/>
          <p:nvPr/>
        </p:nvGrpSpPr>
        <p:grpSpPr>
          <a:xfrm>
            <a:off x="6105728" y="4285031"/>
            <a:ext cx="1204577" cy="1189640"/>
            <a:chOff x="6105728" y="4285031"/>
            <a:chExt cx="1204577" cy="1189640"/>
          </a:xfrm>
        </p:grpSpPr>
        <p:sp>
          <p:nvSpPr>
            <p:cNvPr id="279" name="Oval 69"/>
            <p:cNvSpPr/>
            <p:nvPr/>
          </p:nvSpPr>
          <p:spPr bwMode="auto">
            <a:xfrm rot="10800000">
              <a:off x="6105728" y="4285031"/>
              <a:ext cx="1204577" cy="1189640"/>
            </a:xfrm>
            <a:prstGeom prst="ellipse">
              <a:avLst/>
            </a:prstGeom>
            <a:solidFill>
              <a:srgbClr val="FFFFFF"/>
            </a:solidFill>
            <a:ln w="22225" cap="rnd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defTabSz="12369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pic>
          <p:nvPicPr>
            <p:cNvPr id="1028" name="Picture 4" descr="C:\Users\Administrator\Desktop\4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1972" y="4483807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9" name="组合 298"/>
          <p:cNvGrpSpPr/>
          <p:nvPr/>
        </p:nvGrpSpPr>
        <p:grpSpPr>
          <a:xfrm>
            <a:off x="3960837" y="4563843"/>
            <a:ext cx="1204577" cy="1189640"/>
            <a:chOff x="3960837" y="4563843"/>
            <a:chExt cx="1204577" cy="1189640"/>
          </a:xfrm>
        </p:grpSpPr>
        <p:sp>
          <p:nvSpPr>
            <p:cNvPr id="274" name="Oval 68"/>
            <p:cNvSpPr/>
            <p:nvPr/>
          </p:nvSpPr>
          <p:spPr bwMode="auto">
            <a:xfrm rot="10800000">
              <a:off x="3960837" y="4563843"/>
              <a:ext cx="1204577" cy="1189640"/>
            </a:xfrm>
            <a:prstGeom prst="ellipse">
              <a:avLst/>
            </a:prstGeom>
            <a:solidFill>
              <a:srgbClr val="FFFFFF"/>
            </a:solidFill>
            <a:ln w="22225" cap="rnd" cmpd="sng" algn="ctr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defTabSz="12369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pic>
          <p:nvPicPr>
            <p:cNvPr id="1029" name="Picture 5" descr="C:\Users\Administrator\Desktop\5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081" y="4765435"/>
              <a:ext cx="792088" cy="786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9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1578">
            <a:off x="-208721" y="1917829"/>
            <a:ext cx="5252786" cy="4271116"/>
          </a:xfrm>
          <a:prstGeom prst="rect">
            <a:avLst/>
          </a:prstGeom>
        </p:spPr>
      </p:pic>
      <p:sp>
        <p:nvSpPr>
          <p:cNvPr id="46" name="Rectangle 7"/>
          <p:cNvSpPr/>
          <p:nvPr/>
        </p:nvSpPr>
        <p:spPr bwMode="auto">
          <a:xfrm>
            <a:off x="1584573" y="750554"/>
            <a:ext cx="2196697" cy="83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灵感来源</a:t>
            </a:r>
            <a:endParaRPr lang="en-US" altLang="zh-CN" spc="1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spc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灵感来源自刘强东先生</a:t>
            </a:r>
            <a:endParaRPr lang="zh-CN" altLang="en-US" sz="1200" spc="1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84" name="Rectangle 7"/>
          <p:cNvSpPr/>
          <p:nvPr/>
        </p:nvSpPr>
        <p:spPr bwMode="auto">
          <a:xfrm>
            <a:off x="1512565" y="4739857"/>
            <a:ext cx="2244128" cy="83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毕业工作</a:t>
            </a:r>
            <a:r>
              <a:rPr lang="zh-CN" altLang="en-US" spc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计划</a:t>
            </a:r>
            <a:endParaRPr lang="en-US" altLang="zh-CN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spc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飞向上海，走向世界</a:t>
            </a:r>
            <a:endParaRPr lang="zh-CN" altLang="en-US" sz="1200" spc="1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5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/>
      <p:bldP spid="263" grpId="0" animBg="1"/>
      <p:bldP spid="264" grpId="0" animBg="1"/>
      <p:bldP spid="265" grpId="0" animBg="1"/>
      <p:bldP spid="266" grpId="0" animBg="1"/>
      <p:bldP spid="46" grpId="0"/>
      <p:bldP spid="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/>
          <p:cNvSpPr/>
          <p:nvPr/>
        </p:nvSpPr>
        <p:spPr bwMode="auto">
          <a:xfrm>
            <a:off x="0" y="1655911"/>
            <a:ext cx="4752925" cy="1728192"/>
          </a:xfrm>
          <a:prstGeom prst="rect">
            <a:avLst/>
          </a:prstGeom>
          <a:solidFill>
            <a:srgbClr val="0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5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ヒラギノ角ゴ ProN W3" charset="0"/>
              <a:sym typeface="Gill Sans" charset="0"/>
            </a:endParaRPr>
          </a:p>
        </p:txBody>
      </p:sp>
      <p:sp>
        <p:nvSpPr>
          <p:cNvPr id="59" name="Rectangle 1"/>
          <p:cNvSpPr/>
          <p:nvPr/>
        </p:nvSpPr>
        <p:spPr bwMode="auto">
          <a:xfrm>
            <a:off x="5040957" y="2880047"/>
            <a:ext cx="2376264" cy="55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spc="13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关于我们</a:t>
            </a:r>
            <a:endParaRPr lang="zh-CN" altLang="en-US" sz="4000" b="1" spc="13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112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49" y="1908434"/>
            <a:ext cx="911441" cy="1223146"/>
          </a:xfrm>
          <a:prstGeom prst="rect">
            <a:avLst/>
          </a:prstGeom>
        </p:spPr>
      </p:pic>
      <p:grpSp>
        <p:nvGrpSpPr>
          <p:cNvPr id="115" name="组合 114"/>
          <p:cNvGrpSpPr/>
          <p:nvPr/>
        </p:nvGrpSpPr>
        <p:grpSpPr>
          <a:xfrm>
            <a:off x="2437134" y="2072861"/>
            <a:ext cx="2095957" cy="893817"/>
            <a:chOff x="2437134" y="2057762"/>
            <a:chExt cx="2095957" cy="893817"/>
          </a:xfrm>
        </p:grpSpPr>
        <p:sp>
          <p:nvSpPr>
            <p:cNvPr id="113" name="TextBox 112"/>
            <p:cNvSpPr txBox="1"/>
            <p:nvPr/>
          </p:nvSpPr>
          <p:spPr>
            <a:xfrm>
              <a:off x="2437134" y="2705834"/>
              <a:ext cx="2095957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176655"/>
              <a:r>
                <a:rPr lang="en-US" altLang="zh-CN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只为品质生活</a:t>
              </a:r>
              <a:endParaRPr lang="zh-CN" altLang="en-US" sz="1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444806" y="2057762"/>
              <a:ext cx="2088232" cy="6153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176655"/>
              <a:r>
                <a:rPr lang="zh-CN" altLang="en-US" sz="40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京东集团</a:t>
              </a:r>
              <a:endPara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6" name="矩形 115"/>
          <p:cNvSpPr/>
          <p:nvPr/>
        </p:nvSpPr>
        <p:spPr>
          <a:xfrm>
            <a:off x="4968949" y="3561218"/>
            <a:ext cx="5112568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176655"/>
            <a:r>
              <a:rPr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东于2004年正式涉足电商领域。2016年，京东集团市场交易额达到9392亿元*。京东是中国收入规模最大的互联网企业。2017年7月，京东再次入榜《财富》全球500强，位列第261位，成为排名最高的中国互联网企业，在全球仅次于亚马逊和Alphabet，位列互联网企业第三。</a:t>
            </a:r>
            <a:endParaRPr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endParaRPr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76655"/>
            <a:r>
              <a:rPr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2014年5月，京东集团在美国纳斯达克证券交易所正式挂牌上市，是中国第一个成功赴美上市的大型综合型电商平台。2015年7月，京东凭借高成长性入选纳斯达克100指数和纳斯达克100平均加权指数。</a:t>
            </a:r>
            <a:endParaRPr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60162">
            <a:off x="-534587" y="1788675"/>
            <a:ext cx="2185070" cy="2824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  <p:bldP spid="1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6"/>
          <p:cNvSpPr/>
          <p:nvPr/>
        </p:nvSpPr>
        <p:spPr bwMode="auto">
          <a:xfrm>
            <a:off x="0" y="3136967"/>
            <a:ext cx="11522075" cy="3343208"/>
          </a:xfrm>
          <a:custGeom>
            <a:avLst/>
            <a:gdLst>
              <a:gd name="T0" fmla="*/ 3078 w 4268"/>
              <a:gd name="T1" fmla="*/ 3 h 1326"/>
              <a:gd name="T2" fmla="*/ 3355 w 4268"/>
              <a:gd name="T3" fmla="*/ 18 h 1326"/>
              <a:gd name="T4" fmla="*/ 3647 w 4268"/>
              <a:gd name="T5" fmla="*/ 50 h 1326"/>
              <a:gd name="T6" fmla="*/ 3951 w 4268"/>
              <a:gd name="T7" fmla="*/ 100 h 1326"/>
              <a:gd name="T8" fmla="*/ 4268 w 4268"/>
              <a:gd name="T9" fmla="*/ 168 h 1326"/>
              <a:gd name="T10" fmla="*/ 4106 w 4268"/>
              <a:gd name="T11" fmla="*/ 140 h 1326"/>
              <a:gd name="T12" fmla="*/ 3795 w 4268"/>
              <a:gd name="T13" fmla="*/ 80 h 1326"/>
              <a:gd name="T14" fmla="*/ 3499 w 4268"/>
              <a:gd name="T15" fmla="*/ 40 h 1326"/>
              <a:gd name="T16" fmla="*/ 3215 w 4268"/>
              <a:gd name="T17" fmla="*/ 16 h 1326"/>
              <a:gd name="T18" fmla="*/ 2943 w 4268"/>
              <a:gd name="T19" fmla="*/ 9 h 1326"/>
              <a:gd name="T20" fmla="*/ 2636 w 4268"/>
              <a:gd name="T21" fmla="*/ 18 h 1326"/>
              <a:gd name="T22" fmla="*/ 2348 w 4268"/>
              <a:gd name="T23" fmla="*/ 48 h 1326"/>
              <a:gd name="T24" fmla="*/ 2077 w 4268"/>
              <a:gd name="T25" fmla="*/ 93 h 1326"/>
              <a:gd name="T26" fmla="*/ 1825 w 4268"/>
              <a:gd name="T27" fmla="*/ 153 h 1326"/>
              <a:gd name="T28" fmla="*/ 1589 w 4268"/>
              <a:gd name="T29" fmla="*/ 225 h 1326"/>
              <a:gd name="T30" fmla="*/ 1370 w 4268"/>
              <a:gd name="T31" fmla="*/ 308 h 1326"/>
              <a:gd name="T32" fmla="*/ 1169 w 4268"/>
              <a:gd name="T33" fmla="*/ 398 h 1326"/>
              <a:gd name="T34" fmla="*/ 985 w 4268"/>
              <a:gd name="T35" fmla="*/ 494 h 1326"/>
              <a:gd name="T36" fmla="*/ 817 w 4268"/>
              <a:gd name="T37" fmla="*/ 595 h 1326"/>
              <a:gd name="T38" fmla="*/ 666 w 4268"/>
              <a:gd name="T39" fmla="*/ 696 h 1326"/>
              <a:gd name="T40" fmla="*/ 531 w 4268"/>
              <a:gd name="T41" fmla="*/ 797 h 1326"/>
              <a:gd name="T42" fmla="*/ 412 w 4268"/>
              <a:gd name="T43" fmla="*/ 895 h 1326"/>
              <a:gd name="T44" fmla="*/ 308 w 4268"/>
              <a:gd name="T45" fmla="*/ 988 h 1326"/>
              <a:gd name="T46" fmla="*/ 221 w 4268"/>
              <a:gd name="T47" fmla="*/ 1075 h 1326"/>
              <a:gd name="T48" fmla="*/ 149 w 4268"/>
              <a:gd name="T49" fmla="*/ 1151 h 1326"/>
              <a:gd name="T50" fmla="*/ 91 w 4268"/>
              <a:gd name="T51" fmla="*/ 1217 h 1326"/>
              <a:gd name="T52" fmla="*/ 49 w 4268"/>
              <a:gd name="T53" fmla="*/ 1269 h 1326"/>
              <a:gd name="T54" fmla="*/ 22 w 4268"/>
              <a:gd name="T55" fmla="*/ 1305 h 1326"/>
              <a:gd name="T56" fmla="*/ 8 w 4268"/>
              <a:gd name="T57" fmla="*/ 1323 h 1326"/>
              <a:gd name="T58" fmla="*/ 6 w 4268"/>
              <a:gd name="T59" fmla="*/ 1326 h 1326"/>
              <a:gd name="T60" fmla="*/ 1 w 4268"/>
              <a:gd name="T61" fmla="*/ 1318 h 1326"/>
              <a:gd name="T62" fmla="*/ 17 w 4268"/>
              <a:gd name="T63" fmla="*/ 1298 h 1326"/>
              <a:gd name="T64" fmla="*/ 47 w 4268"/>
              <a:gd name="T65" fmla="*/ 1259 h 1326"/>
              <a:gd name="T66" fmla="*/ 93 w 4268"/>
              <a:gd name="T67" fmla="*/ 1203 h 1326"/>
              <a:gd name="T68" fmla="*/ 154 w 4268"/>
              <a:gd name="T69" fmla="*/ 1135 h 1326"/>
              <a:gd name="T70" fmla="*/ 230 w 4268"/>
              <a:gd name="T71" fmla="*/ 1053 h 1326"/>
              <a:gd name="T72" fmla="*/ 324 w 4268"/>
              <a:gd name="T73" fmla="*/ 964 h 1326"/>
              <a:gd name="T74" fmla="*/ 434 w 4268"/>
              <a:gd name="T75" fmla="*/ 867 h 1326"/>
              <a:gd name="T76" fmla="*/ 561 w 4268"/>
              <a:gd name="T77" fmla="*/ 765 h 1326"/>
              <a:gd name="T78" fmla="*/ 703 w 4268"/>
              <a:gd name="T79" fmla="*/ 661 h 1326"/>
              <a:gd name="T80" fmla="*/ 864 w 4268"/>
              <a:gd name="T81" fmla="*/ 556 h 1326"/>
              <a:gd name="T82" fmla="*/ 1040 w 4268"/>
              <a:gd name="T83" fmla="*/ 455 h 1326"/>
              <a:gd name="T84" fmla="*/ 1235 w 4268"/>
              <a:gd name="T85" fmla="*/ 358 h 1326"/>
              <a:gd name="T86" fmla="*/ 1448 w 4268"/>
              <a:gd name="T87" fmla="*/ 268 h 1326"/>
              <a:gd name="T88" fmla="*/ 1678 w 4268"/>
              <a:gd name="T89" fmla="*/ 188 h 1326"/>
              <a:gd name="T90" fmla="*/ 1927 w 4268"/>
              <a:gd name="T91" fmla="*/ 119 h 1326"/>
              <a:gd name="T92" fmla="*/ 2194 w 4268"/>
              <a:gd name="T93" fmla="*/ 63 h 1326"/>
              <a:gd name="T94" fmla="*/ 2480 w 4268"/>
              <a:gd name="T95" fmla="*/ 23 h 1326"/>
              <a:gd name="T96" fmla="*/ 2784 w 4268"/>
              <a:gd name="T97" fmla="*/ 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268" h="1326">
                <a:moveTo>
                  <a:pt x="2943" y="0"/>
                </a:moveTo>
                <a:lnTo>
                  <a:pt x="3078" y="3"/>
                </a:lnTo>
                <a:lnTo>
                  <a:pt x="3215" y="8"/>
                </a:lnTo>
                <a:lnTo>
                  <a:pt x="3355" y="18"/>
                </a:lnTo>
                <a:lnTo>
                  <a:pt x="3500" y="31"/>
                </a:lnTo>
                <a:lnTo>
                  <a:pt x="3647" y="50"/>
                </a:lnTo>
                <a:lnTo>
                  <a:pt x="3797" y="72"/>
                </a:lnTo>
                <a:lnTo>
                  <a:pt x="3951" y="100"/>
                </a:lnTo>
                <a:lnTo>
                  <a:pt x="4109" y="132"/>
                </a:lnTo>
                <a:lnTo>
                  <a:pt x="4268" y="168"/>
                </a:lnTo>
                <a:lnTo>
                  <a:pt x="4267" y="176"/>
                </a:lnTo>
                <a:lnTo>
                  <a:pt x="4106" y="140"/>
                </a:lnTo>
                <a:lnTo>
                  <a:pt x="3950" y="107"/>
                </a:lnTo>
                <a:lnTo>
                  <a:pt x="3795" y="80"/>
                </a:lnTo>
                <a:lnTo>
                  <a:pt x="3645" y="58"/>
                </a:lnTo>
                <a:lnTo>
                  <a:pt x="3499" y="40"/>
                </a:lnTo>
                <a:lnTo>
                  <a:pt x="3355" y="26"/>
                </a:lnTo>
                <a:lnTo>
                  <a:pt x="3215" y="16"/>
                </a:lnTo>
                <a:lnTo>
                  <a:pt x="3078" y="10"/>
                </a:lnTo>
                <a:lnTo>
                  <a:pt x="2943" y="9"/>
                </a:lnTo>
                <a:lnTo>
                  <a:pt x="2788" y="12"/>
                </a:lnTo>
                <a:lnTo>
                  <a:pt x="2636" y="18"/>
                </a:lnTo>
                <a:lnTo>
                  <a:pt x="2490" y="31"/>
                </a:lnTo>
                <a:lnTo>
                  <a:pt x="2348" y="48"/>
                </a:lnTo>
                <a:lnTo>
                  <a:pt x="2210" y="69"/>
                </a:lnTo>
                <a:lnTo>
                  <a:pt x="2077" y="93"/>
                </a:lnTo>
                <a:lnTo>
                  <a:pt x="1949" y="122"/>
                </a:lnTo>
                <a:lnTo>
                  <a:pt x="1825" y="153"/>
                </a:lnTo>
                <a:lnTo>
                  <a:pt x="1704" y="188"/>
                </a:lnTo>
                <a:lnTo>
                  <a:pt x="1589" y="225"/>
                </a:lnTo>
                <a:lnTo>
                  <a:pt x="1478" y="265"/>
                </a:lnTo>
                <a:lnTo>
                  <a:pt x="1370" y="308"/>
                </a:lnTo>
                <a:lnTo>
                  <a:pt x="1268" y="352"/>
                </a:lnTo>
                <a:lnTo>
                  <a:pt x="1169" y="398"/>
                </a:lnTo>
                <a:lnTo>
                  <a:pt x="1075" y="446"/>
                </a:lnTo>
                <a:lnTo>
                  <a:pt x="985" y="494"/>
                </a:lnTo>
                <a:lnTo>
                  <a:pt x="899" y="545"/>
                </a:lnTo>
                <a:lnTo>
                  <a:pt x="817" y="595"/>
                </a:lnTo>
                <a:lnTo>
                  <a:pt x="739" y="646"/>
                </a:lnTo>
                <a:lnTo>
                  <a:pt x="666" y="696"/>
                </a:lnTo>
                <a:lnTo>
                  <a:pt x="597" y="748"/>
                </a:lnTo>
                <a:lnTo>
                  <a:pt x="531" y="797"/>
                </a:lnTo>
                <a:lnTo>
                  <a:pt x="470" y="847"/>
                </a:lnTo>
                <a:lnTo>
                  <a:pt x="412" y="895"/>
                </a:lnTo>
                <a:lnTo>
                  <a:pt x="359" y="943"/>
                </a:lnTo>
                <a:lnTo>
                  <a:pt x="308" y="988"/>
                </a:lnTo>
                <a:lnTo>
                  <a:pt x="263" y="1032"/>
                </a:lnTo>
                <a:lnTo>
                  <a:pt x="221" y="1075"/>
                </a:lnTo>
                <a:lnTo>
                  <a:pt x="183" y="1115"/>
                </a:lnTo>
                <a:lnTo>
                  <a:pt x="149" y="1151"/>
                </a:lnTo>
                <a:lnTo>
                  <a:pt x="118" y="1186"/>
                </a:lnTo>
                <a:lnTo>
                  <a:pt x="91" y="1217"/>
                </a:lnTo>
                <a:lnTo>
                  <a:pt x="69" y="1246"/>
                </a:lnTo>
                <a:lnTo>
                  <a:pt x="49" y="1269"/>
                </a:lnTo>
                <a:lnTo>
                  <a:pt x="34" y="1288"/>
                </a:lnTo>
                <a:lnTo>
                  <a:pt x="22" y="1305"/>
                </a:lnTo>
                <a:lnTo>
                  <a:pt x="13" y="1317"/>
                </a:lnTo>
                <a:lnTo>
                  <a:pt x="8" y="1323"/>
                </a:lnTo>
                <a:lnTo>
                  <a:pt x="6" y="1326"/>
                </a:lnTo>
                <a:lnTo>
                  <a:pt x="6" y="1326"/>
                </a:lnTo>
                <a:lnTo>
                  <a:pt x="0" y="1321"/>
                </a:lnTo>
                <a:lnTo>
                  <a:pt x="1" y="1318"/>
                </a:lnTo>
                <a:lnTo>
                  <a:pt x="8" y="1310"/>
                </a:lnTo>
                <a:lnTo>
                  <a:pt x="17" y="1298"/>
                </a:lnTo>
                <a:lnTo>
                  <a:pt x="30" y="1281"/>
                </a:lnTo>
                <a:lnTo>
                  <a:pt x="47" y="1259"/>
                </a:lnTo>
                <a:lnTo>
                  <a:pt x="67" y="1233"/>
                </a:lnTo>
                <a:lnTo>
                  <a:pt x="93" y="1203"/>
                </a:lnTo>
                <a:lnTo>
                  <a:pt x="122" y="1171"/>
                </a:lnTo>
                <a:lnTo>
                  <a:pt x="154" y="1135"/>
                </a:lnTo>
                <a:lnTo>
                  <a:pt x="190" y="1094"/>
                </a:lnTo>
                <a:lnTo>
                  <a:pt x="230" y="1053"/>
                </a:lnTo>
                <a:lnTo>
                  <a:pt x="276" y="1009"/>
                </a:lnTo>
                <a:lnTo>
                  <a:pt x="324" y="964"/>
                </a:lnTo>
                <a:lnTo>
                  <a:pt x="377" y="916"/>
                </a:lnTo>
                <a:lnTo>
                  <a:pt x="434" y="867"/>
                </a:lnTo>
                <a:lnTo>
                  <a:pt x="495" y="816"/>
                </a:lnTo>
                <a:lnTo>
                  <a:pt x="561" y="765"/>
                </a:lnTo>
                <a:lnTo>
                  <a:pt x="629" y="713"/>
                </a:lnTo>
                <a:lnTo>
                  <a:pt x="703" y="661"/>
                </a:lnTo>
                <a:lnTo>
                  <a:pt x="781" y="609"/>
                </a:lnTo>
                <a:lnTo>
                  <a:pt x="864" y="556"/>
                </a:lnTo>
                <a:lnTo>
                  <a:pt x="949" y="506"/>
                </a:lnTo>
                <a:lnTo>
                  <a:pt x="1040" y="455"/>
                </a:lnTo>
                <a:lnTo>
                  <a:pt x="1136" y="406"/>
                </a:lnTo>
                <a:lnTo>
                  <a:pt x="1235" y="358"/>
                </a:lnTo>
                <a:lnTo>
                  <a:pt x="1339" y="312"/>
                </a:lnTo>
                <a:lnTo>
                  <a:pt x="1448" y="268"/>
                </a:lnTo>
                <a:lnTo>
                  <a:pt x="1560" y="226"/>
                </a:lnTo>
                <a:lnTo>
                  <a:pt x="1678" y="188"/>
                </a:lnTo>
                <a:lnTo>
                  <a:pt x="1800" y="151"/>
                </a:lnTo>
                <a:lnTo>
                  <a:pt x="1927" y="119"/>
                </a:lnTo>
                <a:lnTo>
                  <a:pt x="2058" y="89"/>
                </a:lnTo>
                <a:lnTo>
                  <a:pt x="2194" y="63"/>
                </a:lnTo>
                <a:lnTo>
                  <a:pt x="2335" y="41"/>
                </a:lnTo>
                <a:lnTo>
                  <a:pt x="2480" y="23"/>
                </a:lnTo>
                <a:lnTo>
                  <a:pt x="2630" y="12"/>
                </a:lnTo>
                <a:lnTo>
                  <a:pt x="2784" y="3"/>
                </a:lnTo>
                <a:lnTo>
                  <a:pt x="2943" y="0"/>
                </a:lnTo>
                <a:close/>
              </a:path>
            </a:pathLst>
          </a:custGeom>
          <a:solidFill>
            <a:srgbClr val="969696"/>
          </a:solidFill>
          <a:ln w="28575">
            <a:solidFill>
              <a:srgbClr val="969696"/>
            </a:solidFill>
            <a:prstDash val="solid"/>
            <a:round/>
          </a:ln>
        </p:spPr>
        <p:txBody>
          <a:bodyPr vert="horz" wrap="square" lIns="123718" tIns="61859" rIns="123718" bIns="61859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8" name="Oval Callout 10"/>
          <p:cNvSpPr/>
          <p:nvPr/>
        </p:nvSpPr>
        <p:spPr bwMode="auto">
          <a:xfrm rot="19660752">
            <a:off x="233182" y="3242294"/>
            <a:ext cx="1509446" cy="1462328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9" name="Oval 9"/>
          <p:cNvSpPr/>
          <p:nvPr/>
        </p:nvSpPr>
        <p:spPr bwMode="auto">
          <a:xfrm>
            <a:off x="1118204" y="5060610"/>
            <a:ext cx="343982" cy="339717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0" name="Rectangle 12"/>
          <p:cNvSpPr/>
          <p:nvPr/>
        </p:nvSpPr>
        <p:spPr bwMode="auto">
          <a:xfrm>
            <a:off x="432445" y="503783"/>
            <a:ext cx="3092471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企业发展历程</a:t>
            </a:r>
            <a:endParaRPr lang="en-US" altLang="zh-CN" sz="4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1" name="Rectangle 13"/>
          <p:cNvSpPr/>
          <p:nvPr/>
        </p:nvSpPr>
        <p:spPr bwMode="auto">
          <a:xfrm>
            <a:off x="476328" y="1162004"/>
            <a:ext cx="2980453" cy="63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1200" spc="1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43" name="Rectangle 17"/>
          <p:cNvSpPr/>
          <p:nvPr/>
        </p:nvSpPr>
        <p:spPr bwMode="auto">
          <a:xfrm>
            <a:off x="1298453" y="5472335"/>
            <a:ext cx="1510256" cy="69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京东开辟电子商务领域创业实验田，京东多媒体网正式开通，启用新域名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45" name="Oval Callout 85"/>
          <p:cNvSpPr/>
          <p:nvPr/>
        </p:nvSpPr>
        <p:spPr bwMode="auto">
          <a:xfrm rot="8037643">
            <a:off x="2981069" y="4473634"/>
            <a:ext cx="1490728" cy="1480687"/>
          </a:xfrm>
          <a:prstGeom prst="wedgeEllipseCallout">
            <a:avLst/>
          </a:prstGeom>
          <a:solidFill>
            <a:srgbClr val="0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6" name="Oval 86"/>
          <p:cNvSpPr/>
          <p:nvPr/>
        </p:nvSpPr>
        <p:spPr bwMode="auto">
          <a:xfrm rot="8637565">
            <a:off x="2971561" y="3956841"/>
            <a:ext cx="343982" cy="339717"/>
          </a:xfrm>
          <a:prstGeom prst="ellipse">
            <a:avLst/>
          </a:prstGeom>
          <a:solidFill>
            <a:srgbClr val="0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8" name="Oval 94"/>
          <p:cNvSpPr/>
          <p:nvPr/>
        </p:nvSpPr>
        <p:spPr bwMode="auto">
          <a:xfrm rot="9824873">
            <a:off x="6622255" y="3021866"/>
            <a:ext cx="343982" cy="339717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0" name="Oval 99"/>
          <p:cNvSpPr/>
          <p:nvPr/>
        </p:nvSpPr>
        <p:spPr bwMode="auto">
          <a:xfrm>
            <a:off x="4738854" y="3384103"/>
            <a:ext cx="343982" cy="339717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2" name="Rectangle 17"/>
          <p:cNvSpPr/>
          <p:nvPr/>
        </p:nvSpPr>
        <p:spPr bwMode="auto">
          <a:xfrm>
            <a:off x="4470297" y="3888159"/>
            <a:ext cx="1434756" cy="69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上线日用百货类商品，向综合型电商转型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55" name="Rectangle 17"/>
          <p:cNvSpPr/>
          <p:nvPr/>
        </p:nvSpPr>
        <p:spPr bwMode="auto">
          <a:xfrm>
            <a:off x="6121077" y="2141768"/>
            <a:ext cx="1391977" cy="66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开放平台，正式运营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58" name="Rectangle 17"/>
          <p:cNvSpPr/>
          <p:nvPr/>
        </p:nvSpPr>
        <p:spPr bwMode="auto">
          <a:xfrm>
            <a:off x="2064804" y="3048131"/>
            <a:ext cx="1391977" cy="76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战略布局，自建物流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72" name="Oval Callout 10"/>
          <p:cNvSpPr/>
          <p:nvPr/>
        </p:nvSpPr>
        <p:spPr bwMode="auto">
          <a:xfrm rot="19660752">
            <a:off x="3952202" y="1495351"/>
            <a:ext cx="1509446" cy="1462328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73" name="Oval 99"/>
          <p:cNvSpPr/>
          <p:nvPr/>
        </p:nvSpPr>
        <p:spPr bwMode="auto">
          <a:xfrm>
            <a:off x="8334379" y="2972378"/>
            <a:ext cx="343982" cy="339717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74" name="Oval 99"/>
          <p:cNvSpPr/>
          <p:nvPr/>
        </p:nvSpPr>
        <p:spPr bwMode="auto">
          <a:xfrm>
            <a:off x="10146721" y="3168079"/>
            <a:ext cx="343982" cy="339717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75" name="Oval Callout 85"/>
          <p:cNvSpPr/>
          <p:nvPr/>
        </p:nvSpPr>
        <p:spPr bwMode="auto">
          <a:xfrm rot="9305715">
            <a:off x="6188094" y="3701147"/>
            <a:ext cx="1490728" cy="1480687"/>
          </a:xfrm>
          <a:prstGeom prst="wedgeEllipseCallout">
            <a:avLst/>
          </a:prstGeom>
          <a:solidFill>
            <a:srgbClr val="0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76" name="Oval Callout 10"/>
          <p:cNvSpPr/>
          <p:nvPr/>
        </p:nvSpPr>
        <p:spPr bwMode="auto">
          <a:xfrm rot="20704326">
            <a:off x="7833128" y="1105574"/>
            <a:ext cx="1509446" cy="1462328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77" name="Oval Callout 85"/>
          <p:cNvSpPr/>
          <p:nvPr/>
        </p:nvSpPr>
        <p:spPr bwMode="auto">
          <a:xfrm rot="9900337">
            <a:off x="9499662" y="3890989"/>
            <a:ext cx="1490728" cy="1480687"/>
          </a:xfrm>
          <a:prstGeom prst="wedgeEllipseCallout">
            <a:avLst/>
          </a:prstGeom>
          <a:solidFill>
            <a:srgbClr val="0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78" name="Rectangle 17"/>
          <p:cNvSpPr/>
          <p:nvPr/>
        </p:nvSpPr>
        <p:spPr bwMode="auto">
          <a:xfrm>
            <a:off x="7886273" y="3528119"/>
            <a:ext cx="1391977" cy="66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在美国纳斯达克上市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79" name="Rectangle 17"/>
          <p:cNvSpPr/>
          <p:nvPr/>
        </p:nvSpPr>
        <p:spPr bwMode="auto">
          <a:xfrm>
            <a:off x="9698615" y="2303983"/>
            <a:ext cx="1391977" cy="66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入榜《财富》全球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500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强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49324" y="3801923"/>
            <a:ext cx="868680" cy="445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76655"/>
            <a:r>
              <a:rPr lang="en-US" altLang="zh-CN" sz="2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2004</a:t>
            </a:r>
            <a:endParaRPr lang="zh-CN" altLang="en-US" sz="2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287852" y="5040287"/>
            <a:ext cx="868680" cy="445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76655"/>
            <a:r>
              <a:rPr lang="en-US" altLang="zh-CN" sz="2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2007</a:t>
            </a:r>
            <a:endParaRPr lang="zh-CN" altLang="en-US" sz="2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268344" y="2003377"/>
            <a:ext cx="868680" cy="445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76655"/>
            <a:r>
              <a:rPr lang="en-US" altLang="zh-CN" sz="2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endParaRPr lang="zh-CN" altLang="en-US" sz="2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494877" y="4248199"/>
            <a:ext cx="87716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76655"/>
            <a:r>
              <a:rPr lang="en-US" altLang="zh-CN" sz="2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2010</a:t>
            </a:r>
            <a:endParaRPr lang="zh-CN" altLang="en-US" sz="2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149270" y="1655911"/>
            <a:ext cx="87716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76655"/>
            <a:r>
              <a:rPr lang="en-US" altLang="zh-CN" sz="2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sz="2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884513" y="4408829"/>
            <a:ext cx="868680" cy="445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76655"/>
            <a:r>
              <a:rPr lang="en-US" altLang="zh-CN" sz="2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en-US" altLang="zh-CN" sz="2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1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/>
      <p:bldP spid="41" grpId="0"/>
      <p:bldP spid="43" grpId="0"/>
      <p:bldP spid="45" grpId="0" animBg="1"/>
      <p:bldP spid="46" grpId="0" animBg="1"/>
      <p:bldP spid="48" grpId="0" animBg="1"/>
      <p:bldP spid="50" grpId="0" animBg="1"/>
      <p:bldP spid="52" grpId="0"/>
      <p:bldP spid="55" grpId="0"/>
      <p:bldP spid="58" grpId="0"/>
      <p:bldP spid="72" grpId="0" animBg="1"/>
      <p:bldP spid="73" grpId="0" animBg="1"/>
      <p:bldP spid="74" grpId="0" animBg="1"/>
      <p:bldP spid="75" grpId="0" animBg="1"/>
      <p:bldP spid="76" grpId="0" animBg="1"/>
      <p:bldP spid="77" grpId="0" bldLvl="0" animBg="1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图片5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8" r="41123" b="61079"/>
          <a:stretch>
            <a:fillRect/>
          </a:stretch>
        </p:blipFill>
        <p:spPr bwMode="auto">
          <a:xfrm>
            <a:off x="4180678" y="2201561"/>
            <a:ext cx="1349828" cy="117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3"/>
          <p:cNvSpPr/>
          <p:nvPr/>
        </p:nvSpPr>
        <p:spPr bwMode="auto">
          <a:xfrm>
            <a:off x="4432206" y="553049"/>
            <a:ext cx="2588843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我们的团队</a:t>
            </a:r>
            <a:endParaRPr lang="en-US" sz="4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9" name="Rectangle 4"/>
          <p:cNvSpPr/>
          <p:nvPr/>
        </p:nvSpPr>
        <p:spPr bwMode="auto">
          <a:xfrm>
            <a:off x="2508741" y="1175892"/>
            <a:ext cx="6435773" cy="40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我们是一个思维活跃、讲求协同创新的技术型团队，承担着公司商业与项目的核心研发任务，是项目建设的核心基础，我们的工作涉及大量的与各部门、各单位的沟通协调，所以，我们要求团队成员不仅需要过硬的专业水平，还必须爱岗敬业，严格遵循职业操守</a:t>
            </a:r>
            <a:r>
              <a:rPr 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。目前只有我一个人</a:t>
            </a:r>
            <a:endParaRPr 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21" name="Rectangle 4"/>
          <p:cNvSpPr/>
          <p:nvPr/>
        </p:nvSpPr>
        <p:spPr bwMode="auto">
          <a:xfrm>
            <a:off x="2423905" y="2159967"/>
            <a:ext cx="1537850" cy="139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无名氏</a:t>
            </a:r>
            <a:endParaRPr 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高级项目经理</a:t>
            </a: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23" name="Rectangle 4"/>
          <p:cNvSpPr/>
          <p:nvPr/>
        </p:nvSpPr>
        <p:spPr bwMode="auto">
          <a:xfrm>
            <a:off x="5623568" y="2159967"/>
            <a:ext cx="1537850" cy="139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无名氏</a:t>
            </a:r>
            <a:endParaRPr 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高级项目经理</a:t>
            </a: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25" name="Rectangle 4"/>
          <p:cNvSpPr/>
          <p:nvPr/>
        </p:nvSpPr>
        <p:spPr bwMode="auto">
          <a:xfrm>
            <a:off x="8823232" y="2159967"/>
            <a:ext cx="1537850" cy="139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无名氏</a:t>
            </a:r>
            <a:endParaRPr 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高级项目经理</a:t>
            </a: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27" name="Rectangle 4"/>
          <p:cNvSpPr/>
          <p:nvPr/>
        </p:nvSpPr>
        <p:spPr bwMode="auto">
          <a:xfrm>
            <a:off x="2423905" y="4049170"/>
            <a:ext cx="1537850" cy="139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无名氏</a:t>
            </a:r>
            <a:endParaRPr 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高级项目经理</a:t>
            </a: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29" name="Rectangle 4"/>
          <p:cNvSpPr/>
          <p:nvPr/>
        </p:nvSpPr>
        <p:spPr bwMode="auto">
          <a:xfrm>
            <a:off x="5623568" y="4049170"/>
            <a:ext cx="1537850" cy="139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无名氏</a:t>
            </a:r>
            <a:endParaRPr 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高级项目经理</a:t>
            </a: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31" name="Rectangle 4"/>
          <p:cNvSpPr/>
          <p:nvPr/>
        </p:nvSpPr>
        <p:spPr bwMode="auto">
          <a:xfrm>
            <a:off x="8823232" y="4049170"/>
            <a:ext cx="1537850" cy="139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白国帅</a:t>
            </a:r>
            <a:endParaRPr 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初级前端开发工程师</a:t>
            </a: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拥有较硬的布局技术</a:t>
            </a:r>
            <a:endParaRPr lang="zh-CN" alt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pic>
        <p:nvPicPr>
          <p:cNvPr id="2052" name="Picture 4" descr="C:\Users\Administrator\Desktop\图片5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34" b="60121"/>
          <a:stretch>
            <a:fillRect/>
          </a:stretch>
        </p:blipFill>
        <p:spPr bwMode="auto">
          <a:xfrm>
            <a:off x="1013933" y="2201561"/>
            <a:ext cx="1206726" cy="120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istrator\Desktop\图片5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63" r="84139"/>
          <a:stretch>
            <a:fillRect/>
          </a:stretch>
        </p:blipFill>
        <p:spPr bwMode="auto">
          <a:xfrm>
            <a:off x="1080517" y="4048099"/>
            <a:ext cx="1198789" cy="11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Administrator\Desktop\图片5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86" t="61442" r="41315"/>
          <a:stretch>
            <a:fillRect/>
          </a:stretch>
        </p:blipFill>
        <p:spPr bwMode="auto">
          <a:xfrm>
            <a:off x="4238735" y="4062615"/>
            <a:ext cx="1277257" cy="116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dministrator\Desktop\图片5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42" t="60484"/>
          <a:stretch>
            <a:fillRect/>
          </a:stretch>
        </p:blipFill>
        <p:spPr bwMode="auto">
          <a:xfrm>
            <a:off x="7430698" y="2160335"/>
            <a:ext cx="1221241" cy="11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Administrator\Desktop\图片5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63" b="60121"/>
          <a:stretch>
            <a:fillRect/>
          </a:stretch>
        </p:blipFill>
        <p:spPr bwMode="auto">
          <a:xfrm>
            <a:off x="7430517" y="4049411"/>
            <a:ext cx="1242332" cy="120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3" grpId="0"/>
      <p:bldP spid="25" grpId="0"/>
      <p:bldP spid="27" grpId="0"/>
      <p:bldP spid="29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0" y="0"/>
            <a:ext cx="11664950" cy="6480175"/>
          </a:xfrm>
          <a:prstGeom prst="rect">
            <a:avLst/>
          </a:prstGeom>
          <a:solidFill>
            <a:schemeClr val="bg1">
              <a:alpha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t" anchorCtr="0" compatLnSpc="1"/>
          <a:lstStyle/>
          <a:p>
            <a:pPr algn="ctr" defTabSz="123698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7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7" name="Rectangle 3"/>
          <p:cNvSpPr/>
          <p:nvPr/>
        </p:nvSpPr>
        <p:spPr bwMode="auto">
          <a:xfrm>
            <a:off x="1061449" y="2952055"/>
            <a:ext cx="9542052" cy="701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项目概述</a:t>
            </a:r>
            <a:endParaRPr lang="en-US" sz="4000" b="1" dirty="0">
              <a:solidFill>
                <a:srgbClr val="EA4C4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8" name="Rectangle 2"/>
          <p:cNvSpPr/>
          <p:nvPr/>
        </p:nvSpPr>
        <p:spPr bwMode="auto">
          <a:xfrm>
            <a:off x="1625929" y="3528119"/>
            <a:ext cx="8413093" cy="41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大的框架使用了有：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vue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vuex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vue-scroller/better-scroll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swiper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5544158" y="1667064"/>
            <a:ext cx="576634" cy="913220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176655"/>
            <a:endParaRPr lang="en-US" sz="2300">
              <a:solidFill>
                <a:srgbClr val="FFFFFF"/>
              </a:solidFill>
            </a:endParaRPr>
          </a:p>
        </p:txBody>
      </p:sp>
      <p:pic>
        <p:nvPicPr>
          <p:cNvPr id="13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985" y="3733105"/>
            <a:ext cx="2877985" cy="35328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reeform 2"/>
          <p:cNvSpPr/>
          <p:nvPr/>
        </p:nvSpPr>
        <p:spPr>
          <a:xfrm>
            <a:off x="4396092" y="1922118"/>
            <a:ext cx="2792757" cy="2758128"/>
          </a:xfrm>
          <a:custGeom>
            <a:avLst/>
            <a:gdLst>
              <a:gd name="connsiteX0" fmla="*/ 0 w 2189205"/>
              <a:gd name="connsiteY0" fmla="*/ 1094603 h 2189205"/>
              <a:gd name="connsiteX1" fmla="*/ 1094603 w 2189205"/>
              <a:gd name="connsiteY1" fmla="*/ 0 h 2189205"/>
              <a:gd name="connsiteX2" fmla="*/ 2189206 w 2189205"/>
              <a:gd name="connsiteY2" fmla="*/ 1094603 h 2189205"/>
              <a:gd name="connsiteX3" fmla="*/ 1094603 w 2189205"/>
              <a:gd name="connsiteY3" fmla="*/ 2189206 h 2189205"/>
              <a:gd name="connsiteX4" fmla="*/ 0 w 2189205"/>
              <a:gd name="connsiteY4" fmla="*/ 1094603 h 218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9205" h="2189205">
                <a:moveTo>
                  <a:pt x="0" y="1094603"/>
                </a:moveTo>
                <a:cubicBezTo>
                  <a:pt x="0" y="490070"/>
                  <a:pt x="490070" y="0"/>
                  <a:pt x="1094603" y="0"/>
                </a:cubicBezTo>
                <a:cubicBezTo>
                  <a:pt x="1699136" y="0"/>
                  <a:pt x="2189206" y="490070"/>
                  <a:pt x="2189206" y="1094603"/>
                </a:cubicBezTo>
                <a:cubicBezTo>
                  <a:pt x="2189206" y="1699136"/>
                  <a:pt x="1699136" y="2189206"/>
                  <a:pt x="1094603" y="2189206"/>
                </a:cubicBezTo>
                <a:cubicBezTo>
                  <a:pt x="490070" y="2189206"/>
                  <a:pt x="0" y="1699136"/>
                  <a:pt x="0" y="1094603"/>
                </a:cubicBezTo>
                <a:close/>
              </a:path>
            </a:pathLst>
          </a:custGeom>
          <a:solidFill>
            <a:srgbClr val="969696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1182381" tIns="263570" rIns="1182381" bIns="2485067" numCol="1" spcCol="1718" anchor="ctr" anchorCtr="0">
            <a:noAutofit/>
          </a:bodyPr>
          <a:lstStyle/>
          <a:p>
            <a:pPr algn="ctr" defTabSz="72136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6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40%</a:t>
            </a:r>
            <a:endParaRPr lang="en-US" sz="1600" kern="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39" name="Freeform 4"/>
          <p:cNvSpPr/>
          <p:nvPr/>
        </p:nvSpPr>
        <p:spPr>
          <a:xfrm>
            <a:off x="4675368" y="2473744"/>
            <a:ext cx="2234205" cy="2206502"/>
          </a:xfrm>
          <a:custGeom>
            <a:avLst/>
            <a:gdLst>
              <a:gd name="connsiteX0" fmla="*/ 0 w 1751364"/>
              <a:gd name="connsiteY0" fmla="*/ 875682 h 1751364"/>
              <a:gd name="connsiteX1" fmla="*/ 875682 w 1751364"/>
              <a:gd name="connsiteY1" fmla="*/ 0 h 1751364"/>
              <a:gd name="connsiteX2" fmla="*/ 1751364 w 1751364"/>
              <a:gd name="connsiteY2" fmla="*/ 875682 h 1751364"/>
              <a:gd name="connsiteX3" fmla="*/ 875682 w 1751364"/>
              <a:gd name="connsiteY3" fmla="*/ 1751364 h 1751364"/>
              <a:gd name="connsiteX4" fmla="*/ 0 w 1751364"/>
              <a:gd name="connsiteY4" fmla="*/ 875682 h 1751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1364" h="1751364">
                <a:moveTo>
                  <a:pt x="0" y="875682"/>
                </a:moveTo>
                <a:cubicBezTo>
                  <a:pt x="0" y="392056"/>
                  <a:pt x="392056" y="0"/>
                  <a:pt x="875682" y="0"/>
                </a:cubicBezTo>
                <a:cubicBezTo>
                  <a:pt x="1359308" y="0"/>
                  <a:pt x="1751364" y="392056"/>
                  <a:pt x="1751364" y="875682"/>
                </a:cubicBezTo>
                <a:cubicBezTo>
                  <a:pt x="1751364" y="1359308"/>
                  <a:pt x="1359308" y="1751364"/>
                  <a:pt x="875682" y="1751364"/>
                </a:cubicBezTo>
                <a:cubicBezTo>
                  <a:pt x="392056" y="1751364"/>
                  <a:pt x="0" y="1359308"/>
                  <a:pt x="0" y="875682"/>
                </a:cubicBezTo>
                <a:close/>
              </a:path>
            </a:pathLst>
          </a:cu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886181" tIns="257646" rIns="886183" bIns="1916363" numCol="1" spcCol="1718" anchor="ctr" anchorCtr="0">
            <a:noAutofit/>
          </a:bodyPr>
          <a:lstStyle/>
          <a:p>
            <a:pPr algn="ctr" defTabSz="72136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6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25%</a:t>
            </a:r>
            <a:endParaRPr lang="en-US" sz="1600" kern="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40" name="Freeform 5"/>
          <p:cNvSpPr/>
          <p:nvPr/>
        </p:nvSpPr>
        <p:spPr>
          <a:xfrm>
            <a:off x="4954642" y="3025370"/>
            <a:ext cx="1675654" cy="1654877"/>
          </a:xfrm>
          <a:custGeom>
            <a:avLst/>
            <a:gdLst>
              <a:gd name="connsiteX0" fmla="*/ 0 w 1313523"/>
              <a:gd name="connsiteY0" fmla="*/ 656762 h 1313523"/>
              <a:gd name="connsiteX1" fmla="*/ 656762 w 1313523"/>
              <a:gd name="connsiteY1" fmla="*/ 0 h 1313523"/>
              <a:gd name="connsiteX2" fmla="*/ 1313524 w 1313523"/>
              <a:gd name="connsiteY2" fmla="*/ 656762 h 1313523"/>
              <a:gd name="connsiteX3" fmla="*/ 656762 w 1313523"/>
              <a:gd name="connsiteY3" fmla="*/ 1313524 h 1313523"/>
              <a:gd name="connsiteX4" fmla="*/ 0 w 1313523"/>
              <a:gd name="connsiteY4" fmla="*/ 656762 h 131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523" h="1313523">
                <a:moveTo>
                  <a:pt x="0" y="656762"/>
                </a:moveTo>
                <a:cubicBezTo>
                  <a:pt x="0" y="294042"/>
                  <a:pt x="294042" y="0"/>
                  <a:pt x="656762" y="0"/>
                </a:cubicBezTo>
                <a:cubicBezTo>
                  <a:pt x="1019482" y="0"/>
                  <a:pt x="1313524" y="294042"/>
                  <a:pt x="1313524" y="656762"/>
                </a:cubicBezTo>
                <a:cubicBezTo>
                  <a:pt x="1313524" y="1019482"/>
                  <a:pt x="1019482" y="1313524"/>
                  <a:pt x="656762" y="1313524"/>
                </a:cubicBezTo>
                <a:cubicBezTo>
                  <a:pt x="294042" y="1313524"/>
                  <a:pt x="0" y="1019482"/>
                  <a:pt x="0" y="656762"/>
                </a:cubicBezTo>
                <a:close/>
              </a:path>
            </a:pathLst>
          </a:cu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589982" tIns="248760" rIns="589982" bIns="1359509" numCol="1" spcCol="1718" anchor="ctr" anchorCtr="0">
            <a:noAutofit/>
          </a:bodyPr>
          <a:lstStyle/>
          <a:p>
            <a:pPr algn="ctr" defTabSz="72136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6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15%</a:t>
            </a:r>
            <a:endParaRPr lang="en-US" sz="1600" kern="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41" name="Freeform 6"/>
          <p:cNvSpPr/>
          <p:nvPr/>
        </p:nvSpPr>
        <p:spPr>
          <a:xfrm>
            <a:off x="5233919" y="3576994"/>
            <a:ext cx="1117103" cy="1103252"/>
          </a:xfrm>
          <a:custGeom>
            <a:avLst/>
            <a:gdLst>
              <a:gd name="connsiteX0" fmla="*/ 0 w 875682"/>
              <a:gd name="connsiteY0" fmla="*/ 437841 h 875682"/>
              <a:gd name="connsiteX1" fmla="*/ 437841 w 875682"/>
              <a:gd name="connsiteY1" fmla="*/ 0 h 875682"/>
              <a:gd name="connsiteX2" fmla="*/ 875682 w 875682"/>
              <a:gd name="connsiteY2" fmla="*/ 437841 h 875682"/>
              <a:gd name="connsiteX3" fmla="*/ 437841 w 875682"/>
              <a:gd name="connsiteY3" fmla="*/ 875682 h 875682"/>
              <a:gd name="connsiteX4" fmla="*/ 0 w 875682"/>
              <a:gd name="connsiteY4" fmla="*/ 437841 h 8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682" h="875682">
                <a:moveTo>
                  <a:pt x="0" y="437841"/>
                </a:moveTo>
                <a:cubicBezTo>
                  <a:pt x="0" y="196028"/>
                  <a:pt x="196028" y="0"/>
                  <a:pt x="437841" y="0"/>
                </a:cubicBezTo>
                <a:cubicBezTo>
                  <a:pt x="679654" y="0"/>
                  <a:pt x="875682" y="196028"/>
                  <a:pt x="875682" y="437841"/>
                </a:cubicBezTo>
                <a:cubicBezTo>
                  <a:pt x="875682" y="679654"/>
                  <a:pt x="679654" y="875682"/>
                  <a:pt x="437841" y="875682"/>
                </a:cubicBezTo>
                <a:cubicBezTo>
                  <a:pt x="196028" y="875682"/>
                  <a:pt x="0" y="679654"/>
                  <a:pt x="0" y="437841"/>
                </a:cubicBezTo>
                <a:close/>
              </a:path>
            </a:pathLst>
          </a:cu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288981" tIns="411671" rIns="288981" bIns="411669" numCol="1" spcCol="1718" anchor="ctr" anchorCtr="0">
            <a:noAutofit/>
          </a:bodyPr>
          <a:lstStyle/>
          <a:p>
            <a:pPr algn="ctr" defTabSz="72136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6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20%</a:t>
            </a:r>
            <a:endParaRPr lang="en-US" sz="160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142" name="Group 22"/>
          <p:cNvGrpSpPr/>
          <p:nvPr/>
        </p:nvGrpSpPr>
        <p:grpSpPr bwMode="auto">
          <a:xfrm>
            <a:off x="864494" y="2285003"/>
            <a:ext cx="2215784" cy="948026"/>
            <a:chOff x="0" y="0"/>
            <a:chExt cx="2360" cy="1264"/>
          </a:xfrm>
        </p:grpSpPr>
        <p:sp>
          <p:nvSpPr>
            <p:cNvPr id="143" name="Rectangle 23"/>
            <p:cNvSpPr/>
            <p:nvPr/>
          </p:nvSpPr>
          <p:spPr bwMode="auto">
            <a:xfrm>
              <a:off x="0" y="0"/>
              <a:ext cx="236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	javascript</a:t>
              </a:r>
              <a:endParaRPr 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144" name="Rectangle 24"/>
            <p:cNvSpPr/>
            <p:nvPr/>
          </p:nvSpPr>
          <p:spPr bwMode="auto">
            <a:xfrm>
              <a:off x="0" y="368"/>
              <a:ext cx="2360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r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脚本的编写，函数</a:t>
              </a:r>
              <a:endPara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sp>
        <p:nvSpPr>
          <p:cNvPr id="145" name="Freeform 25"/>
          <p:cNvSpPr/>
          <p:nvPr/>
        </p:nvSpPr>
        <p:spPr bwMode="auto">
          <a:xfrm>
            <a:off x="3351325" y="2168718"/>
            <a:ext cx="2079476" cy="472888"/>
          </a:xfrm>
          <a:custGeom>
            <a:avLst/>
            <a:gdLst>
              <a:gd name="T0" fmla="*/ 0 w 21600"/>
              <a:gd name="T1" fmla="*/ 21600 h 21600"/>
              <a:gd name="T2" fmla="*/ 6860 w 21600"/>
              <a:gd name="T3" fmla="*/ 21600 h 21600"/>
              <a:gd name="T4" fmla="*/ 6860 w 21600"/>
              <a:gd name="T5" fmla="*/ 0 h 21600"/>
              <a:gd name="T6" fmla="*/ 21600 w 21600"/>
              <a:gd name="T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6860" y="21600"/>
                </a:lnTo>
                <a:lnTo>
                  <a:pt x="6860" y="0"/>
                </a:lnTo>
                <a:lnTo>
                  <a:pt x="21600" y="0"/>
                </a:lnTo>
              </a:path>
            </a:pathLst>
          </a:custGeom>
          <a:noFill/>
          <a:ln w="3175" cap="flat">
            <a:solidFill>
              <a:srgbClr val="B3B3B3"/>
            </a:solidFill>
            <a:prstDash val="solid"/>
            <a:miter lim="800000"/>
            <a:headEnd type="arrow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146" name="Group 41"/>
          <p:cNvGrpSpPr/>
          <p:nvPr/>
        </p:nvGrpSpPr>
        <p:grpSpPr bwMode="auto">
          <a:xfrm>
            <a:off x="1266740" y="5040287"/>
            <a:ext cx="9137544" cy="837774"/>
            <a:chOff x="0" y="117"/>
            <a:chExt cx="12032" cy="1117"/>
          </a:xfrm>
        </p:grpSpPr>
        <p:sp>
          <p:nvSpPr>
            <p:cNvPr id="147" name="Rectangle 42"/>
            <p:cNvSpPr/>
            <p:nvPr/>
          </p:nvSpPr>
          <p:spPr bwMode="auto">
            <a:xfrm rot="10800000" flipH="1">
              <a:off x="0" y="117"/>
              <a:ext cx="12032" cy="11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FD82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148" name="Rectangle 43"/>
            <p:cNvSpPr/>
            <p:nvPr/>
          </p:nvSpPr>
          <p:spPr bwMode="auto">
            <a:xfrm>
              <a:off x="2867" y="271"/>
              <a:ext cx="8830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 charset="0"/>
                  <a:sym typeface="Lato Regular" charset="0"/>
                </a:rPr>
                <a:t>Vue有著名的全家桶系列，包含了vue-router（http://router.vuejs.org），vuex（http://vuex.vuejs.org）， vue-resource</a:t>
              </a:r>
              <a:r>
                <a:rPr lang="zh-CN" altLang="en-US" sz="1200" kern="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 charset="0"/>
                  <a:sym typeface="Lato Regular" charset="0"/>
                </a:rPr>
                <a:t>，</a:t>
              </a:r>
              <a:r>
                <a:rPr lang="en-US" sz="1200" kern="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 charset="0"/>
                  <a:sym typeface="Lato Regular" charset="0"/>
                </a:rPr>
                <a:t>再加上构建工具vue-cli，sass样式,就是一个完整的vue项目的核心构成。</a:t>
              </a:r>
              <a:endParaRPr lang="en-US" sz="12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 charset="0"/>
                <a:sym typeface="Lato Regular" charset="0"/>
              </a:endParaRPr>
            </a:p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 charset="0"/>
                <a:sym typeface="Lato Regular" charset="0"/>
              </a:endParaRPr>
            </a:p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 charset="0"/>
                  <a:sym typeface="Lato Regular" charset="0"/>
                </a:rPr>
                <a:t>概括起来就是：、1.项目构建工具、2.路由、3.状态管理、4.http请求工具。</a:t>
              </a:r>
              <a:endParaRPr lang="en-US" sz="12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 charset="0"/>
                <a:sym typeface="Lato Regular" charset="0"/>
              </a:endParaRPr>
            </a:p>
          </p:txBody>
        </p:sp>
        <p:sp>
          <p:nvSpPr>
            <p:cNvPr id="149" name="Rectangle 44"/>
            <p:cNvSpPr/>
            <p:nvPr/>
          </p:nvSpPr>
          <p:spPr bwMode="auto">
            <a:xfrm>
              <a:off x="725" y="345"/>
              <a:ext cx="168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kern="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vue</a:t>
              </a:r>
              <a:r>
                <a:rPr lang="zh-CN" altLang="en-US" sz="2000" kern="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全家桶</a:t>
              </a:r>
              <a:endParaRPr lang="zh-CN" altLang="en-US" sz="20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</p:grpSp>
      <p:sp>
        <p:nvSpPr>
          <p:cNvPr id="150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项目组成</a:t>
            </a: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分布</a:t>
            </a: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概述</a:t>
            </a:r>
            <a:endParaRPr lang="en-US" altLang="zh-CN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51" name="Freeform 26"/>
          <p:cNvSpPr/>
          <p:nvPr/>
        </p:nvSpPr>
        <p:spPr bwMode="auto">
          <a:xfrm>
            <a:off x="3353468" y="3399500"/>
            <a:ext cx="2122280" cy="586140"/>
          </a:xfrm>
          <a:custGeom>
            <a:avLst/>
            <a:gdLst>
              <a:gd name="T0" fmla="*/ 0 w 21600"/>
              <a:gd name="T1" fmla="*/ 21600 h 21600"/>
              <a:gd name="T2" fmla="*/ 6860 w 21600"/>
              <a:gd name="T3" fmla="*/ 21600 h 21600"/>
              <a:gd name="T4" fmla="*/ 6860 w 21600"/>
              <a:gd name="T5" fmla="*/ 0 h 21600"/>
              <a:gd name="T6" fmla="*/ 21600 w 21600"/>
              <a:gd name="T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6860" y="21600"/>
                </a:lnTo>
                <a:lnTo>
                  <a:pt x="6860" y="0"/>
                </a:lnTo>
                <a:lnTo>
                  <a:pt x="21600" y="0"/>
                </a:lnTo>
              </a:path>
            </a:pathLst>
          </a:custGeom>
          <a:noFill/>
          <a:ln w="3175" cap="flat">
            <a:solidFill>
              <a:srgbClr val="B3B3B3"/>
            </a:solidFill>
            <a:prstDash val="solid"/>
            <a:miter lim="800000"/>
            <a:headEnd type="arrow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52" name="Freeform 30"/>
          <p:cNvSpPr/>
          <p:nvPr/>
        </p:nvSpPr>
        <p:spPr bwMode="auto">
          <a:xfrm>
            <a:off x="6246741" y="2634853"/>
            <a:ext cx="2027007" cy="109503"/>
          </a:xfrm>
          <a:custGeom>
            <a:avLst/>
            <a:gdLst>
              <a:gd name="T0" fmla="*/ 0 w 21600"/>
              <a:gd name="T1" fmla="*/ 21600 h 21600"/>
              <a:gd name="T2" fmla="*/ 15862 w 21600"/>
              <a:gd name="T3" fmla="*/ 21600 h 21600"/>
              <a:gd name="T4" fmla="*/ 15862 w 21600"/>
              <a:gd name="T5" fmla="*/ 0 h 21600"/>
              <a:gd name="T6" fmla="*/ 21600 w 21600"/>
              <a:gd name="T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15862" y="21600"/>
                </a:lnTo>
                <a:lnTo>
                  <a:pt x="15862" y="0"/>
                </a:lnTo>
                <a:lnTo>
                  <a:pt x="21600" y="0"/>
                </a:lnTo>
              </a:path>
            </a:pathLst>
          </a:custGeom>
          <a:noFill/>
          <a:ln w="3175" cap="flat">
            <a:solidFill>
              <a:srgbClr val="B3B3B3"/>
            </a:solidFill>
            <a:prstDash val="solid"/>
            <a:miter lim="800000"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53" name="Freeform 31"/>
          <p:cNvSpPr/>
          <p:nvPr/>
        </p:nvSpPr>
        <p:spPr bwMode="auto">
          <a:xfrm>
            <a:off x="6243290" y="3949640"/>
            <a:ext cx="2033910" cy="378011"/>
          </a:xfrm>
          <a:custGeom>
            <a:avLst/>
            <a:gdLst>
              <a:gd name="T0" fmla="*/ 0 w 21600"/>
              <a:gd name="T1" fmla="*/ 21600 h 21600"/>
              <a:gd name="T2" fmla="*/ 15862 w 21600"/>
              <a:gd name="T3" fmla="*/ 21600 h 21600"/>
              <a:gd name="T4" fmla="*/ 15862 w 21600"/>
              <a:gd name="T5" fmla="*/ 0 h 21600"/>
              <a:gd name="T6" fmla="*/ 21600 w 21600"/>
              <a:gd name="T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15862" y="21600"/>
                </a:lnTo>
                <a:lnTo>
                  <a:pt x="15862" y="0"/>
                </a:lnTo>
                <a:lnTo>
                  <a:pt x="21600" y="0"/>
                </a:lnTo>
              </a:path>
            </a:pathLst>
          </a:custGeom>
          <a:noFill/>
          <a:ln w="3175" cap="flat">
            <a:solidFill>
              <a:srgbClr val="B3B3B3"/>
            </a:solidFill>
            <a:prstDash val="solid"/>
            <a:miter lim="800000"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154" name="Group 22"/>
          <p:cNvGrpSpPr/>
          <p:nvPr/>
        </p:nvGrpSpPr>
        <p:grpSpPr bwMode="auto">
          <a:xfrm>
            <a:off x="864494" y="3692571"/>
            <a:ext cx="2215784" cy="948026"/>
            <a:chOff x="0" y="0"/>
            <a:chExt cx="2360" cy="1264"/>
          </a:xfrm>
        </p:grpSpPr>
        <p:sp>
          <p:nvSpPr>
            <p:cNvPr id="155" name="Rectangle 23"/>
            <p:cNvSpPr/>
            <p:nvPr/>
          </p:nvSpPr>
          <p:spPr bwMode="auto">
            <a:xfrm>
              <a:off x="0" y="0"/>
              <a:ext cx="236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jquery</a:t>
              </a:r>
              <a:endParaRPr 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156" name="Rectangle 24"/>
            <p:cNvSpPr/>
            <p:nvPr/>
          </p:nvSpPr>
          <p:spPr bwMode="auto">
            <a:xfrm>
              <a:off x="0" y="368"/>
              <a:ext cx="2360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对</a:t>
              </a:r>
              <a:r>
                <a:rPr lang="en-US" altLang="zh-CN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dom</a:t>
              </a: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的主要操作，如添加动画，动态添加</a:t>
              </a:r>
              <a:r>
                <a:rPr lang="en-US" altLang="zh-CN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class</a:t>
              </a: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名</a:t>
              </a:r>
              <a:endPara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</p:grpSp>
      <p:grpSp>
        <p:nvGrpSpPr>
          <p:cNvPr id="157" name="Group 22"/>
          <p:cNvGrpSpPr/>
          <p:nvPr/>
        </p:nvGrpSpPr>
        <p:grpSpPr bwMode="auto">
          <a:xfrm>
            <a:off x="8504566" y="2285003"/>
            <a:ext cx="2153015" cy="948026"/>
            <a:chOff x="0" y="0"/>
            <a:chExt cx="2360" cy="1264"/>
          </a:xfrm>
        </p:grpSpPr>
        <p:sp>
          <p:nvSpPr>
            <p:cNvPr id="158" name="Rectangle 23"/>
            <p:cNvSpPr/>
            <p:nvPr/>
          </p:nvSpPr>
          <p:spPr bwMode="auto">
            <a:xfrm>
              <a:off x="0" y="0"/>
              <a:ext cx="236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vue</a:t>
              </a:r>
              <a:r>
                <a:rPr lang="zh-CN" altLang="en-US" sz="2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半家桶</a:t>
              </a:r>
              <a:endPara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159" name="Rectangle 24"/>
            <p:cNvSpPr/>
            <p:nvPr/>
          </p:nvSpPr>
          <p:spPr bwMode="auto">
            <a:xfrm>
              <a:off x="0" y="368"/>
              <a:ext cx="2360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vue-router</a:t>
              </a: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、vuex</a:t>
              </a:r>
              <a:endPara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</p:grpSp>
      <p:grpSp>
        <p:nvGrpSpPr>
          <p:cNvPr id="160" name="Group 22"/>
          <p:cNvGrpSpPr/>
          <p:nvPr/>
        </p:nvGrpSpPr>
        <p:grpSpPr bwMode="auto">
          <a:xfrm>
            <a:off x="8504566" y="3692571"/>
            <a:ext cx="2153015" cy="948026"/>
            <a:chOff x="0" y="0"/>
            <a:chExt cx="2360" cy="1264"/>
          </a:xfrm>
        </p:grpSpPr>
        <p:sp>
          <p:nvSpPr>
            <p:cNvPr id="161" name="Rectangle 23"/>
            <p:cNvSpPr/>
            <p:nvPr/>
          </p:nvSpPr>
          <p:spPr bwMode="auto">
            <a:xfrm>
              <a:off x="0" y="0"/>
              <a:ext cx="236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html</a:t>
              </a:r>
              <a:endParaRPr 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162" name="Rectangle 24"/>
            <p:cNvSpPr/>
            <p:nvPr/>
          </p:nvSpPr>
          <p:spPr bwMode="auto">
            <a:xfrm>
              <a:off x="0" y="368"/>
              <a:ext cx="2360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页面的</a:t>
              </a: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布局</a:t>
              </a:r>
              <a:endPara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</p:grpSp>
      <p:sp>
        <p:nvSpPr>
          <p:cNvPr id="164" name="Rectangle 14"/>
          <p:cNvSpPr/>
          <p:nvPr/>
        </p:nvSpPr>
        <p:spPr bwMode="auto">
          <a:xfrm>
            <a:off x="1296541" y="1130297"/>
            <a:ext cx="8968640" cy="453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40" grpId="0" animBg="1"/>
      <p:bldP spid="141" grpId="0" animBg="1"/>
      <p:bldP spid="145" grpId="0" animBg="1"/>
      <p:bldP spid="150" grpId="0"/>
      <p:bldP spid="151" grpId="0" animBg="1"/>
      <p:bldP spid="152" grpId="0" animBg="1"/>
      <p:bldP spid="153" grpId="0" animBg="1"/>
      <p:bldP spid="1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/>
          <p:cNvSpPr/>
          <p:nvPr/>
        </p:nvSpPr>
        <p:spPr bwMode="auto">
          <a:xfrm>
            <a:off x="1195768" y="2231975"/>
            <a:ext cx="1858973" cy="3084520"/>
          </a:xfrm>
          <a:prstGeom prst="rect">
            <a:avLst/>
          </a:prstGeom>
          <a:solidFill>
            <a:schemeClr val="bg1">
              <a:alpha val="55000"/>
            </a:schemeClr>
          </a:solidFill>
          <a:ln w="9525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9" name="Rectangle 17"/>
          <p:cNvSpPr/>
          <p:nvPr/>
        </p:nvSpPr>
        <p:spPr bwMode="auto">
          <a:xfrm>
            <a:off x="3661667" y="2231975"/>
            <a:ext cx="1858973" cy="3084520"/>
          </a:xfrm>
          <a:prstGeom prst="rect">
            <a:avLst/>
          </a:prstGeom>
          <a:solidFill>
            <a:schemeClr val="bg1">
              <a:alpha val="55000"/>
            </a:schemeClr>
          </a:solidFill>
          <a:ln w="9525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0" name="Rectangle 17"/>
          <p:cNvSpPr/>
          <p:nvPr/>
        </p:nvSpPr>
        <p:spPr bwMode="auto">
          <a:xfrm>
            <a:off x="6194747" y="2231975"/>
            <a:ext cx="1858973" cy="3084520"/>
          </a:xfrm>
          <a:prstGeom prst="rect">
            <a:avLst/>
          </a:prstGeom>
          <a:solidFill>
            <a:schemeClr val="bg1">
              <a:alpha val="55000"/>
            </a:schemeClr>
          </a:solidFill>
          <a:ln w="9525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1" name="Rectangle 17"/>
          <p:cNvSpPr/>
          <p:nvPr/>
        </p:nvSpPr>
        <p:spPr bwMode="auto">
          <a:xfrm>
            <a:off x="8634923" y="2231975"/>
            <a:ext cx="1858973" cy="3084520"/>
          </a:xfrm>
          <a:prstGeom prst="rect">
            <a:avLst/>
          </a:prstGeom>
          <a:solidFill>
            <a:schemeClr val="bg1">
              <a:alpha val="55000"/>
            </a:schemeClr>
          </a:solidFill>
          <a:ln w="9525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4" name="Rectangle 20"/>
          <p:cNvSpPr/>
          <p:nvPr/>
        </p:nvSpPr>
        <p:spPr bwMode="auto">
          <a:xfrm>
            <a:off x="1356517" y="4066439"/>
            <a:ext cx="1536432" cy="999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1.体验像原生：滚动非常流畅</a:t>
            </a:r>
            <a:endParaRPr lang="zh-CN" altLang="en-US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2.滚动位置固定：在vue中通过路由切换页面时组件会自动滚动到顶部，需要监听滚动行为才能让滚动位置固定，better-scroll解决了这个问题。</a:t>
            </a:r>
            <a:endParaRPr lang="zh-CN" altLang="en-US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35" name="Rectangle 21"/>
          <p:cNvSpPr/>
          <p:nvPr/>
        </p:nvSpPr>
        <p:spPr bwMode="auto">
          <a:xfrm>
            <a:off x="1426355" y="3675848"/>
            <a:ext cx="1396757" cy="24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better-scroll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6" name="Rectangle 23"/>
          <p:cNvSpPr/>
          <p:nvPr/>
        </p:nvSpPr>
        <p:spPr bwMode="auto">
          <a:xfrm>
            <a:off x="3892775" y="3675848"/>
            <a:ext cx="1396757" cy="24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vue-scroller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7" name="Rectangle 25"/>
          <p:cNvSpPr/>
          <p:nvPr/>
        </p:nvSpPr>
        <p:spPr bwMode="auto">
          <a:xfrm>
            <a:off x="6428747" y="3675848"/>
            <a:ext cx="1396757" cy="24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swiper</a:t>
            </a:r>
            <a:endParaRPr 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8" name="Rectangle 27"/>
          <p:cNvSpPr/>
          <p:nvPr/>
        </p:nvSpPr>
        <p:spPr bwMode="auto">
          <a:xfrm>
            <a:off x="8882034" y="3675848"/>
            <a:ext cx="1396757" cy="24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vuex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9" name="Rectangle 20"/>
          <p:cNvSpPr/>
          <p:nvPr/>
        </p:nvSpPr>
        <p:spPr bwMode="auto">
          <a:xfrm>
            <a:off x="3822937" y="4066439"/>
            <a:ext cx="1536432" cy="999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上拉加载下拉刷新</a:t>
            </a:r>
            <a:endParaRPr lang="zh-CN" altLang="en-US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40" name="Rectangle 20"/>
          <p:cNvSpPr/>
          <p:nvPr/>
        </p:nvSpPr>
        <p:spPr bwMode="auto">
          <a:xfrm>
            <a:off x="6358909" y="4066439"/>
            <a:ext cx="1536432" cy="999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轮播的插件，在</a:t>
            </a:r>
            <a:r>
              <a:rPr lang="en-US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vue</a:t>
            </a: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中由于异步加载图片，会使轮播图无法滑动</a:t>
            </a:r>
            <a:endParaRPr lang="zh-CN" altLang="en-US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41" name="Rectangle 20"/>
          <p:cNvSpPr/>
          <p:nvPr/>
        </p:nvSpPr>
        <p:spPr bwMode="auto">
          <a:xfrm>
            <a:off x="8812196" y="4066439"/>
            <a:ext cx="1536432" cy="999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采用集中式存储管理应用的所有组件的状态，并以相应的规则保证状态以一种可预测的方式发生变化</a:t>
            </a:r>
            <a:endParaRPr lang="zh-CN" altLang="en-US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grpSp>
        <p:nvGrpSpPr>
          <p:cNvPr id="42" name="Group 2"/>
          <p:cNvGrpSpPr/>
          <p:nvPr/>
        </p:nvGrpSpPr>
        <p:grpSpPr>
          <a:xfrm>
            <a:off x="4198961" y="2486571"/>
            <a:ext cx="861616" cy="851615"/>
            <a:chOff x="3291510" y="2125758"/>
            <a:chExt cx="675409" cy="675951"/>
          </a:xfrm>
        </p:grpSpPr>
        <p:sp>
          <p:nvSpPr>
            <p:cNvPr id="43" name="Oval 7"/>
            <p:cNvSpPr/>
            <p:nvPr/>
          </p:nvSpPr>
          <p:spPr bwMode="auto">
            <a:xfrm>
              <a:off x="3291510" y="2125758"/>
              <a:ext cx="675409" cy="675951"/>
            </a:xfrm>
            <a:prstGeom prst="ellipse">
              <a:avLst/>
            </a:prstGeom>
            <a:solidFill>
              <a:schemeClr val="tx1">
                <a:alpha val="8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>
                      <a:alpha val="89999"/>
                    </a:scheme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44" name="Freeform 6"/>
            <p:cNvSpPr>
              <a:spLocks noEditPoints="1"/>
            </p:cNvSpPr>
            <p:nvPr/>
          </p:nvSpPr>
          <p:spPr bwMode="auto">
            <a:xfrm>
              <a:off x="3437830" y="2341712"/>
              <a:ext cx="385407" cy="256486"/>
            </a:xfrm>
            <a:custGeom>
              <a:avLst/>
              <a:gdLst>
                <a:gd name="T0" fmla="*/ 176 w 176"/>
                <a:gd name="T1" fmla="*/ 99 h 117"/>
                <a:gd name="T2" fmla="*/ 176 w 176"/>
                <a:gd name="T3" fmla="*/ 108 h 117"/>
                <a:gd name="T4" fmla="*/ 161 w 176"/>
                <a:gd name="T5" fmla="*/ 117 h 117"/>
                <a:gd name="T6" fmla="*/ 15 w 176"/>
                <a:gd name="T7" fmla="*/ 117 h 117"/>
                <a:gd name="T8" fmla="*/ 0 w 176"/>
                <a:gd name="T9" fmla="*/ 108 h 117"/>
                <a:gd name="T10" fmla="*/ 0 w 176"/>
                <a:gd name="T11" fmla="*/ 99 h 117"/>
                <a:gd name="T12" fmla="*/ 15 w 176"/>
                <a:gd name="T13" fmla="*/ 99 h 117"/>
                <a:gd name="T14" fmla="*/ 161 w 176"/>
                <a:gd name="T15" fmla="*/ 99 h 117"/>
                <a:gd name="T16" fmla="*/ 176 w 176"/>
                <a:gd name="T17" fmla="*/ 99 h 117"/>
                <a:gd name="T18" fmla="*/ 24 w 176"/>
                <a:gd name="T19" fmla="*/ 79 h 117"/>
                <a:gd name="T20" fmla="*/ 24 w 176"/>
                <a:gd name="T21" fmla="*/ 14 h 117"/>
                <a:gd name="T22" fmla="*/ 38 w 176"/>
                <a:gd name="T23" fmla="*/ 0 h 117"/>
                <a:gd name="T24" fmla="*/ 138 w 176"/>
                <a:gd name="T25" fmla="*/ 0 h 117"/>
                <a:gd name="T26" fmla="*/ 152 w 176"/>
                <a:gd name="T27" fmla="*/ 14 h 117"/>
                <a:gd name="T28" fmla="*/ 152 w 176"/>
                <a:gd name="T29" fmla="*/ 79 h 117"/>
                <a:gd name="T30" fmla="*/ 138 w 176"/>
                <a:gd name="T31" fmla="*/ 93 h 117"/>
                <a:gd name="T32" fmla="*/ 38 w 176"/>
                <a:gd name="T33" fmla="*/ 93 h 117"/>
                <a:gd name="T34" fmla="*/ 24 w 176"/>
                <a:gd name="T35" fmla="*/ 79 h 117"/>
                <a:gd name="T36" fmla="*/ 35 w 176"/>
                <a:gd name="T37" fmla="*/ 79 h 117"/>
                <a:gd name="T38" fmla="*/ 38 w 176"/>
                <a:gd name="T39" fmla="*/ 82 h 117"/>
                <a:gd name="T40" fmla="*/ 138 w 176"/>
                <a:gd name="T41" fmla="*/ 82 h 117"/>
                <a:gd name="T42" fmla="*/ 141 w 176"/>
                <a:gd name="T43" fmla="*/ 79 h 117"/>
                <a:gd name="T44" fmla="*/ 141 w 176"/>
                <a:gd name="T45" fmla="*/ 14 h 117"/>
                <a:gd name="T46" fmla="*/ 138 w 176"/>
                <a:gd name="T47" fmla="*/ 11 h 117"/>
                <a:gd name="T48" fmla="*/ 38 w 176"/>
                <a:gd name="T49" fmla="*/ 11 h 117"/>
                <a:gd name="T50" fmla="*/ 35 w 176"/>
                <a:gd name="T51" fmla="*/ 14 h 117"/>
                <a:gd name="T52" fmla="*/ 35 w 176"/>
                <a:gd name="T53" fmla="*/ 79 h 117"/>
                <a:gd name="T54" fmla="*/ 97 w 176"/>
                <a:gd name="T55" fmla="*/ 107 h 117"/>
                <a:gd name="T56" fmla="*/ 95 w 176"/>
                <a:gd name="T57" fmla="*/ 105 h 117"/>
                <a:gd name="T58" fmla="*/ 81 w 176"/>
                <a:gd name="T59" fmla="*/ 105 h 117"/>
                <a:gd name="T60" fmla="*/ 79 w 176"/>
                <a:gd name="T61" fmla="*/ 107 h 117"/>
                <a:gd name="T62" fmla="*/ 81 w 176"/>
                <a:gd name="T63" fmla="*/ 108 h 117"/>
                <a:gd name="T64" fmla="*/ 95 w 176"/>
                <a:gd name="T65" fmla="*/ 108 h 117"/>
                <a:gd name="T66" fmla="*/ 97 w 176"/>
                <a:gd name="T67" fmla="*/ 10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6" h="117">
                  <a:moveTo>
                    <a:pt x="176" y="99"/>
                  </a:moveTo>
                  <a:cubicBezTo>
                    <a:pt x="176" y="108"/>
                    <a:pt x="176" y="108"/>
                    <a:pt x="176" y="108"/>
                  </a:cubicBezTo>
                  <a:cubicBezTo>
                    <a:pt x="176" y="113"/>
                    <a:pt x="169" y="117"/>
                    <a:pt x="161" y="117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7" y="117"/>
                    <a:pt x="0" y="113"/>
                    <a:pt x="0" y="10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61" y="99"/>
                    <a:pt x="161" y="99"/>
                    <a:pt x="161" y="99"/>
                  </a:cubicBezTo>
                  <a:lnTo>
                    <a:pt x="176" y="99"/>
                  </a:lnTo>
                  <a:close/>
                  <a:moveTo>
                    <a:pt x="24" y="7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4" y="6"/>
                    <a:pt x="30" y="0"/>
                    <a:pt x="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6" y="0"/>
                    <a:pt x="152" y="6"/>
                    <a:pt x="152" y="14"/>
                  </a:cubicBezTo>
                  <a:cubicBezTo>
                    <a:pt x="152" y="79"/>
                    <a:pt x="152" y="79"/>
                    <a:pt x="152" y="79"/>
                  </a:cubicBezTo>
                  <a:cubicBezTo>
                    <a:pt x="152" y="87"/>
                    <a:pt x="146" y="93"/>
                    <a:pt x="138" y="93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0" y="93"/>
                    <a:pt x="24" y="87"/>
                    <a:pt x="24" y="79"/>
                  </a:cubicBezTo>
                  <a:close/>
                  <a:moveTo>
                    <a:pt x="35" y="79"/>
                  </a:moveTo>
                  <a:cubicBezTo>
                    <a:pt x="35" y="80"/>
                    <a:pt x="37" y="82"/>
                    <a:pt x="38" y="82"/>
                  </a:cubicBezTo>
                  <a:cubicBezTo>
                    <a:pt x="138" y="82"/>
                    <a:pt x="138" y="82"/>
                    <a:pt x="138" y="82"/>
                  </a:cubicBezTo>
                  <a:cubicBezTo>
                    <a:pt x="139" y="82"/>
                    <a:pt x="141" y="80"/>
                    <a:pt x="141" y="79"/>
                  </a:cubicBezTo>
                  <a:cubicBezTo>
                    <a:pt x="141" y="14"/>
                    <a:pt x="141" y="14"/>
                    <a:pt x="141" y="14"/>
                  </a:cubicBezTo>
                  <a:cubicBezTo>
                    <a:pt x="141" y="13"/>
                    <a:pt x="139" y="11"/>
                    <a:pt x="1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7" y="11"/>
                    <a:pt x="35" y="13"/>
                    <a:pt x="35" y="14"/>
                  </a:cubicBezTo>
                  <a:lnTo>
                    <a:pt x="35" y="79"/>
                  </a:lnTo>
                  <a:close/>
                  <a:moveTo>
                    <a:pt x="97" y="107"/>
                  </a:moveTo>
                  <a:cubicBezTo>
                    <a:pt x="97" y="106"/>
                    <a:pt x="96" y="105"/>
                    <a:pt x="95" y="105"/>
                  </a:cubicBezTo>
                  <a:cubicBezTo>
                    <a:pt x="81" y="105"/>
                    <a:pt x="81" y="105"/>
                    <a:pt x="81" y="105"/>
                  </a:cubicBezTo>
                  <a:cubicBezTo>
                    <a:pt x="80" y="105"/>
                    <a:pt x="79" y="106"/>
                    <a:pt x="79" y="107"/>
                  </a:cubicBezTo>
                  <a:cubicBezTo>
                    <a:pt x="79" y="107"/>
                    <a:pt x="80" y="108"/>
                    <a:pt x="81" y="108"/>
                  </a:cubicBezTo>
                  <a:cubicBezTo>
                    <a:pt x="95" y="108"/>
                    <a:pt x="95" y="108"/>
                    <a:pt x="95" y="108"/>
                  </a:cubicBezTo>
                  <a:cubicBezTo>
                    <a:pt x="96" y="108"/>
                    <a:pt x="97" y="107"/>
                    <a:pt x="97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grpSp>
        <p:nvGrpSpPr>
          <p:cNvPr id="45" name="Group 4"/>
          <p:cNvGrpSpPr/>
          <p:nvPr/>
        </p:nvGrpSpPr>
        <p:grpSpPr>
          <a:xfrm>
            <a:off x="9186669" y="2486571"/>
            <a:ext cx="861616" cy="851615"/>
            <a:chOff x="7201308" y="2125758"/>
            <a:chExt cx="675409" cy="675951"/>
          </a:xfrm>
        </p:grpSpPr>
        <p:sp>
          <p:nvSpPr>
            <p:cNvPr id="46" name="Oval 13"/>
            <p:cNvSpPr/>
            <p:nvPr/>
          </p:nvSpPr>
          <p:spPr bwMode="auto">
            <a:xfrm>
              <a:off x="7201308" y="2125758"/>
              <a:ext cx="675409" cy="675951"/>
            </a:xfrm>
            <a:prstGeom prst="ellipse">
              <a:avLst/>
            </a:prstGeom>
            <a:solidFill>
              <a:schemeClr val="tx1">
                <a:alpha val="8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>
                      <a:alpha val="89999"/>
                    </a:scheme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47" name="Freeform 7"/>
            <p:cNvSpPr>
              <a:spLocks noEditPoints="1"/>
            </p:cNvSpPr>
            <p:nvPr/>
          </p:nvSpPr>
          <p:spPr bwMode="auto">
            <a:xfrm>
              <a:off x="7349201" y="2302020"/>
              <a:ext cx="362484" cy="335870"/>
            </a:xfrm>
            <a:custGeom>
              <a:avLst/>
              <a:gdLst>
                <a:gd name="T0" fmla="*/ 31 w 177"/>
                <a:gd name="T1" fmla="*/ 94 h 164"/>
                <a:gd name="T2" fmla="*/ 19 w 177"/>
                <a:gd name="T3" fmla="*/ 94 h 164"/>
                <a:gd name="T4" fmla="*/ 1 w 177"/>
                <a:gd name="T5" fmla="*/ 79 h 164"/>
                <a:gd name="T6" fmla="*/ 12 w 177"/>
                <a:gd name="T7" fmla="*/ 47 h 164"/>
                <a:gd name="T8" fmla="*/ 36 w 177"/>
                <a:gd name="T9" fmla="*/ 55 h 164"/>
                <a:gd name="T10" fmla="*/ 48 w 177"/>
                <a:gd name="T11" fmla="*/ 52 h 164"/>
                <a:gd name="T12" fmla="*/ 48 w 177"/>
                <a:gd name="T13" fmla="*/ 59 h 164"/>
                <a:gd name="T14" fmla="*/ 55 w 177"/>
                <a:gd name="T15" fmla="*/ 82 h 164"/>
                <a:gd name="T16" fmla="*/ 31 w 177"/>
                <a:gd name="T17" fmla="*/ 94 h 164"/>
                <a:gd name="T18" fmla="*/ 36 w 177"/>
                <a:gd name="T19" fmla="*/ 47 h 164"/>
                <a:gd name="T20" fmla="*/ 12 w 177"/>
                <a:gd name="T21" fmla="*/ 23 h 164"/>
                <a:gd name="T22" fmla="*/ 36 w 177"/>
                <a:gd name="T23" fmla="*/ 0 h 164"/>
                <a:gd name="T24" fmla="*/ 59 w 177"/>
                <a:gd name="T25" fmla="*/ 23 h 164"/>
                <a:gd name="T26" fmla="*/ 36 w 177"/>
                <a:gd name="T27" fmla="*/ 47 h 164"/>
                <a:gd name="T28" fmla="*/ 129 w 177"/>
                <a:gd name="T29" fmla="*/ 164 h 164"/>
                <a:gd name="T30" fmla="*/ 49 w 177"/>
                <a:gd name="T31" fmla="*/ 164 h 164"/>
                <a:gd name="T32" fmla="*/ 24 w 177"/>
                <a:gd name="T33" fmla="*/ 140 h 164"/>
                <a:gd name="T34" fmla="*/ 56 w 177"/>
                <a:gd name="T35" fmla="*/ 88 h 164"/>
                <a:gd name="T36" fmla="*/ 89 w 177"/>
                <a:gd name="T37" fmla="*/ 101 h 164"/>
                <a:gd name="T38" fmla="*/ 121 w 177"/>
                <a:gd name="T39" fmla="*/ 88 h 164"/>
                <a:gd name="T40" fmla="*/ 153 w 177"/>
                <a:gd name="T41" fmla="*/ 140 h 164"/>
                <a:gd name="T42" fmla="*/ 129 w 177"/>
                <a:gd name="T43" fmla="*/ 164 h 164"/>
                <a:gd name="T44" fmla="*/ 89 w 177"/>
                <a:gd name="T45" fmla="*/ 94 h 164"/>
                <a:gd name="T46" fmla="*/ 53 w 177"/>
                <a:gd name="T47" fmla="*/ 59 h 164"/>
                <a:gd name="T48" fmla="*/ 89 w 177"/>
                <a:gd name="T49" fmla="*/ 23 h 164"/>
                <a:gd name="T50" fmla="*/ 124 w 177"/>
                <a:gd name="T51" fmla="*/ 59 h 164"/>
                <a:gd name="T52" fmla="*/ 89 w 177"/>
                <a:gd name="T53" fmla="*/ 94 h 164"/>
                <a:gd name="T54" fmla="*/ 141 w 177"/>
                <a:gd name="T55" fmla="*/ 47 h 164"/>
                <a:gd name="T56" fmla="*/ 118 w 177"/>
                <a:gd name="T57" fmla="*/ 23 h 164"/>
                <a:gd name="T58" fmla="*/ 141 w 177"/>
                <a:gd name="T59" fmla="*/ 0 h 164"/>
                <a:gd name="T60" fmla="*/ 165 w 177"/>
                <a:gd name="T61" fmla="*/ 23 h 164"/>
                <a:gd name="T62" fmla="*/ 141 w 177"/>
                <a:gd name="T63" fmla="*/ 47 h 164"/>
                <a:gd name="T64" fmla="*/ 159 w 177"/>
                <a:gd name="T65" fmla="*/ 94 h 164"/>
                <a:gd name="T66" fmla="*/ 146 w 177"/>
                <a:gd name="T67" fmla="*/ 94 h 164"/>
                <a:gd name="T68" fmla="*/ 122 w 177"/>
                <a:gd name="T69" fmla="*/ 82 h 164"/>
                <a:gd name="T70" fmla="*/ 130 w 177"/>
                <a:gd name="T71" fmla="*/ 59 h 164"/>
                <a:gd name="T72" fmla="*/ 129 w 177"/>
                <a:gd name="T73" fmla="*/ 52 h 164"/>
                <a:gd name="T74" fmla="*/ 141 w 177"/>
                <a:gd name="T75" fmla="*/ 55 h 164"/>
                <a:gd name="T76" fmla="*/ 165 w 177"/>
                <a:gd name="T77" fmla="*/ 47 h 164"/>
                <a:gd name="T78" fmla="*/ 177 w 177"/>
                <a:gd name="T79" fmla="*/ 79 h 164"/>
                <a:gd name="T80" fmla="*/ 159 w 177"/>
                <a:gd name="T81" fmla="*/ 9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7" h="164">
                  <a:moveTo>
                    <a:pt x="31" y="94"/>
                  </a:moveTo>
                  <a:cubicBezTo>
                    <a:pt x="19" y="94"/>
                    <a:pt x="19" y="94"/>
                    <a:pt x="19" y="94"/>
                  </a:cubicBezTo>
                  <a:cubicBezTo>
                    <a:pt x="9" y="94"/>
                    <a:pt x="1" y="89"/>
                    <a:pt x="1" y="79"/>
                  </a:cubicBezTo>
                  <a:cubicBezTo>
                    <a:pt x="1" y="72"/>
                    <a:pt x="0" y="47"/>
                    <a:pt x="12" y="47"/>
                  </a:cubicBezTo>
                  <a:cubicBezTo>
                    <a:pt x="14" y="47"/>
                    <a:pt x="24" y="55"/>
                    <a:pt x="36" y="55"/>
                  </a:cubicBezTo>
                  <a:cubicBezTo>
                    <a:pt x="40" y="55"/>
                    <a:pt x="44" y="54"/>
                    <a:pt x="48" y="52"/>
                  </a:cubicBezTo>
                  <a:cubicBezTo>
                    <a:pt x="48" y="54"/>
                    <a:pt x="48" y="57"/>
                    <a:pt x="48" y="59"/>
                  </a:cubicBezTo>
                  <a:cubicBezTo>
                    <a:pt x="48" y="67"/>
                    <a:pt x="50" y="75"/>
                    <a:pt x="55" y="82"/>
                  </a:cubicBezTo>
                  <a:cubicBezTo>
                    <a:pt x="46" y="82"/>
                    <a:pt x="37" y="86"/>
                    <a:pt x="31" y="94"/>
                  </a:cubicBezTo>
                  <a:close/>
                  <a:moveTo>
                    <a:pt x="36" y="47"/>
                  </a:moveTo>
                  <a:cubicBezTo>
                    <a:pt x="23" y="47"/>
                    <a:pt x="12" y="36"/>
                    <a:pt x="12" y="23"/>
                  </a:cubicBezTo>
                  <a:cubicBezTo>
                    <a:pt x="12" y="10"/>
                    <a:pt x="23" y="0"/>
                    <a:pt x="36" y="0"/>
                  </a:cubicBezTo>
                  <a:cubicBezTo>
                    <a:pt x="49" y="0"/>
                    <a:pt x="59" y="10"/>
                    <a:pt x="59" y="23"/>
                  </a:cubicBezTo>
                  <a:cubicBezTo>
                    <a:pt x="59" y="36"/>
                    <a:pt x="49" y="47"/>
                    <a:pt x="36" y="47"/>
                  </a:cubicBezTo>
                  <a:close/>
                  <a:moveTo>
                    <a:pt x="129" y="164"/>
                  </a:moveTo>
                  <a:cubicBezTo>
                    <a:pt x="49" y="164"/>
                    <a:pt x="49" y="164"/>
                    <a:pt x="49" y="164"/>
                  </a:cubicBezTo>
                  <a:cubicBezTo>
                    <a:pt x="34" y="164"/>
                    <a:pt x="24" y="155"/>
                    <a:pt x="24" y="140"/>
                  </a:cubicBezTo>
                  <a:cubicBezTo>
                    <a:pt x="24" y="120"/>
                    <a:pt x="29" y="88"/>
                    <a:pt x="56" y="88"/>
                  </a:cubicBezTo>
                  <a:cubicBezTo>
                    <a:pt x="59" y="88"/>
                    <a:pt x="70" y="101"/>
                    <a:pt x="89" y="101"/>
                  </a:cubicBezTo>
                  <a:cubicBezTo>
                    <a:pt x="107" y="101"/>
                    <a:pt x="118" y="88"/>
                    <a:pt x="121" y="88"/>
                  </a:cubicBezTo>
                  <a:cubicBezTo>
                    <a:pt x="148" y="88"/>
                    <a:pt x="153" y="120"/>
                    <a:pt x="153" y="140"/>
                  </a:cubicBezTo>
                  <a:cubicBezTo>
                    <a:pt x="153" y="155"/>
                    <a:pt x="143" y="164"/>
                    <a:pt x="129" y="164"/>
                  </a:cubicBezTo>
                  <a:close/>
                  <a:moveTo>
                    <a:pt x="89" y="94"/>
                  </a:moveTo>
                  <a:cubicBezTo>
                    <a:pt x="69" y="94"/>
                    <a:pt x="53" y="78"/>
                    <a:pt x="53" y="59"/>
                  </a:cubicBezTo>
                  <a:cubicBezTo>
                    <a:pt x="53" y="39"/>
                    <a:pt x="69" y="23"/>
                    <a:pt x="89" y="23"/>
                  </a:cubicBezTo>
                  <a:cubicBezTo>
                    <a:pt x="108" y="23"/>
                    <a:pt x="124" y="39"/>
                    <a:pt x="124" y="59"/>
                  </a:cubicBezTo>
                  <a:cubicBezTo>
                    <a:pt x="124" y="78"/>
                    <a:pt x="108" y="94"/>
                    <a:pt x="89" y="94"/>
                  </a:cubicBezTo>
                  <a:close/>
                  <a:moveTo>
                    <a:pt x="141" y="47"/>
                  </a:moveTo>
                  <a:cubicBezTo>
                    <a:pt x="128" y="47"/>
                    <a:pt x="118" y="36"/>
                    <a:pt x="118" y="23"/>
                  </a:cubicBezTo>
                  <a:cubicBezTo>
                    <a:pt x="118" y="10"/>
                    <a:pt x="128" y="0"/>
                    <a:pt x="141" y="0"/>
                  </a:cubicBezTo>
                  <a:cubicBezTo>
                    <a:pt x="154" y="0"/>
                    <a:pt x="165" y="10"/>
                    <a:pt x="165" y="23"/>
                  </a:cubicBezTo>
                  <a:cubicBezTo>
                    <a:pt x="165" y="36"/>
                    <a:pt x="154" y="47"/>
                    <a:pt x="141" y="47"/>
                  </a:cubicBezTo>
                  <a:close/>
                  <a:moveTo>
                    <a:pt x="159" y="94"/>
                  </a:moveTo>
                  <a:cubicBezTo>
                    <a:pt x="146" y="94"/>
                    <a:pt x="146" y="94"/>
                    <a:pt x="146" y="94"/>
                  </a:cubicBezTo>
                  <a:cubicBezTo>
                    <a:pt x="140" y="86"/>
                    <a:pt x="132" y="82"/>
                    <a:pt x="122" y="82"/>
                  </a:cubicBezTo>
                  <a:cubicBezTo>
                    <a:pt x="127" y="75"/>
                    <a:pt x="130" y="67"/>
                    <a:pt x="130" y="59"/>
                  </a:cubicBezTo>
                  <a:cubicBezTo>
                    <a:pt x="130" y="57"/>
                    <a:pt x="129" y="54"/>
                    <a:pt x="129" y="52"/>
                  </a:cubicBezTo>
                  <a:cubicBezTo>
                    <a:pt x="133" y="54"/>
                    <a:pt x="137" y="55"/>
                    <a:pt x="141" y="55"/>
                  </a:cubicBezTo>
                  <a:cubicBezTo>
                    <a:pt x="154" y="55"/>
                    <a:pt x="163" y="47"/>
                    <a:pt x="165" y="47"/>
                  </a:cubicBezTo>
                  <a:cubicBezTo>
                    <a:pt x="177" y="47"/>
                    <a:pt x="177" y="72"/>
                    <a:pt x="177" y="79"/>
                  </a:cubicBezTo>
                  <a:cubicBezTo>
                    <a:pt x="177" y="89"/>
                    <a:pt x="168" y="94"/>
                    <a:pt x="159" y="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grpSp>
        <p:nvGrpSpPr>
          <p:cNvPr id="48" name="Group 1"/>
          <p:cNvGrpSpPr/>
          <p:nvPr/>
        </p:nvGrpSpPr>
        <p:grpSpPr>
          <a:xfrm>
            <a:off x="1694131" y="2486571"/>
            <a:ext cx="862306" cy="851615"/>
            <a:chOff x="1328007" y="2125758"/>
            <a:chExt cx="675950" cy="675951"/>
          </a:xfrm>
        </p:grpSpPr>
        <p:sp>
          <p:nvSpPr>
            <p:cNvPr id="49" name="Oval 4"/>
            <p:cNvSpPr/>
            <p:nvPr/>
          </p:nvSpPr>
          <p:spPr bwMode="auto">
            <a:xfrm>
              <a:off x="1328007" y="2125758"/>
              <a:ext cx="675950" cy="675951"/>
            </a:xfrm>
            <a:prstGeom prst="ellipse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>
                      <a:alpha val="89999"/>
                    </a:scheme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1560757" y="2287931"/>
              <a:ext cx="244316" cy="364048"/>
            </a:xfrm>
            <a:custGeom>
              <a:avLst/>
              <a:gdLst>
                <a:gd name="T0" fmla="*/ 85 w 94"/>
                <a:gd name="T1" fmla="*/ 44 h 140"/>
                <a:gd name="T2" fmla="*/ 45 w 94"/>
                <a:gd name="T3" fmla="*/ 90 h 140"/>
                <a:gd name="T4" fmla="*/ 26 w 94"/>
                <a:gd name="T5" fmla="*/ 105 h 140"/>
                <a:gd name="T6" fmla="*/ 26 w 94"/>
                <a:gd name="T7" fmla="*/ 108 h 140"/>
                <a:gd name="T8" fmla="*/ 35 w 94"/>
                <a:gd name="T9" fmla="*/ 123 h 140"/>
                <a:gd name="T10" fmla="*/ 17 w 94"/>
                <a:gd name="T11" fmla="*/ 140 h 140"/>
                <a:gd name="T12" fmla="*/ 0 w 94"/>
                <a:gd name="T13" fmla="*/ 123 h 140"/>
                <a:gd name="T14" fmla="*/ 9 w 94"/>
                <a:gd name="T15" fmla="*/ 108 h 140"/>
                <a:gd name="T16" fmla="*/ 9 w 94"/>
                <a:gd name="T17" fmla="*/ 33 h 140"/>
                <a:gd name="T18" fmla="*/ 0 w 94"/>
                <a:gd name="T19" fmla="*/ 17 h 140"/>
                <a:gd name="T20" fmla="*/ 17 w 94"/>
                <a:gd name="T21" fmla="*/ 0 h 140"/>
                <a:gd name="T22" fmla="*/ 35 w 94"/>
                <a:gd name="T23" fmla="*/ 17 h 140"/>
                <a:gd name="T24" fmla="*/ 26 w 94"/>
                <a:gd name="T25" fmla="*/ 33 h 140"/>
                <a:gd name="T26" fmla="*/ 26 w 94"/>
                <a:gd name="T27" fmla="*/ 78 h 140"/>
                <a:gd name="T28" fmla="*/ 40 w 94"/>
                <a:gd name="T29" fmla="*/ 73 h 140"/>
                <a:gd name="T30" fmla="*/ 67 w 94"/>
                <a:gd name="T31" fmla="*/ 44 h 140"/>
                <a:gd name="T32" fmla="*/ 58 w 94"/>
                <a:gd name="T33" fmla="*/ 29 h 140"/>
                <a:gd name="T34" fmla="*/ 76 w 94"/>
                <a:gd name="T35" fmla="*/ 11 h 140"/>
                <a:gd name="T36" fmla="*/ 94 w 94"/>
                <a:gd name="T37" fmla="*/ 29 h 140"/>
                <a:gd name="T38" fmla="*/ 85 w 94"/>
                <a:gd name="T39" fmla="*/ 44 h 140"/>
                <a:gd name="T40" fmla="*/ 17 w 94"/>
                <a:gd name="T41" fmla="*/ 9 h 140"/>
                <a:gd name="T42" fmla="*/ 9 w 94"/>
                <a:gd name="T43" fmla="*/ 17 h 140"/>
                <a:gd name="T44" fmla="*/ 17 w 94"/>
                <a:gd name="T45" fmla="*/ 26 h 140"/>
                <a:gd name="T46" fmla="*/ 26 w 94"/>
                <a:gd name="T47" fmla="*/ 17 h 140"/>
                <a:gd name="T48" fmla="*/ 17 w 94"/>
                <a:gd name="T49" fmla="*/ 9 h 140"/>
                <a:gd name="T50" fmla="*/ 17 w 94"/>
                <a:gd name="T51" fmla="*/ 114 h 140"/>
                <a:gd name="T52" fmla="*/ 9 w 94"/>
                <a:gd name="T53" fmla="*/ 123 h 140"/>
                <a:gd name="T54" fmla="*/ 17 w 94"/>
                <a:gd name="T55" fmla="*/ 132 h 140"/>
                <a:gd name="T56" fmla="*/ 26 w 94"/>
                <a:gd name="T57" fmla="*/ 123 h 140"/>
                <a:gd name="T58" fmla="*/ 17 w 94"/>
                <a:gd name="T59" fmla="*/ 114 h 140"/>
                <a:gd name="T60" fmla="*/ 76 w 94"/>
                <a:gd name="T61" fmla="*/ 20 h 140"/>
                <a:gd name="T62" fmla="*/ 67 w 94"/>
                <a:gd name="T63" fmla="*/ 29 h 140"/>
                <a:gd name="T64" fmla="*/ 76 w 94"/>
                <a:gd name="T65" fmla="*/ 38 h 140"/>
                <a:gd name="T66" fmla="*/ 85 w 94"/>
                <a:gd name="T67" fmla="*/ 29 h 140"/>
                <a:gd name="T68" fmla="*/ 76 w 94"/>
                <a:gd name="T69" fmla="*/ 2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" h="140">
                  <a:moveTo>
                    <a:pt x="85" y="44"/>
                  </a:moveTo>
                  <a:cubicBezTo>
                    <a:pt x="84" y="77"/>
                    <a:pt x="61" y="85"/>
                    <a:pt x="45" y="90"/>
                  </a:cubicBezTo>
                  <a:cubicBezTo>
                    <a:pt x="31" y="94"/>
                    <a:pt x="26" y="96"/>
                    <a:pt x="26" y="105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31" y="111"/>
                    <a:pt x="35" y="116"/>
                    <a:pt x="35" y="123"/>
                  </a:cubicBezTo>
                  <a:cubicBezTo>
                    <a:pt x="35" y="132"/>
                    <a:pt x="27" y="140"/>
                    <a:pt x="17" y="140"/>
                  </a:cubicBezTo>
                  <a:cubicBezTo>
                    <a:pt x="8" y="140"/>
                    <a:pt x="0" y="132"/>
                    <a:pt x="0" y="123"/>
                  </a:cubicBezTo>
                  <a:cubicBezTo>
                    <a:pt x="0" y="116"/>
                    <a:pt x="3" y="111"/>
                    <a:pt x="9" y="10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3" y="29"/>
                    <a:pt x="0" y="24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4"/>
                    <a:pt x="31" y="29"/>
                    <a:pt x="26" y="33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31" y="76"/>
                    <a:pt x="36" y="74"/>
                    <a:pt x="40" y="73"/>
                  </a:cubicBezTo>
                  <a:cubicBezTo>
                    <a:pt x="57" y="67"/>
                    <a:pt x="67" y="63"/>
                    <a:pt x="67" y="44"/>
                  </a:cubicBezTo>
                  <a:cubicBezTo>
                    <a:pt x="62" y="41"/>
                    <a:pt x="58" y="36"/>
                    <a:pt x="58" y="29"/>
                  </a:cubicBezTo>
                  <a:cubicBezTo>
                    <a:pt x="58" y="19"/>
                    <a:pt x="66" y="11"/>
                    <a:pt x="76" y="11"/>
                  </a:cubicBezTo>
                  <a:cubicBezTo>
                    <a:pt x="86" y="11"/>
                    <a:pt x="94" y="19"/>
                    <a:pt x="94" y="29"/>
                  </a:cubicBezTo>
                  <a:cubicBezTo>
                    <a:pt x="94" y="36"/>
                    <a:pt x="90" y="41"/>
                    <a:pt x="85" y="44"/>
                  </a:cubicBezTo>
                  <a:close/>
                  <a:moveTo>
                    <a:pt x="17" y="9"/>
                  </a:moveTo>
                  <a:cubicBezTo>
                    <a:pt x="13" y="9"/>
                    <a:pt x="9" y="12"/>
                    <a:pt x="9" y="17"/>
                  </a:cubicBezTo>
                  <a:cubicBezTo>
                    <a:pt x="9" y="22"/>
                    <a:pt x="13" y="26"/>
                    <a:pt x="17" y="26"/>
                  </a:cubicBezTo>
                  <a:cubicBezTo>
                    <a:pt x="22" y="26"/>
                    <a:pt x="26" y="22"/>
                    <a:pt x="26" y="17"/>
                  </a:cubicBezTo>
                  <a:cubicBezTo>
                    <a:pt x="26" y="12"/>
                    <a:pt x="22" y="9"/>
                    <a:pt x="17" y="9"/>
                  </a:cubicBezTo>
                  <a:close/>
                  <a:moveTo>
                    <a:pt x="17" y="114"/>
                  </a:moveTo>
                  <a:cubicBezTo>
                    <a:pt x="13" y="114"/>
                    <a:pt x="9" y="118"/>
                    <a:pt x="9" y="123"/>
                  </a:cubicBezTo>
                  <a:cubicBezTo>
                    <a:pt x="9" y="128"/>
                    <a:pt x="13" y="132"/>
                    <a:pt x="17" y="132"/>
                  </a:cubicBezTo>
                  <a:cubicBezTo>
                    <a:pt x="22" y="132"/>
                    <a:pt x="26" y="128"/>
                    <a:pt x="26" y="123"/>
                  </a:cubicBezTo>
                  <a:cubicBezTo>
                    <a:pt x="26" y="118"/>
                    <a:pt x="22" y="114"/>
                    <a:pt x="17" y="114"/>
                  </a:cubicBezTo>
                  <a:close/>
                  <a:moveTo>
                    <a:pt x="76" y="20"/>
                  </a:moveTo>
                  <a:cubicBezTo>
                    <a:pt x="71" y="20"/>
                    <a:pt x="67" y="24"/>
                    <a:pt x="67" y="29"/>
                  </a:cubicBezTo>
                  <a:cubicBezTo>
                    <a:pt x="67" y="34"/>
                    <a:pt x="71" y="38"/>
                    <a:pt x="76" y="38"/>
                  </a:cubicBezTo>
                  <a:cubicBezTo>
                    <a:pt x="81" y="38"/>
                    <a:pt x="85" y="34"/>
                    <a:pt x="85" y="29"/>
                  </a:cubicBezTo>
                  <a:cubicBezTo>
                    <a:pt x="85" y="24"/>
                    <a:pt x="81" y="20"/>
                    <a:pt x="76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grpSp>
        <p:nvGrpSpPr>
          <p:cNvPr id="51" name="Group 3"/>
          <p:cNvGrpSpPr/>
          <p:nvPr/>
        </p:nvGrpSpPr>
        <p:grpSpPr>
          <a:xfrm>
            <a:off x="6708778" y="2486571"/>
            <a:ext cx="861616" cy="851615"/>
            <a:chOff x="5258922" y="2125758"/>
            <a:chExt cx="675409" cy="675951"/>
          </a:xfrm>
        </p:grpSpPr>
        <p:sp>
          <p:nvSpPr>
            <p:cNvPr id="52" name="Oval 10"/>
            <p:cNvSpPr/>
            <p:nvPr/>
          </p:nvSpPr>
          <p:spPr bwMode="auto">
            <a:xfrm>
              <a:off x="5258922" y="2125758"/>
              <a:ext cx="675409" cy="675951"/>
            </a:xfrm>
            <a:prstGeom prst="ellipse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>
                      <a:alpha val="89999"/>
                    </a:scheme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53" name="Freeform 11"/>
            <p:cNvSpPr>
              <a:spLocks noEditPoints="1"/>
            </p:cNvSpPr>
            <p:nvPr/>
          </p:nvSpPr>
          <p:spPr bwMode="auto">
            <a:xfrm>
              <a:off x="5442652" y="2316469"/>
              <a:ext cx="308223" cy="306972"/>
            </a:xfrm>
            <a:custGeom>
              <a:avLst/>
              <a:gdLst>
                <a:gd name="T0" fmla="*/ 141 w 152"/>
                <a:gd name="T1" fmla="*/ 152 h 152"/>
                <a:gd name="T2" fmla="*/ 132 w 152"/>
                <a:gd name="T3" fmla="*/ 148 h 152"/>
                <a:gd name="T4" fmla="*/ 101 w 152"/>
                <a:gd name="T5" fmla="*/ 117 h 152"/>
                <a:gd name="T6" fmla="*/ 65 w 152"/>
                <a:gd name="T7" fmla="*/ 128 h 152"/>
                <a:gd name="T8" fmla="*/ 0 w 152"/>
                <a:gd name="T9" fmla="*/ 64 h 152"/>
                <a:gd name="T10" fmla="*/ 65 w 152"/>
                <a:gd name="T11" fmla="*/ 0 h 152"/>
                <a:gd name="T12" fmla="*/ 129 w 152"/>
                <a:gd name="T13" fmla="*/ 64 h 152"/>
                <a:gd name="T14" fmla="*/ 118 w 152"/>
                <a:gd name="T15" fmla="*/ 100 h 152"/>
                <a:gd name="T16" fmla="*/ 149 w 152"/>
                <a:gd name="T17" fmla="*/ 132 h 152"/>
                <a:gd name="T18" fmla="*/ 152 w 152"/>
                <a:gd name="T19" fmla="*/ 140 h 152"/>
                <a:gd name="T20" fmla="*/ 141 w 152"/>
                <a:gd name="T21" fmla="*/ 152 h 152"/>
                <a:gd name="T22" fmla="*/ 65 w 152"/>
                <a:gd name="T23" fmla="*/ 23 h 152"/>
                <a:gd name="T24" fmla="*/ 24 w 152"/>
                <a:gd name="T25" fmla="*/ 64 h 152"/>
                <a:gd name="T26" fmla="*/ 65 w 152"/>
                <a:gd name="T27" fmla="*/ 105 h 152"/>
                <a:gd name="T28" fmla="*/ 106 w 152"/>
                <a:gd name="T29" fmla="*/ 64 h 152"/>
                <a:gd name="T30" fmla="*/ 65 w 152"/>
                <a:gd name="T31" fmla="*/ 2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152">
                  <a:moveTo>
                    <a:pt x="141" y="152"/>
                  </a:moveTo>
                  <a:cubicBezTo>
                    <a:pt x="138" y="152"/>
                    <a:pt x="135" y="151"/>
                    <a:pt x="132" y="148"/>
                  </a:cubicBezTo>
                  <a:cubicBezTo>
                    <a:pt x="101" y="117"/>
                    <a:pt x="101" y="117"/>
                    <a:pt x="101" y="117"/>
                  </a:cubicBezTo>
                  <a:cubicBezTo>
                    <a:pt x="90" y="124"/>
                    <a:pt x="78" y="128"/>
                    <a:pt x="65" y="128"/>
                  </a:cubicBezTo>
                  <a:cubicBezTo>
                    <a:pt x="29" y="128"/>
                    <a:pt x="0" y="100"/>
                    <a:pt x="0" y="64"/>
                  </a:cubicBezTo>
                  <a:cubicBezTo>
                    <a:pt x="0" y="28"/>
                    <a:pt x="29" y="0"/>
                    <a:pt x="65" y="0"/>
                  </a:cubicBezTo>
                  <a:cubicBezTo>
                    <a:pt x="100" y="0"/>
                    <a:pt x="129" y="28"/>
                    <a:pt x="129" y="64"/>
                  </a:cubicBezTo>
                  <a:cubicBezTo>
                    <a:pt x="129" y="77"/>
                    <a:pt x="125" y="90"/>
                    <a:pt x="118" y="100"/>
                  </a:cubicBezTo>
                  <a:cubicBezTo>
                    <a:pt x="149" y="132"/>
                    <a:pt x="149" y="132"/>
                    <a:pt x="149" y="132"/>
                  </a:cubicBezTo>
                  <a:cubicBezTo>
                    <a:pt x="151" y="134"/>
                    <a:pt x="152" y="137"/>
                    <a:pt x="152" y="140"/>
                  </a:cubicBezTo>
                  <a:cubicBezTo>
                    <a:pt x="152" y="147"/>
                    <a:pt x="147" y="152"/>
                    <a:pt x="141" y="152"/>
                  </a:cubicBezTo>
                  <a:close/>
                  <a:moveTo>
                    <a:pt x="65" y="23"/>
                  </a:moveTo>
                  <a:cubicBezTo>
                    <a:pt x="42" y="23"/>
                    <a:pt x="24" y="41"/>
                    <a:pt x="24" y="64"/>
                  </a:cubicBezTo>
                  <a:cubicBezTo>
                    <a:pt x="24" y="87"/>
                    <a:pt x="42" y="105"/>
                    <a:pt x="65" y="105"/>
                  </a:cubicBezTo>
                  <a:cubicBezTo>
                    <a:pt x="87" y="105"/>
                    <a:pt x="106" y="87"/>
                    <a:pt x="106" y="64"/>
                  </a:cubicBezTo>
                  <a:cubicBezTo>
                    <a:pt x="106" y="41"/>
                    <a:pt x="87" y="23"/>
                    <a:pt x="65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sp>
        <p:nvSpPr>
          <p:cNvPr id="54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细节</a:t>
            </a: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概述</a:t>
            </a:r>
            <a:endParaRPr lang="en-US" altLang="zh-CN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55" name="Rectangle 14"/>
          <p:cNvSpPr/>
          <p:nvPr/>
        </p:nvSpPr>
        <p:spPr bwMode="auto">
          <a:xfrm>
            <a:off x="1296541" y="1130297"/>
            <a:ext cx="8968640" cy="453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vue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是什么？是</a:t>
            </a:r>
            <a:r>
              <a:rPr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一套用于构建用户界面的渐进式框架。与其它大型框架不同的是，Vue 被设计为可以自底向上逐层应用。Vue 的核心库只关注视图层，不仅易于上手，还便于与第三方库或既有项目整合。另一方面，当与现代化的工具链以及各种支持类库结合使用时，Vue 也完全能够为复杂的单页应用提供驱动。</a:t>
            </a:r>
            <a:endParaRPr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6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6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8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  <p:bldP spid="29" grpId="0" animBg="1"/>
      <p:bldP spid="30" grpId="0" animBg="1"/>
      <p:bldP spid="31" grpId="0" animBg="1"/>
      <p:bldP spid="34" grpId="0" autoUpdateAnimBg="0"/>
      <p:bldP spid="35" grpId="0" autoUpdateAnimBg="0"/>
      <p:bldP spid="36" grpId="0" autoUpdateAnimBg="0"/>
      <p:bldP spid="37" grpId="0" autoUpdateAnimBg="0"/>
      <p:bldP spid="38" grpId="0" autoUpdateAnimBg="0"/>
      <p:bldP spid="39" grpId="0" autoUpdateAnimBg="0"/>
      <p:bldP spid="40" grpId="0" autoUpdateAnimBg="0"/>
      <p:bldP spid="41" grpId="0" autoUpdateAnimBg="0"/>
      <p:bldP spid="54" grpId="0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2"/>
          <p:cNvGrpSpPr/>
          <p:nvPr/>
        </p:nvGrpSpPr>
        <p:grpSpPr bwMode="auto">
          <a:xfrm>
            <a:off x="1147368" y="5212562"/>
            <a:ext cx="1540235" cy="863276"/>
            <a:chOff x="0" y="-8"/>
            <a:chExt cx="2360" cy="1151"/>
          </a:xfrm>
        </p:grpSpPr>
        <p:sp>
          <p:nvSpPr>
            <p:cNvPr id="31" name="Rectangle 23"/>
            <p:cNvSpPr/>
            <p:nvPr/>
          </p:nvSpPr>
          <p:spPr bwMode="auto">
            <a:xfrm>
              <a:off x="0" y="-8"/>
              <a:ext cx="236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首页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32" name="Rectangle 24"/>
            <p:cNvSpPr/>
            <p:nvPr/>
          </p:nvSpPr>
          <p:spPr bwMode="auto">
            <a:xfrm>
              <a:off x="0" y="368"/>
              <a:ext cx="2360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下拉刷新，滚动页面时头部的样式发生改变，并</a:t>
              </a: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存储滚动位置</a:t>
              </a:r>
              <a:endPara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sp>
        <p:nvSpPr>
          <p:cNvPr id="33" name="Rectangle 8"/>
          <p:cNvSpPr/>
          <p:nvPr/>
        </p:nvSpPr>
        <p:spPr bwMode="auto">
          <a:xfrm>
            <a:off x="1147445" y="1675130"/>
            <a:ext cx="1878330" cy="3413125"/>
          </a:xfrm>
          <a:prstGeom prst="rect">
            <a:avLst/>
          </a:prstGeom>
          <a:solidFill>
            <a:srgbClr val="000000">
              <a:lumMod val="75000"/>
              <a:lumOff val="25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ctr" anchorCtr="0" compatLnSpc="1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添加图片</a:t>
            </a:r>
            <a:endParaRPr lang="en-US" altLang="zh-CN" sz="1600" b="1" kern="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4" name="Rectangle 136"/>
          <p:cNvSpPr/>
          <p:nvPr/>
        </p:nvSpPr>
        <p:spPr bwMode="auto">
          <a:xfrm>
            <a:off x="3026410" y="1674495"/>
            <a:ext cx="1868805" cy="3413125"/>
          </a:xfrm>
          <a:prstGeom prst="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ctr" anchorCtr="0" compatLnSpc="1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添加图片</a:t>
            </a:r>
            <a:endParaRPr lang="en-US" altLang="zh-CN" sz="1600" b="1" kern="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5" name="Rectangle 137"/>
          <p:cNvSpPr/>
          <p:nvPr/>
        </p:nvSpPr>
        <p:spPr bwMode="auto">
          <a:xfrm>
            <a:off x="4895850" y="1674495"/>
            <a:ext cx="1877695" cy="3413125"/>
          </a:xfrm>
          <a:prstGeom prst="rect">
            <a:avLst/>
          </a:prstGeom>
          <a:solidFill>
            <a:srgbClr val="000000">
              <a:lumMod val="75000"/>
              <a:lumOff val="25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ctr" anchorCtr="0" compatLnSpc="1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添加图片</a:t>
            </a:r>
            <a:endParaRPr lang="en-US" altLang="zh-CN" sz="1600" b="1" kern="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6" name="Rectangle 138"/>
          <p:cNvSpPr/>
          <p:nvPr/>
        </p:nvSpPr>
        <p:spPr bwMode="auto">
          <a:xfrm>
            <a:off x="6760210" y="1674495"/>
            <a:ext cx="1878330" cy="3413125"/>
          </a:xfrm>
          <a:prstGeom prst="rect">
            <a:avLst/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ctr" anchorCtr="0" compatLnSpc="1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添加图片</a:t>
            </a:r>
            <a:endParaRPr lang="en-US" altLang="zh-CN" sz="1600" b="1" kern="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7" name="Rectangle 139"/>
          <p:cNvSpPr/>
          <p:nvPr/>
        </p:nvSpPr>
        <p:spPr bwMode="auto">
          <a:xfrm>
            <a:off x="8638540" y="1674495"/>
            <a:ext cx="1878330" cy="3413125"/>
          </a:xfrm>
          <a:prstGeom prst="rect">
            <a:avLst/>
          </a:prstGeom>
          <a:solidFill>
            <a:srgbClr val="000000">
              <a:lumMod val="75000"/>
              <a:lumOff val="25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3718" tIns="61859" rIns="123718" bIns="61859" numCol="1" rtlCol="0" anchor="ctr" anchorCtr="0" compatLnSpc="1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添加图片</a:t>
            </a:r>
            <a:endParaRPr lang="en-US" altLang="zh-CN" sz="1600" b="1" kern="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38" name="Group 22"/>
          <p:cNvGrpSpPr/>
          <p:nvPr/>
        </p:nvGrpSpPr>
        <p:grpSpPr bwMode="auto">
          <a:xfrm>
            <a:off x="3025731" y="5212893"/>
            <a:ext cx="1540235" cy="836275"/>
            <a:chOff x="0" y="28"/>
            <a:chExt cx="2360" cy="1115"/>
          </a:xfrm>
        </p:grpSpPr>
        <p:sp>
          <p:nvSpPr>
            <p:cNvPr id="39" name="Rectangle 23"/>
            <p:cNvSpPr/>
            <p:nvPr/>
          </p:nvSpPr>
          <p:spPr bwMode="auto">
            <a:xfrm>
              <a:off x="0" y="28"/>
              <a:ext cx="236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分类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40" name="Rectangle 24"/>
            <p:cNvSpPr/>
            <p:nvPr/>
          </p:nvSpPr>
          <p:spPr bwMode="auto">
            <a:xfrm>
              <a:off x="0" y="368"/>
              <a:ext cx="2360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分屏滚动，路由</a:t>
              </a: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切换，</a:t>
              </a: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存储选项位置</a:t>
              </a:r>
              <a:endPara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grpSp>
        <p:nvGrpSpPr>
          <p:cNvPr id="41" name="Group 22"/>
          <p:cNvGrpSpPr/>
          <p:nvPr/>
        </p:nvGrpSpPr>
        <p:grpSpPr bwMode="auto">
          <a:xfrm>
            <a:off x="4939143" y="5212893"/>
            <a:ext cx="1540235" cy="836275"/>
            <a:chOff x="0" y="28"/>
            <a:chExt cx="2360" cy="1115"/>
          </a:xfrm>
        </p:grpSpPr>
        <p:sp>
          <p:nvSpPr>
            <p:cNvPr id="42" name="Rectangle 23"/>
            <p:cNvSpPr/>
            <p:nvPr/>
          </p:nvSpPr>
          <p:spPr bwMode="auto">
            <a:xfrm>
              <a:off x="0" y="28"/>
              <a:ext cx="236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发现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43" name="Rectangle 24"/>
            <p:cNvSpPr/>
            <p:nvPr/>
          </p:nvSpPr>
          <p:spPr bwMode="auto">
            <a:xfrm>
              <a:off x="0" y="368"/>
              <a:ext cx="2360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滚动页面时头部的样式发生改变，</a:t>
              </a: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导航滚动，点击导航与子页面滑动同步</a:t>
              </a:r>
              <a:endPara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grpSp>
        <p:nvGrpSpPr>
          <p:cNvPr id="44" name="Group 22"/>
          <p:cNvGrpSpPr/>
          <p:nvPr/>
        </p:nvGrpSpPr>
        <p:grpSpPr bwMode="auto">
          <a:xfrm>
            <a:off x="6773721" y="5212893"/>
            <a:ext cx="1540235" cy="836275"/>
            <a:chOff x="0" y="28"/>
            <a:chExt cx="2360" cy="1115"/>
          </a:xfrm>
        </p:grpSpPr>
        <p:sp>
          <p:nvSpPr>
            <p:cNvPr id="45" name="Rectangle 23"/>
            <p:cNvSpPr/>
            <p:nvPr/>
          </p:nvSpPr>
          <p:spPr bwMode="auto">
            <a:xfrm>
              <a:off x="0" y="28"/>
              <a:ext cx="236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购物车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46" name="Rectangle 24"/>
            <p:cNvSpPr/>
            <p:nvPr/>
          </p:nvSpPr>
          <p:spPr bwMode="auto">
            <a:xfrm>
              <a:off x="0" y="368"/>
              <a:ext cx="2360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全选、店铺与店铺内商品的</a:t>
              </a:r>
              <a:r>
                <a:rPr lang="en-US" altLang="zh-CN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checkbox</a:t>
              </a: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绑定（数据操作</a:t>
              </a:r>
              <a:r>
                <a:rPr lang="en-US" altLang="zh-CN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dom</a:t>
              </a: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）</a:t>
              </a:r>
              <a:endPara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grpSp>
        <p:nvGrpSpPr>
          <p:cNvPr id="47" name="Group 22"/>
          <p:cNvGrpSpPr/>
          <p:nvPr/>
        </p:nvGrpSpPr>
        <p:grpSpPr bwMode="auto">
          <a:xfrm>
            <a:off x="8762386" y="5212893"/>
            <a:ext cx="1540235" cy="836275"/>
            <a:chOff x="0" y="28"/>
            <a:chExt cx="2360" cy="1115"/>
          </a:xfrm>
        </p:grpSpPr>
        <p:sp>
          <p:nvSpPr>
            <p:cNvPr id="48" name="Rectangle 23"/>
            <p:cNvSpPr/>
            <p:nvPr/>
          </p:nvSpPr>
          <p:spPr bwMode="auto">
            <a:xfrm>
              <a:off x="0" y="28"/>
              <a:ext cx="236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我的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49" name="Rectangle 24"/>
            <p:cNvSpPr/>
            <p:nvPr/>
          </p:nvSpPr>
          <p:spPr bwMode="auto">
            <a:xfrm>
              <a:off x="0" y="368"/>
              <a:ext cx="2360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登录注册（功能</a:t>
              </a: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未实现</a:t>
              </a: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）</a:t>
              </a:r>
              <a:endPara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  <p:sp>
        <p:nvSpPr>
          <p:cNvPr id="50" name="Rectangle 45"/>
          <p:cNvSpPr/>
          <p:nvPr/>
        </p:nvSpPr>
        <p:spPr bwMode="auto">
          <a:xfrm>
            <a:off x="1986714" y="575791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成功项目展示</a:t>
            </a:r>
            <a:endParaRPr lang="en-US" altLang="zh-CN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51" name="Rectangle 14"/>
          <p:cNvSpPr/>
          <p:nvPr/>
        </p:nvSpPr>
        <p:spPr bwMode="auto">
          <a:xfrm>
            <a:off x="1296541" y="1130297"/>
            <a:ext cx="8968640" cy="453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页面信息来自后端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4955" y="1673860"/>
            <a:ext cx="1975485" cy="34124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0" y="1673860"/>
            <a:ext cx="1927225" cy="34124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805" y="1675130"/>
            <a:ext cx="1941830" cy="3413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635" y="1675130"/>
            <a:ext cx="2055495" cy="34137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7130" y="1675130"/>
            <a:ext cx="1906270" cy="3413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 uiExpand="1"/>
      <p:bldP spid="34" grpId="0" bldLvl="0" animBg="1"/>
      <p:bldP spid="35" grpId="0" bldLvl="0" animBg="1"/>
      <p:bldP spid="36" grpId="0" bldLvl="0" animBg="1"/>
      <p:bldP spid="37" grpId="0" bldLvl="0" animBg="1"/>
      <p:bldP spid="50" grpId="0"/>
      <p:bldP spid="5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FFFFFF"/>
      </a:dk1>
      <a:lt1>
        <a:srgbClr val="000000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1824</Words>
  <Application>WPS 演示</Application>
  <PresentationFormat>自定义</PresentationFormat>
  <Paragraphs>268</Paragraphs>
  <Slides>13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4" baseType="lpstr">
      <vt:lpstr>Arial</vt:lpstr>
      <vt:lpstr>宋体</vt:lpstr>
      <vt:lpstr>Wingdings</vt:lpstr>
      <vt:lpstr>Agency FB</vt:lpstr>
      <vt:lpstr>方正兰亭中黑_GBK</vt:lpstr>
      <vt:lpstr>微软雅黑</vt:lpstr>
      <vt:lpstr>Lato Light</vt:lpstr>
      <vt:lpstr>Gill Sans</vt:lpstr>
      <vt:lpstr>ヒラギノ角ゴ ProN W3</vt:lpstr>
      <vt:lpstr>Bebas Neue</vt:lpstr>
      <vt:lpstr>Lato Regular</vt:lpstr>
      <vt:lpstr>Calibri</vt:lpstr>
      <vt:lpstr>Segoe Print</vt:lpstr>
      <vt:lpstr>黑体</vt:lpstr>
      <vt:lpstr>Arial Unicode MS</vt:lpstr>
      <vt:lpstr>Open Sans Condensed Light</vt:lpstr>
      <vt:lpstr>Open Sans Cond Light</vt:lpstr>
      <vt:lpstr>Gill Sans</vt:lpstr>
      <vt:lpstr>Open Sans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  简单小男孩</cp:lastModifiedBy>
  <cp:revision>27</cp:revision>
  <dcterms:created xsi:type="dcterms:W3CDTF">2015-05-08T06:16:00Z</dcterms:created>
  <dcterms:modified xsi:type="dcterms:W3CDTF">2018-11-25T19:33:54Z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