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7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多媒体技术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总复习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52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</a:t>
            </a:r>
            <a:r>
              <a:rPr lang="zh-CN" altLang="zh-CN" b="1" dirty="0"/>
              <a:t>．音频处理技术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方法及应用：</a:t>
            </a:r>
            <a:endParaRPr lang="zh-CN" altLang="zh-CN" dirty="0"/>
          </a:p>
          <a:p>
            <a:pPr lvl="1"/>
            <a:r>
              <a:rPr lang="en-US" altLang="zh-CN" dirty="0"/>
              <a:t>●</a:t>
            </a:r>
            <a:r>
              <a:rPr lang="zh-CN" altLang="zh-CN" dirty="0"/>
              <a:t>振幅、周期和频率与声音三要素的关系；计算声音文件的数据容量；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805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4</a:t>
            </a:r>
            <a:r>
              <a:rPr lang="zh-CN" altLang="zh-CN" b="1" dirty="0"/>
              <a:t>．视频处理</a:t>
            </a:r>
            <a:r>
              <a:rPr lang="zh-CN" altLang="zh-CN" b="1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概念</a:t>
            </a:r>
            <a:endParaRPr lang="zh-CN" altLang="zh-CN" dirty="0"/>
          </a:p>
          <a:p>
            <a:pPr lvl="1"/>
            <a:r>
              <a:rPr lang="en-US" altLang="zh-CN" dirty="0"/>
              <a:t>●</a:t>
            </a:r>
            <a:r>
              <a:rPr lang="zh-CN" altLang="zh-CN" dirty="0"/>
              <a:t>运动估计和运动估计参数；全部搜索、快速搜索；帧差；</a:t>
            </a:r>
          </a:p>
          <a:p>
            <a:r>
              <a:rPr lang="zh-CN" altLang="zh-CN" b="1" dirty="0"/>
              <a:t>原理：</a:t>
            </a:r>
            <a:endParaRPr lang="zh-CN" altLang="zh-CN" dirty="0"/>
          </a:p>
          <a:p>
            <a:pPr lvl="1"/>
            <a:r>
              <a:rPr lang="en-US" altLang="zh-CN" dirty="0"/>
              <a:t>●</a:t>
            </a:r>
            <a:r>
              <a:rPr lang="zh-CN" altLang="zh-CN" dirty="0"/>
              <a:t>视频编码的基本思想；</a:t>
            </a:r>
            <a:r>
              <a:rPr lang="en-US" altLang="zh-CN" dirty="0"/>
              <a:t>H.261</a:t>
            </a:r>
            <a:r>
              <a:rPr lang="zh-CN" altLang="zh-CN" dirty="0"/>
              <a:t>、</a:t>
            </a:r>
            <a:r>
              <a:rPr lang="en-US" altLang="zh-CN" dirty="0"/>
              <a:t>H.263</a:t>
            </a:r>
            <a:r>
              <a:rPr lang="zh-CN" altLang="zh-CN" dirty="0"/>
              <a:t>标准采用的编码方式和要点；</a:t>
            </a:r>
            <a:r>
              <a:rPr lang="en-US" altLang="zh-CN" dirty="0"/>
              <a:t>MPEG1</a:t>
            </a:r>
            <a:r>
              <a:rPr lang="zh-CN" altLang="zh-CN" dirty="0"/>
              <a:t>、</a:t>
            </a:r>
            <a:r>
              <a:rPr lang="en-US" altLang="zh-CN" dirty="0"/>
              <a:t>MPEG2</a:t>
            </a:r>
            <a:r>
              <a:rPr lang="zh-CN" altLang="zh-CN" dirty="0"/>
              <a:t>、</a:t>
            </a:r>
            <a:r>
              <a:rPr lang="en-US" altLang="zh-CN" dirty="0"/>
              <a:t>MPEG4</a:t>
            </a:r>
            <a:r>
              <a:rPr lang="zh-CN" altLang="zh-CN" dirty="0"/>
              <a:t>编码原理；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066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</a:t>
            </a:r>
            <a:r>
              <a:rPr lang="zh-CN" altLang="zh-CN" b="1" dirty="0"/>
              <a:t>．视频处理技术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方法：</a:t>
            </a:r>
            <a:endParaRPr lang="zh-CN" altLang="zh-CN" dirty="0"/>
          </a:p>
          <a:p>
            <a:pPr lvl="1"/>
            <a:r>
              <a:rPr lang="en-US" altLang="zh-CN" dirty="0"/>
              <a:t>●</a:t>
            </a:r>
            <a:r>
              <a:rPr lang="zh-CN" altLang="zh-CN" dirty="0"/>
              <a:t>解决视频质量和网络带宽占用矛盾的方法；</a:t>
            </a:r>
            <a:r>
              <a:rPr lang="en-US" altLang="zh-CN" dirty="0"/>
              <a:t>MPEG</a:t>
            </a:r>
            <a:r>
              <a:rPr lang="zh-CN" altLang="zh-CN" dirty="0"/>
              <a:t>标准为减少视频图像得时间冗余采用的方法；</a:t>
            </a:r>
            <a:r>
              <a:rPr lang="en-US" altLang="zh-CN" dirty="0"/>
              <a:t>MPEG-4</a:t>
            </a:r>
            <a:r>
              <a:rPr lang="zh-CN" altLang="zh-CN" dirty="0"/>
              <a:t>标准中对视频数据进行大比率压缩采用的手段；</a:t>
            </a:r>
            <a:r>
              <a:rPr lang="en-US" altLang="zh-CN" dirty="0"/>
              <a:t>H.261</a:t>
            </a:r>
            <a:r>
              <a:rPr lang="zh-CN" altLang="zh-CN" dirty="0"/>
              <a:t>压缩标准的传输速率及应用；</a:t>
            </a:r>
          </a:p>
          <a:p>
            <a:pPr lvl="1"/>
            <a:r>
              <a:rPr lang="en-US" altLang="zh-CN" dirty="0"/>
              <a:t>◎MPEG</a:t>
            </a:r>
            <a:r>
              <a:rPr lang="zh-CN" altLang="zh-CN" dirty="0"/>
              <a:t>系列标准和</a:t>
            </a:r>
            <a:r>
              <a:rPr lang="en-US" altLang="zh-CN" dirty="0"/>
              <a:t>H.26X</a:t>
            </a:r>
            <a:r>
              <a:rPr lang="zh-CN" altLang="zh-CN" dirty="0"/>
              <a:t>系列标准共同点和不同点；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851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5</a:t>
            </a:r>
            <a:r>
              <a:rPr lang="zh-CN" altLang="zh-CN" b="1" dirty="0"/>
              <a:t>．动画制作</a:t>
            </a:r>
            <a:r>
              <a:rPr lang="zh-CN" altLang="zh-CN" b="1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概念</a:t>
            </a:r>
            <a:endParaRPr lang="zh-CN" altLang="zh-CN" dirty="0"/>
          </a:p>
          <a:p>
            <a:pPr lvl="1"/>
            <a:r>
              <a:rPr lang="en-US" altLang="zh-CN" dirty="0"/>
              <a:t>●</a:t>
            </a:r>
            <a:r>
              <a:rPr lang="zh-CN" altLang="zh-CN" dirty="0"/>
              <a:t>视觉暂留；帧速度；舞台；时间轴；关键帧；</a:t>
            </a:r>
          </a:p>
          <a:p>
            <a:pPr lvl="1"/>
            <a:r>
              <a:rPr lang="en-US" altLang="zh-CN" dirty="0"/>
              <a:t>◎</a:t>
            </a:r>
            <a:r>
              <a:rPr lang="zh-CN" altLang="zh-CN" dirty="0"/>
              <a:t>二维动画；三维动画；变形动画；</a:t>
            </a:r>
          </a:p>
          <a:p>
            <a:r>
              <a:rPr lang="zh-CN" altLang="zh-CN" b="1" dirty="0"/>
              <a:t>原理：</a:t>
            </a:r>
            <a:endParaRPr lang="zh-CN" altLang="zh-CN" dirty="0"/>
          </a:p>
          <a:p>
            <a:pPr lvl="1"/>
            <a:r>
              <a:rPr lang="en-US" altLang="zh-CN" dirty="0"/>
              <a:t>●</a:t>
            </a:r>
            <a:r>
              <a:rPr lang="zh-CN" altLang="zh-CN" dirty="0"/>
              <a:t>动画技术参数；</a:t>
            </a:r>
          </a:p>
          <a:p>
            <a:pPr lvl="1"/>
            <a:r>
              <a:rPr lang="en-US" altLang="zh-CN" dirty="0"/>
              <a:t>○</a:t>
            </a:r>
            <a:r>
              <a:rPr lang="zh-CN" altLang="zh-CN" dirty="0"/>
              <a:t>常用的动画文件格式；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203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6</a:t>
            </a:r>
            <a:r>
              <a:rPr lang="zh-CN" altLang="zh-CN" b="1" dirty="0"/>
              <a:t>．多媒体程序设计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概念</a:t>
            </a:r>
            <a:endParaRPr lang="zh-CN" altLang="zh-CN" dirty="0"/>
          </a:p>
          <a:p>
            <a:pPr lvl="1"/>
            <a:r>
              <a:rPr lang="en-US" altLang="zh-CN" dirty="0"/>
              <a:t>●XML</a:t>
            </a:r>
            <a:r>
              <a:rPr lang="zh-CN" altLang="zh-CN" dirty="0"/>
              <a:t>；</a:t>
            </a:r>
            <a:r>
              <a:rPr lang="en-US" altLang="zh-CN" dirty="0"/>
              <a:t>HTML</a:t>
            </a:r>
            <a:r>
              <a:rPr lang="zh-CN" altLang="zh-CN" dirty="0"/>
              <a:t>；</a:t>
            </a:r>
            <a:r>
              <a:rPr lang="en-US" altLang="zh-CN" dirty="0"/>
              <a:t> DTD</a:t>
            </a:r>
            <a:r>
              <a:rPr lang="zh-CN" altLang="zh-CN" dirty="0"/>
              <a:t>；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zh-CN" altLang="zh-CN" b="1" dirty="0"/>
              <a:t>原理：</a:t>
            </a:r>
            <a:endParaRPr lang="zh-CN" altLang="zh-CN" dirty="0"/>
          </a:p>
          <a:p>
            <a:pPr lvl="1"/>
            <a:r>
              <a:rPr lang="en-US" altLang="zh-CN" dirty="0"/>
              <a:t>●HTML</a:t>
            </a:r>
            <a:r>
              <a:rPr lang="zh-CN" altLang="zh-CN" dirty="0"/>
              <a:t>文档结构；</a:t>
            </a:r>
            <a:r>
              <a:rPr lang="en-US" altLang="zh-CN" dirty="0"/>
              <a:t>XML</a:t>
            </a:r>
            <a:r>
              <a:rPr lang="zh-CN" altLang="zh-CN" dirty="0"/>
              <a:t>文档基本结构；</a:t>
            </a:r>
            <a:r>
              <a:rPr lang="en-US" altLang="zh-CN" dirty="0"/>
              <a:t>XML</a:t>
            </a:r>
            <a:r>
              <a:rPr lang="zh-CN" altLang="zh-CN" dirty="0"/>
              <a:t>三要素；</a:t>
            </a:r>
          </a:p>
          <a:p>
            <a:pPr lvl="1"/>
            <a:r>
              <a:rPr lang="en-US" altLang="zh-CN" dirty="0"/>
              <a:t>◎</a:t>
            </a:r>
            <a:r>
              <a:rPr lang="zh-CN" altLang="zh-CN" dirty="0"/>
              <a:t>使用</a:t>
            </a:r>
            <a:r>
              <a:rPr lang="en-US" altLang="zh-CN" dirty="0"/>
              <a:t>DTD</a:t>
            </a:r>
            <a:r>
              <a:rPr lang="zh-CN" altLang="zh-CN" dirty="0"/>
              <a:t>的好处；</a:t>
            </a:r>
            <a:r>
              <a:rPr lang="en-US" altLang="zh-CN" dirty="0"/>
              <a:t>XML</a:t>
            </a:r>
            <a:r>
              <a:rPr lang="zh-CN" altLang="zh-CN" dirty="0"/>
              <a:t>的语法；</a:t>
            </a:r>
          </a:p>
          <a:p>
            <a:r>
              <a:rPr lang="zh-CN" altLang="zh-CN" b="1" dirty="0"/>
              <a:t>方法及应用：</a:t>
            </a:r>
            <a:endParaRPr lang="zh-CN" altLang="zh-CN" dirty="0"/>
          </a:p>
          <a:p>
            <a:pPr lvl="1"/>
            <a:r>
              <a:rPr lang="en-US" altLang="zh-CN" dirty="0"/>
              <a:t>●HTML</a:t>
            </a:r>
            <a:r>
              <a:rPr lang="zh-CN" altLang="zh-CN" dirty="0"/>
              <a:t>、</a:t>
            </a:r>
            <a:r>
              <a:rPr lang="en-US" altLang="zh-CN" dirty="0"/>
              <a:t>XML</a:t>
            </a:r>
            <a:r>
              <a:rPr lang="zh-CN" altLang="zh-CN" dirty="0"/>
              <a:t>应用；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0941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7</a:t>
            </a:r>
            <a:r>
              <a:rPr lang="zh-CN" altLang="zh-CN" b="1" dirty="0"/>
              <a:t>．网络多媒体</a:t>
            </a:r>
            <a:r>
              <a:rPr lang="zh-CN" altLang="zh-CN" b="1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b="1" dirty="0"/>
              <a:t>概念</a:t>
            </a:r>
            <a:endParaRPr lang="zh-CN" altLang="zh-CN" dirty="0"/>
          </a:p>
          <a:p>
            <a:pPr lvl="1"/>
            <a:r>
              <a:rPr lang="en-US" altLang="zh-CN" dirty="0"/>
              <a:t>●IP</a:t>
            </a:r>
            <a:r>
              <a:rPr lang="zh-CN" altLang="zh-CN" dirty="0"/>
              <a:t>地址；</a:t>
            </a:r>
            <a:r>
              <a:rPr lang="en-US" altLang="zh-CN" dirty="0"/>
              <a:t>TCP</a:t>
            </a:r>
            <a:r>
              <a:rPr lang="zh-CN" altLang="zh-CN" dirty="0"/>
              <a:t>协议；</a:t>
            </a:r>
            <a:r>
              <a:rPr lang="en-US" altLang="zh-CN" dirty="0"/>
              <a:t>UDP</a:t>
            </a:r>
            <a:r>
              <a:rPr lang="zh-CN" altLang="zh-CN" dirty="0"/>
              <a:t>协议；组播；单播；广播；吞吐量；传输延时；延时抖动；错误率；流媒体</a:t>
            </a:r>
          </a:p>
          <a:p>
            <a:pPr lvl="1"/>
            <a:r>
              <a:rPr lang="en-US" altLang="zh-CN" dirty="0"/>
              <a:t>◎IGMP</a:t>
            </a:r>
            <a:r>
              <a:rPr lang="zh-CN" altLang="zh-CN" dirty="0"/>
              <a:t>；服务质量；流媒体相关协议；</a:t>
            </a:r>
          </a:p>
          <a:p>
            <a:r>
              <a:rPr lang="zh-CN" altLang="zh-CN" b="1" dirty="0"/>
              <a:t>原理：</a:t>
            </a:r>
            <a:endParaRPr lang="zh-CN" altLang="zh-CN" dirty="0"/>
          </a:p>
          <a:p>
            <a:pPr lvl="1"/>
            <a:r>
              <a:rPr lang="en-US" altLang="zh-CN" dirty="0"/>
              <a:t>●OSI</a:t>
            </a:r>
            <a:r>
              <a:rPr lang="zh-CN" altLang="zh-CN" dirty="0"/>
              <a:t>参考模型；</a:t>
            </a:r>
            <a:r>
              <a:rPr lang="en-US" altLang="zh-CN" dirty="0"/>
              <a:t>TCP/IP</a:t>
            </a:r>
            <a:r>
              <a:rPr lang="zh-CN" altLang="zh-CN" dirty="0"/>
              <a:t>的基本特征表现；</a:t>
            </a:r>
            <a:r>
              <a:rPr lang="en-US" altLang="zh-CN" dirty="0"/>
              <a:t>IPV6</a:t>
            </a:r>
            <a:r>
              <a:rPr lang="zh-CN" altLang="zh-CN" dirty="0"/>
              <a:t>特点；三次握手过程；流媒体的技术原理；</a:t>
            </a:r>
            <a:r>
              <a:rPr lang="en-US" altLang="zh-CN" dirty="0"/>
              <a:t> </a:t>
            </a:r>
            <a:endParaRPr lang="zh-CN" altLang="zh-CN" dirty="0"/>
          </a:p>
          <a:p>
            <a:pPr lvl="1"/>
            <a:r>
              <a:rPr lang="en-US" altLang="zh-CN" dirty="0"/>
              <a:t>○ </a:t>
            </a:r>
            <a:r>
              <a:rPr lang="zh-CN" altLang="zh-CN" dirty="0"/>
              <a:t>多媒体网络的服务质量；</a:t>
            </a:r>
          </a:p>
          <a:p>
            <a:r>
              <a:rPr lang="zh-CN" altLang="zh-CN" b="1" dirty="0"/>
              <a:t>方法及应用：</a:t>
            </a:r>
            <a:endParaRPr lang="zh-CN" altLang="zh-CN" dirty="0"/>
          </a:p>
          <a:p>
            <a:pPr lvl="1"/>
            <a:r>
              <a:rPr lang="en-US" altLang="zh-CN" dirty="0" smtClean="0"/>
              <a:t>◎IP</a:t>
            </a:r>
            <a:r>
              <a:rPr lang="zh-CN" altLang="zh-CN" dirty="0"/>
              <a:t>组播的优势</a:t>
            </a:r>
            <a:r>
              <a:rPr lang="zh-CN" altLang="zh-CN" dirty="0" smtClean="0"/>
              <a:t>；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4154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 </a:t>
            </a:r>
            <a:r>
              <a:rPr lang="zh-CN" altLang="zh-CN" b="1" dirty="0" smtClean="0"/>
              <a:t>多媒体</a:t>
            </a:r>
            <a:r>
              <a:rPr lang="zh-CN" altLang="zh-CN" b="1" dirty="0"/>
              <a:t>技术基础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(1)</a:t>
            </a:r>
            <a:r>
              <a:rPr lang="zh-CN" altLang="zh-CN" b="1" dirty="0"/>
              <a:t>多媒体介绍</a:t>
            </a:r>
            <a:endParaRPr lang="zh-CN" altLang="zh-CN" dirty="0"/>
          </a:p>
          <a:p>
            <a:pPr lvl="1"/>
            <a:r>
              <a:rPr lang="en-US" altLang="zh-CN" dirty="0"/>
              <a:t>●</a:t>
            </a:r>
            <a:r>
              <a:rPr lang="zh-CN" altLang="zh-CN" dirty="0"/>
              <a:t>媒体含义；多媒体；多媒体技术；五大类媒体；</a:t>
            </a:r>
          </a:p>
          <a:p>
            <a:pPr lvl="1"/>
            <a:r>
              <a:rPr lang="en-US" altLang="zh-CN" dirty="0"/>
              <a:t>◎</a:t>
            </a:r>
            <a:r>
              <a:rPr lang="zh-CN" altLang="zh-CN" dirty="0"/>
              <a:t>媒体的特征和组成；</a:t>
            </a:r>
          </a:p>
          <a:p>
            <a:pPr lvl="1"/>
            <a:r>
              <a:rPr lang="en-US" altLang="zh-CN" dirty="0"/>
              <a:t>○</a:t>
            </a:r>
            <a:r>
              <a:rPr lang="zh-CN" altLang="zh-CN" dirty="0"/>
              <a:t>多媒体技术的研究内容和应用领域</a:t>
            </a:r>
            <a:r>
              <a:rPr lang="zh-CN" altLang="zh-CN" dirty="0" smtClean="0"/>
              <a:t>；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07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</a:t>
            </a:r>
            <a:r>
              <a:rPr lang="zh-CN" altLang="zh-CN" b="1" dirty="0"/>
              <a:t>多媒体技术基础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(2)</a:t>
            </a:r>
            <a:r>
              <a:rPr lang="zh-CN" altLang="zh-CN" b="1" dirty="0"/>
              <a:t>多媒体项目创作简介</a:t>
            </a:r>
            <a:endParaRPr lang="zh-CN" altLang="zh-CN" dirty="0"/>
          </a:p>
          <a:p>
            <a:pPr lvl="1"/>
            <a:r>
              <a:rPr lang="en-US" altLang="zh-CN" dirty="0"/>
              <a:t>●</a:t>
            </a:r>
            <a:r>
              <a:rPr lang="zh-CN" altLang="zh-CN" dirty="0"/>
              <a:t>图形和图像概念；图形与图像区别；多媒体项目创作过程简介；</a:t>
            </a:r>
          </a:p>
          <a:p>
            <a:pPr lvl="1"/>
            <a:r>
              <a:rPr lang="en-US" altLang="zh-CN" dirty="0"/>
              <a:t>◎</a:t>
            </a:r>
            <a:r>
              <a:rPr lang="zh-CN" altLang="zh-CN" dirty="0"/>
              <a:t>数字音频处理的包括的主要操作；</a:t>
            </a:r>
          </a:p>
          <a:p>
            <a:pPr lvl="1"/>
            <a:r>
              <a:rPr lang="en-US" altLang="zh-CN" dirty="0"/>
              <a:t>○</a:t>
            </a:r>
            <a:r>
              <a:rPr lang="zh-CN" altLang="zh-CN" dirty="0"/>
              <a:t>动画编辑；视频编辑；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b="1" dirty="0"/>
              <a:t>(3)</a:t>
            </a:r>
            <a:r>
              <a:rPr lang="zh-CN" altLang="zh-CN" b="1" dirty="0"/>
              <a:t>颜色基础</a:t>
            </a:r>
            <a:endParaRPr lang="zh-CN" altLang="zh-CN" dirty="0"/>
          </a:p>
          <a:p>
            <a:pPr lvl="1"/>
            <a:r>
              <a:rPr lang="en-US" altLang="zh-CN" dirty="0"/>
              <a:t>●</a:t>
            </a:r>
            <a:r>
              <a:rPr lang="zh-CN" altLang="zh-CN" dirty="0"/>
              <a:t>颜色三要素：亮度；色相；饱和度；颜色模型；相加色和相减色；</a:t>
            </a:r>
            <a:r>
              <a:rPr lang="en-US" altLang="zh-CN" dirty="0"/>
              <a:t>CMYK</a:t>
            </a:r>
            <a:r>
              <a:rPr lang="zh-CN" altLang="zh-CN" dirty="0"/>
              <a:t>颜色模型加入黑色原因；视频图像中的颜色模型：</a:t>
            </a:r>
            <a:r>
              <a:rPr lang="en-US" altLang="zh-CN" dirty="0"/>
              <a:t>YUV</a:t>
            </a:r>
            <a:r>
              <a:rPr lang="zh-CN" altLang="zh-CN" dirty="0"/>
              <a:t>、</a:t>
            </a:r>
            <a:r>
              <a:rPr lang="en-US" altLang="zh-CN" dirty="0"/>
              <a:t>YIQ</a:t>
            </a:r>
            <a:r>
              <a:rPr lang="zh-CN" altLang="zh-CN" dirty="0"/>
              <a:t>、</a:t>
            </a:r>
            <a:r>
              <a:rPr lang="en-US" altLang="zh-CN" dirty="0" err="1"/>
              <a:t>YC</a:t>
            </a:r>
            <a:r>
              <a:rPr lang="en-US" altLang="zh-CN" baseline="-25000" dirty="0" err="1"/>
              <a:t>b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r</a:t>
            </a:r>
            <a:r>
              <a:rPr lang="zh-CN" altLang="zh-CN" dirty="0"/>
              <a:t>；采用</a:t>
            </a:r>
            <a:r>
              <a:rPr lang="en-US" altLang="zh-CN" dirty="0"/>
              <a:t>YUV</a:t>
            </a:r>
            <a:r>
              <a:rPr lang="zh-CN" altLang="zh-CN" dirty="0"/>
              <a:t>颜色空间的好处；</a:t>
            </a:r>
          </a:p>
          <a:p>
            <a:pPr lvl="1"/>
            <a:r>
              <a:rPr lang="en-US" altLang="zh-CN" dirty="0"/>
              <a:t>◎</a:t>
            </a:r>
            <a:r>
              <a:rPr lang="zh-CN" altLang="zh-CN" dirty="0"/>
              <a:t>色域；互补色和邻近色</a:t>
            </a:r>
            <a:r>
              <a:rPr lang="zh-CN" altLang="zh-CN" dirty="0" smtClean="0"/>
              <a:t>；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863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</a:t>
            </a:r>
            <a:r>
              <a:rPr lang="zh-CN" altLang="zh-CN" b="1" dirty="0"/>
              <a:t>多媒体技术基础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4</a:t>
            </a:r>
            <a:r>
              <a:rPr lang="zh-CN" altLang="zh-CN" b="1" dirty="0"/>
              <a:t>）美学基础</a:t>
            </a:r>
            <a:endParaRPr lang="zh-CN" altLang="zh-CN" dirty="0"/>
          </a:p>
          <a:p>
            <a:pPr lvl="1"/>
            <a:r>
              <a:rPr lang="en-US" altLang="zh-CN" dirty="0"/>
              <a:t>◎</a:t>
            </a:r>
            <a:r>
              <a:rPr lang="zh-CN" altLang="zh-CN" dirty="0"/>
              <a:t>美学设计三要素；构图方式；色彩美学；</a:t>
            </a:r>
          </a:p>
          <a:p>
            <a:r>
              <a:rPr lang="zh-CN" altLang="zh-CN" b="1" dirty="0"/>
              <a:t>（</a:t>
            </a:r>
            <a:r>
              <a:rPr lang="en-US" altLang="zh-CN" b="1" dirty="0"/>
              <a:t>5</a:t>
            </a:r>
            <a:r>
              <a:rPr lang="zh-CN" altLang="zh-CN" b="1" dirty="0"/>
              <a:t>）多媒体设备</a:t>
            </a:r>
            <a:endParaRPr lang="zh-CN" altLang="zh-CN" dirty="0"/>
          </a:p>
          <a:p>
            <a:pPr lvl="1"/>
            <a:r>
              <a:rPr lang="en-US" altLang="zh-CN" dirty="0"/>
              <a:t>●</a:t>
            </a:r>
            <a:r>
              <a:rPr lang="zh-CN" altLang="zh-CN" dirty="0"/>
              <a:t>触摸屏特征；触摸屏类型；扫描仪的类型；数码相机；多点控制；</a:t>
            </a:r>
          </a:p>
          <a:p>
            <a:pPr lvl="1"/>
            <a:r>
              <a:rPr lang="en-US" altLang="zh-CN" dirty="0"/>
              <a:t>◎</a:t>
            </a:r>
            <a:r>
              <a:rPr lang="zh-CN" altLang="zh-CN" dirty="0"/>
              <a:t>多媒体设备中的激光存储器；</a:t>
            </a:r>
          </a:p>
          <a:p>
            <a:pPr lvl="1"/>
            <a:r>
              <a:rPr lang="en-US" altLang="zh-CN" dirty="0"/>
              <a:t>○</a:t>
            </a:r>
            <a:r>
              <a:rPr lang="zh-CN" altLang="zh-CN" dirty="0"/>
              <a:t>投影仪类型和技术指标；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78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2</a:t>
            </a:r>
            <a:r>
              <a:rPr lang="zh-CN" altLang="zh-CN" b="1" dirty="0"/>
              <a:t>．图像处理</a:t>
            </a:r>
            <a:r>
              <a:rPr lang="zh-CN" altLang="zh-CN" b="1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概念</a:t>
            </a:r>
            <a:endParaRPr lang="zh-CN" altLang="zh-CN" dirty="0"/>
          </a:p>
          <a:p>
            <a:pPr lvl="1"/>
            <a:r>
              <a:rPr lang="en-US" altLang="zh-CN" dirty="0"/>
              <a:t>●</a:t>
            </a:r>
            <a:r>
              <a:rPr lang="zh-CN" altLang="zh-CN" dirty="0"/>
              <a:t>数字图像的表示；数字图像的基本参数：分辨率、图像深度与颜色类型、显示深度、图像的数据容量；冗余的类型及概念；</a:t>
            </a:r>
          </a:p>
          <a:p>
            <a:pPr lvl="1"/>
            <a:r>
              <a:rPr lang="en-US" altLang="zh-CN" dirty="0"/>
              <a:t>◎</a:t>
            </a:r>
            <a:r>
              <a:rPr lang="zh-CN" altLang="zh-CN" dirty="0"/>
              <a:t>均匀量化和非均匀量化；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87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</a:t>
            </a:r>
            <a:r>
              <a:rPr lang="zh-CN" altLang="zh-CN" b="1" dirty="0"/>
              <a:t>．图像处理技术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原理：</a:t>
            </a:r>
            <a:endParaRPr lang="zh-CN" altLang="zh-CN" dirty="0"/>
          </a:p>
          <a:p>
            <a:pPr lvl="1"/>
            <a:r>
              <a:rPr lang="en-US" altLang="zh-CN" dirty="0"/>
              <a:t>●</a:t>
            </a:r>
            <a:r>
              <a:rPr lang="zh-CN" altLang="zh-CN" dirty="0"/>
              <a:t>霍夫曼编码原理；算术编码原理；字典编码原理；行程编码原理；无损预测编码原理；变换编码原理；图像压缩标准；</a:t>
            </a:r>
          </a:p>
          <a:p>
            <a:pPr lvl="1"/>
            <a:r>
              <a:rPr lang="en-US" altLang="zh-CN" dirty="0"/>
              <a:t>◎</a:t>
            </a:r>
            <a:r>
              <a:rPr lang="zh-CN" altLang="zh-CN" dirty="0"/>
              <a:t>量化的原理；矢量量化编码的关键点；</a:t>
            </a:r>
          </a:p>
          <a:p>
            <a:pPr lvl="1"/>
            <a:r>
              <a:rPr lang="en-US" altLang="zh-CN" dirty="0"/>
              <a:t>○ </a:t>
            </a:r>
            <a:r>
              <a:rPr lang="zh-CN" altLang="zh-CN" dirty="0"/>
              <a:t>常用的图像文件格式；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390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</a:t>
            </a:r>
            <a:r>
              <a:rPr lang="zh-CN" altLang="zh-CN" b="1" dirty="0"/>
              <a:t>．图像处理技术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方法：</a:t>
            </a:r>
            <a:endParaRPr lang="zh-CN" altLang="zh-CN" dirty="0"/>
          </a:p>
          <a:p>
            <a:pPr lvl="1"/>
            <a:r>
              <a:rPr lang="en-US" altLang="zh-CN" dirty="0"/>
              <a:t>●</a:t>
            </a:r>
            <a:r>
              <a:rPr lang="zh-CN" altLang="zh-CN" dirty="0"/>
              <a:t>显示深度和图像深度关系；计算图像的数据容量；静态统计的算术编码和霍夫曼编码；字典编码；行程编码；变换编码；</a:t>
            </a:r>
            <a:r>
              <a:rPr lang="en-US" altLang="zh-CN" dirty="0"/>
              <a:t>JPEG</a:t>
            </a:r>
            <a:r>
              <a:rPr lang="zh-CN" altLang="zh-CN" dirty="0"/>
              <a:t>编码标准</a:t>
            </a:r>
            <a:r>
              <a:rPr lang="en-US" altLang="zh-CN" dirty="0"/>
              <a:t> 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43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3</a:t>
            </a:r>
            <a:r>
              <a:rPr lang="zh-CN" altLang="zh-CN" b="1" dirty="0"/>
              <a:t>．音频处理</a:t>
            </a:r>
            <a:r>
              <a:rPr lang="zh-CN" altLang="zh-CN" b="1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概念</a:t>
            </a:r>
            <a:endParaRPr lang="zh-CN" altLang="zh-CN" dirty="0"/>
          </a:p>
          <a:p>
            <a:pPr lvl="1"/>
            <a:r>
              <a:rPr lang="en-US" altLang="zh-CN" dirty="0"/>
              <a:t>●</a:t>
            </a:r>
            <a:r>
              <a:rPr lang="zh-CN" altLang="zh-CN" dirty="0"/>
              <a:t>振幅、周期、频率；声音三要素；声音的采样和量化；语音识别；</a:t>
            </a:r>
            <a:r>
              <a:rPr lang="en-US" altLang="zh-CN" dirty="0"/>
              <a:t> </a:t>
            </a:r>
            <a:endParaRPr lang="zh-CN" altLang="zh-CN" dirty="0"/>
          </a:p>
          <a:p>
            <a:pPr lvl="1"/>
            <a:r>
              <a:rPr lang="en-US" altLang="zh-CN" dirty="0"/>
              <a:t>◎</a:t>
            </a:r>
            <a:r>
              <a:rPr lang="zh-CN" altLang="zh-CN" dirty="0"/>
              <a:t>次声波、超声波、音频</a:t>
            </a:r>
            <a:r>
              <a:rPr lang="zh-CN" altLang="zh-CN" dirty="0" smtClean="0"/>
              <a:t>；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2593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</a:t>
            </a:r>
            <a:r>
              <a:rPr lang="zh-CN" altLang="zh-CN" b="1" dirty="0"/>
              <a:t>．音频处理技术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原理：</a:t>
            </a:r>
            <a:endParaRPr lang="zh-CN" altLang="zh-CN" dirty="0"/>
          </a:p>
          <a:p>
            <a:pPr lvl="1"/>
            <a:r>
              <a:rPr lang="en-US" altLang="zh-CN" dirty="0"/>
              <a:t>●</a:t>
            </a:r>
            <a:r>
              <a:rPr lang="zh-CN" altLang="zh-CN" dirty="0"/>
              <a:t>柰奎斯特采样定理；声音文件数据量计算公式；声音压缩算法分类；压缩算法编码原理； 模式匹配；</a:t>
            </a:r>
          </a:p>
          <a:p>
            <a:pPr lvl="1"/>
            <a:r>
              <a:rPr lang="en-US" altLang="zh-CN" dirty="0"/>
              <a:t>◎</a:t>
            </a:r>
            <a:r>
              <a:rPr lang="zh-CN" altLang="zh-CN" dirty="0"/>
              <a:t>声音压缩标准；</a:t>
            </a:r>
          </a:p>
          <a:p>
            <a:pPr lvl="1"/>
            <a:r>
              <a:rPr lang="en-US" altLang="zh-CN" dirty="0"/>
              <a:t>○</a:t>
            </a:r>
            <a:r>
              <a:rPr lang="zh-CN" altLang="zh-CN" dirty="0"/>
              <a:t>常用的声音文件格式；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545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4</TotalTime>
  <Words>755</Words>
  <Application>Microsoft Office PowerPoint</Application>
  <PresentationFormat>全屏显示(4:3)</PresentationFormat>
  <Paragraphs>79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NewsPrint</vt:lpstr>
      <vt:lpstr>多媒体技术</vt:lpstr>
      <vt:lpstr>1. 多媒体技术基础</vt:lpstr>
      <vt:lpstr>1. 多媒体技术基础</vt:lpstr>
      <vt:lpstr>1. 多媒体技术基础</vt:lpstr>
      <vt:lpstr>2．图像处理技术</vt:lpstr>
      <vt:lpstr>2．图像处理技术</vt:lpstr>
      <vt:lpstr>2．图像处理技术</vt:lpstr>
      <vt:lpstr>3．音频处理技术</vt:lpstr>
      <vt:lpstr>3．音频处理技术</vt:lpstr>
      <vt:lpstr>3．音频处理技术</vt:lpstr>
      <vt:lpstr>4．视频处理技术</vt:lpstr>
      <vt:lpstr>4．视频处理技术</vt:lpstr>
      <vt:lpstr>5．动画制作技术</vt:lpstr>
      <vt:lpstr>6．多媒体程序设计</vt:lpstr>
      <vt:lpstr>7．网络多媒体技术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多媒体技术</dc:title>
  <dc:creator>mac</dc:creator>
  <cp:lastModifiedBy>mac</cp:lastModifiedBy>
  <cp:revision>2</cp:revision>
  <dcterms:created xsi:type="dcterms:W3CDTF">2016-06-13T02:41:12Z</dcterms:created>
  <dcterms:modified xsi:type="dcterms:W3CDTF">2016-06-13T02:50:14Z</dcterms:modified>
</cp:coreProperties>
</file>