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5" r:id="rId36"/>
    <p:sldId id="297" r:id="rId37"/>
    <p:sldId id="292" r:id="rId38"/>
    <p:sldId id="293" r:id="rId39"/>
    <p:sldId id="294" r:id="rId40"/>
    <p:sldId id="296" r:id="rId41"/>
    <p:sldId id="298" r:id="rId42"/>
    <p:sldId id="300" r:id="rId43"/>
    <p:sldId id="302" r:id="rId44"/>
    <p:sldId id="303" r:id="rId45"/>
    <p:sldId id="304" r:id="rId46"/>
    <p:sldId id="305" r:id="rId47"/>
    <p:sldId id="301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6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5F62B-AF52-454C-BE54-5EA0982F8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044572-9F79-4055-A4D5-243809AD8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F1B53-C6A6-4CCA-AF28-611FC280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DBDFB-B4DD-4A5D-8CD1-AFA91C68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D3E56-CB68-4F0C-A91C-C73AE349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5659-E576-4868-A54F-8E3BE955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C4CF6-9456-4BC1-8396-E6742F20B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A315B-E421-4DF6-861A-BA5A1FB7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6941A-49DE-4667-BC5F-34130360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50375-9126-481B-A2FD-2721319F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8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F3BA48-62BF-4DB0-9A08-3D22C57C2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E898A-FB1E-472B-B884-536D97F05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DC042-FD30-49A8-9779-F8832FCD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27EAE-88FA-4ABB-9710-6E434992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83819-3FA3-449E-99F0-D54B2230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5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1932A-E338-4FE3-9DC1-39B467CE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6068E-1ABD-43C5-857B-02525B54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59E4A-F3D7-4CA9-B0C3-AD7C6F35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30F1-27A4-4FF7-8273-545A94E2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073B3-19FF-4BC6-97A1-740062BC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308D-8578-4397-A8CA-A55607C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921A8-1E42-48E3-8E72-CA0C11436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D1BD0-D136-44A7-A840-DFC88CAC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39C57-134A-4B99-9598-E6711BF8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DE6A8-21AC-47F3-B671-4E346EF5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0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7EA3D-51A6-4F62-A73F-8CBBF373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13F14-6A29-4C0A-B37E-8D333B0B0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88986-79CA-419A-BBA4-B6CB6E433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DF249-9F1B-49B8-A5F8-4533C100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865E0-5971-4421-8C4D-FEFA48D1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368F7-970D-405D-9158-8F5A096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D63A4-8899-4553-84F5-707DB0F4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09D39-E131-4855-84B7-BE2F799D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5377A-1B11-4790-9731-EDA0F29C0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36E32C-768E-4695-9B3E-723093251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252518-5148-4784-945D-514AA827A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79D868-1E22-4A43-9F42-CD80B23A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0A1A9B-A052-4976-B37B-B93A70C9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2DA6F7-2970-4E2A-BB18-5D928DCD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8D19A-6462-4A70-B4E3-C91414ED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E29C8B-C874-4666-B5E0-BC645B11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3DCC19-DB6B-46E2-9B2B-45F485DA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A5431-FFAB-4955-AEEC-F2DD25BB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2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6EA4FB-CEAA-4BB5-8CDB-12D80C7F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0BE2BC-FB23-4640-B82A-979013C9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1E299-959D-40EA-A97D-54C603A6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0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15FB6-7FF4-4282-AD65-8B4F4AAB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E99EB-427D-427A-BDAB-619864BD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3CA6A-C947-459A-8184-AFABD1DB4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9EED6-4BE4-4A61-ADA3-6D306855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3B20E-693D-4B90-BAD3-B925CD6F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80D038-B38B-43ED-BAF6-8E1119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4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D6C6C-57A1-43CC-80BF-B6ABDC5F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48AFD9-6D62-4187-839F-71134C784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3B0A6-C89A-405C-914E-1F589C92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1782C-D2FF-4201-A216-9425CD8C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E60E9-3955-4C1C-A248-506163FE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EF338-C300-4BB0-8864-C41AC278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9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3EFB0A-D7F8-4943-806B-F2B69D59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0A84B-9BDD-4A51-8ECD-A452FBF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11583-6DAC-4178-BFEA-307B9A5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1B0C-13C3-4327-BEC3-89432B956491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F7BD1-5259-4CC3-BBDA-6BE8D133F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80F08-3A51-468F-9F39-0C6DA814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55F3-D3BB-48D5-B214-FE58EAE2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s?pn=20" TargetMode="External"/><Relationship Id="rId2" Type="http://schemas.openxmlformats.org/officeDocument/2006/relationships/hyperlink" Target="http://localhost:8080/emp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47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xmzzp/p/417785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12BFDA07-4645-47A0-8302-5FB8923B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652876"/>
            <a:ext cx="112871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176621-5158-46D2-B21A-D1FC6B484E84}"/>
              </a:ext>
            </a:extLst>
          </p:cNvPr>
          <p:cNvSpPr txBox="1"/>
          <p:nvPr/>
        </p:nvSpPr>
        <p:spPr>
          <a:xfrm>
            <a:off x="267854" y="323272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界面</a:t>
            </a:r>
            <a:r>
              <a:rPr lang="en-US" altLang="zh-CN" sz="3600" dirty="0">
                <a:solidFill>
                  <a:srgbClr val="FF0000"/>
                </a:solidFill>
              </a:rPr>
              <a:t>UI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4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F5080-4E21-441A-BCCE-46FA66A4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Maven</a:t>
            </a:r>
            <a:r>
              <a:rPr lang="zh-CN" altLang="en-US" dirty="0"/>
              <a:t>工程</a:t>
            </a:r>
          </a:p>
        </p:txBody>
      </p:sp>
      <p:pic>
        <p:nvPicPr>
          <p:cNvPr id="2049" name="Picture 1" descr="计算机生成了可选文字:&#10;《 ： New Maven Project &#10;New Maven project &#10;Select project name and 《 0 “ tion &#10;Create a Simple project 划 p archetype selection) &#10;use default Workspace location &#10;乜 00 ： &#10;囗 d project(s) to working set &#10;Working set: &#10;' Back &#10;Next &#10;finish &#10;Browse... &#10;Cancel ">
            <a:extLst>
              <a:ext uri="{FF2B5EF4-FFF2-40B4-BE49-F238E27FC236}">
                <a16:creationId xmlns:a16="http://schemas.microsoft.com/office/drawing/2014/main" id="{A76279C0-A8B5-4CE0-A1F1-042E700CAE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0" y="1690688"/>
            <a:ext cx="3410528" cy="306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E8171E24-64EA-47C4-AC0E-82EC241FEEFC}"/>
              </a:ext>
            </a:extLst>
          </p:cNvPr>
          <p:cNvSpPr/>
          <p:nvPr/>
        </p:nvSpPr>
        <p:spPr>
          <a:xfrm>
            <a:off x="3625888" y="2992582"/>
            <a:ext cx="632076" cy="25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DFBF23-4AC7-4AEE-B829-16C04D502AF9}"/>
              </a:ext>
            </a:extLst>
          </p:cNvPr>
          <p:cNvGrpSpPr/>
          <p:nvPr/>
        </p:nvGrpSpPr>
        <p:grpSpPr>
          <a:xfrm>
            <a:off x="4390736" y="1690688"/>
            <a:ext cx="3410527" cy="3066392"/>
            <a:chOff x="4390736" y="1690688"/>
            <a:chExt cx="3410527" cy="3066392"/>
          </a:xfrm>
        </p:grpSpPr>
        <p:pic>
          <p:nvPicPr>
            <p:cNvPr id="2050" name="Picture 2" descr="计算机生成了可选文字:&#10;0 &#10;New Maven Project &#10;New Maven project &#10;Configure project &#10;Artifact &#10;Group ： &#10;Artifact 尾 &#10;Packaging: &#10;Name ： &#10;O.O.I-SNAPSHOT &#10;War &#10;Description: &#10;Parent Project &#10;Group 尾 ； &#10;厶 ct &#10;Version ： &#10;卜 Ad!anced &#10;Browse 灬 &#10;finish &#10;Clear &#10;C 引 1 “ 》 ">
              <a:extLst>
                <a:ext uri="{FF2B5EF4-FFF2-40B4-BE49-F238E27FC236}">
                  <a16:creationId xmlns:a16="http://schemas.microsoft.com/office/drawing/2014/main" id="{944063A7-9B96-4E45-925D-9665E2823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736" y="1690688"/>
              <a:ext cx="3410527" cy="306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D66E611-FC1F-47E6-A504-6DEE9C910424}"/>
                </a:ext>
              </a:extLst>
            </p:cNvPr>
            <p:cNvSpPr/>
            <p:nvPr/>
          </p:nvSpPr>
          <p:spPr>
            <a:xfrm>
              <a:off x="4849091" y="2868470"/>
              <a:ext cx="1015999" cy="124112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95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CFC20-3836-42C7-917E-D148460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Maven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7F08C-803F-485F-BE28-1E34DB44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558925"/>
            <a:ext cx="5429250" cy="1479550"/>
          </a:xfrm>
        </p:spPr>
        <p:txBody>
          <a:bodyPr/>
          <a:lstStyle/>
          <a:p>
            <a:r>
              <a:rPr lang="zh-CN" altLang="zh-CN" sz="1600" dirty="0"/>
              <a:t>等待</a:t>
            </a:r>
            <a:r>
              <a:rPr lang="en-US" altLang="zh-CN" sz="1600" dirty="0"/>
              <a:t>Maven</a:t>
            </a:r>
            <a:r>
              <a:rPr lang="zh-CN" altLang="zh-CN" sz="1600" dirty="0"/>
              <a:t>环境初始化完毕</a:t>
            </a:r>
          </a:p>
          <a:p>
            <a:r>
              <a:rPr lang="zh-CN" altLang="zh-CN" sz="1600" dirty="0"/>
              <a:t>右键</a:t>
            </a:r>
            <a:r>
              <a:rPr lang="en-US" altLang="zh-CN" sz="1600" dirty="0" err="1"/>
              <a:t>ssm</a:t>
            </a:r>
            <a:r>
              <a:rPr lang="en-US" altLang="zh-CN" sz="1600" dirty="0"/>
              <a:t>-crud -&gt; Properties -&gt; Project Facets</a:t>
            </a:r>
            <a:endParaRPr lang="zh-CN" altLang="zh-CN" sz="1600" dirty="0"/>
          </a:p>
          <a:p>
            <a:r>
              <a:rPr lang="zh-CN" altLang="zh-CN" sz="1600" dirty="0"/>
              <a:t>先去掉勾选</a:t>
            </a:r>
            <a:r>
              <a:rPr lang="en-US" altLang="zh-CN" sz="1600" dirty="0"/>
              <a:t>Dynamic Web Module</a:t>
            </a:r>
            <a:r>
              <a:rPr lang="zh-CN" altLang="zh-CN" sz="1600" dirty="0"/>
              <a:t>，点击</a:t>
            </a:r>
            <a:r>
              <a:rPr lang="en-US" altLang="zh-CN" sz="1600" dirty="0"/>
              <a:t>Apply</a:t>
            </a:r>
            <a:endParaRPr lang="zh-CN" altLang="zh-CN" sz="1600" dirty="0"/>
          </a:p>
          <a:p>
            <a:r>
              <a:rPr lang="zh-CN" altLang="zh-CN" sz="1600" dirty="0"/>
              <a:t>重新勾选</a:t>
            </a:r>
            <a:r>
              <a:rPr lang="en-US" altLang="zh-CN" sz="1600" dirty="0"/>
              <a:t>Dynamic Web Module</a:t>
            </a:r>
            <a:r>
              <a:rPr lang="zh-CN" altLang="zh-CN" sz="1600" dirty="0"/>
              <a:t>，配置</a:t>
            </a:r>
          </a:p>
          <a:p>
            <a:endParaRPr lang="zh-CN" altLang="en-US" dirty="0"/>
          </a:p>
        </p:txBody>
      </p:sp>
      <p:pic>
        <p:nvPicPr>
          <p:cNvPr id="3073" name="Picture 1" descr="0- を ! を ・ 、 当 ー さ 、 物 、 を - き ロ &#10;ー ー - を に 10 ロ &#10;ー ′ を 要 1 姜 、 ロ ">
            <a:extLst>
              <a:ext uri="{FF2B5EF4-FFF2-40B4-BE49-F238E27FC236}">
                <a16:creationId xmlns:a16="http://schemas.microsoft.com/office/drawing/2014/main" id="{2982B72C-AE3C-4979-9C24-2C684678C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105276"/>
            <a:ext cx="4067175" cy="260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 &#10;Mod if/ Faceted Project &#10;Web Module &#10;Configure web module settings. &#10;Context root: &#10;ssm-crud &#10;Content directory: src/main/webappl &#10;Z] Generate web.xml deployment descriptor ">
            <a:extLst>
              <a:ext uri="{FF2B5EF4-FFF2-40B4-BE49-F238E27FC236}">
                <a16:creationId xmlns:a16="http://schemas.microsoft.com/office/drawing/2014/main" id="{57424FE0-07D8-4DD8-A412-1286420B4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6" y="3784149"/>
            <a:ext cx="3581399" cy="30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EB5D14-8AC3-4CB4-8999-40C0DC782BDE}"/>
              </a:ext>
            </a:extLst>
          </p:cNvPr>
          <p:cNvCxnSpPr/>
          <p:nvPr/>
        </p:nvCxnSpPr>
        <p:spPr>
          <a:xfrm>
            <a:off x="2495550" y="28194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78BDDE-8C25-441F-920E-067D4B4EE88E}"/>
              </a:ext>
            </a:extLst>
          </p:cNvPr>
          <p:cNvCxnSpPr/>
          <p:nvPr/>
        </p:nvCxnSpPr>
        <p:spPr>
          <a:xfrm>
            <a:off x="4810125" y="5248275"/>
            <a:ext cx="2828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45D3811-B66A-4FED-ABC2-EC1930B1363E}"/>
              </a:ext>
            </a:extLst>
          </p:cNvPr>
          <p:cNvSpPr txBox="1"/>
          <p:nvPr/>
        </p:nvSpPr>
        <p:spPr>
          <a:xfrm>
            <a:off x="5208900" y="475253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修改</a:t>
            </a:r>
            <a:r>
              <a:rPr lang="en-US" altLang="zh-CN" dirty="0" err="1"/>
              <a:t>webapp</a:t>
            </a:r>
            <a:r>
              <a:rPr lang="zh-CN" altLang="zh-CN" dirty="0"/>
              <a:t>发布路径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8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8D6A-3BBB-4711-AF6A-0A5B919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引入</a:t>
            </a:r>
            <a:r>
              <a:rPr lang="en-US" altLang="zh-CN" dirty="0"/>
              <a:t>jar</a:t>
            </a:r>
            <a:r>
              <a:rPr lang="zh-CN" altLang="zh-CN" dirty="0"/>
              <a:t>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6F8C6-D661-4950-8101-DE9466D0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108325"/>
          </a:xfrm>
        </p:spPr>
        <p:txBody>
          <a:bodyPr/>
          <a:lstStyle/>
          <a:p>
            <a:r>
              <a:rPr lang="en-US" altLang="zh-CN" dirty="0"/>
              <a:t>spring</a:t>
            </a:r>
            <a:endParaRPr lang="zh-CN" altLang="zh-CN" dirty="0"/>
          </a:p>
          <a:p>
            <a:r>
              <a:rPr lang="en-US" altLang="zh-CN" dirty="0" err="1"/>
              <a:t>springMVC</a:t>
            </a:r>
            <a:endParaRPr lang="zh-CN" altLang="zh-CN" dirty="0"/>
          </a:p>
          <a:p>
            <a:r>
              <a:rPr lang="en-US" altLang="zh-CN" dirty="0" err="1"/>
              <a:t>mybatis</a:t>
            </a:r>
            <a:endParaRPr lang="zh-CN" altLang="zh-CN" dirty="0"/>
          </a:p>
          <a:p>
            <a:r>
              <a:rPr lang="zh-CN" altLang="zh-CN" dirty="0"/>
              <a:t>数据库连接池</a:t>
            </a:r>
          </a:p>
          <a:p>
            <a:r>
              <a:rPr lang="zh-CN" altLang="zh-CN" dirty="0"/>
              <a:t>数据库驱动包</a:t>
            </a:r>
          </a:p>
          <a:p>
            <a:r>
              <a:rPr lang="zh-CN" altLang="zh-CN" dirty="0"/>
              <a:t>其他（</a:t>
            </a:r>
            <a:r>
              <a:rPr lang="en-US" altLang="zh-CN" dirty="0" err="1"/>
              <a:t>jstl</a:t>
            </a:r>
            <a:r>
              <a:rPr lang="en-US" altLang="zh-CN" dirty="0"/>
              <a:t>/servlet-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junit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45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2D4AF-463B-4A54-8CBA-DAE62AA8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pom.xml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BFA29-4EA5-4635-AECB-031EEE10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92250"/>
            <a:ext cx="10515600" cy="4351338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maven</a:t>
            </a:r>
            <a:r>
              <a:rPr lang="zh-CN" altLang="en-US" dirty="0"/>
              <a:t>官网找到各个包，分别配置，之后会自动下载</a:t>
            </a:r>
          </a:p>
        </p:txBody>
      </p:sp>
      <p:pic>
        <p:nvPicPr>
          <p:cNvPr id="4097" name="Picture 1" descr="Project Explorer &#10;boot-c r m &#10;mybatisdemo &#10;Servers &#10;springdemo &#10;ssm annotatlon &#10;ssm crud &#10;Deployment Descriptor: ssm_crud &#10;JAX-WS Web Services &#10;Java R &#10;e sou rces &#10;Java Script Resources &#10;Deployed Resou rces &#10;ta rget &#10;mbg xml &#10;M pom.xml &#10;ssm xml &#10;Ê] ssm_crud/pom.xml &#10;S&lt;project xmlns—&quot;http://maven. apache.org/POM/4. O. O&quot; xmlns:xsi—&quot;http://www.w3.org/2001/J&quot; &#10;xsi: schemaLocation— &quot;http://maven. apache. org/POM/4.0.0 http://maven. apache. org/xsd, &#10;&lt;artifactld&gt;ssm crud&lt;/artifactld&gt; &#10;&lt;packaging&gt;war&lt;/packaging&gt; &#10;_ ÊIÀ1fiãfiRjarã --&gt; &#10;- http://mvnrepository.com/ &#10;&lt;dependencies&gt; &#10;SpringMVCã --&gt; &#10;https : / / mvn repository.com/artifact/org. springframework/ spring-webmvc &#10;&lt;dependency&gt; &#10;&lt;artifactld&gt;spring-webmvc&lt;/artifactld&gt; &#10;&lt;/version&gt; &#10;4.3.7.RELEASE &#10;&lt;verslon&gt; &#10;&lt;/dependency&gt; &#10;Spring JDBCã --&gt; &#10;https : / / mvn repository.com/artifact/org. springframework/ spring &#10;-jdbc &#10;&lt;dependency&gt; &#10;&lt;/version&gt; &#10;4.3.7.RELEASE &#10;&lt;verslon&gt; &#10;&lt;/dependency&gt; &#10;Spring$# _ &#10;https://mvnrepository.com/artifact/org. springframework/ spring- aspects &#10;&lt;dependency&gt; &#10;&lt;artifactld&gt;spring-aspects&lt;/artifactld&gt; &#10;&lt;/version&gt; &#10;4.3.7.RELEASE &#10;&lt;verslon&gt; &#10;&lt;/dependency&gt; &#10;https://mvnrepository.com/artifact/org.mybatis/mybatis &#10;&lt;dependency&gt; &#10;&lt;vers10n&gt;3 4 2&lt;/version&gt; &#10;Overview Dependencies Dependency Hierarchy Efective POM pom.xml &#10;Outline Task List &#10;dependencies &#10;- SpringMVCã &#10;https://mvnrepositorycom/a rtifact/org.springfra mework/spri ng -webmvc &#10;dependency org.springframework : spring-webmvc : 4.3.7.RELEASE &#10;- Spring JDBCÕ &#10;https://mvnrepository.com/a rtifact/org.springfra mework/ spri ng -jd bc &#10;dependency org.springframework : spring-jdbc : 4.3.7.RELEASE &#10;- Springã# &#10;https://mvnrepositorycom/a rtifact/org.springfra mework/spri ng -aspects &#10;dependency org.springframework : spring-aspects : 4.3.7.RELEASE &#10;M y bati sã &#10;https://mvnrepository.com/a rtifact/org.mybatis/mybatis &#10;dependency org.mybatis : mybatis : 3.42 &#10;M y ba ti sias p ri &#10;https://mvnrepositorycom/a rtifact/org.mybatis/mybatis-spring &#10;dependency org.mybatis : mybatis-spring : 1.3.1 &#10;https://mvnrepository.com/a rtifact/c3pO/c3pO &#10;dependency c3pO : c3pO : 09.1.2 &#10;https://mvnrepositorycom/a rtifact/ mysq / mysq -connector -java &#10;dependency mysql : mysql-connector-java : 5.1.41 &#10;JSTLã &#10;https://mvnrepository.com/a rtifact/j stl [j stl &#10;dependency jstl :jstl : 1.2 &#10;- httprequestservlets &#10;https://mvnrepositorycom/a rtifact/javax.servlet/javax.servlet-a pi &#10;dependency javax.servlet : javax.servlet-api : 3.0.1 : provided &#10;https://mvnrepository.com/a rtifact/j u nit/j u nit &#10;dependency junit : junit : 4.12 : test &#10;https://mvnrepositorycom/a rtifact/org.mybatis.generator/mybatis-generator-core &#10;dependency org.mybatis.generator : mybatis-generator-core : 1.3.5 &#10;https://mvnrepository.com/a rtifact/org.springfra mework/ spri ng -test &#10;dependency org.springframework : spring-test : 4.3.7.RELEASE : test &#10;dependency com.github.pagehelper : pagehelper : 5.1.2 &#10;https://mvnrepositorycom/a rtifact/com.fasterxmljackson.core/jackson-databina &#10;dependency com.fasterxmljackson.core : jackson-databind : 2.8.8 &#10;https://mvnrepository.com/a rtifact/org.hibernate/hibernate-validator &#10;dependency org.hibernate : hibernate-validator : 5.4.1 Final ">
            <a:extLst>
              <a:ext uri="{FF2B5EF4-FFF2-40B4-BE49-F238E27FC236}">
                <a16:creationId xmlns:a16="http://schemas.microsoft.com/office/drawing/2014/main" id="{4875F6C3-1758-4983-B8B6-2A8E27F72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6528"/>
            <a:ext cx="11391901" cy="467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0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5B4B-2D69-4C9B-8960-776E752D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JQuery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DF915A-3F44-44AC-8D81-29AC37D846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1838325"/>
            <a:ext cx="2752725" cy="4743450"/>
          </a:xfrm>
          <a:prstGeom prst="rect">
            <a:avLst/>
          </a:prstGeom>
        </p:spPr>
      </p:pic>
      <p:pic>
        <p:nvPicPr>
          <p:cNvPr id="5121" name="Picture 1" descr="page language=&quot;java&quot; content Type=&quot;text/htm[; charset=UTF-8&quot; &#10;page Encoding— &quot;UTF-8 &quot;%&gt; &#10;&lt;jsp:forward &#10;html PUBLIC &#10;-//W3C//DTD HTML 4.01 Transitional//EN&quot; &#10;&lt;html&gt; &#10;&lt;head&gt; &#10;&quot;http://www.w3.org/TR/htm14/loose.dtd&quot;&gt; &#10;&lt;meta http-equiv &quot;Content-Type&quot; content ' text/htmL; charset=UTF-81&quot;&gt; &#10;Bootstrap &#10;&lt;link css&quot; rel &quot;styLesheet&quot;&gt; &#10;&lt;script src &quot;static/bootstrap-3.3.7-dist/js/bootstrap.min.js&quot;&gt;&lt;/script&gt; &#10;JQuery --&gt; &#10;&lt;script type=&quot;text/javascript&quot; src &quot;static/js/jquery-l. 11.0. &#10;&lt;/head&gt; &#10;&lt;body&gt; &#10;&lt;/bodp &#10;&lt;/html&gt; ">
            <a:extLst>
              <a:ext uri="{FF2B5EF4-FFF2-40B4-BE49-F238E27FC236}">
                <a16:creationId xmlns:a16="http://schemas.microsoft.com/office/drawing/2014/main" id="{75ECE079-6207-4F5E-9108-41B66C35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1" y="2798442"/>
            <a:ext cx="5829300" cy="224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A9B977F-2113-4A49-A713-B76D3262B95A}"/>
              </a:ext>
            </a:extLst>
          </p:cNvPr>
          <p:cNvCxnSpPr/>
          <p:nvPr/>
        </p:nvCxnSpPr>
        <p:spPr>
          <a:xfrm>
            <a:off x="3429000" y="3800475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5B2AA8-4EE9-48AE-894C-5C97BA5FC0DD}"/>
              </a:ext>
            </a:extLst>
          </p:cNvPr>
          <p:cNvSpPr txBox="1"/>
          <p:nvPr/>
        </p:nvSpPr>
        <p:spPr>
          <a:xfrm>
            <a:off x="3818428" y="3277014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定义</a:t>
            </a:r>
            <a:r>
              <a:rPr lang="en-US" altLang="zh-CN" dirty="0" err="1"/>
              <a:t>index.jsp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64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69C4-F707-4DE9-A874-68170686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编写</a:t>
            </a:r>
            <a:r>
              <a:rPr lang="en-US" altLang="zh-CN" dirty="0"/>
              <a:t>SSM</a:t>
            </a:r>
            <a:r>
              <a:rPr lang="zh-CN" altLang="zh-CN" dirty="0"/>
              <a:t>整合的关键配置文件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2C20B-D583-47AD-9CCC-0D039E0D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zh-CN" dirty="0"/>
          </a:p>
          <a:p>
            <a:r>
              <a:rPr lang="en-US" altLang="zh-CN" dirty="0"/>
              <a:t>applicationContext.xml(Spring</a:t>
            </a:r>
            <a:r>
              <a:rPr lang="zh-CN" altLang="en-US" dirty="0"/>
              <a:t>的配置文件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springmvc.xml</a:t>
            </a:r>
            <a:endParaRPr lang="zh-CN" altLang="zh-CN" dirty="0"/>
          </a:p>
          <a:p>
            <a:r>
              <a:rPr lang="en-US" altLang="zh-CN" dirty="0"/>
              <a:t>mybatis.xml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65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0DE1-D3D3-448D-85AB-60DAA607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" y="0"/>
            <a:ext cx="10515600" cy="1325563"/>
          </a:xfrm>
        </p:spPr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0FAF68-FD1F-4BC3-9545-C7B0E19D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" y="1042883"/>
            <a:ext cx="4367213" cy="7994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DE6245-8C26-4985-8F9A-1052A29A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" y="1842327"/>
            <a:ext cx="4814454" cy="700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7A57A9-1E98-44FA-9474-4A6C5C1F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3202"/>
            <a:ext cx="4483533" cy="2581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3ED4D0-E9C9-4760-9DA1-ADF562B36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71680"/>
            <a:ext cx="4664364" cy="1712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51D237-01CC-423A-A7E0-DED381C69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58000"/>
            <a:ext cx="4814453" cy="10873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DFBC59-2496-4E68-A370-43D0B0332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805" y="1285875"/>
            <a:ext cx="3095625" cy="428625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182C4D2-DDEE-4638-83C7-2DC85FA55729}"/>
              </a:ext>
            </a:extLst>
          </p:cNvPr>
          <p:cNvCxnSpPr/>
          <p:nvPr/>
        </p:nvCxnSpPr>
        <p:spPr>
          <a:xfrm>
            <a:off x="3191596" y="1671782"/>
            <a:ext cx="4516873" cy="175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502438-CF02-4834-BBC4-AA04D9C1AF1E}"/>
              </a:ext>
            </a:extLst>
          </p:cNvPr>
          <p:cNvCxnSpPr/>
          <p:nvPr/>
        </p:nvCxnSpPr>
        <p:spPr>
          <a:xfrm flipV="1">
            <a:off x="3135600" y="4269546"/>
            <a:ext cx="4502873" cy="175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4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0B84-09BA-44C9-BE8C-26D9FFF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F003E3-2257-4F73-A829-E2D988D1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" y="2499158"/>
            <a:ext cx="7162800" cy="3152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03CDFA-08E7-4B26-9C1E-BE1D427CCB9E}"/>
              </a:ext>
            </a:extLst>
          </p:cNvPr>
          <p:cNvSpPr txBox="1"/>
          <p:nvPr/>
        </p:nvSpPr>
        <p:spPr>
          <a:xfrm>
            <a:off x="1126836" y="1865745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完整文件头 从文档中拷贝</a:t>
            </a:r>
          </a:p>
        </p:txBody>
      </p:sp>
    </p:spTree>
    <p:extLst>
      <p:ext uri="{BB962C8B-B14F-4D97-AF65-F5344CB8AC3E}">
        <p14:creationId xmlns:p14="http://schemas.microsoft.com/office/powerpoint/2010/main" val="334333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0B84-09BA-44C9-BE8C-26D9FFF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B0B0B-3002-4517-9BCF-6689CEB2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457"/>
            <a:ext cx="7781925" cy="2314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073BC3-3521-4865-BC11-BC5ABAA0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707" y="1443037"/>
            <a:ext cx="2724150" cy="397192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58A9F1-88F7-4229-A5FA-A3E5251E3AA9}"/>
              </a:ext>
            </a:extLst>
          </p:cNvPr>
          <p:cNvCxnSpPr/>
          <p:nvPr/>
        </p:nvCxnSpPr>
        <p:spPr>
          <a:xfrm>
            <a:off x="7130473" y="2687782"/>
            <a:ext cx="2798618" cy="111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1A8234D-1BEC-46EF-84A5-3EB9EB040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84" y="5555672"/>
            <a:ext cx="4914900" cy="1066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9DAC1B-38CB-4A89-A809-1E06CABBB675}"/>
              </a:ext>
            </a:extLst>
          </p:cNvPr>
          <p:cNvSpPr txBox="1"/>
          <p:nvPr/>
        </p:nvSpPr>
        <p:spPr>
          <a:xfrm>
            <a:off x="630084" y="504563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Jdbc</a:t>
            </a:r>
            <a:r>
              <a:rPr lang="zh-CN" altLang="en-US" dirty="0"/>
              <a:t>配置文件的内容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823B27-7FFF-4869-A80C-E677853936FC}"/>
              </a:ext>
            </a:extLst>
          </p:cNvPr>
          <p:cNvCxnSpPr/>
          <p:nvPr/>
        </p:nvCxnSpPr>
        <p:spPr>
          <a:xfrm flipH="1">
            <a:off x="1403927" y="3429000"/>
            <a:ext cx="3352800" cy="240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2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0B84-09BA-44C9-BE8C-26D9FFF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68288-410E-404F-AFA0-E0A8755F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0" y="2137930"/>
            <a:ext cx="6076950" cy="1085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EABD77-9716-450B-B974-E165242F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82" y="596900"/>
            <a:ext cx="3057525" cy="589597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519817B-BD04-4BA4-8B64-214E8E1D8E16}"/>
              </a:ext>
            </a:extLst>
          </p:cNvPr>
          <p:cNvCxnSpPr/>
          <p:nvPr/>
        </p:nvCxnSpPr>
        <p:spPr>
          <a:xfrm>
            <a:off x="5689600" y="2974109"/>
            <a:ext cx="3205018" cy="35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3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50B5-E521-4A89-87E7-2B050CEA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功能分解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2D4EC-FEC1-4C8C-AB51-C3B6EAE2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altLang="zh-CN" dirty="0"/>
              <a:t> </a:t>
            </a:r>
            <a:r>
              <a:rPr lang="zh-CN" altLang="zh-CN" dirty="0"/>
              <a:t>查询和分页显示</a:t>
            </a:r>
          </a:p>
          <a:p>
            <a:r>
              <a:rPr lang="zh-CN" altLang="zh-CN" dirty="0"/>
              <a:t> 新增员工信息功能</a:t>
            </a:r>
            <a:endParaRPr lang="en-US" altLang="zh-CN" dirty="0"/>
          </a:p>
          <a:p>
            <a:pPr lvl="1"/>
            <a:r>
              <a:rPr lang="zh-CN" altLang="en-US" dirty="0"/>
              <a:t>数据校验，需要校验用户名和邮箱是否合法</a:t>
            </a:r>
            <a:endParaRPr lang="en-US" altLang="zh-CN" dirty="0"/>
          </a:p>
          <a:p>
            <a:pPr lvl="1"/>
            <a:r>
              <a:rPr lang="zh-CN" altLang="en-US" dirty="0"/>
              <a:t>前端使用</a:t>
            </a:r>
            <a:r>
              <a:rPr lang="en-US" altLang="zh-CN" dirty="0" err="1"/>
              <a:t>jquery</a:t>
            </a:r>
            <a:r>
              <a:rPr lang="zh-CN" altLang="en-US" dirty="0"/>
              <a:t>校验，后端使用</a:t>
            </a:r>
            <a:r>
              <a:rPr lang="en-US" altLang="zh-CN" dirty="0"/>
              <a:t>JSR303</a:t>
            </a:r>
            <a:endParaRPr lang="zh-CN" altLang="zh-CN" dirty="0"/>
          </a:p>
          <a:p>
            <a:r>
              <a:rPr lang="zh-CN" altLang="zh-CN" dirty="0"/>
              <a:t> 修改员工信息功能</a:t>
            </a:r>
          </a:p>
          <a:p>
            <a:r>
              <a:rPr lang="zh-CN" altLang="zh-CN" dirty="0"/>
              <a:t> 单个删除员工</a:t>
            </a:r>
          </a:p>
          <a:p>
            <a:r>
              <a:rPr lang="zh-CN" altLang="zh-CN" dirty="0"/>
              <a:t> 批量删除员工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增删改查都是用</a:t>
            </a:r>
            <a:r>
              <a:rPr lang="en-US" altLang="zh-CN" dirty="0"/>
              <a:t>AJAX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Rest</a:t>
            </a:r>
            <a:r>
              <a:rPr lang="zh-CN" altLang="en-US" dirty="0"/>
              <a:t>风格的</a:t>
            </a:r>
            <a:r>
              <a:rPr lang="en-US" altLang="zh-CN" dirty="0"/>
              <a:t>URI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6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4A382B4-E080-49A4-86D5-F50F45A5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76200"/>
            <a:ext cx="3105150" cy="6705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279DD16-904C-4EEF-9412-2C40351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0B0B3-0165-468E-9D97-DB9BC20B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8" y="1690688"/>
            <a:ext cx="5839547" cy="262958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F68B05-83E4-40FD-AD36-D097E6D389A5}"/>
              </a:ext>
            </a:extLst>
          </p:cNvPr>
          <p:cNvCxnSpPr>
            <a:cxnSpLocks/>
          </p:cNvCxnSpPr>
          <p:nvPr/>
        </p:nvCxnSpPr>
        <p:spPr>
          <a:xfrm>
            <a:off x="5320145" y="2484582"/>
            <a:ext cx="4793673" cy="30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B10CEA-EBBB-4AF5-A030-1D204F24C2DA}"/>
              </a:ext>
            </a:extLst>
          </p:cNvPr>
          <p:cNvCxnSpPr>
            <a:cxnSpLocks/>
          </p:cNvCxnSpPr>
          <p:nvPr/>
        </p:nvCxnSpPr>
        <p:spPr>
          <a:xfrm>
            <a:off x="5483730" y="3131127"/>
            <a:ext cx="4630088" cy="125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26193F-5285-4A24-B0F3-A31DB2A9A008}"/>
              </a:ext>
            </a:extLst>
          </p:cNvPr>
          <p:cNvCxnSpPr>
            <a:cxnSpLocks/>
          </p:cNvCxnSpPr>
          <p:nvPr/>
        </p:nvCxnSpPr>
        <p:spPr>
          <a:xfrm flipV="1">
            <a:off x="4599709" y="2752436"/>
            <a:ext cx="5734051" cy="127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0D5625A-B5B3-44B0-8C50-0792C98B6BDE}"/>
              </a:ext>
            </a:extLst>
          </p:cNvPr>
          <p:cNvSpPr/>
          <p:nvPr/>
        </p:nvSpPr>
        <p:spPr>
          <a:xfrm>
            <a:off x="3380509" y="2641600"/>
            <a:ext cx="1219200" cy="2586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A7C871-1FF8-456F-AFAC-2B1ED1FC5879}"/>
              </a:ext>
            </a:extLst>
          </p:cNvPr>
          <p:cNvSpPr txBox="1"/>
          <p:nvPr/>
        </p:nvSpPr>
        <p:spPr>
          <a:xfrm>
            <a:off x="655782" y="492298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来自第一步配置的</a:t>
            </a:r>
            <a:r>
              <a:rPr lang="en-US" altLang="zh-CN" dirty="0"/>
              <a:t>C3P0</a:t>
            </a:r>
            <a:r>
              <a:rPr lang="zh-CN" altLang="en-US" dirty="0"/>
              <a:t>数据源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43AA0D7-5734-44DC-B6EC-24699D9B91F9}"/>
              </a:ext>
            </a:extLst>
          </p:cNvPr>
          <p:cNvCxnSpPr/>
          <p:nvPr/>
        </p:nvCxnSpPr>
        <p:spPr>
          <a:xfrm flipH="1">
            <a:off x="2715491" y="2900218"/>
            <a:ext cx="1099127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05C40-1055-4871-AEC0-28F58F06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49E7E-94F3-4FA4-99D1-C11D6B6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2846"/>
            <a:ext cx="6637481" cy="40723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13F36F-11AB-4EE3-9562-61B6D7C2DA1D}"/>
              </a:ext>
            </a:extLst>
          </p:cNvPr>
          <p:cNvSpPr txBox="1"/>
          <p:nvPr/>
        </p:nvSpPr>
        <p:spPr>
          <a:xfrm>
            <a:off x="838200" y="573578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来自第一步配置的</a:t>
            </a:r>
            <a:r>
              <a:rPr lang="en-US" altLang="zh-CN" dirty="0"/>
              <a:t>C3P0</a:t>
            </a:r>
            <a:r>
              <a:rPr lang="zh-CN" altLang="en-US" dirty="0"/>
              <a:t>数据源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9A38EE-9626-4156-9A39-DFA43801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76200"/>
            <a:ext cx="3105150" cy="67056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9B9864-24BB-48AD-BA46-3233199E17EC}"/>
              </a:ext>
            </a:extLst>
          </p:cNvPr>
          <p:cNvCxnSpPr/>
          <p:nvPr/>
        </p:nvCxnSpPr>
        <p:spPr>
          <a:xfrm flipH="1">
            <a:off x="2613891" y="2438400"/>
            <a:ext cx="1461093" cy="329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F7DE6A-216B-47AB-B6B6-0D147D69F64C}"/>
              </a:ext>
            </a:extLst>
          </p:cNvPr>
          <p:cNvCxnSpPr/>
          <p:nvPr/>
        </p:nvCxnSpPr>
        <p:spPr>
          <a:xfrm flipV="1">
            <a:off x="5116945" y="3306618"/>
            <a:ext cx="5283200" cy="156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C9EABC-CD72-498C-A95E-537879E7703F}"/>
              </a:ext>
            </a:extLst>
          </p:cNvPr>
          <p:cNvSpPr txBox="1"/>
          <p:nvPr/>
        </p:nvSpPr>
        <p:spPr>
          <a:xfrm>
            <a:off x="4476288" y="4393462"/>
            <a:ext cx="4089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返回值任意 </a:t>
            </a:r>
            <a:r>
              <a:rPr lang="en-US" altLang="zh-CN" sz="1100" dirty="0" err="1"/>
              <a:t>com.crud.service</a:t>
            </a:r>
            <a:r>
              <a:rPr lang="zh-CN" altLang="en-US" sz="1100" dirty="0"/>
              <a:t>包及其子包下的任意方法 可变参数</a:t>
            </a:r>
          </a:p>
        </p:txBody>
      </p:sp>
    </p:spTree>
    <p:extLst>
      <p:ext uri="{BB962C8B-B14F-4D97-AF65-F5344CB8AC3E}">
        <p14:creationId xmlns:p14="http://schemas.microsoft.com/office/powerpoint/2010/main" val="284827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4D54-5D98-41E0-9B28-43C13EF5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springmvc.xml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19A1A0-D7E5-4E3F-97B7-E7875FC8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837"/>
            <a:ext cx="9406470" cy="12269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9BD683-C0E1-4216-905F-C03B44595E5B}"/>
              </a:ext>
            </a:extLst>
          </p:cNvPr>
          <p:cNvSpPr txBox="1"/>
          <p:nvPr/>
        </p:nvSpPr>
        <p:spPr>
          <a:xfrm>
            <a:off x="838200" y="191559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完整文件头 从文档中拷贝</a:t>
            </a:r>
          </a:p>
        </p:txBody>
      </p:sp>
    </p:spTree>
    <p:extLst>
      <p:ext uri="{BB962C8B-B14F-4D97-AF65-F5344CB8AC3E}">
        <p14:creationId xmlns:p14="http://schemas.microsoft.com/office/powerpoint/2010/main" val="406439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4D54-5D98-41E0-9B28-43C13EF5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springmvc.xml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D722F7-DC5C-4C80-A940-CA7A737F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076"/>
            <a:ext cx="8063230" cy="3574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C47B19-8C66-4AD4-BB7E-A82B4A853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30" y="0"/>
            <a:ext cx="2961224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6AB3B9-5827-44C6-92BC-BBB84FC3C09B}"/>
              </a:ext>
            </a:extLst>
          </p:cNvPr>
          <p:cNvCxnSpPr>
            <a:cxnSpLocks/>
          </p:cNvCxnSpPr>
          <p:nvPr/>
        </p:nvCxnSpPr>
        <p:spPr>
          <a:xfrm flipV="1">
            <a:off x="4031615" y="2004291"/>
            <a:ext cx="5897476" cy="7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FD0A39-66C3-439B-9B54-3C52AB823CC4}"/>
              </a:ext>
            </a:extLst>
          </p:cNvPr>
          <p:cNvCxnSpPr>
            <a:cxnSpLocks/>
          </p:cNvCxnSpPr>
          <p:nvPr/>
        </p:nvCxnSpPr>
        <p:spPr>
          <a:xfrm>
            <a:off x="3537527" y="3519055"/>
            <a:ext cx="6613237" cy="257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D12F26-95AA-45CB-AEBB-A1B99037EC1F}"/>
              </a:ext>
            </a:extLst>
          </p:cNvPr>
          <p:cNvCxnSpPr/>
          <p:nvPr/>
        </p:nvCxnSpPr>
        <p:spPr>
          <a:xfrm>
            <a:off x="2669309" y="3842327"/>
            <a:ext cx="7712733" cy="239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4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179B-F43C-4909-B9C7-5608DCF0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mybatis.xml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436A5-3668-481A-9657-8C18934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471"/>
            <a:ext cx="6631881" cy="4410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81A96C-D0B6-4575-8EF7-9DFA5540DEA0}"/>
              </a:ext>
            </a:extLst>
          </p:cNvPr>
          <p:cNvSpPr/>
          <p:nvPr/>
        </p:nvSpPr>
        <p:spPr>
          <a:xfrm>
            <a:off x="838200" y="2586182"/>
            <a:ext cx="5969000" cy="19119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660DB7-8041-498D-8F33-9D319F9E2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30" y="0"/>
            <a:ext cx="2961224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B04D708-E5A1-4874-8795-17E2FB5ECA52}"/>
              </a:ext>
            </a:extLst>
          </p:cNvPr>
          <p:cNvCxnSpPr/>
          <p:nvPr/>
        </p:nvCxnSpPr>
        <p:spPr>
          <a:xfrm flipV="1">
            <a:off x="4257964" y="2586182"/>
            <a:ext cx="5624945" cy="16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7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1A1AC-C2F0-400D-B50D-79227C08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手动在数据库中创建数据库表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F7A1CE-FBA1-4B5B-89F2-A03D9E2C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28" y="1583887"/>
            <a:ext cx="7737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08C24-4810-4F3F-A375-21C8A755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zh-CN" dirty="0"/>
              <a:t>的逆向工程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0FAD82-ED35-49DB-B4EA-DF4469F0A6CE}"/>
              </a:ext>
            </a:extLst>
          </p:cNvPr>
          <p:cNvSpPr txBox="1"/>
          <p:nvPr/>
        </p:nvSpPr>
        <p:spPr>
          <a:xfrm>
            <a:off x="86231" y="142752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mbg.xml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8DE67E-36A3-4BC6-B401-44801EBF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06" y="1427527"/>
            <a:ext cx="4786026" cy="52788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246675-2F51-48EF-9627-599DCF59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02" y="0"/>
            <a:ext cx="1931989" cy="454375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0E0847-616A-4812-8501-DBB22B733A54}"/>
              </a:ext>
            </a:extLst>
          </p:cNvPr>
          <p:cNvCxnSpPr>
            <a:cxnSpLocks/>
          </p:cNvCxnSpPr>
          <p:nvPr/>
        </p:nvCxnSpPr>
        <p:spPr>
          <a:xfrm flipV="1">
            <a:off x="4765964" y="637525"/>
            <a:ext cx="4941454" cy="330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161993-8EAB-454A-944B-6CA1309219DF}"/>
              </a:ext>
            </a:extLst>
          </p:cNvPr>
          <p:cNvCxnSpPr>
            <a:cxnSpLocks/>
          </p:cNvCxnSpPr>
          <p:nvPr/>
        </p:nvCxnSpPr>
        <p:spPr>
          <a:xfrm flipV="1">
            <a:off x="4285673" y="2480690"/>
            <a:ext cx="5242754" cy="233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05498E0-8638-4616-81ED-F5916D4C0CCF}"/>
              </a:ext>
            </a:extLst>
          </p:cNvPr>
          <p:cNvCxnSpPr>
            <a:cxnSpLocks/>
          </p:cNvCxnSpPr>
          <p:nvPr/>
        </p:nvCxnSpPr>
        <p:spPr>
          <a:xfrm flipV="1">
            <a:off x="4008582" y="1570183"/>
            <a:ext cx="5771932" cy="40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内容占位符 3">
            <a:extLst>
              <a:ext uri="{FF2B5EF4-FFF2-40B4-BE49-F238E27FC236}">
                <a16:creationId xmlns:a16="http://schemas.microsoft.com/office/drawing/2014/main" id="{69239B15-DFB2-4AE2-A7ED-52759099C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255" y="4380393"/>
            <a:ext cx="4405745" cy="2477607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6D95D6-0A80-49AC-843B-40CF0F266805}"/>
              </a:ext>
            </a:extLst>
          </p:cNvPr>
          <p:cNvCxnSpPr/>
          <p:nvPr/>
        </p:nvCxnSpPr>
        <p:spPr>
          <a:xfrm flipV="1">
            <a:off x="5680364" y="4686407"/>
            <a:ext cx="2152643" cy="153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12648F-EB28-4743-91FE-5E4199C8DDF6}"/>
              </a:ext>
            </a:extLst>
          </p:cNvPr>
          <p:cNvCxnSpPr/>
          <p:nvPr/>
        </p:nvCxnSpPr>
        <p:spPr>
          <a:xfrm flipV="1">
            <a:off x="5708073" y="6142182"/>
            <a:ext cx="2124934" cy="25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46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0737A-F3FB-4B93-9AF8-C1B1EF2C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271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程序实现</a:t>
            </a:r>
            <a:r>
              <a:rPr lang="en-US" altLang="zh-CN" dirty="0" err="1"/>
              <a:t>mybatis</a:t>
            </a:r>
            <a:r>
              <a:rPr lang="zh-CN" altLang="en-US" dirty="0"/>
              <a:t>逆向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0938D9-F625-4EE0-AA99-A418AE96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9" y="2474648"/>
            <a:ext cx="5820064" cy="4190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C8B6B-0B51-415B-B181-5952BA6C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91" y="283729"/>
            <a:ext cx="3924300" cy="6477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93BD6A-5104-419F-987D-7156F95200DF}"/>
              </a:ext>
            </a:extLst>
          </p:cNvPr>
          <p:cNvCxnSpPr>
            <a:cxnSpLocks/>
          </p:cNvCxnSpPr>
          <p:nvPr/>
        </p:nvCxnSpPr>
        <p:spPr>
          <a:xfrm>
            <a:off x="1662545" y="2586182"/>
            <a:ext cx="7887855" cy="10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CBC30F1-400C-42AA-AC54-61824D2E10F6}"/>
              </a:ext>
            </a:extLst>
          </p:cNvPr>
          <p:cNvCxnSpPr/>
          <p:nvPr/>
        </p:nvCxnSpPr>
        <p:spPr>
          <a:xfrm>
            <a:off x="2881745" y="5495636"/>
            <a:ext cx="5588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8499F5A-A653-4259-89FE-2847D150A042}"/>
              </a:ext>
            </a:extLst>
          </p:cNvPr>
          <p:cNvSpPr txBox="1"/>
          <p:nvPr/>
        </p:nvSpPr>
        <p:spPr>
          <a:xfrm>
            <a:off x="267855" y="1681018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mybatis</a:t>
            </a:r>
            <a:r>
              <a:rPr lang="zh-CN" altLang="en-US" dirty="0"/>
              <a:t>官网拷贝，指定配置文件的路径</a:t>
            </a:r>
          </a:p>
        </p:txBody>
      </p:sp>
    </p:spTree>
    <p:extLst>
      <p:ext uri="{BB962C8B-B14F-4D97-AF65-F5344CB8AC3E}">
        <p14:creationId xmlns:p14="http://schemas.microsoft.com/office/powerpoint/2010/main" val="113283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36ED-3429-4D5D-9318-28E621BF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逆向成功后测试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BD38D-D12E-4752-BBBF-BCA56769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1" y="1851602"/>
            <a:ext cx="4317364" cy="4742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DFC8BF-9FE1-478D-B862-EE572222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380424" cy="35929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E01D8F-251B-4D4C-9006-EF33F7BC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21890"/>
            <a:ext cx="5874616" cy="106811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97C64EE-ACD7-4F7A-B549-03BC0E2ACA1C}"/>
              </a:ext>
            </a:extLst>
          </p:cNvPr>
          <p:cNvSpPr txBox="1"/>
          <p:nvPr/>
        </p:nvSpPr>
        <p:spPr>
          <a:xfrm>
            <a:off x="6096000" y="4911379"/>
            <a:ext cx="505138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批量生成数据的时候，可以使用循环单个插入，这里选择</a:t>
            </a:r>
            <a:r>
              <a:rPr lang="en-US" altLang="zh-CN" sz="1100" dirty="0" err="1"/>
              <a:t>SqlSession</a:t>
            </a:r>
            <a:r>
              <a:rPr lang="zh-CN" altLang="en-US" sz="1100" dirty="0"/>
              <a:t>的方式插入</a:t>
            </a:r>
            <a:endParaRPr lang="en-US" altLang="zh-CN" sz="1100" dirty="0"/>
          </a:p>
          <a:p>
            <a:r>
              <a:rPr lang="zh-CN" altLang="en-US" sz="1100" dirty="0"/>
              <a:t>需要在</a:t>
            </a:r>
            <a:r>
              <a:rPr lang="en-US" altLang="zh-CN" sz="1100" dirty="0"/>
              <a:t>Spring</a:t>
            </a:r>
            <a:r>
              <a:rPr lang="zh-CN" altLang="en-US" sz="1100" dirty="0"/>
              <a:t>的配置文件中注入</a:t>
            </a:r>
            <a:r>
              <a:rPr lang="en-US" altLang="zh-CN" sz="1100" dirty="0" err="1"/>
              <a:t>SqlSession</a:t>
            </a:r>
            <a:r>
              <a:rPr lang="zh-CN" altLang="en-US" sz="1100" dirty="0"/>
              <a:t>对象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95D722-5FB8-4862-8B8F-DB340F27D394}"/>
              </a:ext>
            </a:extLst>
          </p:cNvPr>
          <p:cNvCxnSpPr/>
          <p:nvPr/>
        </p:nvCxnSpPr>
        <p:spPr>
          <a:xfrm>
            <a:off x="1838036" y="3592945"/>
            <a:ext cx="4341091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118A121-CA5E-4834-8B74-26671427337A}"/>
              </a:ext>
            </a:extLst>
          </p:cNvPr>
          <p:cNvSpPr/>
          <p:nvPr/>
        </p:nvSpPr>
        <p:spPr>
          <a:xfrm>
            <a:off x="838200" y="4904723"/>
            <a:ext cx="3650673" cy="129287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C2C8D9-BC74-43D8-873A-730E06A655CA}"/>
              </a:ext>
            </a:extLst>
          </p:cNvPr>
          <p:cNvSpPr txBox="1"/>
          <p:nvPr/>
        </p:nvSpPr>
        <p:spPr>
          <a:xfrm>
            <a:off x="6158983" y="4015517"/>
            <a:ext cx="2340705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用户名使用</a:t>
            </a:r>
            <a:r>
              <a:rPr lang="en-US" altLang="zh-CN" sz="1100" dirty="0"/>
              <a:t>UUID</a:t>
            </a:r>
            <a:r>
              <a:rPr lang="zh-CN" altLang="en-US" sz="1100" dirty="0"/>
              <a:t>生成，保持唯一性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8CDC7F-9F64-490C-BFA0-99C1F6B66AB7}"/>
              </a:ext>
            </a:extLst>
          </p:cNvPr>
          <p:cNvCxnSpPr/>
          <p:nvPr/>
        </p:nvCxnSpPr>
        <p:spPr>
          <a:xfrm flipV="1">
            <a:off x="4008581" y="4320414"/>
            <a:ext cx="2087419" cy="110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89496-86DF-42FC-AE9B-B25CA090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测试后检查数据库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6D47-23F5-4888-9550-EAA8F371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查看是否有数据生成</a:t>
            </a:r>
          </a:p>
        </p:txBody>
      </p:sp>
    </p:spTree>
    <p:extLst>
      <p:ext uri="{BB962C8B-B14F-4D97-AF65-F5344CB8AC3E}">
        <p14:creationId xmlns:p14="http://schemas.microsoft.com/office/powerpoint/2010/main" val="392924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5667-258D-4263-BC03-CE85F2A5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技术点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2840C-3244-4711-8026-9DD8B9D0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-</a:t>
            </a:r>
            <a:r>
              <a:rPr lang="zh-CN" altLang="zh-CN" dirty="0"/>
              <a:t>基础框架：</a:t>
            </a:r>
            <a:r>
              <a:rPr lang="en-US" altLang="zh-CN" dirty="0" err="1"/>
              <a:t>SpringMVC+Spring+MyBatis</a:t>
            </a:r>
            <a:endParaRPr lang="zh-CN" altLang="zh-CN" dirty="0"/>
          </a:p>
          <a:p>
            <a:r>
              <a:rPr lang="en-US" altLang="zh-CN" dirty="0"/>
              <a:t>	-</a:t>
            </a:r>
            <a:r>
              <a:rPr lang="zh-CN" altLang="zh-CN" dirty="0"/>
              <a:t>数据库：</a:t>
            </a:r>
            <a:r>
              <a:rPr lang="en-US" altLang="zh-CN" dirty="0"/>
              <a:t>MySQL</a:t>
            </a:r>
            <a:endParaRPr lang="zh-CN" altLang="zh-CN" dirty="0"/>
          </a:p>
          <a:p>
            <a:r>
              <a:rPr lang="en-US" altLang="zh-CN" dirty="0"/>
              <a:t>	-</a:t>
            </a:r>
            <a:r>
              <a:rPr lang="zh-CN" altLang="zh-CN" dirty="0"/>
              <a:t>前端框架：</a:t>
            </a:r>
            <a:r>
              <a:rPr lang="en-US" altLang="zh-CN" dirty="0" err="1"/>
              <a:t>BootStrap</a:t>
            </a:r>
            <a:r>
              <a:rPr lang="zh-CN" altLang="zh-CN" dirty="0"/>
              <a:t>快速搭建</a:t>
            </a:r>
          </a:p>
          <a:p>
            <a:r>
              <a:rPr lang="en-US" altLang="zh-CN" dirty="0"/>
              <a:t>	-</a:t>
            </a:r>
            <a:r>
              <a:rPr lang="zh-CN" altLang="zh-CN" dirty="0"/>
              <a:t>项目依赖管理：</a:t>
            </a:r>
            <a:r>
              <a:rPr lang="en-US" altLang="zh-CN" dirty="0"/>
              <a:t>Maven</a:t>
            </a:r>
            <a:endParaRPr lang="zh-CN" altLang="zh-CN" dirty="0"/>
          </a:p>
          <a:p>
            <a:r>
              <a:rPr lang="en-US" altLang="zh-CN" dirty="0"/>
              <a:t>	-</a:t>
            </a:r>
            <a:r>
              <a:rPr lang="zh-CN" altLang="zh-CN" dirty="0"/>
              <a:t>分页：</a:t>
            </a:r>
            <a:r>
              <a:rPr lang="en-US" altLang="zh-CN" dirty="0" err="1"/>
              <a:t>pagehelper</a:t>
            </a:r>
            <a:r>
              <a:rPr lang="zh-CN" altLang="zh-CN" dirty="0"/>
              <a:t>（</a:t>
            </a:r>
            <a:r>
              <a:rPr lang="en-US" altLang="zh-CN" dirty="0" err="1"/>
              <a:t>Mybatis</a:t>
            </a:r>
            <a:r>
              <a:rPr lang="zh-CN" altLang="zh-CN" dirty="0"/>
              <a:t>的工具）</a:t>
            </a:r>
          </a:p>
          <a:p>
            <a:r>
              <a:rPr lang="en-US" altLang="zh-CN" dirty="0"/>
              <a:t>	-</a:t>
            </a:r>
            <a:r>
              <a:rPr lang="zh-CN" altLang="zh-CN" dirty="0"/>
              <a:t>逆向工程：</a:t>
            </a:r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595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FE1B-594C-46F4-8CBB-5584B196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30133-07E1-4C80-B510-174FB13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查询和分页的后台代码编写</a:t>
            </a:r>
            <a:endParaRPr lang="en-US" altLang="zh-CN" dirty="0"/>
          </a:p>
          <a:p>
            <a:r>
              <a:rPr lang="zh-CN" altLang="en-US" dirty="0"/>
              <a:t>搭建</a:t>
            </a:r>
            <a:r>
              <a:rPr lang="en-US" altLang="zh-CN" dirty="0"/>
              <a:t>UI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返回分页页面</a:t>
            </a:r>
            <a:endParaRPr lang="en-US" altLang="zh-CN" dirty="0"/>
          </a:p>
          <a:p>
            <a:r>
              <a:rPr lang="zh-CN" altLang="en-US" dirty="0"/>
              <a:t>新增员工信息</a:t>
            </a:r>
            <a:endParaRPr lang="en-US" altLang="zh-CN" dirty="0"/>
          </a:p>
          <a:p>
            <a:r>
              <a:rPr lang="zh-CN" altLang="en-US" dirty="0"/>
              <a:t>修改员工信息</a:t>
            </a:r>
            <a:endParaRPr lang="en-US" altLang="zh-CN" dirty="0"/>
          </a:p>
          <a:p>
            <a:r>
              <a:rPr lang="zh-CN" altLang="en-US" dirty="0"/>
              <a:t>删除员工记录</a:t>
            </a:r>
          </a:p>
        </p:txBody>
      </p:sp>
    </p:spTree>
    <p:extLst>
      <p:ext uri="{BB962C8B-B14F-4D97-AF65-F5344CB8AC3E}">
        <p14:creationId xmlns:p14="http://schemas.microsoft.com/office/powerpoint/2010/main" val="4105614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CD13-3E4C-4A43-993B-8749483A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查询和分页的后台代码编写</a:t>
            </a:r>
            <a:r>
              <a:rPr lang="en-US" altLang="zh-CN" dirty="0"/>
              <a:t>-</a:t>
            </a:r>
            <a:r>
              <a:rPr lang="zh-CN" altLang="en-US" dirty="0"/>
              <a:t>第一版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351-4E87-4B4A-A663-5F180AE2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逻辑：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 err="1"/>
              <a:t>index.jsp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 err="1"/>
              <a:t>index.jsp</a:t>
            </a:r>
            <a:r>
              <a:rPr lang="zh-CN" altLang="en-US" dirty="0"/>
              <a:t>转发请求（</a:t>
            </a:r>
            <a:r>
              <a:rPr lang="en-US" altLang="zh-CN" dirty="0"/>
              <a:t>URI</a:t>
            </a:r>
            <a:r>
              <a:rPr lang="zh-CN" altLang="en-US" dirty="0"/>
              <a:t>为</a:t>
            </a:r>
            <a:r>
              <a:rPr lang="en-US" altLang="zh-CN" dirty="0"/>
              <a:t>/</a:t>
            </a:r>
            <a:r>
              <a:rPr lang="en-US" altLang="zh-CN" dirty="0" err="1"/>
              <a:t>emps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层的</a:t>
            </a:r>
            <a:r>
              <a:rPr lang="en-US" altLang="zh-CN" dirty="0" err="1"/>
              <a:t>EmployeeController</a:t>
            </a:r>
            <a:r>
              <a:rPr lang="zh-CN" altLang="en-US" dirty="0"/>
              <a:t>接收请求，查出员工数据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Model</a:t>
            </a:r>
            <a:r>
              <a:rPr lang="zh-CN" altLang="en-US" dirty="0"/>
              <a:t>交给</a:t>
            </a:r>
            <a:r>
              <a:rPr lang="en-US" altLang="zh-CN" dirty="0" err="1"/>
              <a:t>list.jsp</a:t>
            </a:r>
            <a:r>
              <a:rPr lang="zh-CN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3226163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CD13-3E4C-4A43-993B-8749483A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A3BCA5-1714-4987-B331-FA1FD927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5835"/>
            <a:ext cx="9096375" cy="904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589F9E-44B9-4BB5-A603-7B2F2C6D12EF}"/>
              </a:ext>
            </a:extLst>
          </p:cNvPr>
          <p:cNvSpPr txBox="1"/>
          <p:nvPr/>
        </p:nvSpPr>
        <p:spPr>
          <a:xfrm>
            <a:off x="748146" y="1406503"/>
            <a:ext cx="704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前端页面显示的数据是：</a:t>
            </a:r>
            <a:r>
              <a:rPr lang="en-US" altLang="zh-CN" dirty="0" err="1"/>
              <a:t>empId</a:t>
            </a:r>
            <a:r>
              <a:rPr lang="en-US" altLang="zh-CN" dirty="0"/>
              <a:t>/</a:t>
            </a:r>
            <a:r>
              <a:rPr lang="en-US" altLang="zh-CN" dirty="0" err="1"/>
              <a:t>empName</a:t>
            </a:r>
            <a:r>
              <a:rPr lang="en-US" altLang="zh-CN" dirty="0"/>
              <a:t>/gender/email/</a:t>
            </a:r>
            <a:r>
              <a:rPr lang="en-US" altLang="zh-CN" dirty="0" err="1"/>
              <a:t>deptName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36A78C-24BF-4555-AC93-4E0C69E35EEA}"/>
              </a:ext>
            </a:extLst>
          </p:cNvPr>
          <p:cNvSpPr txBox="1"/>
          <p:nvPr/>
        </p:nvSpPr>
        <p:spPr>
          <a:xfrm>
            <a:off x="838200" y="2900218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需要在</a:t>
            </a:r>
            <a:r>
              <a:rPr lang="en-US" altLang="zh-CN" dirty="0"/>
              <a:t>employee</a:t>
            </a:r>
            <a:r>
              <a:rPr lang="zh-CN" altLang="en-US" dirty="0"/>
              <a:t>实体类中添加</a:t>
            </a:r>
            <a:r>
              <a:rPr lang="en-US" altLang="zh-CN" dirty="0"/>
              <a:t>department</a:t>
            </a:r>
            <a:r>
              <a:rPr lang="zh-CN" altLang="en-US" dirty="0"/>
              <a:t>对象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33AA2F-1A52-438F-9636-48C34AE8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6" y="3812288"/>
            <a:ext cx="2689082" cy="16834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C4F466-9493-470E-B632-D522B7453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562" y="3588451"/>
            <a:ext cx="3952875" cy="4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A9EB72-6E56-4D80-BB67-8CB4F0E21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562" y="4192517"/>
            <a:ext cx="492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5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478457A-010F-4CD3-AD74-EEF5E6A94939}"/>
              </a:ext>
            </a:extLst>
          </p:cNvPr>
          <p:cNvSpPr/>
          <p:nvPr/>
        </p:nvSpPr>
        <p:spPr>
          <a:xfrm>
            <a:off x="3851561" y="2984500"/>
            <a:ext cx="8340439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50B7CD-B434-4F55-8159-CCE9F17B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01D3A4-0C06-4EA5-8DCA-B102B476D95F}"/>
              </a:ext>
            </a:extLst>
          </p:cNvPr>
          <p:cNvSpPr txBox="1"/>
          <p:nvPr/>
        </p:nvSpPr>
        <p:spPr>
          <a:xfrm>
            <a:off x="838200" y="1475244"/>
            <a:ext cx="47740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默认生成的</a:t>
            </a:r>
            <a:r>
              <a:rPr lang="en-US" altLang="zh-CN" sz="1100" dirty="0" err="1"/>
              <a:t>employeemapper</a:t>
            </a:r>
            <a:r>
              <a:rPr lang="zh-CN" altLang="en-US" sz="1100" dirty="0"/>
              <a:t>接口是不带有联合查询员工和部门信息的方法</a:t>
            </a:r>
            <a:endParaRPr lang="en-US" altLang="zh-CN" sz="1100" dirty="0"/>
          </a:p>
          <a:p>
            <a:r>
              <a:rPr lang="zh-CN" altLang="en-US" sz="1100" dirty="0"/>
              <a:t>此处需要增加</a:t>
            </a:r>
            <a:r>
              <a:rPr lang="en-US" altLang="zh-CN" sz="1100" dirty="0"/>
              <a:t>2</a:t>
            </a:r>
            <a:r>
              <a:rPr lang="zh-CN" altLang="en-US" sz="1100" dirty="0"/>
              <a:t>个方法</a:t>
            </a:r>
            <a:endParaRPr lang="en-US" altLang="zh-CN" sz="1100" dirty="0"/>
          </a:p>
          <a:p>
            <a:r>
              <a:rPr lang="zh-CN" altLang="en-US" sz="1100" dirty="0"/>
              <a:t>对应需要修改</a:t>
            </a:r>
            <a:r>
              <a:rPr lang="en-US" altLang="zh-CN" sz="1100" dirty="0"/>
              <a:t>mapper</a:t>
            </a:r>
            <a:r>
              <a:rPr lang="zh-CN" altLang="en-US" sz="1100" dirty="0"/>
              <a:t>的映射文件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839916-0D98-4687-80B1-A38E77A2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" y="2540000"/>
            <a:ext cx="2890938" cy="28427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2ED721-9FBD-4939-BC61-72862956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62" y="2248444"/>
            <a:ext cx="4292599" cy="67383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7160D43-8C28-45F7-A429-D5B2CA65A6D6}"/>
              </a:ext>
            </a:extLst>
          </p:cNvPr>
          <p:cNvCxnSpPr/>
          <p:nvPr/>
        </p:nvCxnSpPr>
        <p:spPr>
          <a:xfrm flipV="1">
            <a:off x="2403193" y="2678545"/>
            <a:ext cx="1448368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8D25CC8-2F96-4CCF-9897-958A2F169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762" y="3480038"/>
            <a:ext cx="4292599" cy="15338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AB8939-DB33-42E6-A94D-D106EC4A8EC1}"/>
              </a:ext>
            </a:extLst>
          </p:cNvPr>
          <p:cNvSpPr txBox="1"/>
          <p:nvPr/>
        </p:nvSpPr>
        <p:spPr>
          <a:xfrm>
            <a:off x="3927762" y="3085097"/>
            <a:ext cx="2550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参考不带返回部门信息的</a:t>
            </a:r>
            <a:r>
              <a:rPr lang="en-US" altLang="zh-CN" sz="1100" dirty="0" err="1"/>
              <a:t>sql</a:t>
            </a:r>
            <a:r>
              <a:rPr lang="zh-CN" altLang="en-US" sz="1100" dirty="0"/>
              <a:t>语句编写</a:t>
            </a:r>
            <a:endParaRPr lang="en-US" altLang="zh-CN" sz="1100" dirty="0"/>
          </a:p>
          <a:p>
            <a:r>
              <a:rPr lang="en-US" altLang="zh-CN" sz="1100" dirty="0"/>
              <a:t>xml</a:t>
            </a:r>
            <a:r>
              <a:rPr lang="zh-CN" altLang="en-US" sz="1100" dirty="0"/>
              <a:t>的返回结果需要重新封装</a:t>
            </a:r>
            <a:r>
              <a:rPr lang="en-US" altLang="zh-CN" sz="1100" dirty="0" err="1"/>
              <a:t>resultmap</a:t>
            </a:r>
            <a:endParaRPr lang="zh-CN" altLang="en-US" sz="11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F927E8-915F-4C88-B8E9-2BD223F20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01" y="5246808"/>
            <a:ext cx="3574184" cy="9378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EA59282-F03A-48A1-BA3A-76C0564CB420}"/>
              </a:ext>
            </a:extLst>
          </p:cNvPr>
          <p:cNvSpPr txBox="1"/>
          <p:nvPr/>
        </p:nvSpPr>
        <p:spPr>
          <a:xfrm>
            <a:off x="3927762" y="5019120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相同的</a:t>
            </a:r>
            <a:r>
              <a:rPr lang="en-US" altLang="zh-CN" sz="1100" dirty="0" err="1"/>
              <a:t>sql</a:t>
            </a:r>
            <a:r>
              <a:rPr lang="zh-CN" altLang="en-US" sz="1100" dirty="0"/>
              <a:t>部分重新抽取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6D5B9D-958E-4116-8C6A-5F2A4D5CD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102" y="3072822"/>
            <a:ext cx="2890938" cy="20771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EB0CB9-BD6F-44BB-8A92-BC6510DA7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3102" y="5330233"/>
            <a:ext cx="3345440" cy="1126622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85EDAA-8D9F-474A-8746-667D8029FCA8}"/>
              </a:ext>
            </a:extLst>
          </p:cNvPr>
          <p:cNvCxnSpPr/>
          <p:nvPr/>
        </p:nvCxnSpPr>
        <p:spPr>
          <a:xfrm>
            <a:off x="2278380" y="5212143"/>
            <a:ext cx="1356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50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8CA5E47-96E5-4D1F-9022-11A3DFCBC11F}"/>
              </a:ext>
            </a:extLst>
          </p:cNvPr>
          <p:cNvSpPr/>
          <p:nvPr/>
        </p:nvSpPr>
        <p:spPr>
          <a:xfrm>
            <a:off x="7642791" y="729673"/>
            <a:ext cx="3572970" cy="4354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D7CFB52-7B21-4F79-9B85-74F7F9380DB3}"/>
              </a:ext>
            </a:extLst>
          </p:cNvPr>
          <p:cNvSpPr/>
          <p:nvPr/>
        </p:nvSpPr>
        <p:spPr>
          <a:xfrm>
            <a:off x="7725432" y="2611506"/>
            <a:ext cx="3312024" cy="238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EmployeeMapper.java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776F6D-3FB2-4348-A0ED-08BFFD945D74}"/>
              </a:ext>
            </a:extLst>
          </p:cNvPr>
          <p:cNvSpPr/>
          <p:nvPr/>
        </p:nvSpPr>
        <p:spPr>
          <a:xfrm>
            <a:off x="3847662" y="729673"/>
            <a:ext cx="3572970" cy="220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4B3C84-B497-4C9A-A0EF-14A81C1F876A}"/>
              </a:ext>
            </a:extLst>
          </p:cNvPr>
          <p:cNvSpPr/>
          <p:nvPr/>
        </p:nvSpPr>
        <p:spPr>
          <a:xfrm>
            <a:off x="138545" y="729673"/>
            <a:ext cx="3404317" cy="61283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CFD1EC-64CB-49F9-8A3C-53EB781FA4F9}"/>
              </a:ext>
            </a:extLst>
          </p:cNvPr>
          <p:cNvSpPr/>
          <p:nvPr/>
        </p:nvSpPr>
        <p:spPr>
          <a:xfrm>
            <a:off x="7725432" y="1080582"/>
            <a:ext cx="3312024" cy="118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EmployeeMapper.java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A41E76-D339-4888-BA30-FAE5D737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539"/>
            <a:ext cx="10515600" cy="1325563"/>
          </a:xfrm>
        </p:spPr>
        <p:txBody>
          <a:bodyPr/>
          <a:lstStyle/>
          <a:p>
            <a:r>
              <a:rPr lang="zh-CN" altLang="en-US" dirty="0"/>
              <a:t>流程图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BEBE7C-D36F-407B-B84F-4108718CEB31}"/>
              </a:ext>
            </a:extLst>
          </p:cNvPr>
          <p:cNvGrpSpPr/>
          <p:nvPr/>
        </p:nvGrpSpPr>
        <p:grpSpPr>
          <a:xfrm>
            <a:off x="215442" y="1144382"/>
            <a:ext cx="3219889" cy="2084893"/>
            <a:chOff x="0" y="736414"/>
            <a:chExt cx="4640919" cy="204373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DD41E2-66AA-41D3-BFCF-1A958EE4A65F}"/>
                </a:ext>
              </a:extLst>
            </p:cNvPr>
            <p:cNvSpPr/>
            <p:nvPr/>
          </p:nvSpPr>
          <p:spPr>
            <a:xfrm>
              <a:off x="0" y="736414"/>
              <a:ext cx="4640919" cy="204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 err="1"/>
                <a:t>index.jsp</a:t>
              </a:r>
              <a:endParaRPr lang="zh-CN" altLang="en-US" sz="1100" dirty="0"/>
            </a:p>
            <a:p>
              <a:pPr algn="ctr"/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DF2997-6E6F-4683-8488-79C4FC085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040064"/>
              <a:ext cx="4249116" cy="166109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D4C456-6E15-4249-BA9C-8A9C40192047}"/>
              </a:ext>
            </a:extLst>
          </p:cNvPr>
          <p:cNvGrpSpPr/>
          <p:nvPr/>
        </p:nvGrpSpPr>
        <p:grpSpPr>
          <a:xfrm>
            <a:off x="215442" y="3388871"/>
            <a:ext cx="3219888" cy="3389745"/>
            <a:chOff x="5194439" y="572655"/>
            <a:chExt cx="4640918" cy="45350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795E04-60AB-49D8-BCCD-2EF4F0C94FCF}"/>
                </a:ext>
              </a:extLst>
            </p:cNvPr>
            <p:cNvSpPr/>
            <p:nvPr/>
          </p:nvSpPr>
          <p:spPr>
            <a:xfrm>
              <a:off x="5194439" y="572655"/>
              <a:ext cx="4640918" cy="453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EmployeeController.java</a:t>
              </a:r>
              <a:endParaRPr lang="zh-CN" altLang="en-US" sz="1100" dirty="0"/>
            </a:p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D4F95A5-3A31-4575-9945-1C03E1570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1163" y="999692"/>
              <a:ext cx="3524250" cy="10763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648011-B5CA-4EDE-BB85-4657ADEB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1163" y="2076017"/>
              <a:ext cx="4514193" cy="2734026"/>
            </a:xfrm>
            <a:prstGeom prst="rect">
              <a:avLst/>
            </a:prstGeom>
          </p:spPr>
        </p:pic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E6B433-2857-4AC6-87B1-B3E7704D3A84}"/>
              </a:ext>
            </a:extLst>
          </p:cNvPr>
          <p:cNvCxnSpPr/>
          <p:nvPr/>
        </p:nvCxnSpPr>
        <p:spPr>
          <a:xfrm>
            <a:off x="794327" y="1782618"/>
            <a:ext cx="387928" cy="3301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D0598C-E962-4680-AF76-438D1FE25E3D}"/>
              </a:ext>
            </a:extLst>
          </p:cNvPr>
          <p:cNvGrpSpPr/>
          <p:nvPr/>
        </p:nvGrpSpPr>
        <p:grpSpPr>
          <a:xfrm>
            <a:off x="3847662" y="1144382"/>
            <a:ext cx="3494949" cy="1578921"/>
            <a:chOff x="4073236" y="998024"/>
            <a:chExt cx="3494949" cy="157892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1901FC5-ECA5-4487-88C0-4BA9BB23B017}"/>
                </a:ext>
              </a:extLst>
            </p:cNvPr>
            <p:cNvSpPr/>
            <p:nvPr/>
          </p:nvSpPr>
          <p:spPr>
            <a:xfrm>
              <a:off x="4073236" y="998024"/>
              <a:ext cx="3494949" cy="1578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EmployeeService.java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55C2D9B-91E9-4761-91D6-84646168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0065" y="1355204"/>
              <a:ext cx="2890143" cy="115794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3934B75-9930-4EEB-9A54-0878CBE3A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962" y="1562957"/>
            <a:ext cx="2820694" cy="439322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3549B46-B286-43F0-84A7-AD18417EA9C1}"/>
              </a:ext>
            </a:extLst>
          </p:cNvPr>
          <p:cNvCxnSpPr/>
          <p:nvPr/>
        </p:nvCxnSpPr>
        <p:spPr>
          <a:xfrm flipV="1">
            <a:off x="2004291" y="2448490"/>
            <a:ext cx="2207491" cy="328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3E723EAA-9AB9-474E-A0D7-A2617B1E9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32" y="2917023"/>
            <a:ext cx="2890938" cy="207710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0D821C-3D2E-46D5-A2F2-EB75255A3B3F}"/>
              </a:ext>
            </a:extLst>
          </p:cNvPr>
          <p:cNvCxnSpPr/>
          <p:nvPr/>
        </p:nvCxnSpPr>
        <p:spPr>
          <a:xfrm flipV="1">
            <a:off x="5338618" y="1699491"/>
            <a:ext cx="2798618" cy="748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864FFB-F589-4D69-BD3E-3C473FE0B90C}"/>
              </a:ext>
            </a:extLst>
          </p:cNvPr>
          <p:cNvCxnSpPr>
            <a:cxnSpLocks/>
          </p:cNvCxnSpPr>
          <p:nvPr/>
        </p:nvCxnSpPr>
        <p:spPr>
          <a:xfrm>
            <a:off x="8876145" y="1782618"/>
            <a:ext cx="0" cy="177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79DD4EF-F389-41FE-84B6-45F954AF6B9E}"/>
              </a:ext>
            </a:extLst>
          </p:cNvPr>
          <p:cNvSpPr/>
          <p:nvPr/>
        </p:nvSpPr>
        <p:spPr>
          <a:xfrm>
            <a:off x="8386618" y="5957455"/>
            <a:ext cx="1828800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EC7AF123-0AD0-4282-9E8B-B6D9F69B6878}"/>
              </a:ext>
            </a:extLst>
          </p:cNvPr>
          <p:cNvSpPr/>
          <p:nvPr/>
        </p:nvSpPr>
        <p:spPr>
          <a:xfrm>
            <a:off x="9060873" y="5083743"/>
            <a:ext cx="184727" cy="8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A31DED-293C-427E-9BC6-B58BB713E0B4}"/>
              </a:ext>
            </a:extLst>
          </p:cNvPr>
          <p:cNvSpPr txBox="1"/>
          <p:nvPr/>
        </p:nvSpPr>
        <p:spPr>
          <a:xfrm>
            <a:off x="2396669" y="5402211"/>
            <a:ext cx="2597186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这里的对象都是自动注入的</a:t>
            </a:r>
            <a:r>
              <a:rPr lang="en-US" altLang="zh-CN" sz="1100" dirty="0" err="1"/>
              <a:t>byType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从前端带过来的默认请求参数为</a:t>
            </a:r>
            <a:r>
              <a:rPr lang="en-US" altLang="zh-CN" sz="1100" dirty="0" err="1"/>
              <a:t>pn</a:t>
            </a:r>
            <a:r>
              <a:rPr lang="en-US" altLang="zh-CN" sz="1100" dirty="0"/>
              <a:t>=1</a:t>
            </a:r>
          </a:p>
          <a:p>
            <a:r>
              <a:rPr lang="zh-CN" altLang="en-US" sz="1100" dirty="0"/>
              <a:t>以</a:t>
            </a:r>
            <a:r>
              <a:rPr lang="en-US" altLang="zh-CN" sz="1100" dirty="0"/>
              <a:t>?</a:t>
            </a:r>
            <a:r>
              <a:rPr lang="en-US" altLang="zh-CN" sz="1100" dirty="0" err="1"/>
              <a:t>pn</a:t>
            </a:r>
            <a:r>
              <a:rPr lang="en-US" altLang="zh-CN" sz="1100" dirty="0"/>
              <a:t>=1</a:t>
            </a:r>
            <a:r>
              <a:rPr lang="zh-CN" altLang="en-US" sz="1100" dirty="0"/>
              <a:t>的形式拼接在</a:t>
            </a:r>
            <a:r>
              <a:rPr lang="en-US" altLang="zh-CN" sz="1100" dirty="0" err="1"/>
              <a:t>url</a:t>
            </a:r>
            <a:r>
              <a:rPr lang="zh-CN" altLang="en-US" sz="1100" dirty="0"/>
              <a:t>后面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这里写死了每页显示</a:t>
            </a:r>
            <a:r>
              <a:rPr lang="en-US" altLang="zh-CN" sz="1100" dirty="0"/>
              <a:t>5</a:t>
            </a:r>
            <a:r>
              <a:rPr lang="zh-CN" altLang="en-US" sz="1100" dirty="0"/>
              <a:t>条数据</a:t>
            </a:r>
          </a:p>
        </p:txBody>
      </p:sp>
    </p:spTree>
    <p:extLst>
      <p:ext uri="{BB962C8B-B14F-4D97-AF65-F5344CB8AC3E}">
        <p14:creationId xmlns:p14="http://schemas.microsoft.com/office/powerpoint/2010/main" val="3706042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19477-A69D-4A21-A2B0-6156958E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B6D4C-2804-4865-AB93-7E93FBC2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100" dirty="0"/>
              <a:t>分页使用的是</a:t>
            </a:r>
            <a:r>
              <a:rPr lang="en-US" altLang="zh-CN" sz="1100" dirty="0" err="1"/>
              <a:t>PageHelper</a:t>
            </a:r>
            <a:r>
              <a:rPr lang="zh-CN" altLang="en-US" sz="1100" dirty="0"/>
              <a:t>插件</a:t>
            </a:r>
            <a:endParaRPr lang="en-US" altLang="zh-CN" sz="1100" dirty="0"/>
          </a:p>
          <a:p>
            <a:r>
              <a:rPr lang="zh-CN" altLang="en-US" sz="1100" dirty="0"/>
              <a:t>在</a:t>
            </a:r>
            <a:r>
              <a:rPr lang="en-US" altLang="zh-CN" sz="1100" dirty="0"/>
              <a:t>Controller</a:t>
            </a:r>
            <a:r>
              <a:rPr lang="zh-CN" altLang="en-US" sz="1100" dirty="0"/>
              <a:t>中使用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DCBB23-1E2F-48F8-A77C-F071B212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08274"/>
            <a:ext cx="5829451" cy="38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12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12F331-0720-4463-A320-1AC2A59B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15513"/>
            <a:ext cx="6957002" cy="400128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922843E-0223-435B-B694-0A743E911AE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Bootstrap</a:t>
            </a:r>
            <a:r>
              <a:rPr lang="zh-CN" altLang="en-US"/>
              <a:t>搭建</a:t>
            </a:r>
            <a:r>
              <a:rPr lang="en-US" altLang="zh-CN"/>
              <a:t>UI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8352B-8F6E-4EDB-A41A-66B30E43E572}"/>
              </a:ext>
            </a:extLst>
          </p:cNvPr>
          <p:cNvSpPr txBox="1"/>
          <p:nvPr/>
        </p:nvSpPr>
        <p:spPr>
          <a:xfrm>
            <a:off x="990600" y="1658422"/>
            <a:ext cx="665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基本环境的准备：</a:t>
            </a:r>
            <a:r>
              <a:rPr lang="en-US" altLang="zh-CN" dirty="0"/>
              <a:t>EL</a:t>
            </a:r>
            <a:r>
              <a:rPr lang="zh-CN" altLang="en-US" dirty="0"/>
              <a:t>表达式</a:t>
            </a:r>
            <a:r>
              <a:rPr lang="en-US" altLang="zh-CN" dirty="0"/>
              <a:t>/</a:t>
            </a:r>
            <a:r>
              <a:rPr lang="en-US" altLang="zh-CN" dirty="0" err="1"/>
              <a:t>Jquery</a:t>
            </a:r>
            <a:r>
              <a:rPr lang="en-US" altLang="zh-CN" dirty="0"/>
              <a:t>/Bootstrap/</a:t>
            </a:r>
            <a:r>
              <a:rPr lang="zh-CN" altLang="en-US" dirty="0"/>
              <a:t>全局服务器的地址</a:t>
            </a:r>
          </a:p>
        </p:txBody>
      </p:sp>
    </p:spTree>
    <p:extLst>
      <p:ext uri="{BB962C8B-B14F-4D97-AF65-F5344CB8AC3E}">
        <p14:creationId xmlns:p14="http://schemas.microsoft.com/office/powerpoint/2010/main" val="288148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23C-7621-420F-B6E6-9056615A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搭建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07E5EFAC-7D13-413D-8415-CFF900A4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30" y="905165"/>
            <a:ext cx="4201397" cy="17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E5513B-A638-44D7-A8CF-A74A81C28F85}"/>
              </a:ext>
            </a:extLst>
          </p:cNvPr>
          <p:cNvSpPr txBox="1"/>
          <p:nvPr/>
        </p:nvSpPr>
        <p:spPr>
          <a:xfrm>
            <a:off x="838200" y="1420431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Bootstrap</a:t>
            </a:r>
            <a:r>
              <a:rPr lang="zh-CN" altLang="en-US" sz="1100" dirty="0"/>
              <a:t>官方提供的样式快速搭建</a:t>
            </a:r>
            <a:r>
              <a:rPr lang="en-US" altLang="zh-CN" sz="1100" dirty="0"/>
              <a:t>UI</a:t>
            </a:r>
          </a:p>
          <a:p>
            <a:r>
              <a:rPr lang="zh-CN" altLang="en-US" sz="1100" dirty="0"/>
              <a:t>页面放置在</a:t>
            </a:r>
            <a:r>
              <a:rPr lang="en-US" altLang="zh-CN" sz="1100" dirty="0"/>
              <a:t>1</a:t>
            </a:r>
            <a:r>
              <a:rPr lang="zh-CN" altLang="en-US" sz="1100" dirty="0"/>
              <a:t>个</a:t>
            </a:r>
            <a:r>
              <a:rPr lang="en-US" altLang="zh-CN" sz="1100" dirty="0"/>
              <a:t>container</a:t>
            </a:r>
            <a:r>
              <a:rPr lang="zh-CN" altLang="en-US" sz="1100" dirty="0"/>
              <a:t>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F091B-F247-4212-9A89-D84B7437C137}"/>
              </a:ext>
            </a:extLst>
          </p:cNvPr>
          <p:cNvSpPr txBox="1"/>
          <p:nvPr/>
        </p:nvSpPr>
        <p:spPr>
          <a:xfrm>
            <a:off x="152400" y="2034493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第</a:t>
            </a:r>
            <a:r>
              <a:rPr lang="en-US" altLang="zh-CN" sz="1100" dirty="0"/>
              <a:t>1</a:t>
            </a:r>
            <a:r>
              <a:rPr lang="zh-CN" altLang="en-US" sz="1100" dirty="0"/>
              <a:t>行标题和第</a:t>
            </a:r>
            <a:r>
              <a:rPr lang="en-US" altLang="zh-CN" sz="1100" dirty="0"/>
              <a:t>2</a:t>
            </a:r>
            <a:r>
              <a:rPr lang="zh-CN" altLang="en-US" sz="1100" dirty="0"/>
              <a:t>行的</a:t>
            </a:r>
            <a:r>
              <a:rPr lang="en-US" altLang="zh-CN" sz="1100" dirty="0"/>
              <a:t>2</a:t>
            </a:r>
            <a:r>
              <a:rPr lang="zh-CN" altLang="en-US" sz="1100" dirty="0"/>
              <a:t>个按钮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81FD04-218C-488E-AC9C-DF548783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45" y="2479278"/>
            <a:ext cx="5935326" cy="25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4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23C-7621-420F-B6E6-9056615A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搭建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07E5EFAC-7D13-413D-8415-CFF900A4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30" y="905165"/>
            <a:ext cx="4201397" cy="17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E5513B-A638-44D7-A8CF-A74A81C28F85}"/>
              </a:ext>
            </a:extLst>
          </p:cNvPr>
          <p:cNvSpPr txBox="1"/>
          <p:nvPr/>
        </p:nvSpPr>
        <p:spPr>
          <a:xfrm>
            <a:off x="838200" y="1420431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Bootstrap</a:t>
            </a:r>
            <a:r>
              <a:rPr lang="zh-CN" altLang="en-US" sz="1100" dirty="0"/>
              <a:t>官方提供的样式快速搭建</a:t>
            </a:r>
            <a:r>
              <a:rPr lang="en-US" altLang="zh-CN" sz="1100" dirty="0"/>
              <a:t>UI</a:t>
            </a:r>
          </a:p>
          <a:p>
            <a:r>
              <a:rPr lang="zh-CN" altLang="en-US" sz="1100" dirty="0"/>
              <a:t>页面放置在</a:t>
            </a:r>
            <a:r>
              <a:rPr lang="en-US" altLang="zh-CN" sz="1100" dirty="0"/>
              <a:t>1</a:t>
            </a:r>
            <a:r>
              <a:rPr lang="zh-CN" altLang="en-US" sz="1100" dirty="0"/>
              <a:t>个</a:t>
            </a:r>
            <a:r>
              <a:rPr lang="en-US" altLang="zh-CN" sz="1100" dirty="0"/>
              <a:t>container</a:t>
            </a:r>
            <a:r>
              <a:rPr lang="zh-CN" altLang="en-US" sz="1100" dirty="0"/>
              <a:t>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F091B-F247-4212-9A89-D84B7437C137}"/>
              </a:ext>
            </a:extLst>
          </p:cNvPr>
          <p:cNvSpPr txBox="1"/>
          <p:nvPr/>
        </p:nvSpPr>
        <p:spPr>
          <a:xfrm>
            <a:off x="152400" y="203449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表格数据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FB9E84-EB07-40E4-B94F-52147588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30939"/>
            <a:ext cx="6527505" cy="44619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7DC584-08CF-4700-A2BB-D130945A806F}"/>
              </a:ext>
            </a:extLst>
          </p:cNvPr>
          <p:cNvSpPr/>
          <p:nvPr/>
        </p:nvSpPr>
        <p:spPr>
          <a:xfrm>
            <a:off x="3999345" y="3851563"/>
            <a:ext cx="4906818" cy="1154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/>
              <a:t>数据解析：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en-US" altLang="zh-CN" sz="1100" dirty="0"/>
              <a:t>Controller</a:t>
            </a:r>
            <a:r>
              <a:rPr lang="zh-CN" altLang="en-US" sz="1100" dirty="0"/>
              <a:t>返回的</a:t>
            </a:r>
            <a:r>
              <a:rPr lang="en-US" altLang="zh-CN" sz="1100" dirty="0"/>
              <a:t>model</a:t>
            </a:r>
            <a:r>
              <a:rPr lang="zh-CN" altLang="en-US" sz="1100" dirty="0"/>
              <a:t>中</a:t>
            </a:r>
            <a:r>
              <a:rPr lang="en-US" altLang="zh-CN" sz="1100" dirty="0"/>
              <a:t>key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</a:t>
            </a:r>
            <a:r>
              <a:rPr lang="en-US" altLang="zh-CN" sz="1100" dirty="0"/>
              <a:t>value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的封装对象，真实的数据再</a:t>
            </a:r>
            <a:r>
              <a:rPr lang="en-US" altLang="zh-CN" sz="1100" dirty="0" err="1"/>
              <a:t>pageInfo.list</a:t>
            </a:r>
            <a:r>
              <a:rPr lang="zh-CN" altLang="en-US" sz="1100" dirty="0"/>
              <a:t>中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前端直接使用</a:t>
            </a:r>
            <a:r>
              <a:rPr lang="en-US" altLang="zh-CN" sz="1100" dirty="0"/>
              <a:t>EL</a:t>
            </a:r>
            <a:r>
              <a:rPr lang="zh-CN" altLang="en-US" sz="1100" dirty="0"/>
              <a:t>表达式，</a:t>
            </a:r>
            <a:r>
              <a:rPr lang="en-US" altLang="zh-CN" sz="1100" dirty="0"/>
              <a:t>${}</a:t>
            </a:r>
            <a:r>
              <a:rPr lang="zh-CN" altLang="en-US" sz="1100" dirty="0"/>
              <a:t>的形式进行解析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遍历数据并填充到表格</a:t>
            </a:r>
          </a:p>
        </p:txBody>
      </p:sp>
    </p:spTree>
    <p:extLst>
      <p:ext uri="{BB962C8B-B14F-4D97-AF65-F5344CB8AC3E}">
        <p14:creationId xmlns:p14="http://schemas.microsoft.com/office/powerpoint/2010/main" val="2658786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23C-7621-420F-B6E6-9056615A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搭建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07E5EFAC-7D13-413D-8415-CFF900A4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30" y="905165"/>
            <a:ext cx="4201397" cy="17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E5513B-A638-44D7-A8CF-A74A81C28F85}"/>
              </a:ext>
            </a:extLst>
          </p:cNvPr>
          <p:cNvSpPr txBox="1"/>
          <p:nvPr/>
        </p:nvSpPr>
        <p:spPr>
          <a:xfrm>
            <a:off x="838200" y="1420431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Bootstrap</a:t>
            </a:r>
            <a:r>
              <a:rPr lang="zh-CN" altLang="en-US" sz="1100" dirty="0"/>
              <a:t>官方提供的样式快速搭建</a:t>
            </a:r>
            <a:r>
              <a:rPr lang="en-US" altLang="zh-CN" sz="1100" dirty="0"/>
              <a:t>UI</a:t>
            </a:r>
          </a:p>
          <a:p>
            <a:r>
              <a:rPr lang="zh-CN" altLang="en-US" sz="1100" dirty="0"/>
              <a:t>页面放置在</a:t>
            </a:r>
            <a:r>
              <a:rPr lang="en-US" altLang="zh-CN" sz="1100" dirty="0"/>
              <a:t>1</a:t>
            </a:r>
            <a:r>
              <a:rPr lang="zh-CN" altLang="en-US" sz="1100" dirty="0"/>
              <a:t>个</a:t>
            </a:r>
            <a:r>
              <a:rPr lang="en-US" altLang="zh-CN" sz="1100" dirty="0"/>
              <a:t>container</a:t>
            </a:r>
            <a:r>
              <a:rPr lang="zh-CN" altLang="en-US" sz="1100" dirty="0"/>
              <a:t>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F091B-F247-4212-9A89-D84B7437C137}"/>
              </a:ext>
            </a:extLst>
          </p:cNvPr>
          <p:cNvSpPr txBox="1"/>
          <p:nvPr/>
        </p:nvSpPr>
        <p:spPr>
          <a:xfrm>
            <a:off x="152400" y="203449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分页信息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710E9E-3F7F-4E9F-B938-05B95B1D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74145"/>
            <a:ext cx="5712691" cy="44290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46076D0-63B5-4D69-B152-BCA74F3F2E1B}"/>
              </a:ext>
            </a:extLst>
          </p:cNvPr>
          <p:cNvSpPr/>
          <p:nvPr/>
        </p:nvSpPr>
        <p:spPr>
          <a:xfrm>
            <a:off x="6326911" y="3214401"/>
            <a:ext cx="4906818" cy="1154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/>
              <a:t>数据解析：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en-US" altLang="zh-CN" sz="1100" dirty="0"/>
              <a:t>Controller</a:t>
            </a:r>
            <a:r>
              <a:rPr lang="zh-CN" altLang="en-US" sz="1100" dirty="0"/>
              <a:t>返回的</a:t>
            </a:r>
            <a:r>
              <a:rPr lang="en-US" altLang="zh-CN" sz="1100" dirty="0"/>
              <a:t>model</a:t>
            </a:r>
            <a:r>
              <a:rPr lang="zh-CN" altLang="en-US" sz="1100" dirty="0"/>
              <a:t>中</a:t>
            </a:r>
            <a:r>
              <a:rPr lang="en-US" altLang="zh-CN" sz="1100" dirty="0"/>
              <a:t>key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</a:t>
            </a:r>
            <a:r>
              <a:rPr lang="en-US" altLang="zh-CN" sz="1100" dirty="0"/>
              <a:t>value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的封装对象，分页信息在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中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具体</a:t>
            </a:r>
            <a:r>
              <a:rPr lang="en-US" altLang="zh-CN" sz="1100" dirty="0"/>
              <a:t>API</a:t>
            </a:r>
            <a:r>
              <a:rPr lang="zh-CN" altLang="en-US" sz="1100" dirty="0"/>
              <a:t>查看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即可获得首页，下一页的信息</a:t>
            </a:r>
          </a:p>
        </p:txBody>
      </p:sp>
    </p:spTree>
    <p:extLst>
      <p:ext uri="{BB962C8B-B14F-4D97-AF65-F5344CB8AC3E}">
        <p14:creationId xmlns:p14="http://schemas.microsoft.com/office/powerpoint/2010/main" val="151345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21ED-8431-4590-ADA1-8337A1FA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BFF31-2F85-4BE2-9037-E5069CDA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数据库表设计</a:t>
            </a:r>
            <a:endParaRPr lang="en-US" altLang="zh-CN" dirty="0"/>
          </a:p>
          <a:p>
            <a:r>
              <a:rPr lang="zh-CN" altLang="en-US" dirty="0"/>
              <a:t>准备工作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Maven</a:t>
            </a:r>
            <a:r>
              <a:rPr lang="zh-CN" altLang="en-US" dirty="0"/>
              <a:t>工程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jquery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SSM</a:t>
            </a:r>
            <a:r>
              <a:rPr lang="zh-CN" altLang="en-US" dirty="0"/>
              <a:t>框架整合的配置文件</a:t>
            </a:r>
          </a:p>
        </p:txBody>
      </p:sp>
    </p:spTree>
    <p:extLst>
      <p:ext uri="{BB962C8B-B14F-4D97-AF65-F5344CB8AC3E}">
        <p14:creationId xmlns:p14="http://schemas.microsoft.com/office/powerpoint/2010/main" val="1070152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06D30-4D5C-4BA0-8A2F-7D26C347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第一稿测试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F0EB-7359-48C1-93C9-2D213295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8200" cy="1942811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>
                <a:hlinkClick r:id="rId2"/>
              </a:rPr>
              <a:t>http://localhost:8080/emps</a:t>
            </a:r>
            <a:endParaRPr lang="en-US" altLang="zh-CN" dirty="0"/>
          </a:p>
          <a:p>
            <a:pPr lvl="1"/>
            <a:r>
              <a:rPr lang="zh-CN" altLang="en-US" dirty="0"/>
              <a:t>可以看到第一页员工的信息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>
                <a:hlinkClick r:id="rId3"/>
              </a:rPr>
              <a:t>http://localhost:8080/emps?pn=20</a:t>
            </a:r>
            <a:endParaRPr lang="en-US" altLang="zh-CN" dirty="0"/>
          </a:p>
          <a:p>
            <a:pPr lvl="1"/>
            <a:r>
              <a:rPr lang="zh-CN" altLang="en-US" dirty="0"/>
              <a:t>可以看到第</a:t>
            </a:r>
            <a:r>
              <a:rPr lang="en-US" altLang="zh-CN" dirty="0"/>
              <a:t>20</a:t>
            </a:r>
            <a:r>
              <a:rPr lang="zh-CN" altLang="en-US" dirty="0"/>
              <a:t>页员工的信息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746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24BDA-0EB0-4ECD-BECA-A676742C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第一稿存在的问题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49AC2-3EE0-4065-9C7F-6653CBD3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Model</a:t>
            </a:r>
            <a:r>
              <a:rPr lang="zh-CN" altLang="en-US" dirty="0"/>
              <a:t>只用于浏览器界面显示不支持移动页面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解决方法：数据改造成</a:t>
            </a:r>
            <a:r>
              <a:rPr lang="en-US" altLang="zh-CN" dirty="0"/>
              <a:t>JSON</a:t>
            </a:r>
            <a:r>
              <a:rPr lang="zh-CN" altLang="en-US" dirty="0"/>
              <a:t>交互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问题：每次翻页都刷新页面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解决方法：使用</a:t>
            </a:r>
            <a:r>
              <a:rPr lang="en-US" altLang="zh-CN" dirty="0"/>
              <a:t>AJAX</a:t>
            </a:r>
            <a:r>
              <a:rPr lang="zh-CN" altLang="en-US" dirty="0"/>
              <a:t>进行交互（</a:t>
            </a:r>
            <a:r>
              <a:rPr lang="en-US" altLang="zh-CN" dirty="0" err="1"/>
              <a:t>SpringMVC</a:t>
            </a:r>
            <a:r>
              <a:rPr lang="zh-CN" altLang="en-US" dirty="0"/>
              <a:t>对</a:t>
            </a:r>
            <a:r>
              <a:rPr lang="en-US" altLang="zh-CN" dirty="0"/>
              <a:t>AJAX</a:t>
            </a:r>
            <a:r>
              <a:rPr lang="zh-CN" altLang="en-US" dirty="0"/>
              <a:t>有很好的支持）</a:t>
            </a:r>
          </a:p>
        </p:txBody>
      </p:sp>
    </p:spTree>
    <p:extLst>
      <p:ext uri="{BB962C8B-B14F-4D97-AF65-F5344CB8AC3E}">
        <p14:creationId xmlns:p14="http://schemas.microsoft.com/office/powerpoint/2010/main" val="2910195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CD13-3E4C-4A43-993B-8749483A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查询和分页的后台代码编写</a:t>
            </a:r>
            <a:r>
              <a:rPr lang="en-US" altLang="zh-CN" dirty="0"/>
              <a:t>-</a:t>
            </a:r>
            <a:r>
              <a:rPr lang="zh-CN" altLang="en-US" dirty="0"/>
              <a:t>第二版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351-4E87-4B4A-A663-5F180AE2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8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逻辑：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 err="1"/>
              <a:t>index.jsp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en-US" altLang="zh-CN" dirty="0"/>
              <a:t>AJAX</a:t>
            </a:r>
            <a:r>
              <a:rPr lang="zh-CN" altLang="en-US" dirty="0"/>
              <a:t>请求员工数据</a:t>
            </a:r>
            <a:endParaRPr lang="en-US" altLang="zh-CN" dirty="0"/>
          </a:p>
          <a:p>
            <a:pPr lvl="1"/>
            <a:r>
              <a:rPr lang="zh-CN" altLang="en-US" dirty="0"/>
              <a:t>服务器将数据以</a:t>
            </a:r>
            <a:r>
              <a:rPr lang="en-US" altLang="zh-CN" dirty="0"/>
              <a:t>JSON</a:t>
            </a:r>
            <a:r>
              <a:rPr lang="zh-CN" altLang="en-US" dirty="0"/>
              <a:t>形式返回</a:t>
            </a:r>
            <a:endParaRPr lang="en-US" altLang="zh-CN" dirty="0"/>
          </a:p>
          <a:p>
            <a:pPr lvl="1"/>
            <a:r>
              <a:rPr lang="zh-CN" altLang="en-US" dirty="0"/>
              <a:t>浏览器侧使用</a:t>
            </a:r>
            <a:r>
              <a:rPr lang="en-US" altLang="zh-CN" dirty="0"/>
              <a:t>JS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字符串，使用</a:t>
            </a:r>
            <a:r>
              <a:rPr lang="en-US" altLang="zh-CN" dirty="0"/>
              <a:t>DOM</a:t>
            </a:r>
            <a:r>
              <a:rPr lang="zh-CN" altLang="en-US" dirty="0"/>
              <a:t>增删改查修改页面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技术要求：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导入</a:t>
            </a:r>
            <a:r>
              <a:rPr lang="en-US" altLang="zh-CN" dirty="0" err="1"/>
              <a:t>jackson</a:t>
            </a:r>
            <a:r>
              <a:rPr lang="zh-CN" altLang="en-US" dirty="0"/>
              <a:t>包，把对象转换成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定义一个新的实体类</a:t>
            </a:r>
            <a:r>
              <a:rPr lang="en-US" altLang="zh-CN" dirty="0"/>
              <a:t>Msg.java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个属性：响应码（</a:t>
            </a:r>
            <a:r>
              <a:rPr lang="en-US" altLang="zh-CN" dirty="0"/>
              <a:t>100</a:t>
            </a:r>
            <a:r>
              <a:rPr lang="zh-CN" altLang="en-US" dirty="0"/>
              <a:t>成功 </a:t>
            </a:r>
            <a:r>
              <a:rPr lang="en-US" altLang="zh-CN" dirty="0"/>
              <a:t>200</a:t>
            </a:r>
            <a:r>
              <a:rPr lang="zh-CN" altLang="en-US" dirty="0"/>
              <a:t>失败），提示信息（</a:t>
            </a:r>
            <a:r>
              <a:rPr lang="en-US" altLang="zh-CN" dirty="0" err="1"/>
              <a:t>msg</a:t>
            </a:r>
            <a:r>
              <a:rPr lang="zh-CN" altLang="en-US" dirty="0"/>
              <a:t>），返回给浏览器的数据（</a:t>
            </a:r>
            <a:r>
              <a:rPr lang="en-US" altLang="zh-CN" dirty="0"/>
              <a:t>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</a:t>
            </a:r>
            <a:r>
              <a:rPr lang="zh-CN" altLang="en-US" dirty="0"/>
              <a:t>封装）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个方法：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en-US" altLang="zh-CN" dirty="0"/>
              <a:t>Success:</a:t>
            </a:r>
            <a:r>
              <a:rPr lang="zh-CN" altLang="en-US" dirty="0"/>
              <a:t>返回</a:t>
            </a:r>
            <a:r>
              <a:rPr lang="en-US" altLang="zh-CN" dirty="0" err="1"/>
              <a:t>Msg</a:t>
            </a:r>
            <a:r>
              <a:rPr lang="zh-CN" altLang="en-US" dirty="0"/>
              <a:t>对象，设置响应吗</a:t>
            </a:r>
            <a:r>
              <a:rPr lang="en-US" altLang="zh-CN" dirty="0"/>
              <a:t>100</a:t>
            </a:r>
            <a:r>
              <a:rPr lang="zh-CN" altLang="en-US" dirty="0"/>
              <a:t>，提示信息处理成功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en-US" altLang="zh-CN" dirty="0"/>
              <a:t>Fail:</a:t>
            </a:r>
            <a:r>
              <a:rPr lang="zh-CN" altLang="en-US" dirty="0"/>
              <a:t>返回</a:t>
            </a:r>
            <a:r>
              <a:rPr lang="en-US" altLang="zh-CN" dirty="0" err="1"/>
              <a:t>Msg</a:t>
            </a:r>
            <a:r>
              <a:rPr lang="zh-CN" altLang="en-US" dirty="0"/>
              <a:t>对象，设置响应吗</a:t>
            </a:r>
            <a:r>
              <a:rPr lang="en-US" altLang="zh-CN" dirty="0"/>
              <a:t>200</a:t>
            </a:r>
            <a:r>
              <a:rPr lang="zh-CN" altLang="en-US" dirty="0"/>
              <a:t>，提示信息处理失败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CN" dirty="0"/>
              <a:t>Add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  <a:r>
              <a:rPr lang="zh-CN" altLang="en-US" dirty="0"/>
              <a:t>用于把</a:t>
            </a:r>
            <a:r>
              <a:rPr lang="en-US" altLang="zh-CN" dirty="0" err="1"/>
              <a:t>pageInfo</a:t>
            </a:r>
            <a:r>
              <a:rPr lang="zh-CN" altLang="en-US" dirty="0"/>
              <a:t>放入到</a:t>
            </a:r>
            <a:r>
              <a:rPr lang="en-US" altLang="zh-CN" dirty="0"/>
              <a:t>map</a:t>
            </a:r>
            <a:r>
              <a:rPr lang="zh-CN" altLang="en-US" dirty="0"/>
              <a:t>中</a:t>
            </a:r>
            <a:endParaRPr lang="en-US" altLang="zh-CN" dirty="0"/>
          </a:p>
          <a:p>
            <a:pPr marL="1828800" lvl="4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Msg</a:t>
            </a:r>
            <a:r>
              <a:rPr lang="en-US" altLang="zh-CN" dirty="0"/>
              <a:t> add(String key, Object value) {</a:t>
            </a:r>
          </a:p>
          <a:p>
            <a:pPr marL="1828800" lvl="4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this.getExtend</a:t>
            </a:r>
            <a:r>
              <a:rPr lang="en-US" altLang="zh-CN" dirty="0"/>
              <a:t>().put(</a:t>
            </a:r>
            <a:r>
              <a:rPr lang="en-US" altLang="zh-CN" dirty="0" err="1"/>
              <a:t>key,value</a:t>
            </a:r>
            <a:r>
              <a:rPr lang="en-US" altLang="zh-CN" dirty="0"/>
              <a:t>);</a:t>
            </a:r>
          </a:p>
          <a:p>
            <a:pPr marL="1828800" lvl="4" indent="0">
              <a:buNone/>
            </a:pPr>
            <a:r>
              <a:rPr lang="en-US" altLang="zh-CN" dirty="0"/>
              <a:t>		return this;</a:t>
            </a:r>
          </a:p>
          <a:p>
            <a:pPr marL="1828800" lvl="4" indent="0">
              <a:buNone/>
            </a:pPr>
            <a:r>
              <a:rPr lang="en-US" altLang="zh-CN" dirty="0"/>
              <a:t>	}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err="1"/>
              <a:t>Index.jsp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进行拼接元素，显示表格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081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7709-441D-4C9B-A7CC-F70D5A9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C0A9-3CBA-485E-885F-6CB12EF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" y="1418897"/>
            <a:ext cx="3823050" cy="3218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56644D-7BB3-40C5-BC77-2F05165B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76" y="1418897"/>
            <a:ext cx="7091349" cy="51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2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7709-441D-4C9B-A7CC-F70D5A9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C0A9-3CBA-485E-885F-6CB12EF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" y="1418897"/>
            <a:ext cx="3823050" cy="32189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C75B60-3E0E-48F8-84BE-CA0CFFA3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03" y="0"/>
            <a:ext cx="5043309" cy="3089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F8E4B6-6B48-49CA-9CF7-C8F09927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03" y="3095299"/>
            <a:ext cx="5043309" cy="35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8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7709-441D-4C9B-A7CC-F70D5A9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C0A9-3CBA-485E-885F-6CB12EF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" y="1418897"/>
            <a:ext cx="3823050" cy="3218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A321C1-D708-4C8E-993D-1A7387DC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73" y="1418897"/>
            <a:ext cx="4807268" cy="18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92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B1F9-8C0D-4A55-9F90-33D05EE6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659D-1217-4F80-9EE5-4A83D326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623059"/>
            <a:ext cx="5928360" cy="388621"/>
          </a:xfrm>
        </p:spPr>
        <p:txBody>
          <a:bodyPr>
            <a:normAutofit/>
          </a:bodyPr>
          <a:lstStyle/>
          <a:p>
            <a:r>
              <a:rPr lang="zh-CN" altLang="en-US" sz="1100" dirty="0"/>
              <a:t>页面加载完成后，应该就直接跳转到第一页，所以在</a:t>
            </a:r>
            <a:r>
              <a:rPr lang="en-US" altLang="zh-CN" sz="1100" dirty="0"/>
              <a:t>JS</a:t>
            </a:r>
            <a:r>
              <a:rPr lang="zh-CN" altLang="en-US" sz="1100" dirty="0"/>
              <a:t>脚本最前面加上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18E69E-5DF9-494A-80CD-92303FAC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5" y="1905000"/>
            <a:ext cx="3454456" cy="122714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8C9750-DA1E-4B11-B341-4F71DFC29FBB}"/>
              </a:ext>
            </a:extLst>
          </p:cNvPr>
          <p:cNvSpPr txBox="1">
            <a:spLocks/>
          </p:cNvSpPr>
          <p:nvPr/>
        </p:nvSpPr>
        <p:spPr>
          <a:xfrm>
            <a:off x="693420" y="3346460"/>
            <a:ext cx="5928360" cy="3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每次往表格主体增加显示数据的时候，先清空表格内容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EFE921-A6ED-4190-9511-3642C45E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5" y="3735081"/>
            <a:ext cx="2789331" cy="501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96F6D5-FE06-4C71-9152-0D8B818E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5" y="4317484"/>
            <a:ext cx="2730555" cy="6157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66839A-1FC0-459A-86C1-E7C54E46A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25" y="4933197"/>
            <a:ext cx="2578155" cy="6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9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8CA5E47-96E5-4D1F-9022-11A3DFCBC11F}"/>
              </a:ext>
            </a:extLst>
          </p:cNvPr>
          <p:cNvSpPr/>
          <p:nvPr/>
        </p:nvSpPr>
        <p:spPr>
          <a:xfrm>
            <a:off x="7642791" y="729673"/>
            <a:ext cx="3572970" cy="4354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D7CFB52-7B21-4F79-9B85-74F7F9380DB3}"/>
              </a:ext>
            </a:extLst>
          </p:cNvPr>
          <p:cNvSpPr/>
          <p:nvPr/>
        </p:nvSpPr>
        <p:spPr>
          <a:xfrm>
            <a:off x="7725432" y="2611506"/>
            <a:ext cx="3312024" cy="238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EmployeeMapper.java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776F6D-3FB2-4348-A0ED-08BFFD945D74}"/>
              </a:ext>
            </a:extLst>
          </p:cNvPr>
          <p:cNvSpPr/>
          <p:nvPr/>
        </p:nvSpPr>
        <p:spPr>
          <a:xfrm>
            <a:off x="3847662" y="729673"/>
            <a:ext cx="3572970" cy="220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4B3C84-B497-4C9A-A0EF-14A81C1F876A}"/>
              </a:ext>
            </a:extLst>
          </p:cNvPr>
          <p:cNvSpPr/>
          <p:nvPr/>
        </p:nvSpPr>
        <p:spPr>
          <a:xfrm>
            <a:off x="138545" y="729673"/>
            <a:ext cx="3404317" cy="61283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CFD1EC-64CB-49F9-8A3C-53EB781FA4F9}"/>
              </a:ext>
            </a:extLst>
          </p:cNvPr>
          <p:cNvSpPr/>
          <p:nvPr/>
        </p:nvSpPr>
        <p:spPr>
          <a:xfrm>
            <a:off x="7725432" y="1080582"/>
            <a:ext cx="3312024" cy="118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EmployeeMapper.java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A41E76-D339-4888-BA30-FAE5D737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539"/>
            <a:ext cx="10515600" cy="1325563"/>
          </a:xfrm>
        </p:spPr>
        <p:txBody>
          <a:bodyPr/>
          <a:lstStyle/>
          <a:p>
            <a:r>
              <a:rPr lang="zh-CN" altLang="en-US" dirty="0"/>
              <a:t>流程图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DD41E2-66AA-41D3-BFCF-1A958EE4A65F}"/>
              </a:ext>
            </a:extLst>
          </p:cNvPr>
          <p:cNvSpPr/>
          <p:nvPr/>
        </p:nvSpPr>
        <p:spPr>
          <a:xfrm>
            <a:off x="215442" y="1144382"/>
            <a:ext cx="3219889" cy="208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 err="1"/>
              <a:t>index.jsp</a:t>
            </a:r>
            <a:endParaRPr lang="zh-CN" altLang="en-US" sz="1100" dirty="0"/>
          </a:p>
          <a:p>
            <a:pPr algn="ctr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D4C456-6E15-4249-BA9C-8A9C40192047}"/>
              </a:ext>
            </a:extLst>
          </p:cNvPr>
          <p:cNvGrpSpPr/>
          <p:nvPr/>
        </p:nvGrpSpPr>
        <p:grpSpPr>
          <a:xfrm>
            <a:off x="215442" y="3388871"/>
            <a:ext cx="3219888" cy="3389745"/>
            <a:chOff x="5194439" y="572655"/>
            <a:chExt cx="4640918" cy="45350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795E04-60AB-49D8-BCCD-2EF4F0C94FCF}"/>
                </a:ext>
              </a:extLst>
            </p:cNvPr>
            <p:cNvSpPr/>
            <p:nvPr/>
          </p:nvSpPr>
          <p:spPr>
            <a:xfrm>
              <a:off x="5194439" y="572655"/>
              <a:ext cx="4640918" cy="453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EmployeeController.java</a:t>
              </a:r>
              <a:endParaRPr lang="zh-CN" altLang="en-US" sz="1100" dirty="0"/>
            </a:p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D4F95A5-3A31-4575-9945-1C03E1570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1163" y="999692"/>
              <a:ext cx="3524250" cy="1076325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D0598C-E962-4680-AF76-438D1FE25E3D}"/>
              </a:ext>
            </a:extLst>
          </p:cNvPr>
          <p:cNvGrpSpPr/>
          <p:nvPr/>
        </p:nvGrpSpPr>
        <p:grpSpPr>
          <a:xfrm>
            <a:off x="3847662" y="1144382"/>
            <a:ext cx="3494949" cy="1578921"/>
            <a:chOff x="4073236" y="998024"/>
            <a:chExt cx="3494949" cy="157892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1901FC5-ECA5-4487-88C0-4BA9BB23B017}"/>
                </a:ext>
              </a:extLst>
            </p:cNvPr>
            <p:cNvSpPr/>
            <p:nvPr/>
          </p:nvSpPr>
          <p:spPr>
            <a:xfrm>
              <a:off x="4073236" y="998024"/>
              <a:ext cx="3494949" cy="1578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EmployeeService.java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55C2D9B-91E9-4761-91D6-84646168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065" y="1355204"/>
              <a:ext cx="2890143" cy="115794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3934B75-9930-4EEB-9A54-0878CBE3A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962" y="1562957"/>
            <a:ext cx="2820694" cy="43932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E723EAA-9AB9-474E-A0D7-A2617B1E9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432" y="2917023"/>
            <a:ext cx="2890938" cy="207710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0D821C-3D2E-46D5-A2F2-EB75255A3B3F}"/>
              </a:ext>
            </a:extLst>
          </p:cNvPr>
          <p:cNvCxnSpPr/>
          <p:nvPr/>
        </p:nvCxnSpPr>
        <p:spPr>
          <a:xfrm flipV="1">
            <a:off x="5338618" y="1699491"/>
            <a:ext cx="2798618" cy="748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864FFB-F589-4D69-BD3E-3C473FE0B90C}"/>
              </a:ext>
            </a:extLst>
          </p:cNvPr>
          <p:cNvCxnSpPr>
            <a:cxnSpLocks/>
          </p:cNvCxnSpPr>
          <p:nvPr/>
        </p:nvCxnSpPr>
        <p:spPr>
          <a:xfrm>
            <a:off x="8876145" y="1782618"/>
            <a:ext cx="0" cy="177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79DD4EF-F389-41FE-84B6-45F954AF6B9E}"/>
              </a:ext>
            </a:extLst>
          </p:cNvPr>
          <p:cNvSpPr/>
          <p:nvPr/>
        </p:nvSpPr>
        <p:spPr>
          <a:xfrm>
            <a:off x="8386618" y="5957455"/>
            <a:ext cx="1828800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EC7AF123-0AD0-4282-9E8B-B6D9F69B6878}"/>
              </a:ext>
            </a:extLst>
          </p:cNvPr>
          <p:cNvSpPr/>
          <p:nvPr/>
        </p:nvSpPr>
        <p:spPr>
          <a:xfrm>
            <a:off x="9060873" y="5083743"/>
            <a:ext cx="184727" cy="8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66E92-F235-42FD-9A2E-F57CF8118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24" y="4671934"/>
            <a:ext cx="2932245" cy="159484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2A31DED-293C-427E-9BC6-B58BB713E0B4}"/>
              </a:ext>
            </a:extLst>
          </p:cNvPr>
          <p:cNvSpPr txBox="1"/>
          <p:nvPr/>
        </p:nvSpPr>
        <p:spPr>
          <a:xfrm>
            <a:off x="2785582" y="5610868"/>
            <a:ext cx="157447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 err="1"/>
              <a:t>PageHelper</a:t>
            </a:r>
            <a:r>
              <a:rPr lang="zh-CN" altLang="en-US" sz="1100" dirty="0"/>
              <a:t>插件</a:t>
            </a:r>
            <a:endParaRPr lang="en-US" altLang="zh-CN" sz="1100" dirty="0"/>
          </a:p>
          <a:p>
            <a:r>
              <a:rPr lang="zh-CN" altLang="en-US" sz="1100" dirty="0"/>
              <a:t>返回封装后的</a:t>
            </a:r>
            <a:r>
              <a:rPr lang="en-US" altLang="zh-CN" sz="1100" dirty="0" err="1"/>
              <a:t>Msg</a:t>
            </a:r>
            <a:r>
              <a:rPr lang="zh-CN" altLang="en-US" sz="1100" dirty="0"/>
              <a:t>对象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3549B46-B286-43F0-84A7-AD18417EA9C1}"/>
              </a:ext>
            </a:extLst>
          </p:cNvPr>
          <p:cNvCxnSpPr/>
          <p:nvPr/>
        </p:nvCxnSpPr>
        <p:spPr>
          <a:xfrm flipV="1">
            <a:off x="2004291" y="2448490"/>
            <a:ext cx="2207491" cy="328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C0595E7-2E24-4973-BBDF-7E49C292A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33" y="1484296"/>
            <a:ext cx="1779759" cy="149853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E6B433-2857-4AC6-87B1-B3E7704D3A84}"/>
              </a:ext>
            </a:extLst>
          </p:cNvPr>
          <p:cNvCxnSpPr>
            <a:cxnSpLocks/>
          </p:cNvCxnSpPr>
          <p:nvPr/>
        </p:nvCxnSpPr>
        <p:spPr>
          <a:xfrm>
            <a:off x="678180" y="1722149"/>
            <a:ext cx="65672" cy="349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55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B1F9-8C0D-4A55-9F90-33D05EE6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新增员工信息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93B221A-7A0C-4008-A873-0A8C3500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100" dirty="0" err="1"/>
              <a:t>Index.jsp</a:t>
            </a:r>
            <a:r>
              <a:rPr lang="zh-CN" altLang="en-US" sz="1100" dirty="0"/>
              <a:t>页面点击新增</a:t>
            </a:r>
            <a:endParaRPr lang="en-US" altLang="zh-CN" sz="1100" dirty="0"/>
          </a:p>
          <a:p>
            <a:r>
              <a:rPr lang="zh-CN" altLang="en-US" sz="1100" dirty="0"/>
              <a:t>弹出新增员工的对话框（模态框）</a:t>
            </a:r>
            <a:endParaRPr lang="en-US" altLang="zh-CN" sz="1100" dirty="0"/>
          </a:p>
          <a:p>
            <a:r>
              <a:rPr lang="zh-CN" altLang="en-US" sz="1100" dirty="0"/>
              <a:t>数据库查询部门列表，显示在对话框中</a:t>
            </a:r>
            <a:endParaRPr lang="en-US" altLang="zh-CN" sz="1100" dirty="0"/>
          </a:p>
          <a:p>
            <a:r>
              <a:rPr lang="zh-CN" altLang="en-US" sz="1100" dirty="0"/>
              <a:t>用户输入数据</a:t>
            </a:r>
            <a:endParaRPr lang="en-US" altLang="zh-CN" sz="1100" dirty="0"/>
          </a:p>
          <a:p>
            <a:pPr lvl="1"/>
            <a:r>
              <a:rPr lang="zh-CN" altLang="en-US" sz="700" dirty="0"/>
              <a:t>校验数据</a:t>
            </a:r>
            <a:endParaRPr lang="en-US" altLang="zh-CN" sz="700" dirty="0"/>
          </a:p>
          <a:p>
            <a:r>
              <a:rPr lang="zh-CN" altLang="en-US" sz="1100" dirty="0"/>
              <a:t>完成保存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03760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54B7-C37A-4F2E-B5BE-A9F8277A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新增按钮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8A0D80-E271-448E-A893-7FE346A03E33}"/>
              </a:ext>
            </a:extLst>
          </p:cNvPr>
          <p:cNvSpPr txBox="1"/>
          <p:nvPr/>
        </p:nvSpPr>
        <p:spPr>
          <a:xfrm>
            <a:off x="1028700" y="16906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新增按钮绑定事件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56170-9C1B-4330-8EFC-B922B957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59581"/>
            <a:ext cx="4295775" cy="243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EBA237-DA3E-4F0B-A91D-3E041CD7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5167312"/>
            <a:ext cx="5734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7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78E2-001D-4765-A6D8-B3E4B296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E449D6-F688-44DE-8DFE-A9ADB94D7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28" y="1583887"/>
            <a:ext cx="7737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8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A708C-8B7F-49EB-8A67-FDA3E728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模态框数据分析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9B1936-295C-49A4-8EA5-88765A47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690688"/>
            <a:ext cx="8201025" cy="3324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A6778D-8262-4E6C-A8B6-EF4DF155B49D}"/>
              </a:ext>
            </a:extLst>
          </p:cNvPr>
          <p:cNvSpPr txBox="1"/>
          <p:nvPr/>
        </p:nvSpPr>
        <p:spPr>
          <a:xfrm>
            <a:off x="952500" y="545782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姓名和邮箱要做前端</a:t>
            </a:r>
            <a:r>
              <a:rPr lang="en-US" altLang="zh-CN" dirty="0"/>
              <a:t>+</a:t>
            </a:r>
            <a:r>
              <a:rPr lang="zh-CN" altLang="en-US" dirty="0"/>
              <a:t>后端校验</a:t>
            </a:r>
            <a:endParaRPr lang="en-US" altLang="zh-CN" dirty="0"/>
          </a:p>
          <a:p>
            <a:r>
              <a:rPr lang="zh-CN" altLang="en-US" dirty="0"/>
              <a:t>部门根据数据库信息返回的添加进去</a:t>
            </a:r>
          </a:p>
        </p:txBody>
      </p:sp>
    </p:spTree>
    <p:extLst>
      <p:ext uri="{BB962C8B-B14F-4D97-AF65-F5344CB8AC3E}">
        <p14:creationId xmlns:p14="http://schemas.microsoft.com/office/powerpoint/2010/main" val="222376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F5E7-82B9-49DF-AED8-F631660A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4E9F4-F41C-4355-BCB6-556619F5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</a:t>
            </a:r>
            <a:r>
              <a:rPr lang="zh-CN" altLang="en-US" dirty="0"/>
              <a:t>官方提供的</a:t>
            </a:r>
            <a:r>
              <a:rPr lang="en-US" altLang="zh-CN" dirty="0"/>
              <a:t>STS</a:t>
            </a:r>
            <a:r>
              <a:rPr lang="zh-CN" altLang="en-US" dirty="0"/>
              <a:t>开发工具，其实就是定制化的</a:t>
            </a:r>
            <a:r>
              <a:rPr lang="en-US" altLang="zh-CN" dirty="0"/>
              <a:t>eclipse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Tomcat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STS</a:t>
            </a:r>
            <a:r>
              <a:rPr lang="zh-CN" altLang="en-US" dirty="0"/>
              <a:t>中配置自定义的</a:t>
            </a:r>
            <a:r>
              <a:rPr lang="en-US" altLang="zh-CN" dirty="0"/>
              <a:t>Maven</a:t>
            </a:r>
            <a:r>
              <a:rPr lang="zh-CN" altLang="en-US" dirty="0"/>
              <a:t>，有自带的，不使用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Maven</a:t>
            </a:r>
            <a:r>
              <a:rPr lang="zh-CN" altLang="en-US" dirty="0"/>
              <a:t>的配置文件，修改镜像等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Maven</a:t>
            </a:r>
            <a:r>
              <a:rPr lang="zh-CN" altLang="en-US" dirty="0"/>
              <a:t>工程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0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FB08F-6016-48BE-9073-626FF2D2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下载和安装</a:t>
            </a:r>
            <a:r>
              <a:rPr lang="en-US" altLang="zh-CN" dirty="0"/>
              <a:t>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711B5-D32E-450E-A4E8-1ED4A319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https://spring.io/tools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483B8-37F2-4A4F-964F-828ED6D35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3" y="2475013"/>
            <a:ext cx="7776998" cy="40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5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89D2D-7525-487B-AEA2-F9D3CA3D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A738CB-30DF-40E9-9B94-FB29B9B19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4005"/>
            <a:ext cx="4573980" cy="3114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5ACB43-0F0D-4054-94BD-2CE79438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80" y="178664"/>
            <a:ext cx="2780749" cy="299791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598B5FEC-C458-467A-AD63-A6B088706EDA}"/>
              </a:ext>
            </a:extLst>
          </p:cNvPr>
          <p:cNvSpPr/>
          <p:nvPr/>
        </p:nvSpPr>
        <p:spPr>
          <a:xfrm>
            <a:off x="4638634" y="1884339"/>
            <a:ext cx="653801" cy="8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06FC1B-95C9-4671-A083-94C7F83B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582" y="3680872"/>
            <a:ext cx="5571980" cy="310092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21E658C-C211-4BC2-9D49-FD991C432404}"/>
              </a:ext>
            </a:extLst>
          </p:cNvPr>
          <p:cNvCxnSpPr>
            <a:endCxn id="7" idx="0"/>
          </p:cNvCxnSpPr>
          <p:nvPr/>
        </p:nvCxnSpPr>
        <p:spPr>
          <a:xfrm>
            <a:off x="8294255" y="2346036"/>
            <a:ext cx="1040317" cy="13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3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3DF5-A3F9-4D6E-B726-A7C9A41F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Maven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CFC95-DCA3-45A1-ADFB-0CAB428D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9225"/>
            <a:ext cx="10515600" cy="742084"/>
          </a:xfrm>
        </p:spPr>
        <p:txBody>
          <a:bodyPr/>
          <a:lstStyle/>
          <a:p>
            <a:r>
              <a:rPr lang="zh-CN" altLang="en-US" dirty="0"/>
              <a:t>参考链接：</a:t>
            </a:r>
            <a:r>
              <a:rPr lang="en-US" altLang="zh-CN" dirty="0">
                <a:hlinkClick r:id="rId2"/>
              </a:rPr>
              <a:t>https://www.cnblogs.com/xmzzp/p/4177852.html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34970A-85BE-46E2-A8E2-0BB636416B4C}"/>
              </a:ext>
            </a:extLst>
          </p:cNvPr>
          <p:cNvSpPr txBox="1"/>
          <p:nvPr/>
        </p:nvSpPr>
        <p:spPr>
          <a:xfrm>
            <a:off x="838198" y="1948873"/>
            <a:ext cx="1066107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settings.xml</a:t>
            </a:r>
            <a:r>
              <a:rPr lang="zh-CN" altLang="en-US" sz="900" dirty="0"/>
              <a:t>中，配置</a:t>
            </a:r>
            <a:r>
              <a:rPr lang="en-US" altLang="zh-CN" sz="900" dirty="0"/>
              <a:t>3</a:t>
            </a:r>
            <a:r>
              <a:rPr lang="zh-CN" altLang="en-US" sz="900" dirty="0"/>
              <a:t>个项目：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dirty="0"/>
              <a:t>修改本地仓库地址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dirty="0"/>
              <a:t>    </a:t>
            </a:r>
            <a:r>
              <a:rPr lang="en-US" altLang="zh-CN" sz="900" dirty="0"/>
              <a:t>&lt;!-- </a:t>
            </a:r>
            <a:r>
              <a:rPr lang="zh-CN" altLang="en-US" sz="900" dirty="0"/>
              <a:t>修改本地仓库地址 </a:t>
            </a:r>
            <a:r>
              <a:rPr lang="en-US" altLang="zh-CN" sz="900" dirty="0"/>
              <a:t>--&gt;</a:t>
            </a:r>
            <a:br>
              <a:rPr lang="zh-CN" altLang="en-US" sz="900" dirty="0"/>
            </a:br>
            <a:r>
              <a:rPr lang="zh-CN" altLang="en-US" sz="900" dirty="0"/>
              <a:t>      </a:t>
            </a:r>
            <a:r>
              <a:rPr lang="en-US" altLang="zh-CN" sz="900" dirty="0"/>
              <a:t>&lt;</a:t>
            </a:r>
            <a:r>
              <a:rPr lang="en-US" altLang="zh-CN" sz="900" dirty="0" err="1"/>
              <a:t>localRepository</a:t>
            </a:r>
            <a:r>
              <a:rPr lang="en-US" altLang="zh-CN" sz="900" dirty="0"/>
              <a:t>&gt;D:/Maven3/repository&lt;/</a:t>
            </a:r>
            <a:r>
              <a:rPr lang="en-US" altLang="zh-CN" sz="900" dirty="0" err="1"/>
              <a:t>localRepository</a:t>
            </a:r>
            <a:r>
              <a:rPr lang="en-US" altLang="zh-CN" sz="900" dirty="0"/>
              <a:t>&gt;</a:t>
            </a:r>
            <a:br>
              <a:rPr lang="en-US" altLang="zh-CN" sz="900" dirty="0"/>
            </a:br>
            <a:br>
              <a:rPr lang="en-US" altLang="zh-CN" sz="900" dirty="0"/>
            </a:br>
            <a:r>
              <a:rPr lang="zh-CN" altLang="en-US" sz="900" dirty="0"/>
              <a:t>切换成阿里云镜像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dirty="0"/>
              <a:t>    </a:t>
            </a:r>
            <a:r>
              <a:rPr lang="en-US" altLang="zh-CN" sz="900" dirty="0"/>
              <a:t>&lt;mirrors&gt;</a:t>
            </a:r>
            <a:br>
              <a:rPr lang="en-US" altLang="zh-CN" sz="900" dirty="0"/>
            </a:br>
            <a:r>
              <a:rPr lang="en-US" altLang="zh-CN" sz="900" dirty="0"/>
              <a:t>    </a:t>
            </a:r>
            <a:br>
              <a:rPr lang="en-US" altLang="zh-CN" sz="900" dirty="0"/>
            </a:br>
            <a:r>
              <a:rPr lang="en-US" altLang="zh-CN" sz="900" dirty="0"/>
              <a:t>      &lt;mirror&gt; </a:t>
            </a:r>
            <a:br>
              <a:rPr lang="en-US" altLang="zh-CN" sz="900" dirty="0"/>
            </a:br>
            <a:r>
              <a:rPr lang="en-US" altLang="zh-CN" sz="900" dirty="0"/>
              <a:t>    &lt;id&gt;</a:t>
            </a:r>
            <a:r>
              <a:rPr lang="en-US" altLang="zh-CN" sz="900" dirty="0" err="1"/>
              <a:t>alimaven</a:t>
            </a:r>
            <a:r>
              <a:rPr lang="en-US" altLang="zh-CN" sz="900" dirty="0"/>
              <a:t>&lt;/id&gt; </a:t>
            </a:r>
            <a:br>
              <a:rPr lang="en-US" altLang="zh-CN" sz="900" dirty="0"/>
            </a:br>
            <a:r>
              <a:rPr lang="en-US" altLang="zh-CN" sz="900" dirty="0"/>
              <a:t>    &lt;name&gt;</a:t>
            </a:r>
            <a:r>
              <a:rPr lang="en-US" altLang="zh-CN" sz="900" dirty="0" err="1"/>
              <a:t>aliyun</a:t>
            </a:r>
            <a:r>
              <a:rPr lang="en-US" altLang="zh-CN" sz="900" dirty="0"/>
              <a:t> maven&lt;/name&gt; </a:t>
            </a:r>
            <a:br>
              <a:rPr lang="en-US" altLang="zh-CN" sz="900" dirty="0"/>
            </a:br>
            <a:r>
              <a:rPr lang="en-US" altLang="zh-CN" sz="900" dirty="0"/>
              <a:t>    &lt;</a:t>
            </a:r>
            <a:r>
              <a:rPr lang="en-US" altLang="zh-CN" sz="900" dirty="0" err="1"/>
              <a:t>url</a:t>
            </a:r>
            <a:r>
              <a:rPr lang="en-US" altLang="zh-CN" sz="900" dirty="0"/>
              <a:t>&gt;http://maven.aliyun.com/nexus/content/groups/public/&lt;/url&gt; </a:t>
            </a:r>
            <a:br>
              <a:rPr lang="en-US" altLang="zh-CN" sz="900" dirty="0"/>
            </a:br>
            <a:r>
              <a:rPr lang="en-US" altLang="zh-CN" sz="900" dirty="0"/>
              <a:t>    &lt;</a:t>
            </a:r>
            <a:r>
              <a:rPr lang="en-US" altLang="zh-CN" sz="900" dirty="0" err="1"/>
              <a:t>mirrorOf</a:t>
            </a:r>
            <a:r>
              <a:rPr lang="en-US" altLang="zh-CN" sz="900" dirty="0"/>
              <a:t>&gt;central&lt;/</a:t>
            </a:r>
            <a:r>
              <a:rPr lang="en-US" altLang="zh-CN" sz="900" dirty="0" err="1"/>
              <a:t>mirrorOf</a:t>
            </a:r>
            <a:r>
              <a:rPr lang="en-US" altLang="zh-CN" sz="900" dirty="0"/>
              <a:t>&gt; </a:t>
            </a:r>
            <a:br>
              <a:rPr lang="en-US" altLang="zh-CN" sz="900" dirty="0"/>
            </a:br>
            <a:r>
              <a:rPr lang="en-US" altLang="zh-CN" sz="900" dirty="0"/>
              <a:t>      &lt;/mirror&gt; </a:t>
            </a:r>
            <a:br>
              <a:rPr lang="en-US" altLang="zh-CN" sz="900" dirty="0"/>
            </a:br>
            <a:r>
              <a:rPr lang="en-US" altLang="zh-CN" sz="900" dirty="0"/>
              <a:t>    </a:t>
            </a:r>
            <a:br>
              <a:rPr lang="en-US" altLang="zh-CN" sz="900" dirty="0"/>
            </a:br>
            <a:r>
              <a:rPr lang="en-US" altLang="zh-CN" sz="900" dirty="0"/>
              <a:t>    &lt;/mirrors&gt;</a:t>
            </a:r>
            <a:br>
              <a:rPr lang="en-US" altLang="zh-CN" sz="900" dirty="0"/>
            </a:br>
            <a:br>
              <a:rPr lang="en-US" altLang="zh-CN" sz="900" dirty="0"/>
            </a:br>
            <a:r>
              <a:rPr lang="zh-CN" altLang="en-US" sz="900" dirty="0"/>
              <a:t>配置</a:t>
            </a:r>
            <a:r>
              <a:rPr lang="en-US" altLang="zh-CN" sz="900" dirty="0"/>
              <a:t>JDK</a:t>
            </a:r>
            <a:r>
              <a:rPr lang="zh-CN" altLang="en-US" sz="900" dirty="0"/>
              <a:t>版本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dirty="0"/>
              <a:t>    </a:t>
            </a:r>
            <a:r>
              <a:rPr lang="en-US" altLang="zh-CN" sz="900" dirty="0"/>
              <a:t>&lt;profile&gt;</a:t>
            </a:r>
            <a:br>
              <a:rPr lang="en-US" altLang="zh-CN" sz="900" dirty="0"/>
            </a:br>
            <a:r>
              <a:rPr lang="en-US" altLang="zh-CN" sz="900" dirty="0"/>
              <a:t>      &lt;id&gt;jdk-1.7&lt;/id&gt;</a:t>
            </a:r>
            <a:br>
              <a:rPr lang="en-US" altLang="zh-CN" sz="900" dirty="0"/>
            </a:br>
            <a:br>
              <a:rPr lang="en-US" altLang="zh-CN" sz="900" dirty="0"/>
            </a:br>
            <a:r>
              <a:rPr lang="en-US" altLang="zh-CN" sz="900" dirty="0"/>
              <a:t>      &lt;activation&gt;</a:t>
            </a:r>
            <a:br>
              <a:rPr lang="en-US" altLang="zh-CN" sz="900" dirty="0"/>
            </a:br>
            <a:r>
              <a:rPr lang="en-US" altLang="zh-CN" sz="900" dirty="0"/>
              <a:t>        &lt;</a:t>
            </a:r>
            <a:r>
              <a:rPr lang="en-US" altLang="zh-CN" sz="900" dirty="0" err="1"/>
              <a:t>activeByDefault</a:t>
            </a:r>
            <a:r>
              <a:rPr lang="en-US" altLang="zh-CN" sz="900" dirty="0"/>
              <a:t>&gt;true&lt;/</a:t>
            </a:r>
            <a:r>
              <a:rPr lang="en-US" altLang="zh-CN" sz="900" dirty="0" err="1"/>
              <a:t>activeByDefault</a:t>
            </a:r>
            <a:r>
              <a:rPr lang="en-US" altLang="zh-CN" sz="900" dirty="0"/>
              <a:t>&gt;</a:t>
            </a:r>
            <a:br>
              <a:rPr lang="en-US" altLang="zh-CN" sz="900" dirty="0"/>
            </a:br>
            <a:r>
              <a:rPr lang="en-US" altLang="zh-CN" sz="900" dirty="0"/>
              <a:t>        &lt;</a:t>
            </a:r>
            <a:r>
              <a:rPr lang="en-US" altLang="zh-CN" sz="900" dirty="0" err="1"/>
              <a:t>jdk</a:t>
            </a:r>
            <a:r>
              <a:rPr lang="en-US" altLang="zh-CN" sz="900" dirty="0"/>
              <a:t>&gt;1.7&lt;/</a:t>
            </a:r>
            <a:r>
              <a:rPr lang="en-US" altLang="zh-CN" sz="900" dirty="0" err="1"/>
              <a:t>jdk</a:t>
            </a:r>
            <a:r>
              <a:rPr lang="en-US" altLang="zh-CN" sz="900" dirty="0"/>
              <a:t>&gt;</a:t>
            </a:r>
            <a:br>
              <a:rPr lang="en-US" altLang="zh-CN" sz="900" dirty="0"/>
            </a:br>
            <a:r>
              <a:rPr lang="en-US" altLang="zh-CN" sz="900" dirty="0"/>
              <a:t>      &lt;/activation&gt;</a:t>
            </a:r>
            <a:br>
              <a:rPr lang="en-US" altLang="zh-CN" sz="900" dirty="0"/>
            </a:br>
            <a:r>
              <a:rPr lang="en-US" altLang="zh-CN" sz="900" dirty="0"/>
              <a:t>      &lt;properties&gt;</a:t>
            </a:r>
            <a:br>
              <a:rPr lang="en-US" altLang="zh-CN" sz="900" dirty="0"/>
            </a:br>
            <a:r>
              <a:rPr lang="en-US" altLang="zh-CN" sz="900" dirty="0"/>
              <a:t>        &lt;</a:t>
            </a:r>
            <a:r>
              <a:rPr lang="en-US" altLang="zh-CN" sz="900" dirty="0" err="1"/>
              <a:t>maven.compiler.source</a:t>
            </a:r>
            <a:r>
              <a:rPr lang="en-US" altLang="zh-CN" sz="900" dirty="0"/>
              <a:t>&gt;1.7&lt;/</a:t>
            </a:r>
            <a:r>
              <a:rPr lang="en-US" altLang="zh-CN" sz="900" dirty="0" err="1"/>
              <a:t>maven.compiler.source</a:t>
            </a:r>
            <a:r>
              <a:rPr lang="en-US" altLang="zh-CN" sz="900" dirty="0"/>
              <a:t>&gt;</a:t>
            </a:r>
            <a:br>
              <a:rPr lang="en-US" altLang="zh-CN" sz="900" dirty="0"/>
            </a:br>
            <a:r>
              <a:rPr lang="en-US" altLang="zh-CN" sz="900" dirty="0"/>
              <a:t>        &lt;</a:t>
            </a:r>
            <a:r>
              <a:rPr lang="en-US" altLang="zh-CN" sz="900" dirty="0" err="1"/>
              <a:t>maven.compiler.target</a:t>
            </a:r>
            <a:r>
              <a:rPr lang="en-US" altLang="zh-CN" sz="900" dirty="0"/>
              <a:t>&gt;1.7&lt;/</a:t>
            </a:r>
            <a:r>
              <a:rPr lang="en-US" altLang="zh-CN" sz="900" dirty="0" err="1"/>
              <a:t>maven.compiler.target</a:t>
            </a:r>
            <a:r>
              <a:rPr lang="en-US" altLang="zh-CN" sz="900" dirty="0"/>
              <a:t>&gt;</a:t>
            </a:r>
            <a:br>
              <a:rPr lang="en-US" altLang="zh-CN" sz="900" dirty="0"/>
            </a:br>
            <a:r>
              <a:rPr lang="en-US" altLang="zh-CN" sz="900" dirty="0"/>
              <a:t>        &lt;</a:t>
            </a:r>
            <a:r>
              <a:rPr lang="en-US" altLang="zh-CN" sz="900" dirty="0" err="1"/>
              <a:t>maven.compiler.compilerVersion</a:t>
            </a:r>
            <a:r>
              <a:rPr lang="en-US" altLang="zh-CN" sz="900" dirty="0"/>
              <a:t>&gt;1.7&lt;/</a:t>
            </a:r>
            <a:r>
              <a:rPr lang="en-US" altLang="zh-CN" sz="900" dirty="0" err="1"/>
              <a:t>maven.compiler.compilerVersion</a:t>
            </a:r>
            <a:r>
              <a:rPr lang="en-US" altLang="zh-CN" sz="900" dirty="0"/>
              <a:t>&gt;</a:t>
            </a:r>
            <a:br>
              <a:rPr lang="en-US" altLang="zh-CN" sz="900" dirty="0"/>
            </a:br>
            <a:r>
              <a:rPr lang="en-US" altLang="zh-CN" sz="900" dirty="0"/>
              <a:t>      &lt;/properties&gt;</a:t>
            </a:r>
            <a:br>
              <a:rPr lang="en-US" altLang="zh-CN" sz="900" dirty="0"/>
            </a:br>
            <a:r>
              <a:rPr lang="en-US" altLang="zh-CN" sz="900" dirty="0"/>
              <a:t>    &lt;/profile&gt;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3511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1164</Words>
  <Application>Microsoft Office PowerPoint</Application>
  <PresentationFormat>宽屏</PresentationFormat>
  <Paragraphs>216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等线</vt:lpstr>
      <vt:lpstr>等线 Light</vt:lpstr>
      <vt:lpstr>Arial</vt:lpstr>
      <vt:lpstr>Wingdings</vt:lpstr>
      <vt:lpstr>Office 主题​​</vt:lpstr>
      <vt:lpstr>PowerPoint 演示文稿</vt:lpstr>
      <vt:lpstr>功能分解</vt:lpstr>
      <vt:lpstr>技术点</vt:lpstr>
      <vt:lpstr>基础环境搭建</vt:lpstr>
      <vt:lpstr>数据库表设计</vt:lpstr>
      <vt:lpstr>准备工作</vt:lpstr>
      <vt:lpstr>下载和安装STS</vt:lpstr>
      <vt:lpstr>配置Tomcat</vt:lpstr>
      <vt:lpstr>自定义Maven</vt:lpstr>
      <vt:lpstr>创建Maven工程</vt:lpstr>
      <vt:lpstr>配置Maven</vt:lpstr>
      <vt:lpstr>引入jar包</vt:lpstr>
      <vt:lpstr>配置pom.xml文件</vt:lpstr>
      <vt:lpstr>引入BootStrap和JQuery</vt:lpstr>
      <vt:lpstr>编写SSM整合的关键配置文件</vt:lpstr>
      <vt:lpstr>web.xml</vt:lpstr>
      <vt:lpstr>applicationContext.xml</vt:lpstr>
      <vt:lpstr>applicationContext.xml</vt:lpstr>
      <vt:lpstr>applicationContext.xml</vt:lpstr>
      <vt:lpstr>applicationContext.xml</vt:lpstr>
      <vt:lpstr>applicationContext.xml</vt:lpstr>
      <vt:lpstr>springmvc.xml</vt:lpstr>
      <vt:lpstr>springmvc.xml</vt:lpstr>
      <vt:lpstr>mybatis.xml</vt:lpstr>
      <vt:lpstr>手动在数据库中创建数据库表</vt:lpstr>
      <vt:lpstr>mybatis的逆向工程</vt:lpstr>
      <vt:lpstr>使用Java程序实现mybatis逆向</vt:lpstr>
      <vt:lpstr>逆向成功后测试</vt:lpstr>
      <vt:lpstr>测试后检查数据库</vt:lpstr>
      <vt:lpstr>功能开发</vt:lpstr>
      <vt:lpstr>查询和分页的后台代码编写-第一版</vt:lpstr>
      <vt:lpstr>数据分析</vt:lpstr>
      <vt:lpstr>数据分析</vt:lpstr>
      <vt:lpstr>流程图</vt:lpstr>
      <vt:lpstr>分页的实现</vt:lpstr>
      <vt:lpstr>PowerPoint 演示文稿</vt:lpstr>
      <vt:lpstr>Bootstrap搭建UI</vt:lpstr>
      <vt:lpstr>Bootstrap搭建UI</vt:lpstr>
      <vt:lpstr>Bootstrap搭建UI</vt:lpstr>
      <vt:lpstr>第一稿测试</vt:lpstr>
      <vt:lpstr>第一稿存在的问题</vt:lpstr>
      <vt:lpstr>查询和分页的后台代码编写-第二版</vt:lpstr>
      <vt:lpstr>AJAX编写</vt:lpstr>
      <vt:lpstr>AJAX编写</vt:lpstr>
      <vt:lpstr>AJAX编写</vt:lpstr>
      <vt:lpstr>AJAX编写</vt:lpstr>
      <vt:lpstr>流程图</vt:lpstr>
      <vt:lpstr>新增员工信息</vt:lpstr>
      <vt:lpstr>新增按钮</vt:lpstr>
      <vt:lpstr>模态框数据分析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jiaxin wang</dc:creator>
  <cp:lastModifiedBy>jiaxin wang</cp:lastModifiedBy>
  <cp:revision>126</cp:revision>
  <dcterms:created xsi:type="dcterms:W3CDTF">2018-03-30T06:48:31Z</dcterms:created>
  <dcterms:modified xsi:type="dcterms:W3CDTF">2018-03-30T13:45:37Z</dcterms:modified>
</cp:coreProperties>
</file>