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3" r:id="rId2"/>
    <p:sldId id="325" r:id="rId3"/>
    <p:sldId id="330" r:id="rId4"/>
    <p:sldId id="328" r:id="rId5"/>
    <p:sldId id="329" r:id="rId6"/>
    <p:sldId id="318" r:id="rId7"/>
    <p:sldId id="333" r:id="rId8"/>
    <p:sldId id="334" r:id="rId9"/>
    <p:sldId id="300" r:id="rId10"/>
    <p:sldId id="268" r:id="rId11"/>
    <p:sldId id="265" r:id="rId12"/>
    <p:sldId id="338" r:id="rId13"/>
    <p:sldId id="317" r:id="rId14"/>
    <p:sldId id="327" r:id="rId15"/>
    <p:sldId id="311" r:id="rId16"/>
    <p:sldId id="314" r:id="rId17"/>
    <p:sldId id="312" r:id="rId18"/>
    <p:sldId id="313" r:id="rId19"/>
    <p:sldId id="336" r:id="rId20"/>
    <p:sldId id="337" r:id="rId21"/>
    <p:sldId id="319" r:id="rId22"/>
    <p:sldId id="302" r:id="rId23"/>
    <p:sldId id="335" r:id="rId24"/>
    <p:sldId id="309" r:id="rId25"/>
    <p:sldId id="303" r:id="rId26"/>
    <p:sldId id="324" r:id="rId27"/>
    <p:sldId id="322" r:id="rId28"/>
    <p:sldId id="326" r:id="rId29"/>
    <p:sldId id="304" r:id="rId30"/>
    <p:sldId id="310" r:id="rId31"/>
    <p:sldId id="305" r:id="rId32"/>
    <p:sldId id="306" r:id="rId33"/>
    <p:sldId id="307" r:id="rId34"/>
    <p:sldId id="308" r:id="rId35"/>
    <p:sldId id="321" r:id="rId36"/>
    <p:sldId id="320" r:id="rId37"/>
    <p:sldId id="286" r:id="rId38"/>
    <p:sldId id="294" r:id="rId39"/>
  </p:sldIdLst>
  <p:sldSz cx="14401800" cy="18180050"/>
  <p:notesSz cx="6858000" cy="9144000"/>
  <p:defaultTextStyle>
    <a:defPPr>
      <a:defRPr lang="ru-RU"/>
    </a:defPPr>
    <a:lvl1pPr marL="0" algn="l" defTabSz="158465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2328" algn="l" defTabSz="158465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84655" algn="l" defTabSz="158465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76983" algn="l" defTabSz="158465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69310" algn="l" defTabSz="158465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61638" algn="l" defTabSz="158465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53966" algn="l" defTabSz="158465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46293" algn="l" defTabSz="158465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38621" algn="l" defTabSz="158465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7136A7-3956-4BDE-91E3-0BD233D691DC}">
          <p14:sldIdLst>
            <p14:sldId id="283"/>
            <p14:sldId id="325"/>
            <p14:sldId id="330"/>
            <p14:sldId id="328"/>
            <p14:sldId id="329"/>
            <p14:sldId id="318"/>
            <p14:sldId id="333"/>
            <p14:sldId id="334"/>
            <p14:sldId id="300"/>
            <p14:sldId id="268"/>
            <p14:sldId id="265"/>
            <p14:sldId id="338"/>
            <p14:sldId id="317"/>
            <p14:sldId id="327"/>
            <p14:sldId id="311"/>
            <p14:sldId id="314"/>
            <p14:sldId id="312"/>
            <p14:sldId id="313"/>
            <p14:sldId id="336"/>
            <p14:sldId id="337"/>
            <p14:sldId id="319"/>
            <p14:sldId id="302"/>
            <p14:sldId id="335"/>
            <p14:sldId id="309"/>
            <p14:sldId id="303"/>
            <p14:sldId id="324"/>
            <p14:sldId id="322"/>
            <p14:sldId id="326"/>
            <p14:sldId id="304"/>
            <p14:sldId id="310"/>
            <p14:sldId id="305"/>
            <p14:sldId id="306"/>
            <p14:sldId id="307"/>
            <p14:sldId id="308"/>
            <p14:sldId id="321"/>
            <p14:sldId id="320"/>
            <p14:sldId id="28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0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106AD2"/>
    <a:srgbClr val="13AD7A"/>
    <a:srgbClr val="DE50B5"/>
    <a:srgbClr val="64038B"/>
    <a:srgbClr val="031C2F"/>
    <a:srgbClr val="02111C"/>
    <a:srgbClr val="02FFFF"/>
    <a:srgbClr val="83DCF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5147" autoAdjust="0"/>
  </p:normalViewPr>
  <p:slideViewPr>
    <p:cSldViewPr>
      <p:cViewPr>
        <p:scale>
          <a:sx n="75" d="100"/>
          <a:sy n="75" d="100"/>
        </p:scale>
        <p:origin x="571" y="-1973"/>
      </p:cViewPr>
      <p:guideLst>
        <p:guide orient="horz" pos="5726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D18AF-B456-4DAD-86F5-7390CF8CE4D7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070100" y="685800"/>
            <a:ext cx="2717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E60D-02EB-4CEC-A446-FEDDF7F0C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16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070100" y="685800"/>
            <a:ext cx="27178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DE60D-02EB-4CEC-A446-FEDDF7F0C78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047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070100" y="685800"/>
            <a:ext cx="27178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DE60D-02EB-4CEC-A446-FEDDF7F0C78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512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070100" y="685800"/>
            <a:ext cx="27178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DE60D-02EB-4CEC-A446-FEDDF7F0C7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070100" y="685800"/>
            <a:ext cx="27178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DE60D-02EB-4CEC-A446-FEDDF7F0C7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070100" y="685800"/>
            <a:ext cx="27178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DE60D-02EB-4CEC-A446-FEDDF7F0C78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4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070100" y="685800"/>
            <a:ext cx="27178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DE60D-02EB-4CEC-A446-FEDDF7F0C78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3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070100" y="685800"/>
            <a:ext cx="27178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DE60D-02EB-4CEC-A446-FEDDF7F0C78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349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070100" y="685800"/>
            <a:ext cx="27178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DE60D-02EB-4CEC-A446-FEDDF7F0C78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0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070100" y="685800"/>
            <a:ext cx="27178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DE60D-02EB-4CEC-A446-FEDDF7F0C78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070100" y="685800"/>
            <a:ext cx="27178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DE60D-02EB-4CEC-A446-FEDDF7F0C7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058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070100" y="685800"/>
            <a:ext cx="27178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DE60D-02EB-4CEC-A446-FEDDF7F0C7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1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0137" y="5647606"/>
            <a:ext cx="12241530" cy="389692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60276" y="10302032"/>
            <a:ext cx="10081261" cy="4646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2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8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7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6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61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5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46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3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441307" y="728055"/>
            <a:ext cx="3240406" cy="1551195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20096" y="728055"/>
            <a:ext cx="9481185" cy="155119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645" y="11682371"/>
            <a:ext cx="12241530" cy="361076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7645" y="7705484"/>
            <a:ext cx="12241530" cy="3976887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2328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8465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76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6931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616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539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462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3862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20092" y="4242021"/>
            <a:ext cx="6360794" cy="11997993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320917" y="4242021"/>
            <a:ext cx="6360794" cy="11997993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90" y="4069475"/>
            <a:ext cx="6363296" cy="169596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2328" indent="0">
              <a:buNone/>
              <a:defRPr sz="3500" b="1"/>
            </a:lvl2pPr>
            <a:lvl3pPr marL="1584655" indent="0">
              <a:buNone/>
              <a:defRPr sz="3100" b="1"/>
            </a:lvl3pPr>
            <a:lvl4pPr marL="2376983" indent="0">
              <a:buNone/>
              <a:defRPr sz="2800" b="1"/>
            </a:lvl4pPr>
            <a:lvl5pPr marL="3169310" indent="0">
              <a:buNone/>
              <a:defRPr sz="2800" b="1"/>
            </a:lvl5pPr>
            <a:lvl6pPr marL="3961638" indent="0">
              <a:buNone/>
              <a:defRPr sz="2800" b="1"/>
            </a:lvl6pPr>
            <a:lvl7pPr marL="4753966" indent="0">
              <a:buNone/>
              <a:defRPr sz="2800" b="1"/>
            </a:lvl7pPr>
            <a:lvl8pPr marL="5546293" indent="0">
              <a:buNone/>
              <a:defRPr sz="2800" b="1"/>
            </a:lvl8pPr>
            <a:lvl9pPr marL="6338621" indent="0">
              <a:buNone/>
              <a:defRPr sz="2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20090" y="5765433"/>
            <a:ext cx="6363296" cy="10474574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315919" y="4069475"/>
            <a:ext cx="6365797" cy="169596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2328" indent="0">
              <a:buNone/>
              <a:defRPr sz="3500" b="1"/>
            </a:lvl2pPr>
            <a:lvl3pPr marL="1584655" indent="0">
              <a:buNone/>
              <a:defRPr sz="3100" b="1"/>
            </a:lvl3pPr>
            <a:lvl4pPr marL="2376983" indent="0">
              <a:buNone/>
              <a:defRPr sz="2800" b="1"/>
            </a:lvl4pPr>
            <a:lvl5pPr marL="3169310" indent="0">
              <a:buNone/>
              <a:defRPr sz="2800" b="1"/>
            </a:lvl5pPr>
            <a:lvl6pPr marL="3961638" indent="0">
              <a:buNone/>
              <a:defRPr sz="2800" b="1"/>
            </a:lvl6pPr>
            <a:lvl7pPr marL="4753966" indent="0">
              <a:buNone/>
              <a:defRPr sz="2800" b="1"/>
            </a:lvl7pPr>
            <a:lvl8pPr marL="5546293" indent="0">
              <a:buNone/>
              <a:defRPr sz="2800" b="1"/>
            </a:lvl8pPr>
            <a:lvl9pPr marL="6338621" indent="0">
              <a:buNone/>
              <a:defRPr sz="2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7315919" y="5765433"/>
            <a:ext cx="6365797" cy="10474574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90" y="723842"/>
            <a:ext cx="4738094" cy="308051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30711" y="723845"/>
            <a:ext cx="8051007" cy="15516170"/>
          </a:xfrm>
        </p:spPr>
        <p:txBody>
          <a:bodyPr/>
          <a:lstStyle>
            <a:lvl1pPr>
              <a:defRPr sz="55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0090" y="3804349"/>
            <a:ext cx="4738094" cy="12435660"/>
          </a:xfrm>
        </p:spPr>
        <p:txBody>
          <a:bodyPr/>
          <a:lstStyle>
            <a:lvl1pPr marL="0" indent="0">
              <a:buNone/>
              <a:defRPr sz="2400"/>
            </a:lvl1pPr>
            <a:lvl2pPr marL="792328" indent="0">
              <a:buNone/>
              <a:defRPr sz="2100"/>
            </a:lvl2pPr>
            <a:lvl3pPr marL="1584655" indent="0">
              <a:buNone/>
              <a:defRPr sz="1700"/>
            </a:lvl3pPr>
            <a:lvl4pPr marL="2376983" indent="0">
              <a:buNone/>
              <a:defRPr sz="1600"/>
            </a:lvl4pPr>
            <a:lvl5pPr marL="3169310" indent="0">
              <a:buNone/>
              <a:defRPr sz="1600"/>
            </a:lvl5pPr>
            <a:lvl6pPr marL="3961638" indent="0">
              <a:buNone/>
              <a:defRPr sz="1600"/>
            </a:lvl6pPr>
            <a:lvl7pPr marL="4753966" indent="0">
              <a:buNone/>
              <a:defRPr sz="1600"/>
            </a:lvl7pPr>
            <a:lvl8pPr marL="5546293" indent="0">
              <a:buNone/>
              <a:defRPr sz="1600"/>
            </a:lvl8pPr>
            <a:lvl9pPr marL="6338621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2855" y="12726038"/>
            <a:ext cx="8641080" cy="150238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822855" y="1624425"/>
            <a:ext cx="8641080" cy="10908030"/>
          </a:xfrm>
        </p:spPr>
        <p:txBody>
          <a:bodyPr/>
          <a:lstStyle>
            <a:lvl1pPr marL="0" indent="0">
              <a:buNone/>
              <a:defRPr sz="5500"/>
            </a:lvl1pPr>
            <a:lvl2pPr marL="792328" indent="0">
              <a:buNone/>
              <a:defRPr sz="4900"/>
            </a:lvl2pPr>
            <a:lvl3pPr marL="1584655" indent="0">
              <a:buNone/>
              <a:defRPr sz="4200"/>
            </a:lvl3pPr>
            <a:lvl4pPr marL="2376983" indent="0">
              <a:buNone/>
              <a:defRPr sz="3500"/>
            </a:lvl4pPr>
            <a:lvl5pPr marL="3169310" indent="0">
              <a:buNone/>
              <a:defRPr sz="3500"/>
            </a:lvl5pPr>
            <a:lvl6pPr marL="3961638" indent="0">
              <a:buNone/>
              <a:defRPr sz="3500"/>
            </a:lvl6pPr>
            <a:lvl7pPr marL="4753966" indent="0">
              <a:buNone/>
              <a:defRPr sz="3500"/>
            </a:lvl7pPr>
            <a:lvl8pPr marL="5546293" indent="0">
              <a:buNone/>
              <a:defRPr sz="3500"/>
            </a:lvl8pPr>
            <a:lvl9pPr marL="6338621" indent="0">
              <a:buNone/>
              <a:defRPr sz="35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22855" y="14228419"/>
            <a:ext cx="8641080" cy="2133630"/>
          </a:xfrm>
        </p:spPr>
        <p:txBody>
          <a:bodyPr/>
          <a:lstStyle>
            <a:lvl1pPr marL="0" indent="0">
              <a:buNone/>
              <a:defRPr sz="2400"/>
            </a:lvl1pPr>
            <a:lvl2pPr marL="792328" indent="0">
              <a:buNone/>
              <a:defRPr sz="2100"/>
            </a:lvl2pPr>
            <a:lvl3pPr marL="1584655" indent="0">
              <a:buNone/>
              <a:defRPr sz="1700"/>
            </a:lvl3pPr>
            <a:lvl4pPr marL="2376983" indent="0">
              <a:buNone/>
              <a:defRPr sz="1600"/>
            </a:lvl4pPr>
            <a:lvl5pPr marL="3169310" indent="0">
              <a:buNone/>
              <a:defRPr sz="1600"/>
            </a:lvl5pPr>
            <a:lvl6pPr marL="3961638" indent="0">
              <a:buNone/>
              <a:defRPr sz="1600"/>
            </a:lvl6pPr>
            <a:lvl7pPr marL="4753966" indent="0">
              <a:buNone/>
              <a:defRPr sz="1600"/>
            </a:lvl7pPr>
            <a:lvl8pPr marL="5546293" indent="0">
              <a:buNone/>
              <a:defRPr sz="1600"/>
            </a:lvl8pPr>
            <a:lvl9pPr marL="6338621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95" y="728049"/>
            <a:ext cx="12961621" cy="3030010"/>
          </a:xfrm>
          <a:prstGeom prst="rect">
            <a:avLst/>
          </a:prstGeom>
        </p:spPr>
        <p:txBody>
          <a:bodyPr vert="horz" lIns="158466" tIns="79233" rIns="158466" bIns="79233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95" y="4242021"/>
            <a:ext cx="12961621" cy="11997993"/>
          </a:xfrm>
          <a:prstGeom prst="rect">
            <a:avLst/>
          </a:prstGeom>
        </p:spPr>
        <p:txBody>
          <a:bodyPr vert="horz" lIns="158466" tIns="79233" rIns="158466" bIns="7923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095" y="16850222"/>
            <a:ext cx="3360421" cy="967919"/>
          </a:xfrm>
          <a:prstGeom prst="rect">
            <a:avLst/>
          </a:prstGeom>
        </p:spPr>
        <p:txBody>
          <a:bodyPr vert="horz" lIns="158466" tIns="79233" rIns="158466" bIns="7923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920617" y="16850222"/>
            <a:ext cx="4560570" cy="967919"/>
          </a:xfrm>
          <a:prstGeom prst="rect">
            <a:avLst/>
          </a:prstGeom>
        </p:spPr>
        <p:txBody>
          <a:bodyPr vert="horz" lIns="158466" tIns="79233" rIns="158466" bIns="7923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21295" y="16850222"/>
            <a:ext cx="3360421" cy="967919"/>
          </a:xfrm>
          <a:prstGeom prst="rect">
            <a:avLst/>
          </a:prstGeom>
        </p:spPr>
        <p:txBody>
          <a:bodyPr vert="horz" lIns="158466" tIns="79233" rIns="158466" bIns="7923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84655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246" indent="-594246" algn="l" defTabSz="1584655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87532" indent="-495205" algn="l" defTabSz="1584655" rtl="0" eaLnBrk="1" latinLnBrk="0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80819" indent="-396164" algn="l" defTabSz="1584655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73147" indent="-396164" algn="l" defTabSz="1584655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65474" indent="-396164" algn="l" defTabSz="1584655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57802" indent="-396164" algn="l" defTabSz="158465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50129" indent="-396164" algn="l" defTabSz="158465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42457" indent="-396164" algn="l" defTabSz="158465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34785" indent="-396164" algn="l" defTabSz="158465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58465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2328" algn="l" defTabSz="158465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84655" algn="l" defTabSz="158465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76983" algn="l" defTabSz="158465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69310" algn="l" defTabSz="158465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61638" algn="l" defTabSz="158465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53966" algn="l" defTabSz="158465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46293" algn="l" defTabSz="158465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38621" algn="l" defTabSz="158465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23.xml"/><Relationship Id="rId3" Type="http://schemas.openxmlformats.org/officeDocument/2006/relationships/slide" Target="slide11.xml"/><Relationship Id="rId7" Type="http://schemas.openxmlformats.org/officeDocument/2006/relationships/slide" Target="slide1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10.png"/><Relationship Id="rId5" Type="http://schemas.openxmlformats.org/officeDocument/2006/relationships/slide" Target="slide17.xml"/><Relationship Id="rId10" Type="http://schemas.openxmlformats.org/officeDocument/2006/relationships/image" Target="../media/image9.png"/><Relationship Id="rId4" Type="http://schemas.openxmlformats.org/officeDocument/2006/relationships/slide" Target="slide15.xml"/><Relationship Id="rId9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23.xml"/><Relationship Id="rId3" Type="http://schemas.openxmlformats.org/officeDocument/2006/relationships/slide" Target="slide11.xml"/><Relationship Id="rId7" Type="http://schemas.openxmlformats.org/officeDocument/2006/relationships/slide" Target="slide1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10.png"/><Relationship Id="rId5" Type="http://schemas.openxmlformats.org/officeDocument/2006/relationships/slide" Target="slide17.xml"/><Relationship Id="rId10" Type="http://schemas.openxmlformats.org/officeDocument/2006/relationships/image" Target="../media/image9.png"/><Relationship Id="rId4" Type="http://schemas.openxmlformats.org/officeDocument/2006/relationships/slide" Target="slide15.xml"/><Relationship Id="rId9" Type="http://schemas.openxmlformats.org/officeDocument/2006/relationships/slide" Target="slide13.xml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1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slide" Target="slide14.xml"/><Relationship Id="rId5" Type="http://schemas.openxmlformats.org/officeDocument/2006/relationships/slide" Target="slide17.xml"/><Relationship Id="rId10" Type="http://schemas.openxmlformats.org/officeDocument/2006/relationships/image" Target="../media/image2.png"/><Relationship Id="rId4" Type="http://schemas.openxmlformats.org/officeDocument/2006/relationships/slide" Target="slide15.xml"/><Relationship Id="rId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1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slide" Target="slide13.xml"/><Relationship Id="rId5" Type="http://schemas.openxmlformats.org/officeDocument/2006/relationships/slide" Target="slide17.xml"/><Relationship Id="rId10" Type="http://schemas.openxmlformats.org/officeDocument/2006/relationships/image" Target="../media/image2.png"/><Relationship Id="rId4" Type="http://schemas.openxmlformats.org/officeDocument/2006/relationships/slide" Target="slide15.xml"/><Relationship Id="rId9" Type="http://schemas.openxmlformats.org/officeDocument/2006/relationships/image" Target="../media/image10.png"/><Relationship Id="rId1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1.xml"/><Relationship Id="rId7" Type="http://schemas.openxmlformats.org/officeDocument/2006/relationships/slide" Target="slide1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slide" Target="slide16.xml"/><Relationship Id="rId5" Type="http://schemas.openxmlformats.org/officeDocument/2006/relationships/slide" Target="slide17.xml"/><Relationship Id="rId10" Type="http://schemas.openxmlformats.org/officeDocument/2006/relationships/image" Target="../media/image11.png"/><Relationship Id="rId4" Type="http://schemas.openxmlformats.org/officeDocument/2006/relationships/slide" Target="slide15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1.xml"/><Relationship Id="rId7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1.png"/><Relationship Id="rId5" Type="http://schemas.openxmlformats.org/officeDocument/2006/relationships/slide" Target="slide17.xml"/><Relationship Id="rId10" Type="http://schemas.openxmlformats.org/officeDocument/2006/relationships/image" Target="../media/image11.png"/><Relationship Id="rId4" Type="http://schemas.openxmlformats.org/officeDocument/2006/relationships/slide" Target="slide15.xm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1.xml"/><Relationship Id="rId7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10" Type="http://schemas.openxmlformats.org/officeDocument/2006/relationships/image" Target="../media/image9.png"/><Relationship Id="rId4" Type="http://schemas.openxmlformats.org/officeDocument/2006/relationships/slide" Target="slide15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.png"/><Relationship Id="rId3" Type="http://schemas.openxmlformats.org/officeDocument/2006/relationships/slide" Target="slide11.xml"/><Relationship Id="rId7" Type="http://schemas.openxmlformats.org/officeDocument/2006/relationships/slide" Target="slide20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9.png"/><Relationship Id="rId5" Type="http://schemas.openxmlformats.org/officeDocument/2006/relationships/slide" Target="slide17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slide" Target="slide15.xml"/><Relationship Id="rId9" Type="http://schemas.openxmlformats.org/officeDocument/2006/relationships/slide" Target="slide1.xml"/><Relationship Id="rId1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.png"/><Relationship Id="rId3" Type="http://schemas.openxmlformats.org/officeDocument/2006/relationships/slide" Target="slide11.xml"/><Relationship Id="rId7" Type="http://schemas.openxmlformats.org/officeDocument/2006/relationships/image" Target="../media/image1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9.png"/><Relationship Id="rId5" Type="http://schemas.openxmlformats.org/officeDocument/2006/relationships/slide" Target="slide17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slide" Target="slide15.xml"/><Relationship Id="rId9" Type="http://schemas.openxmlformats.org/officeDocument/2006/relationships/slide" Target="slide1.xml"/><Relationship Id="rId1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.png"/><Relationship Id="rId1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image" Target="../media/image12.png"/><Relationship Id="rId12" Type="http://schemas.openxmlformats.org/officeDocument/2006/relationships/image" Target="../media/image10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9.png"/><Relationship Id="rId5" Type="http://schemas.openxmlformats.org/officeDocument/2006/relationships/slide" Target="slide17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slide" Target="slide15.xml"/><Relationship Id="rId9" Type="http://schemas.openxmlformats.org/officeDocument/2006/relationships/slide" Target="slide1.xml"/><Relationship Id="rId1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.png"/><Relationship Id="rId3" Type="http://schemas.openxmlformats.org/officeDocument/2006/relationships/slide" Target="slide11.xml"/><Relationship Id="rId7" Type="http://schemas.openxmlformats.org/officeDocument/2006/relationships/image" Target="../media/image1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9.png"/><Relationship Id="rId5" Type="http://schemas.openxmlformats.org/officeDocument/2006/relationships/slide" Target="slide17.xml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slide" Target="slide15.xml"/><Relationship Id="rId9" Type="http://schemas.openxmlformats.org/officeDocument/2006/relationships/slide" Target="slide1.xml"/><Relationship Id="rId1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image" Target="../media/image8.png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5" Type="http://schemas.openxmlformats.org/officeDocument/2006/relationships/slide" Target="slide23.xml"/><Relationship Id="rId10" Type="http://schemas.openxmlformats.org/officeDocument/2006/relationships/slide" Target="slide24.xml"/><Relationship Id="rId4" Type="http://schemas.openxmlformats.org/officeDocument/2006/relationships/slide" Target="slide29.xml"/><Relationship Id="rId9" Type="http://schemas.openxmlformats.org/officeDocument/2006/relationships/image" Target="../media/image1.png"/><Relationship Id="rId1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image" Target="../media/image8.png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5" Type="http://schemas.openxmlformats.org/officeDocument/2006/relationships/image" Target="../media/image6.png"/><Relationship Id="rId10" Type="http://schemas.openxmlformats.org/officeDocument/2006/relationships/slide" Target="slide24.xml"/><Relationship Id="rId4" Type="http://schemas.openxmlformats.org/officeDocument/2006/relationships/slide" Target="slide29.xml"/><Relationship Id="rId9" Type="http://schemas.openxmlformats.org/officeDocument/2006/relationships/image" Target="../media/image1.png"/><Relationship Id="rId1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image" Target="../media/image10.png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image" Target="../media/image2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8.png"/><Relationship Id="rId5" Type="http://schemas.openxmlformats.org/officeDocument/2006/relationships/slide" Target="slide31.xml"/><Relationship Id="rId10" Type="http://schemas.openxmlformats.org/officeDocument/2006/relationships/slide" Target="slide1.xml"/><Relationship Id="rId4" Type="http://schemas.openxmlformats.org/officeDocument/2006/relationships/slide" Target="slide29.xml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image" Target="../media/image13.png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27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slide" Target="slide29.xml"/><Relationship Id="rId9" Type="http://schemas.openxmlformats.org/officeDocument/2006/relationships/slide" Target="slide1.xml"/><Relationship Id="rId1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image" Target="../media/image13.png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27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0" Type="http://schemas.openxmlformats.org/officeDocument/2006/relationships/image" Target="../media/image8.png"/><Relationship Id="rId4" Type="http://schemas.openxmlformats.org/officeDocument/2006/relationships/slide" Target="slide29.xml"/><Relationship Id="rId9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1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image" Target="../media/image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slide" Target="slide30.xml"/><Relationship Id="rId5" Type="http://schemas.openxmlformats.org/officeDocument/2006/relationships/slide" Target="slide31.xml"/><Relationship Id="rId10" Type="http://schemas.openxmlformats.org/officeDocument/2006/relationships/image" Target="../media/image11.png"/><Relationship Id="rId4" Type="http://schemas.openxmlformats.org/officeDocument/2006/relationships/slide" Target="slide29.xml"/><Relationship Id="rId9" Type="http://schemas.openxmlformats.org/officeDocument/2006/relationships/image" Target="../media/image10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image" Target="../media/image8.png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.png"/><Relationship Id="rId5" Type="http://schemas.openxmlformats.org/officeDocument/2006/relationships/slide" Target="slide31.xml"/><Relationship Id="rId10" Type="http://schemas.openxmlformats.org/officeDocument/2006/relationships/image" Target="../media/image11.png"/><Relationship Id="rId4" Type="http://schemas.openxmlformats.org/officeDocument/2006/relationships/slide" Target="slide29.xml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image" Target="../media/image9.png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0" Type="http://schemas.openxmlformats.org/officeDocument/2006/relationships/image" Target="../media/image8.png"/><Relationship Id="rId4" Type="http://schemas.openxmlformats.org/officeDocument/2006/relationships/slide" Target="slide29.xml"/><Relationship Id="rId9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0" Type="http://schemas.openxmlformats.org/officeDocument/2006/relationships/image" Target="../media/image8.png"/><Relationship Id="rId4" Type="http://schemas.openxmlformats.org/officeDocument/2006/relationships/slide" Target="slide29.xml"/><Relationship Id="rId9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0" Type="http://schemas.openxmlformats.org/officeDocument/2006/relationships/image" Target="../media/image8.png"/><Relationship Id="rId4" Type="http://schemas.openxmlformats.org/officeDocument/2006/relationships/slide" Target="slide29.xml"/><Relationship Id="rId9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image" Target="../media/image1.png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3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0" Type="http://schemas.openxmlformats.org/officeDocument/2006/relationships/image" Target="../media/image8.png"/><Relationship Id="rId4" Type="http://schemas.openxmlformats.org/officeDocument/2006/relationships/slide" Target="slide29.xml"/><Relationship Id="rId9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3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image" Target="../media/image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0" Type="http://schemas.openxmlformats.org/officeDocument/2006/relationships/image" Target="../media/image8.png"/><Relationship Id="rId4" Type="http://schemas.openxmlformats.org/officeDocument/2006/relationships/slide" Target="slide29.xml"/><Relationship Id="rId9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35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image" Target="../media/image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0" Type="http://schemas.openxmlformats.org/officeDocument/2006/relationships/image" Target="../media/image8.png"/><Relationship Id="rId4" Type="http://schemas.openxmlformats.org/officeDocument/2006/relationships/slide" Target="slide29.xml"/><Relationship Id="rId9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5" Type="http://schemas.openxmlformats.org/officeDocument/2006/relationships/image" Target="../media/image6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4401800" cy="1327357"/>
          </a:xfrm>
          <a:prstGeom prst="rect">
            <a:avLst/>
          </a:prstGeom>
          <a:gradFill flip="none" rotWithShape="1">
            <a:gsLst>
              <a:gs pos="0">
                <a:srgbClr val="106AD2">
                  <a:lumMod val="80000"/>
                  <a:alpha val="72000"/>
                </a:srgbClr>
              </a:gs>
              <a:gs pos="15000">
                <a:srgbClr val="7030A0">
                  <a:lumMod val="88000"/>
                  <a:lumOff val="12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кругленный прямоугольник 48">
            <a:hlinkClick r:id="rId2" action="ppaction://hlinksldjump"/>
          </p:cNvPr>
          <p:cNvSpPr/>
          <p:nvPr/>
        </p:nvSpPr>
        <p:spPr>
          <a:xfrm>
            <a:off x="344595" y="315138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1508" y="331730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Опыт работы</a:t>
            </a:r>
          </a:p>
        </p:txBody>
      </p:sp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7" y="3809837"/>
            <a:ext cx="414967" cy="4149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8" y="4247621"/>
            <a:ext cx="414967" cy="41496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800239" y="3832650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 опытом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00239" y="4247616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Без опыта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8389" y="477322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График работы</a:t>
            </a:r>
          </a:p>
        </p:txBody>
      </p:sp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2" y="5275257"/>
            <a:ext cx="414967" cy="414967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1" y="5842627"/>
            <a:ext cx="414967" cy="414967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0" y="6409611"/>
            <a:ext cx="414967" cy="414967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" y="6983001"/>
            <a:ext cx="414967" cy="414967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54564" y="5298073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Полный день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1127" y="5865440"/>
            <a:ext cx="20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Сменный график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1128" y="6432426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Гибкий график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71127" y="7005816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Вахтовый метод</a:t>
            </a:r>
          </a:p>
        </p:txBody>
      </p:sp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" y="7575847"/>
            <a:ext cx="414967" cy="414967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871123" y="7598663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Удалённая работа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2568" y="8227586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Сортировать</a:t>
            </a:r>
          </a:p>
        </p:txBody>
      </p:sp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" y="8731644"/>
            <a:ext cx="414967" cy="414967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" y="9195799"/>
            <a:ext cx="414967" cy="414967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850282" y="8754460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прошлый месяц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50282" y="9218615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этот месяц</a:t>
            </a:r>
          </a:p>
        </p:txBody>
      </p:sp>
      <p:sp>
        <p:nvSpPr>
          <p:cNvPr id="144" name="Блок-схема: альтернативный процесс 143"/>
          <p:cNvSpPr/>
          <p:nvPr/>
        </p:nvSpPr>
        <p:spPr>
          <a:xfrm>
            <a:off x="390745" y="10079242"/>
            <a:ext cx="2888299" cy="576063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Применить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7" name="Блок-схема: альтернативный процесс 146">
            <a:hlinkClick r:id="" action="ppaction://noaction"/>
          </p:cNvPr>
          <p:cNvSpPr/>
          <p:nvPr/>
        </p:nvSpPr>
        <p:spPr>
          <a:xfrm>
            <a:off x="390745" y="10784218"/>
            <a:ext cx="2888299" cy="57606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Сбросить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3" name="Скругленный прямоугольник 152">
            <a:hlinkClick r:id="rId4" action="ppaction://hlinksldjump"/>
          </p:cNvPr>
          <p:cNvSpPr/>
          <p:nvPr/>
        </p:nvSpPr>
        <p:spPr>
          <a:xfrm>
            <a:off x="4114963" y="1673201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/>
          <p:cNvSpPr/>
          <p:nvPr/>
        </p:nvSpPr>
        <p:spPr>
          <a:xfrm>
            <a:off x="4492241" y="2898581"/>
            <a:ext cx="72009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Прием 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товара…</a:t>
            </a:r>
            <a:endParaRPr lang="ru-RU" sz="1600" dirty="0"/>
          </a:p>
        </p:txBody>
      </p:sp>
      <p:sp>
        <p:nvSpPr>
          <p:cNvPr id="157" name="Скругленный прямоугольник 156">
            <a:hlinkClick r:id="rId4" action="ppaction://hlinksldjump"/>
          </p:cNvPr>
          <p:cNvSpPr/>
          <p:nvPr/>
        </p:nvSpPr>
        <p:spPr>
          <a:xfrm>
            <a:off x="4619019" y="3612118"/>
            <a:ext cx="1696059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159" name="TextBox 158">
            <a:hlinkClick r:id="rId4" action="ppaction://hlinksldjump"/>
          </p:cNvPr>
          <p:cNvSpPr txBox="1"/>
          <p:nvPr/>
        </p:nvSpPr>
        <p:spPr>
          <a:xfrm>
            <a:off x="4486149" y="4397569"/>
            <a:ext cx="46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64, д 10, стр 1А </a:t>
            </a:r>
            <a:endParaRPr lang="ru-RU" sz="1800" dirty="0"/>
          </a:p>
        </p:txBody>
      </p:sp>
      <p:sp>
        <p:nvSpPr>
          <p:cNvPr id="160" name="Скругленный прямоугольник 159">
            <a:hlinkClick r:id="rId4" action="ppaction://hlinksldjump"/>
          </p:cNvPr>
          <p:cNvSpPr/>
          <p:nvPr/>
        </p:nvSpPr>
        <p:spPr>
          <a:xfrm>
            <a:off x="6491227" y="3612118"/>
            <a:ext cx="2206073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sp>
        <p:nvSpPr>
          <p:cNvPr id="161" name="TextBox 160">
            <a:hlinkClick r:id="rId4" action="ppaction://hlinksldjump"/>
          </p:cNvPr>
          <p:cNvSpPr txBox="1"/>
          <p:nvPr/>
        </p:nvSpPr>
        <p:spPr>
          <a:xfrm>
            <a:off x="4486149" y="1798202"/>
            <a:ext cx="32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Продавец кассир</a:t>
            </a:r>
            <a:endParaRPr lang="ru-RU" sz="2400" b="1" dirty="0"/>
          </a:p>
        </p:txBody>
      </p:sp>
      <p:sp>
        <p:nvSpPr>
          <p:cNvPr id="162" name="TextBox 161">
            <a:hlinkClick r:id="rId4" action="ppaction://hlinksldjump"/>
          </p:cNvPr>
          <p:cNvSpPr txBox="1"/>
          <p:nvPr/>
        </p:nvSpPr>
        <p:spPr>
          <a:xfrm>
            <a:off x="4486149" y="2369209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15 000р до 25 000р</a:t>
            </a:r>
            <a:endParaRPr lang="ru-RU" sz="1800" dirty="0"/>
          </a:p>
        </p:txBody>
      </p:sp>
      <p:sp>
        <p:nvSpPr>
          <p:cNvPr id="163" name="TextBox 162">
            <a:hlinkClick r:id="rId4" action="ppaction://hlinksldjump"/>
          </p:cNvPr>
          <p:cNvSpPr txBox="1"/>
          <p:nvPr/>
        </p:nvSpPr>
        <p:spPr>
          <a:xfrm>
            <a:off x="4486149" y="4075642"/>
            <a:ext cx="214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BURGER KING</a:t>
            </a:r>
            <a:endParaRPr lang="ru-RU" sz="2000" b="1" dirty="0"/>
          </a:p>
        </p:txBody>
      </p:sp>
      <p:sp>
        <p:nvSpPr>
          <p:cNvPr id="3" name="Скругленный прямоугольник 2">
            <a:hlinkClick r:id="rId5" action="ppaction://hlinksldjump"/>
          </p:cNvPr>
          <p:cNvSpPr/>
          <p:nvPr/>
        </p:nvSpPr>
        <p:spPr>
          <a:xfrm>
            <a:off x="8641060" y="368506"/>
            <a:ext cx="1944216" cy="584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Белгород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48" name="Скругленный прямоугольник 47">
            <a:hlinkClick r:id="rId6" action="ppaction://hlinksldjump"/>
          </p:cNvPr>
          <p:cNvSpPr/>
          <p:nvPr/>
        </p:nvSpPr>
        <p:spPr>
          <a:xfrm>
            <a:off x="10975267" y="368505"/>
            <a:ext cx="3024264" cy="58461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Вход и регистрация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1" name="Скругленный прямоугольник 50">
            <a:hlinkClick r:id="rId4" action="ppaction://hlinksldjump"/>
          </p:cNvPr>
          <p:cNvSpPr/>
          <p:nvPr/>
        </p:nvSpPr>
        <p:spPr>
          <a:xfrm>
            <a:off x="4114963" y="5389965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>
            <a:hlinkClick r:id="rId4" action="ppaction://hlinksldjump"/>
          </p:cNvPr>
          <p:cNvSpPr/>
          <p:nvPr/>
        </p:nvSpPr>
        <p:spPr>
          <a:xfrm>
            <a:off x="4114963" y="9106729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4596" y="1679418"/>
            <a:ext cx="3039880" cy="55739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bg1">
                    <a:lumMod val="65000"/>
                  </a:schemeClr>
                </a:solidFill>
              </a:rPr>
              <a:t>Поиск </a:t>
            </a:r>
            <a:r>
              <a:rPr lang="ru-RU" sz="1800" b="1" dirty="0" smtClean="0">
                <a:solidFill>
                  <a:schemeClr val="bg1">
                    <a:lumMod val="65000"/>
                  </a:schemeClr>
                </a:solidFill>
              </a:rPr>
              <a:t>вакансий</a:t>
            </a:r>
            <a:endParaRPr lang="ru-RU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396476" y="2990508"/>
            <a:ext cx="2988000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Блок-схема: узел 54"/>
          <p:cNvSpPr/>
          <p:nvPr/>
        </p:nvSpPr>
        <p:spPr>
          <a:xfrm>
            <a:off x="616834" y="2882496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288217" y="2453317"/>
            <a:ext cx="331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Зарплата от                     15000 Р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577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383584" y="371677"/>
            <a:ext cx="544205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REGISTRATION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(PROFILE 1)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672508" y="3041353"/>
            <a:ext cx="7095655" cy="8712968"/>
          </a:xfrm>
          <a:prstGeom prst="roundRect">
            <a:avLst>
              <a:gd name="adj" fmla="val 27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" name="TextBox 9"/>
          <p:cNvSpPr txBox="1"/>
          <p:nvPr/>
        </p:nvSpPr>
        <p:spPr>
          <a:xfrm>
            <a:off x="4412881" y="3446357"/>
            <a:ext cx="481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Регистрация</a:t>
            </a:r>
            <a:r>
              <a:rPr lang="en-US" sz="2800" b="1" dirty="0" smtClean="0"/>
              <a:t> </a:t>
            </a:r>
            <a:r>
              <a:rPr lang="ru-RU" sz="2800" b="1" dirty="0" smtClean="0"/>
              <a:t>для соискателя</a:t>
            </a:r>
            <a:r>
              <a:rPr lang="en-US" sz="2800" b="1" dirty="0" smtClean="0"/>
              <a:t> </a:t>
            </a:r>
            <a:endParaRPr lang="ru-RU" sz="2800" b="1" dirty="0"/>
          </a:p>
        </p:txBody>
      </p:sp>
      <p:sp>
        <p:nvSpPr>
          <p:cNvPr id="6" name="TextBox 12"/>
          <p:cNvSpPr txBox="1"/>
          <p:nvPr/>
        </p:nvSpPr>
        <p:spPr>
          <a:xfrm>
            <a:off x="4418339" y="4639995"/>
            <a:ext cx="131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Ваше имя</a:t>
            </a:r>
            <a:endParaRPr lang="ru-RU" sz="1800" dirty="0"/>
          </a:p>
        </p:txBody>
      </p:sp>
      <p:sp>
        <p:nvSpPr>
          <p:cNvPr id="7" name="TextBox 13"/>
          <p:cNvSpPr txBox="1"/>
          <p:nvPr/>
        </p:nvSpPr>
        <p:spPr>
          <a:xfrm>
            <a:off x="7386739" y="4634385"/>
            <a:ext cx="166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Ваша фамилия</a:t>
            </a:r>
            <a:endParaRPr lang="ru-RU" sz="1800" dirty="0"/>
          </a:p>
        </p:txBody>
      </p:sp>
      <p:sp>
        <p:nvSpPr>
          <p:cNvPr id="8" name="TextBox 22"/>
          <p:cNvSpPr txBox="1"/>
          <p:nvPr/>
        </p:nvSpPr>
        <p:spPr>
          <a:xfrm>
            <a:off x="4418339" y="5873843"/>
            <a:ext cx="10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Возраст</a:t>
            </a:r>
          </a:p>
        </p:txBody>
      </p:sp>
      <p:sp>
        <p:nvSpPr>
          <p:cNvPr id="11" name="Скругленный прямоугольник 10">
            <a:hlinkClick r:id="rId2" action="ppaction://hlinksldjump"/>
          </p:cNvPr>
          <p:cNvSpPr/>
          <p:nvPr/>
        </p:nvSpPr>
        <p:spPr>
          <a:xfrm>
            <a:off x="4495411" y="9676180"/>
            <a:ext cx="5456935" cy="60392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solidFill>
                  <a:schemeClr val="bg1"/>
                </a:solidFill>
              </a:rPr>
              <a:t>Зарегистрироваться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495411" y="5125680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494872" y="6355984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468440" y="5125680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8" name="TextBox 40"/>
          <p:cNvSpPr txBox="1"/>
          <p:nvPr/>
        </p:nvSpPr>
        <p:spPr>
          <a:xfrm>
            <a:off x="4494872" y="10724826"/>
            <a:ext cx="516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Авторизуясь, Вы принимаете </a:t>
            </a:r>
            <a:r>
              <a:rPr lang="ru-RU" sz="1600" u="sng" dirty="0">
                <a:solidFill>
                  <a:srgbClr val="64038B"/>
                </a:solidFill>
              </a:rPr>
              <a:t>условия пользовательского соглашения</a:t>
            </a:r>
            <a:r>
              <a:rPr lang="ru-RU" sz="1600" dirty="0"/>
              <a:t> и </a:t>
            </a:r>
            <a:r>
              <a:rPr lang="ru-RU" sz="1600" u="sng" dirty="0">
                <a:solidFill>
                  <a:srgbClr val="64038B"/>
                </a:solidFill>
              </a:rPr>
              <a:t>политики</a:t>
            </a:r>
            <a:r>
              <a:rPr lang="ru-RU" sz="1600" u="sng" dirty="0"/>
              <a:t> </a:t>
            </a:r>
            <a:r>
              <a:rPr lang="ru-RU" sz="1600" u="sng" dirty="0">
                <a:solidFill>
                  <a:srgbClr val="64038B"/>
                </a:solidFill>
              </a:rPr>
              <a:t>конфиденциальности</a:t>
            </a:r>
            <a:r>
              <a:rPr lang="ru-RU" sz="1600" dirty="0"/>
              <a:t>.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881" y="8396460"/>
            <a:ext cx="414967" cy="41496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37" y="8940700"/>
            <a:ext cx="414967" cy="414967"/>
          </a:xfrm>
          <a:prstGeom prst="rect">
            <a:avLst/>
          </a:prstGeom>
        </p:spPr>
      </p:pic>
      <p:sp>
        <p:nvSpPr>
          <p:cNvPr id="23" name="TextBox 31"/>
          <p:cNvSpPr txBox="1"/>
          <p:nvPr/>
        </p:nvSpPr>
        <p:spPr>
          <a:xfrm>
            <a:off x="4890332" y="8419276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РФ</a:t>
            </a:r>
          </a:p>
        </p:txBody>
      </p:sp>
      <p:sp>
        <p:nvSpPr>
          <p:cNvPr id="24" name="TextBox 32"/>
          <p:cNvSpPr txBox="1"/>
          <p:nvPr/>
        </p:nvSpPr>
        <p:spPr>
          <a:xfrm>
            <a:off x="4890332" y="8963516"/>
            <a:ext cx="26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Иностранный гражданин</a:t>
            </a:r>
          </a:p>
        </p:txBody>
      </p:sp>
      <p:sp>
        <p:nvSpPr>
          <p:cNvPr id="27" name="Овал 26">
            <a:hlinkClick r:id="rId4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2" y="2404563"/>
            <a:ext cx="429881" cy="429882"/>
          </a:xfrm>
          <a:prstGeom prst="rect">
            <a:avLst/>
          </a:prstGeom>
        </p:spPr>
      </p:pic>
      <p:cxnSp>
        <p:nvCxnSpPr>
          <p:cNvPr id="26" name="Прямая соединительная линия 25"/>
          <p:cNvCxnSpPr/>
          <p:nvPr/>
        </p:nvCxnSpPr>
        <p:spPr>
          <a:xfrm>
            <a:off x="3672508" y="4265489"/>
            <a:ext cx="7095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5"/>
          <p:cNvSpPr txBox="1"/>
          <p:nvPr/>
        </p:nvSpPr>
        <p:spPr>
          <a:xfrm>
            <a:off x="7386740" y="7152550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Местоположение</a:t>
            </a:r>
            <a:endParaRPr lang="ru-RU" sz="18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7468068" y="6354916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7468068" y="7698011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3" name="TextBox 21"/>
          <p:cNvSpPr txBox="1"/>
          <p:nvPr/>
        </p:nvSpPr>
        <p:spPr>
          <a:xfrm>
            <a:off x="4424884" y="7175562"/>
            <a:ext cx="124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Город</a:t>
            </a:r>
            <a:endParaRPr lang="ru-RU" sz="1800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494872" y="7698011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5" name="TextBox 25"/>
          <p:cNvSpPr txBox="1"/>
          <p:nvPr/>
        </p:nvSpPr>
        <p:spPr>
          <a:xfrm>
            <a:off x="7386740" y="5885394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Электронная почта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646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90"/>
          <p:cNvSpPr/>
          <p:nvPr/>
        </p:nvSpPr>
        <p:spPr>
          <a:xfrm>
            <a:off x="3837592" y="1080200"/>
            <a:ext cx="6685566" cy="17099850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3837593" y="12883858"/>
            <a:ext cx="10357155" cy="4847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-44" y="1954993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hlinkClick r:id="rId3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вакансий</a:t>
            </a:r>
            <a:endParaRPr lang="ru-RU" sz="2000" b="1" dirty="0"/>
          </a:p>
        </p:txBody>
      </p:sp>
      <p:sp>
        <p:nvSpPr>
          <p:cNvPr id="83" name="TextBox 82">
            <a:hlinkClick r:id="rId4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84" name="TextBox 83">
            <a:hlinkClick r:id="rId5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Поиск вакансий</a:t>
            </a:r>
            <a:endParaRPr lang="ru-RU" sz="2400" b="1" dirty="0"/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10657285" y="1080201"/>
            <a:ext cx="3537464" cy="11626796"/>
          </a:xfrm>
          <a:prstGeom prst="roundRect">
            <a:avLst>
              <a:gd name="adj" fmla="val 344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hlinkClick r:id="rId6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</a:t>
            </a:r>
            <a:endParaRPr lang="ru-RU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793188" y="305795"/>
            <a:ext cx="345638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PAGE PROFILE 1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62" name="Рисунок 6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63" name="TextBox 62">
            <a:hlinkClick r:id="rId7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sp>
        <p:nvSpPr>
          <p:cNvPr id="64" name="Скругленный прямоугольник 63">
            <a:hlinkClick r:id="rId9" action="ppaction://hlinksldjump"/>
          </p:cNvPr>
          <p:cNvSpPr/>
          <p:nvPr/>
        </p:nvSpPr>
        <p:spPr>
          <a:xfrm>
            <a:off x="4010198" y="1235700"/>
            <a:ext cx="6340353" cy="3245813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>
            <a:hlinkClick r:id="rId9" action="ppaction://hlinksldjump"/>
          </p:cNvPr>
          <p:cNvSpPr txBox="1"/>
          <p:nvPr/>
        </p:nvSpPr>
        <p:spPr>
          <a:xfrm>
            <a:off x="4379992" y="1403000"/>
            <a:ext cx="32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Продавец кассир</a:t>
            </a:r>
            <a:endParaRPr lang="ru-RU" sz="2400" b="1" dirty="0"/>
          </a:p>
        </p:txBody>
      </p:sp>
      <p:sp>
        <p:nvSpPr>
          <p:cNvPr id="66" name="TextBox 65">
            <a:hlinkClick r:id="rId9" action="ppaction://hlinksldjump"/>
          </p:cNvPr>
          <p:cNvSpPr txBox="1"/>
          <p:nvPr/>
        </p:nvSpPr>
        <p:spPr>
          <a:xfrm>
            <a:off x="4377596" y="1800133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15 000р до 25 000р</a:t>
            </a:r>
            <a:endParaRPr lang="ru-RU" sz="1800" dirty="0"/>
          </a:p>
        </p:txBody>
      </p:sp>
      <p:sp>
        <p:nvSpPr>
          <p:cNvPr id="67" name="Прямоугольник 66">
            <a:hlinkClick r:id="rId9" action="ppaction://hlinksldjump"/>
          </p:cNvPr>
          <p:cNvSpPr/>
          <p:nvPr/>
        </p:nvSpPr>
        <p:spPr>
          <a:xfrm>
            <a:off x="4377596" y="2319510"/>
            <a:ext cx="5945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</a:t>
            </a:r>
            <a:endParaRPr lang="en-US" sz="1600" dirty="0" smtClean="0">
              <a:solidFill>
                <a:srgbClr val="000000"/>
              </a:solidFill>
              <a:latin typeface="Strato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Прием </a:t>
            </a:r>
            <a:r>
              <a:rPr lang="ru-RU" sz="1600" dirty="0">
                <a:solidFill>
                  <a:srgbClr val="000000"/>
                </a:solidFill>
                <a:latin typeface="Stratos"/>
              </a:rPr>
              <a:t>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товара…</a:t>
            </a:r>
            <a:endParaRPr lang="ru-RU" sz="1600" dirty="0"/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4504374" y="3110706"/>
            <a:ext cx="1400382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69" name="TextBox 68">
            <a:hlinkClick r:id="" action="ppaction://noaction"/>
          </p:cNvPr>
          <p:cNvSpPr txBox="1"/>
          <p:nvPr/>
        </p:nvSpPr>
        <p:spPr>
          <a:xfrm>
            <a:off x="4379992" y="3599152"/>
            <a:ext cx="214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BURGER KING</a:t>
            </a:r>
            <a:endParaRPr lang="ru-RU" sz="2000" b="1" dirty="0"/>
          </a:p>
        </p:txBody>
      </p:sp>
      <p:sp>
        <p:nvSpPr>
          <p:cNvPr id="70" name="TextBox 69">
            <a:hlinkClick r:id="rId9" action="ppaction://hlinksldjump"/>
          </p:cNvPr>
          <p:cNvSpPr txBox="1"/>
          <p:nvPr/>
        </p:nvSpPr>
        <p:spPr>
          <a:xfrm>
            <a:off x="4371504" y="3896157"/>
            <a:ext cx="48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64, д 10, стр 1А </a:t>
            </a:r>
            <a:endParaRPr lang="ru-RU" sz="1800" dirty="0"/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6048772" y="3110706"/>
            <a:ext cx="1821484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941" y="1403000"/>
            <a:ext cx="280407" cy="280407"/>
          </a:xfrm>
          <a:prstGeom prst="rect">
            <a:avLst/>
          </a:prstGeom>
        </p:spPr>
      </p:pic>
      <p:cxnSp>
        <p:nvCxnSpPr>
          <p:cNvPr id="75" name="Прямая соединительная линия 74"/>
          <p:cNvCxnSpPr/>
          <p:nvPr/>
        </p:nvCxnSpPr>
        <p:spPr>
          <a:xfrm>
            <a:off x="100" y="4590044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4788734"/>
            <a:ext cx="628883" cy="62888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41482" y="4806068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Атаханов Я.</a:t>
            </a:r>
            <a:endParaRPr lang="ru-R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41482" y="5074355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555 55 55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03207" y="3036374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Опыт работы</a:t>
            </a:r>
          </a:p>
        </p:txBody>
      </p:sp>
      <p:pic>
        <p:nvPicPr>
          <p:cNvPr id="74" name="Рисунок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916" y="3528908"/>
            <a:ext cx="414967" cy="414967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87" y="3966692"/>
            <a:ext cx="414967" cy="414967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1351938" y="3551721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 опытом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51938" y="3966687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Без опыта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840088" y="4492294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График работы</a:t>
            </a:r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91" y="4994328"/>
            <a:ext cx="414967" cy="4149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90" y="5561698"/>
            <a:ext cx="414967" cy="414967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89" y="6128682"/>
            <a:ext cx="414967" cy="414967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88" y="6702072"/>
            <a:ext cx="414967" cy="41496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1406263" y="5017144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Полный день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422826" y="5584511"/>
            <a:ext cx="20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Сменный график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22827" y="6151497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Гибкий график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1422826" y="6724887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Вахтовый метод</a:t>
            </a:r>
          </a:p>
        </p:txBody>
      </p:sp>
      <p:pic>
        <p:nvPicPr>
          <p:cNvPr id="100" name="Рисунок 9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88" y="7294918"/>
            <a:ext cx="414967" cy="414967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11422822" y="7317734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Удалённая работа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04267" y="7946657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Сортировать</a:t>
            </a:r>
          </a:p>
        </p:txBody>
      </p:sp>
      <p:pic>
        <p:nvPicPr>
          <p:cNvPr id="103" name="Рисунок 10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70" y="8450715"/>
            <a:ext cx="414967" cy="414967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70" y="8914870"/>
            <a:ext cx="414967" cy="41496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11401981" y="8473531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прошлый месяц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401981" y="8937686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этот месяц</a:t>
            </a:r>
          </a:p>
        </p:txBody>
      </p:sp>
      <p:sp>
        <p:nvSpPr>
          <p:cNvPr id="107" name="Блок-схема: альтернативный процесс 106"/>
          <p:cNvSpPr/>
          <p:nvPr/>
        </p:nvSpPr>
        <p:spPr>
          <a:xfrm>
            <a:off x="10942444" y="10905330"/>
            <a:ext cx="2888299" cy="576063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Применить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8" name="Блок-схема: альтернативный процесс 107">
            <a:hlinkClick r:id="" action="ppaction://noaction"/>
          </p:cNvPr>
          <p:cNvSpPr/>
          <p:nvPr/>
        </p:nvSpPr>
        <p:spPr>
          <a:xfrm>
            <a:off x="10942444" y="11610306"/>
            <a:ext cx="2888299" cy="57606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Сбросить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10896295" y="1398489"/>
            <a:ext cx="3039880" cy="55739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bg1">
                    <a:lumMod val="65000"/>
                  </a:schemeClr>
                </a:solidFill>
              </a:rPr>
              <a:t>Поиск </a:t>
            </a:r>
            <a:r>
              <a:rPr lang="ru-RU" sz="1800" b="1" dirty="0" smtClean="0">
                <a:solidFill>
                  <a:schemeClr val="bg1">
                    <a:lumMod val="65000"/>
                  </a:schemeClr>
                </a:solidFill>
              </a:rPr>
              <a:t>вакансий</a:t>
            </a:r>
            <a:endParaRPr lang="ru-RU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0" name="Прямая соединительная линия 109"/>
          <p:cNvCxnSpPr/>
          <p:nvPr/>
        </p:nvCxnSpPr>
        <p:spPr>
          <a:xfrm>
            <a:off x="10948175" y="2709579"/>
            <a:ext cx="2988000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Блок-схема: узел 110"/>
          <p:cNvSpPr/>
          <p:nvPr/>
        </p:nvSpPr>
        <p:spPr>
          <a:xfrm>
            <a:off x="11168533" y="2601567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/>
          <p:cNvSpPr txBox="1"/>
          <p:nvPr/>
        </p:nvSpPr>
        <p:spPr>
          <a:xfrm>
            <a:off x="10839916" y="2172388"/>
            <a:ext cx="331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Зарплата от                     15000 Р</a:t>
            </a:r>
            <a:endParaRPr lang="ru-RU" sz="1800" dirty="0"/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911217" y="952207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Район поиска</a:t>
            </a:r>
            <a:endParaRPr lang="ru-RU" sz="1800" b="1" dirty="0"/>
          </a:p>
        </p:txBody>
      </p:sp>
      <p:sp>
        <p:nvSpPr>
          <p:cNvPr id="58" name="Скругленный прямоугольник 57">
            <a:hlinkClick r:id="rId13" action="ppaction://hlinksldjump"/>
          </p:cNvPr>
          <p:cNvSpPr/>
          <p:nvPr/>
        </p:nvSpPr>
        <p:spPr>
          <a:xfrm>
            <a:off x="10970862" y="10026129"/>
            <a:ext cx="288829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Белгород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9" name="Равнобедренный треугольник 58">
            <a:hlinkClick r:id="rId13" action="ppaction://hlinksldjump"/>
          </p:cNvPr>
          <p:cNvSpPr/>
          <p:nvPr/>
        </p:nvSpPr>
        <p:spPr>
          <a:xfrm rot="10800000">
            <a:off x="13518631" y="10242152"/>
            <a:ext cx="144016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90"/>
          <p:cNvSpPr/>
          <p:nvPr/>
        </p:nvSpPr>
        <p:spPr>
          <a:xfrm>
            <a:off x="3837592" y="1080200"/>
            <a:ext cx="6685566" cy="17099850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3837593" y="12883858"/>
            <a:ext cx="10357155" cy="4847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-44" y="1954993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hlinkClick r:id="rId3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вакансий</a:t>
            </a:r>
            <a:endParaRPr lang="ru-RU" sz="2000" b="1" dirty="0"/>
          </a:p>
        </p:txBody>
      </p:sp>
      <p:sp>
        <p:nvSpPr>
          <p:cNvPr id="83" name="TextBox 82">
            <a:hlinkClick r:id="rId4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84" name="TextBox 83">
            <a:hlinkClick r:id="rId5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Поиск вакансий</a:t>
            </a:r>
            <a:endParaRPr lang="ru-RU" sz="2400" b="1" dirty="0"/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10657285" y="1080201"/>
            <a:ext cx="3537464" cy="11626796"/>
          </a:xfrm>
          <a:prstGeom prst="roundRect">
            <a:avLst>
              <a:gd name="adj" fmla="val 344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hlinkClick r:id="rId6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</a:t>
            </a:r>
            <a:endParaRPr lang="ru-RU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793188" y="305795"/>
            <a:ext cx="345638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PAGE PROFILE 1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62" name="Рисунок 6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63" name="TextBox 62">
            <a:hlinkClick r:id="rId7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sp>
        <p:nvSpPr>
          <p:cNvPr id="64" name="Скругленный прямоугольник 63">
            <a:hlinkClick r:id="rId9" action="ppaction://hlinksldjump"/>
          </p:cNvPr>
          <p:cNvSpPr/>
          <p:nvPr/>
        </p:nvSpPr>
        <p:spPr>
          <a:xfrm>
            <a:off x="4010198" y="1235700"/>
            <a:ext cx="6340353" cy="3245813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>
            <a:hlinkClick r:id="rId9" action="ppaction://hlinksldjump"/>
          </p:cNvPr>
          <p:cNvSpPr txBox="1"/>
          <p:nvPr/>
        </p:nvSpPr>
        <p:spPr>
          <a:xfrm>
            <a:off x="4379992" y="1403000"/>
            <a:ext cx="32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Продавец кассир</a:t>
            </a:r>
            <a:endParaRPr lang="ru-RU" sz="2400" b="1" dirty="0"/>
          </a:p>
        </p:txBody>
      </p:sp>
      <p:sp>
        <p:nvSpPr>
          <p:cNvPr id="66" name="TextBox 65">
            <a:hlinkClick r:id="rId9" action="ppaction://hlinksldjump"/>
          </p:cNvPr>
          <p:cNvSpPr txBox="1"/>
          <p:nvPr/>
        </p:nvSpPr>
        <p:spPr>
          <a:xfrm>
            <a:off x="4377596" y="1800133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15 000р до 25 000р</a:t>
            </a:r>
            <a:endParaRPr lang="ru-RU" sz="1800" dirty="0"/>
          </a:p>
        </p:txBody>
      </p:sp>
      <p:sp>
        <p:nvSpPr>
          <p:cNvPr id="67" name="Прямоугольник 66">
            <a:hlinkClick r:id="rId9" action="ppaction://hlinksldjump"/>
          </p:cNvPr>
          <p:cNvSpPr/>
          <p:nvPr/>
        </p:nvSpPr>
        <p:spPr>
          <a:xfrm>
            <a:off x="4377596" y="2319510"/>
            <a:ext cx="5945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</a:t>
            </a:r>
            <a:endParaRPr lang="en-US" sz="1600" dirty="0" smtClean="0">
              <a:solidFill>
                <a:srgbClr val="000000"/>
              </a:solidFill>
              <a:latin typeface="Strato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Прием </a:t>
            </a:r>
            <a:r>
              <a:rPr lang="ru-RU" sz="1600" dirty="0">
                <a:solidFill>
                  <a:srgbClr val="000000"/>
                </a:solidFill>
                <a:latin typeface="Stratos"/>
              </a:rPr>
              <a:t>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товара…</a:t>
            </a:r>
            <a:endParaRPr lang="ru-RU" sz="1600" dirty="0"/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4504374" y="3110706"/>
            <a:ext cx="1400382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69" name="TextBox 68">
            <a:hlinkClick r:id="" action="ppaction://noaction"/>
          </p:cNvPr>
          <p:cNvSpPr txBox="1"/>
          <p:nvPr/>
        </p:nvSpPr>
        <p:spPr>
          <a:xfrm>
            <a:off x="4379992" y="3599152"/>
            <a:ext cx="214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BURGER KING</a:t>
            </a:r>
            <a:endParaRPr lang="ru-RU" sz="2000" b="1" dirty="0"/>
          </a:p>
        </p:txBody>
      </p:sp>
      <p:sp>
        <p:nvSpPr>
          <p:cNvPr id="70" name="TextBox 69">
            <a:hlinkClick r:id="rId9" action="ppaction://hlinksldjump"/>
          </p:cNvPr>
          <p:cNvSpPr txBox="1"/>
          <p:nvPr/>
        </p:nvSpPr>
        <p:spPr>
          <a:xfrm>
            <a:off x="4371504" y="3896157"/>
            <a:ext cx="48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64, д 10, стр 1А </a:t>
            </a:r>
            <a:endParaRPr lang="ru-RU" sz="1800" dirty="0"/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6048772" y="3110706"/>
            <a:ext cx="1821484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941" y="1403000"/>
            <a:ext cx="280407" cy="280407"/>
          </a:xfrm>
          <a:prstGeom prst="rect">
            <a:avLst/>
          </a:prstGeom>
        </p:spPr>
      </p:pic>
      <p:cxnSp>
        <p:nvCxnSpPr>
          <p:cNvPr id="75" name="Прямая соединительная линия 74"/>
          <p:cNvCxnSpPr/>
          <p:nvPr/>
        </p:nvCxnSpPr>
        <p:spPr>
          <a:xfrm>
            <a:off x="100" y="4590044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4788734"/>
            <a:ext cx="628883" cy="62888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41482" y="4806068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Атаханов Я.</a:t>
            </a:r>
            <a:endParaRPr lang="ru-R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41482" y="5074355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555 55 55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03207" y="3036374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Опыт работы</a:t>
            </a:r>
          </a:p>
        </p:txBody>
      </p:sp>
      <p:pic>
        <p:nvPicPr>
          <p:cNvPr id="74" name="Рисунок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916" y="3528908"/>
            <a:ext cx="414967" cy="414967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87" y="3966692"/>
            <a:ext cx="414967" cy="414967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1351938" y="3551721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 опытом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51938" y="3966687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Без опыта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840088" y="4492294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График работы</a:t>
            </a:r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91" y="4994328"/>
            <a:ext cx="414967" cy="4149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90" y="5561698"/>
            <a:ext cx="414967" cy="414967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89" y="6128682"/>
            <a:ext cx="414967" cy="414967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88" y="6702072"/>
            <a:ext cx="414967" cy="41496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1406263" y="5017144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Полный день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422826" y="5584511"/>
            <a:ext cx="20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Сменный график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22827" y="6151497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Гибкий график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1422826" y="6724887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Вахтовый метод</a:t>
            </a:r>
          </a:p>
        </p:txBody>
      </p:sp>
      <p:pic>
        <p:nvPicPr>
          <p:cNvPr id="100" name="Рисунок 9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88" y="7294918"/>
            <a:ext cx="414967" cy="414967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11422822" y="7317734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Удалённая работа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04267" y="7946657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Сортировать</a:t>
            </a:r>
          </a:p>
        </p:txBody>
      </p:sp>
      <p:pic>
        <p:nvPicPr>
          <p:cNvPr id="103" name="Рисунок 10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70" y="8450715"/>
            <a:ext cx="414967" cy="414967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70" y="8914870"/>
            <a:ext cx="414967" cy="41496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11401981" y="8473531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прошлый месяц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401981" y="8937686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этот месяц</a:t>
            </a:r>
          </a:p>
        </p:txBody>
      </p:sp>
      <p:sp>
        <p:nvSpPr>
          <p:cNvPr id="107" name="Блок-схема: альтернативный процесс 106"/>
          <p:cNvSpPr/>
          <p:nvPr/>
        </p:nvSpPr>
        <p:spPr>
          <a:xfrm>
            <a:off x="10942444" y="10905330"/>
            <a:ext cx="2888299" cy="576063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Применить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8" name="Блок-схема: альтернативный процесс 107">
            <a:hlinkClick r:id="" action="ppaction://noaction"/>
          </p:cNvPr>
          <p:cNvSpPr/>
          <p:nvPr/>
        </p:nvSpPr>
        <p:spPr>
          <a:xfrm>
            <a:off x="10942444" y="11610306"/>
            <a:ext cx="2888299" cy="57606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Сбросить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10896295" y="1398489"/>
            <a:ext cx="3039880" cy="55739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bg1">
                    <a:lumMod val="65000"/>
                  </a:schemeClr>
                </a:solidFill>
              </a:rPr>
              <a:t>Поиск </a:t>
            </a:r>
            <a:r>
              <a:rPr lang="ru-RU" sz="1800" b="1" dirty="0" smtClean="0">
                <a:solidFill>
                  <a:schemeClr val="bg1">
                    <a:lumMod val="65000"/>
                  </a:schemeClr>
                </a:solidFill>
              </a:rPr>
              <a:t>вакансий</a:t>
            </a:r>
            <a:endParaRPr lang="ru-RU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0" name="Прямая соединительная линия 109"/>
          <p:cNvCxnSpPr/>
          <p:nvPr/>
        </p:nvCxnSpPr>
        <p:spPr>
          <a:xfrm>
            <a:off x="10948175" y="2709579"/>
            <a:ext cx="2988000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Блок-схема: узел 110"/>
          <p:cNvSpPr/>
          <p:nvPr/>
        </p:nvSpPr>
        <p:spPr>
          <a:xfrm>
            <a:off x="11168533" y="2601567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/>
          <p:cNvSpPr txBox="1"/>
          <p:nvPr/>
        </p:nvSpPr>
        <p:spPr>
          <a:xfrm>
            <a:off x="10839916" y="2172388"/>
            <a:ext cx="331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Зарплата от                     15000 Р</a:t>
            </a:r>
            <a:endParaRPr lang="ru-RU" sz="1800" dirty="0"/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911217" y="952207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Район поиска</a:t>
            </a:r>
            <a:endParaRPr lang="ru-RU" sz="1800" b="1" dirty="0"/>
          </a:p>
        </p:txBody>
      </p:sp>
      <p:sp>
        <p:nvSpPr>
          <p:cNvPr id="58" name="Скругленный прямоугольник 57">
            <a:hlinkClick r:id="rId13" action="ppaction://hlinksldjump"/>
          </p:cNvPr>
          <p:cNvSpPr/>
          <p:nvPr/>
        </p:nvSpPr>
        <p:spPr>
          <a:xfrm>
            <a:off x="10970862" y="10026129"/>
            <a:ext cx="288829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Белгород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9" name="Равнобедренный треугольник 58">
            <a:hlinkClick r:id="rId13" action="ppaction://hlinksldjump"/>
          </p:cNvPr>
          <p:cNvSpPr/>
          <p:nvPr/>
        </p:nvSpPr>
        <p:spPr>
          <a:xfrm rot="10800000">
            <a:off x="13518631" y="10242152"/>
            <a:ext cx="144016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1" y="-22372"/>
            <a:ext cx="14401799" cy="1820242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2038472" y="3064327"/>
            <a:ext cx="10317179" cy="5006844"/>
          </a:xfrm>
          <a:prstGeom prst="roundRect">
            <a:avLst>
              <a:gd name="adj" fmla="val 24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2434997" y="3398989"/>
            <a:ext cx="9577064" cy="714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6" name="Рисунок 1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67" y="3539487"/>
            <a:ext cx="429881" cy="429882"/>
          </a:xfrm>
          <a:prstGeom prst="rect">
            <a:avLst/>
          </a:prstGeom>
        </p:spPr>
      </p:pic>
      <p:sp>
        <p:nvSpPr>
          <p:cNvPr id="117" name="Овал 116">
            <a:hlinkClick r:id="rId3" action="ppaction://hlinksldjump"/>
          </p:cNvPr>
          <p:cNvSpPr/>
          <p:nvPr/>
        </p:nvSpPr>
        <p:spPr>
          <a:xfrm>
            <a:off x="12529492" y="2185135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8" name="Рисунок 11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552" y="2420194"/>
            <a:ext cx="429881" cy="429882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2344216" y="4521267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Москва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344215" y="5201854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Санкт-Петербург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344215" y="5873470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Новосибирск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575169" y="3568817"/>
            <a:ext cx="412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Белгород (Белгородская область)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344215" y="6553676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Екатеринбург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555407" y="4508668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Воронеж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555406" y="5201854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Казань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555406" y="5879407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Курск</a:t>
            </a:r>
          </a:p>
        </p:txBody>
      </p:sp>
    </p:spTree>
    <p:extLst>
      <p:ext uri="{BB962C8B-B14F-4D97-AF65-F5344CB8AC3E}">
        <p14:creationId xmlns:p14="http://schemas.microsoft.com/office/powerpoint/2010/main" val="24133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90"/>
          <p:cNvSpPr/>
          <p:nvPr/>
        </p:nvSpPr>
        <p:spPr>
          <a:xfrm>
            <a:off x="3837592" y="1080200"/>
            <a:ext cx="6685566" cy="17099850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3837593" y="12883858"/>
            <a:ext cx="10357155" cy="4847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-44" y="1954993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hlinkClick r:id="rId3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вакансий</a:t>
            </a:r>
            <a:endParaRPr lang="ru-RU" sz="2000" b="1" dirty="0"/>
          </a:p>
        </p:txBody>
      </p:sp>
      <p:sp>
        <p:nvSpPr>
          <p:cNvPr id="83" name="TextBox 82">
            <a:hlinkClick r:id="rId4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84" name="TextBox 83">
            <a:hlinkClick r:id="rId5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10657285" y="1080201"/>
            <a:ext cx="3537464" cy="11626796"/>
          </a:xfrm>
          <a:prstGeom prst="roundRect">
            <a:avLst>
              <a:gd name="adj" fmla="val 344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hlinkClick r:id="rId6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</a:t>
            </a:r>
            <a:endParaRPr lang="ru-RU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793188" y="305795"/>
            <a:ext cx="345638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PAGE PROFILE 1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62" name="Рисунок 6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63" name="TextBox 62">
            <a:hlinkClick r:id="rId7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>
            <a:off x="100" y="4590044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4788734"/>
            <a:ext cx="628883" cy="62888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41482" y="4806068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Атаханов Я.</a:t>
            </a:r>
            <a:endParaRPr lang="ru-R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41482" y="5074355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555 55 55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36604" y="30579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Поиск вакансий</a:t>
            </a:r>
            <a:endParaRPr lang="ru-RU" sz="2400" b="1" dirty="0"/>
          </a:p>
        </p:txBody>
      </p:sp>
      <p:pic>
        <p:nvPicPr>
          <p:cNvPr id="86" name="Рисунок 8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92" y="297668"/>
            <a:ext cx="477916" cy="477916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4132883" y="1378929"/>
            <a:ext cx="6092353" cy="1584176"/>
          </a:xfrm>
          <a:prstGeom prst="roundRect">
            <a:avLst>
              <a:gd name="adj" fmla="val 78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Изображение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hlinkClick r:id="" action="ppaction://noaction"/>
          </p:cNvPr>
          <p:cNvSpPr txBox="1"/>
          <p:nvPr/>
        </p:nvSpPr>
        <p:spPr>
          <a:xfrm>
            <a:off x="4076550" y="3139966"/>
            <a:ext cx="492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Продавец кассир в </a:t>
            </a:r>
            <a:r>
              <a:rPr lang="en-US" sz="2800" b="1" dirty="0" smtClean="0"/>
              <a:t>Burger King</a:t>
            </a:r>
            <a:endParaRPr lang="ru-RU" sz="2800" b="1" dirty="0"/>
          </a:p>
        </p:txBody>
      </p:sp>
      <p:sp>
        <p:nvSpPr>
          <p:cNvPr id="88" name="TextBox 87">
            <a:hlinkClick r:id="" action="ppaction://noaction"/>
          </p:cNvPr>
          <p:cNvSpPr txBox="1"/>
          <p:nvPr/>
        </p:nvSpPr>
        <p:spPr>
          <a:xfrm>
            <a:off x="4074261" y="3703051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15 000р до 25 000р</a:t>
            </a:r>
            <a:endParaRPr lang="ru-RU" sz="1800" dirty="0"/>
          </a:p>
        </p:txBody>
      </p:sp>
      <p:sp>
        <p:nvSpPr>
          <p:cNvPr id="93" name="Скругленный прямоугольник 92"/>
          <p:cNvSpPr/>
          <p:nvPr/>
        </p:nvSpPr>
        <p:spPr>
          <a:xfrm>
            <a:off x="4132883" y="4201125"/>
            <a:ext cx="1400382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94" name="Скругленный прямоугольник 93"/>
          <p:cNvSpPr/>
          <p:nvPr/>
        </p:nvSpPr>
        <p:spPr>
          <a:xfrm>
            <a:off x="5677281" y="4201125"/>
            <a:ext cx="1821484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4074261" y="4718786"/>
            <a:ext cx="5945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</a:t>
            </a:r>
            <a:endParaRPr lang="en-US" sz="1600" dirty="0" smtClean="0">
              <a:solidFill>
                <a:srgbClr val="000000"/>
              </a:solidFill>
              <a:latin typeface="Strato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Прием </a:t>
            </a:r>
            <a:r>
              <a:rPr lang="ru-RU" sz="1600" dirty="0">
                <a:solidFill>
                  <a:srgbClr val="000000"/>
                </a:solidFill>
                <a:latin typeface="Stratos"/>
              </a:rPr>
              <a:t>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товар, ведение документации.</a:t>
            </a:r>
            <a:endParaRPr lang="ru-RU" sz="1600" dirty="0"/>
          </a:p>
        </p:txBody>
      </p:sp>
      <p:sp>
        <p:nvSpPr>
          <p:cNvPr id="96" name="Скругленный прямоугольник 95">
            <a:hlinkClick r:id="rId11" action="ppaction://hlinksldjump"/>
          </p:cNvPr>
          <p:cNvSpPr/>
          <p:nvPr/>
        </p:nvSpPr>
        <p:spPr>
          <a:xfrm>
            <a:off x="4132883" y="5908748"/>
            <a:ext cx="3588729" cy="50164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Показать номер</a:t>
            </a:r>
            <a:endParaRPr lang="ru-RU" sz="1600" b="1" dirty="0"/>
          </a:p>
        </p:txBody>
      </p:sp>
      <p:sp>
        <p:nvSpPr>
          <p:cNvPr id="97" name="Скругленный прямоугольник 96">
            <a:hlinkClick r:id="" action="ppaction://noaction"/>
          </p:cNvPr>
          <p:cNvSpPr/>
          <p:nvPr/>
        </p:nvSpPr>
        <p:spPr>
          <a:xfrm>
            <a:off x="4007568" y="7947229"/>
            <a:ext cx="6340353" cy="3245813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/>
          <p:cNvSpPr txBox="1"/>
          <p:nvPr/>
        </p:nvSpPr>
        <p:spPr>
          <a:xfrm>
            <a:off x="4006322" y="7390749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Похожие вакансии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Скругленный прямоугольник 98"/>
          <p:cNvSpPr/>
          <p:nvPr/>
        </p:nvSpPr>
        <p:spPr>
          <a:xfrm>
            <a:off x="11002420" y="1378929"/>
            <a:ext cx="2847193" cy="1584176"/>
          </a:xfrm>
          <a:prstGeom prst="roundRect">
            <a:avLst>
              <a:gd name="adj" fmla="val 78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Карта </a:t>
            </a:r>
            <a:r>
              <a:rPr lang="en-US" sz="2000" dirty="0" smtClean="0">
                <a:solidFill>
                  <a:schemeClr val="tx1"/>
                </a:solidFill>
              </a:rPr>
              <a:t>Google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873308" y="3133115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Местоположение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00">
            <a:hlinkClick r:id="" action="ppaction://noaction"/>
          </p:cNvPr>
          <p:cNvSpPr txBox="1"/>
          <p:nvPr/>
        </p:nvSpPr>
        <p:spPr>
          <a:xfrm>
            <a:off x="10964619" y="3513352"/>
            <a:ext cx="271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64, д 10, стр 1А </a:t>
            </a:r>
            <a:endParaRPr lang="ru-RU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873308" y="4521581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Работодатель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>
            <a:hlinkClick r:id="" action="ppaction://noaction"/>
          </p:cNvPr>
          <p:cNvSpPr txBox="1"/>
          <p:nvPr/>
        </p:nvSpPr>
        <p:spPr>
          <a:xfrm>
            <a:off x="10964619" y="4900875"/>
            <a:ext cx="271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Алексей Селин</a:t>
            </a:r>
            <a:endParaRPr lang="ru-RU" sz="1800" dirty="0"/>
          </a:p>
        </p:txBody>
      </p:sp>
      <p:sp>
        <p:nvSpPr>
          <p:cNvPr id="104" name="TextBox 103">
            <a:hlinkClick r:id="" action="ppaction://noaction"/>
          </p:cNvPr>
          <p:cNvSpPr txBox="1"/>
          <p:nvPr/>
        </p:nvSpPr>
        <p:spPr>
          <a:xfrm>
            <a:off x="10964619" y="5224041"/>
            <a:ext cx="271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Был(а) сегодня </a:t>
            </a:r>
            <a:endParaRPr lang="ru-RU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73308" y="5895723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Поделиться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420" y="6472694"/>
            <a:ext cx="684000" cy="68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419" y="6449174"/>
            <a:ext cx="720000" cy="72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421" y="6459638"/>
            <a:ext cx="684000" cy="684000"/>
          </a:xfrm>
          <a:prstGeom prst="rect">
            <a:avLst/>
          </a:prstGeom>
        </p:spPr>
      </p:pic>
      <p:sp>
        <p:nvSpPr>
          <p:cNvPr id="41" name="Скругленный прямоугольник 40">
            <a:hlinkClick r:id="rId4" action="ppaction://hlinksldjump"/>
          </p:cNvPr>
          <p:cNvSpPr/>
          <p:nvPr/>
        </p:nvSpPr>
        <p:spPr>
          <a:xfrm>
            <a:off x="8016903" y="5908747"/>
            <a:ext cx="2204219" cy="50164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Написать</a:t>
            </a:r>
            <a:endParaRPr lang="ru-RU" sz="1600" b="1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90"/>
          <p:cNvSpPr/>
          <p:nvPr/>
        </p:nvSpPr>
        <p:spPr>
          <a:xfrm>
            <a:off x="3837592" y="1080200"/>
            <a:ext cx="6685566" cy="17099850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3837593" y="12883858"/>
            <a:ext cx="10357155" cy="4847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-44" y="1954993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hlinkClick r:id="rId3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вакансий</a:t>
            </a:r>
            <a:endParaRPr lang="ru-RU" sz="2000" b="1" dirty="0"/>
          </a:p>
        </p:txBody>
      </p:sp>
      <p:sp>
        <p:nvSpPr>
          <p:cNvPr id="83" name="TextBox 82">
            <a:hlinkClick r:id="rId4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84" name="TextBox 83">
            <a:hlinkClick r:id="rId5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10657285" y="1080201"/>
            <a:ext cx="3537464" cy="11626796"/>
          </a:xfrm>
          <a:prstGeom prst="roundRect">
            <a:avLst>
              <a:gd name="adj" fmla="val 344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hlinkClick r:id="rId6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</a:t>
            </a:r>
            <a:endParaRPr lang="ru-RU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793188" y="305795"/>
            <a:ext cx="345638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PAGE PROFILE 1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62" name="Рисунок 6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63" name="TextBox 62">
            <a:hlinkClick r:id="rId7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>
            <a:off x="100" y="4590044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4788734"/>
            <a:ext cx="628883" cy="62888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41482" y="4806068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Атаханов Я.</a:t>
            </a:r>
            <a:endParaRPr lang="ru-R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41482" y="5074355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555 55 55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36604" y="30579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Поиск вакансий</a:t>
            </a:r>
            <a:endParaRPr lang="ru-RU" sz="2400" b="1" dirty="0"/>
          </a:p>
        </p:txBody>
      </p:sp>
      <p:pic>
        <p:nvPicPr>
          <p:cNvPr id="86" name="Рисунок 8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92" y="297668"/>
            <a:ext cx="477916" cy="477916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4132883" y="1378929"/>
            <a:ext cx="6092353" cy="1584176"/>
          </a:xfrm>
          <a:prstGeom prst="roundRect">
            <a:avLst>
              <a:gd name="adj" fmla="val 78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Изображение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hlinkClick r:id="" action="ppaction://noaction"/>
          </p:cNvPr>
          <p:cNvSpPr txBox="1"/>
          <p:nvPr/>
        </p:nvSpPr>
        <p:spPr>
          <a:xfrm>
            <a:off x="4076550" y="3139966"/>
            <a:ext cx="492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Продавец кассир в </a:t>
            </a:r>
            <a:r>
              <a:rPr lang="en-US" sz="2800" b="1" dirty="0" smtClean="0"/>
              <a:t>Burger King</a:t>
            </a:r>
            <a:endParaRPr lang="ru-RU" sz="2800" b="1" dirty="0"/>
          </a:p>
        </p:txBody>
      </p:sp>
      <p:sp>
        <p:nvSpPr>
          <p:cNvPr id="88" name="TextBox 87">
            <a:hlinkClick r:id="" action="ppaction://noaction"/>
          </p:cNvPr>
          <p:cNvSpPr txBox="1"/>
          <p:nvPr/>
        </p:nvSpPr>
        <p:spPr>
          <a:xfrm>
            <a:off x="4074261" y="3703051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15 000р до 25 000р</a:t>
            </a:r>
            <a:endParaRPr lang="ru-RU" sz="1800" dirty="0"/>
          </a:p>
        </p:txBody>
      </p:sp>
      <p:sp>
        <p:nvSpPr>
          <p:cNvPr id="93" name="Скругленный прямоугольник 92"/>
          <p:cNvSpPr/>
          <p:nvPr/>
        </p:nvSpPr>
        <p:spPr>
          <a:xfrm>
            <a:off x="4132883" y="4201125"/>
            <a:ext cx="1400382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94" name="Скругленный прямоугольник 93"/>
          <p:cNvSpPr/>
          <p:nvPr/>
        </p:nvSpPr>
        <p:spPr>
          <a:xfrm>
            <a:off x="5677281" y="4201125"/>
            <a:ext cx="1821484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4074261" y="4718786"/>
            <a:ext cx="5945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</a:t>
            </a:r>
            <a:endParaRPr lang="en-US" sz="1600" dirty="0" smtClean="0">
              <a:solidFill>
                <a:srgbClr val="000000"/>
              </a:solidFill>
              <a:latin typeface="Strato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Прием </a:t>
            </a:r>
            <a:r>
              <a:rPr lang="ru-RU" sz="1600" dirty="0">
                <a:solidFill>
                  <a:srgbClr val="000000"/>
                </a:solidFill>
                <a:latin typeface="Stratos"/>
              </a:rPr>
              <a:t>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товар, ведение документации.</a:t>
            </a:r>
            <a:endParaRPr lang="ru-RU" sz="1600" dirty="0"/>
          </a:p>
        </p:txBody>
      </p:sp>
      <p:sp>
        <p:nvSpPr>
          <p:cNvPr id="96" name="Скругленный прямоугольник 95">
            <a:hlinkClick r:id="rId11" action="ppaction://hlinksldjump"/>
          </p:cNvPr>
          <p:cNvSpPr/>
          <p:nvPr/>
        </p:nvSpPr>
        <p:spPr>
          <a:xfrm>
            <a:off x="4132883" y="5908748"/>
            <a:ext cx="3588729" cy="50164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+7 (999) 777-77-77</a:t>
            </a:r>
            <a:endParaRPr lang="ru-RU" sz="1600" b="1" dirty="0"/>
          </a:p>
        </p:txBody>
      </p:sp>
      <p:sp>
        <p:nvSpPr>
          <p:cNvPr id="97" name="Скругленный прямоугольник 96">
            <a:hlinkClick r:id="" action="ppaction://noaction"/>
          </p:cNvPr>
          <p:cNvSpPr/>
          <p:nvPr/>
        </p:nvSpPr>
        <p:spPr>
          <a:xfrm>
            <a:off x="4007568" y="7947229"/>
            <a:ext cx="6340353" cy="3245813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/>
          <p:cNvSpPr txBox="1"/>
          <p:nvPr/>
        </p:nvSpPr>
        <p:spPr>
          <a:xfrm>
            <a:off x="4006322" y="7390749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Похожие вакансии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Скругленный прямоугольник 98"/>
          <p:cNvSpPr/>
          <p:nvPr/>
        </p:nvSpPr>
        <p:spPr>
          <a:xfrm>
            <a:off x="11002420" y="1378929"/>
            <a:ext cx="2847193" cy="1584176"/>
          </a:xfrm>
          <a:prstGeom prst="roundRect">
            <a:avLst>
              <a:gd name="adj" fmla="val 78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Карта </a:t>
            </a:r>
            <a:r>
              <a:rPr lang="en-US" sz="2000" dirty="0" smtClean="0">
                <a:solidFill>
                  <a:schemeClr val="tx1"/>
                </a:solidFill>
              </a:rPr>
              <a:t>Google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873308" y="3133115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Местоположение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00">
            <a:hlinkClick r:id="" action="ppaction://noaction"/>
          </p:cNvPr>
          <p:cNvSpPr txBox="1"/>
          <p:nvPr/>
        </p:nvSpPr>
        <p:spPr>
          <a:xfrm>
            <a:off x="10964619" y="3513352"/>
            <a:ext cx="271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64, д 10, стр 1А </a:t>
            </a:r>
            <a:endParaRPr lang="ru-RU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873308" y="4521581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Работодатель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>
            <a:hlinkClick r:id="" action="ppaction://noaction"/>
          </p:cNvPr>
          <p:cNvSpPr txBox="1"/>
          <p:nvPr/>
        </p:nvSpPr>
        <p:spPr>
          <a:xfrm>
            <a:off x="10964619" y="4900875"/>
            <a:ext cx="271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Алексей Селин</a:t>
            </a:r>
            <a:endParaRPr lang="ru-RU" sz="1800" dirty="0"/>
          </a:p>
        </p:txBody>
      </p:sp>
      <p:sp>
        <p:nvSpPr>
          <p:cNvPr id="104" name="TextBox 103">
            <a:hlinkClick r:id="" action="ppaction://noaction"/>
          </p:cNvPr>
          <p:cNvSpPr txBox="1"/>
          <p:nvPr/>
        </p:nvSpPr>
        <p:spPr>
          <a:xfrm>
            <a:off x="10964619" y="5224041"/>
            <a:ext cx="271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Был(а) сегодня </a:t>
            </a:r>
            <a:endParaRPr lang="ru-RU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73308" y="5895723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Поделиться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420" y="6472694"/>
            <a:ext cx="684000" cy="68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419" y="6449174"/>
            <a:ext cx="720000" cy="72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421" y="6459638"/>
            <a:ext cx="684000" cy="684000"/>
          </a:xfrm>
          <a:prstGeom prst="rect">
            <a:avLst/>
          </a:prstGeom>
        </p:spPr>
      </p:pic>
      <p:sp>
        <p:nvSpPr>
          <p:cNvPr id="41" name="Скругленный прямоугольник 40">
            <a:hlinkClick r:id="rId4" action="ppaction://hlinksldjump"/>
          </p:cNvPr>
          <p:cNvSpPr/>
          <p:nvPr/>
        </p:nvSpPr>
        <p:spPr>
          <a:xfrm>
            <a:off x="8016903" y="5908747"/>
            <a:ext cx="2204219" cy="50164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Написать</a:t>
            </a:r>
            <a:endParaRPr lang="ru-RU" sz="1600" b="1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3837593" y="12883858"/>
            <a:ext cx="10357155" cy="4847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Диалоги</a:t>
            </a:r>
            <a:endParaRPr lang="ru-RU" sz="2400" b="1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0" y="2598908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hlinkClick r:id="rId3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вакансий</a:t>
            </a:r>
            <a:endParaRPr lang="ru-RU" sz="2000" b="1" dirty="0"/>
          </a:p>
        </p:txBody>
      </p:sp>
      <p:sp>
        <p:nvSpPr>
          <p:cNvPr id="62" name="TextBox 61">
            <a:hlinkClick r:id="rId4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63" name="TextBox 62">
            <a:hlinkClick r:id="rId5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64" name="TextBox 63">
            <a:hlinkClick r:id="rId6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</a:t>
            </a:r>
            <a:endParaRPr lang="ru-RU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793188" y="305795"/>
            <a:ext cx="345638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PAGE PROFILE 1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66" name="Рисунок 6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67" name="TextBox 66">
            <a:hlinkClick r:id="rId7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3837592" y="1080201"/>
            <a:ext cx="6685566" cy="8729904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Скругленный прямоугольник 68"/>
          <p:cNvSpPr/>
          <p:nvPr/>
        </p:nvSpPr>
        <p:spPr>
          <a:xfrm>
            <a:off x="10696564" y="1080201"/>
            <a:ext cx="3498183" cy="8729904"/>
          </a:xfrm>
          <a:prstGeom prst="roundRect">
            <a:avLst>
              <a:gd name="adj" fmla="val 272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>
            <a:off x="10696564" y="2105249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696564" y="3113361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10696564" y="4121473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Рисунок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1273768"/>
            <a:ext cx="697194" cy="697194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2277083"/>
            <a:ext cx="697194" cy="697194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3285195"/>
            <a:ext cx="697194" cy="697194"/>
          </a:xfrm>
          <a:prstGeom prst="rect">
            <a:avLst/>
          </a:prstGeom>
        </p:spPr>
      </p:pic>
      <p:cxnSp>
        <p:nvCxnSpPr>
          <p:cNvPr id="78" name="Прямая соединительная линия 77"/>
          <p:cNvCxnSpPr/>
          <p:nvPr/>
        </p:nvCxnSpPr>
        <p:spPr>
          <a:xfrm>
            <a:off x="3837592" y="8874001"/>
            <a:ext cx="66855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26" y="9139390"/>
            <a:ext cx="405326" cy="405326"/>
          </a:xfrm>
          <a:prstGeom prst="rect">
            <a:avLst/>
          </a:prstGeom>
        </p:spPr>
      </p:pic>
      <p:cxnSp>
        <p:nvCxnSpPr>
          <p:cNvPr id="85" name="Прямая соединительная линия 84"/>
          <p:cNvCxnSpPr/>
          <p:nvPr/>
        </p:nvCxnSpPr>
        <p:spPr>
          <a:xfrm>
            <a:off x="3837592" y="1745209"/>
            <a:ext cx="66855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60540" y="1118623"/>
            <a:ext cx="189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Алексей Селин</a:t>
            </a:r>
            <a:endParaRPr lang="ru-RU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3960540" y="1406655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Был(а) в сети сегодня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498494" y="1272387"/>
            <a:ext cx="189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Алексей Селин</a:t>
            </a:r>
            <a:endParaRPr lang="ru-RU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1498494" y="1560419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Здравствуйте…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3" name="Рисунок 92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186" y="1369001"/>
            <a:ext cx="414967" cy="414967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950" y="2418196"/>
            <a:ext cx="414967" cy="414967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949" y="3409934"/>
            <a:ext cx="414967" cy="414967"/>
          </a:xfrm>
          <a:prstGeom prst="rect">
            <a:avLst/>
          </a:prstGeom>
        </p:spPr>
      </p:pic>
      <p:sp>
        <p:nvSpPr>
          <p:cNvPr id="96" name="Скругленный прямоугольник 95"/>
          <p:cNvSpPr/>
          <p:nvPr/>
        </p:nvSpPr>
        <p:spPr>
          <a:xfrm>
            <a:off x="4032548" y="9090025"/>
            <a:ext cx="5757972" cy="51182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8" name="Прямая соединительная линия 97"/>
          <p:cNvCxnSpPr/>
          <p:nvPr/>
        </p:nvCxnSpPr>
        <p:spPr>
          <a:xfrm>
            <a:off x="100" y="4590044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Рисунок 9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4788734"/>
            <a:ext cx="628883" cy="62888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841482" y="4806068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Атаханов Я.</a:t>
            </a:r>
            <a:endParaRPr lang="ru-RU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41482" y="5074355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555 55 55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3837593" y="12883858"/>
            <a:ext cx="10357155" cy="4847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Диалоги</a:t>
            </a:r>
            <a:endParaRPr lang="ru-RU" sz="2400" b="1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0" y="2598908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hlinkClick r:id="rId3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вакансий</a:t>
            </a:r>
            <a:endParaRPr lang="ru-RU" sz="2000" b="1" dirty="0"/>
          </a:p>
        </p:txBody>
      </p:sp>
      <p:sp>
        <p:nvSpPr>
          <p:cNvPr id="62" name="TextBox 61">
            <a:hlinkClick r:id="rId4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63" name="TextBox 62">
            <a:hlinkClick r:id="rId5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64" name="TextBox 63">
            <a:hlinkClick r:id="rId6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</a:t>
            </a:r>
            <a:endParaRPr lang="ru-RU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793188" y="305795"/>
            <a:ext cx="345638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PAGE PROFILE 1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66" name="Рисунок 6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67" name="TextBox 66">
            <a:hlinkClick r:id="rId7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3837592" y="1080201"/>
            <a:ext cx="6685566" cy="8729904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Скругленный прямоугольник 68"/>
          <p:cNvSpPr/>
          <p:nvPr/>
        </p:nvSpPr>
        <p:spPr>
          <a:xfrm>
            <a:off x="10696564" y="1080201"/>
            <a:ext cx="3498183" cy="8729904"/>
          </a:xfrm>
          <a:prstGeom prst="roundRect">
            <a:avLst>
              <a:gd name="adj" fmla="val 272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>
            <a:off x="10696564" y="2105249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696564" y="3113361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10696564" y="4121473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Рисунок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1273768"/>
            <a:ext cx="697194" cy="697194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2277083"/>
            <a:ext cx="697194" cy="697194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3285195"/>
            <a:ext cx="697194" cy="697194"/>
          </a:xfrm>
          <a:prstGeom prst="rect">
            <a:avLst/>
          </a:prstGeom>
        </p:spPr>
      </p:pic>
      <p:cxnSp>
        <p:nvCxnSpPr>
          <p:cNvPr id="78" name="Прямая соединительная линия 77"/>
          <p:cNvCxnSpPr/>
          <p:nvPr/>
        </p:nvCxnSpPr>
        <p:spPr>
          <a:xfrm>
            <a:off x="3837592" y="8874001"/>
            <a:ext cx="66855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26" y="9139390"/>
            <a:ext cx="405326" cy="405326"/>
          </a:xfrm>
          <a:prstGeom prst="rect">
            <a:avLst/>
          </a:prstGeom>
        </p:spPr>
      </p:pic>
      <p:cxnSp>
        <p:nvCxnSpPr>
          <p:cNvPr id="85" name="Прямая соединительная линия 84"/>
          <p:cNvCxnSpPr/>
          <p:nvPr/>
        </p:nvCxnSpPr>
        <p:spPr>
          <a:xfrm>
            <a:off x="3837592" y="1745209"/>
            <a:ext cx="66855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60540" y="1118623"/>
            <a:ext cx="189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Алексей Селин</a:t>
            </a:r>
            <a:endParaRPr lang="ru-RU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3960540" y="1406655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Был(а) в сети сегодня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498494" y="1272387"/>
            <a:ext cx="189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Алексей Селин</a:t>
            </a:r>
            <a:endParaRPr lang="ru-RU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1498494" y="1560419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Здравствуйте…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3" name="Рисунок 9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186" y="1369001"/>
            <a:ext cx="414967" cy="414967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950" y="2418196"/>
            <a:ext cx="414967" cy="414967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949" y="3409934"/>
            <a:ext cx="414967" cy="414967"/>
          </a:xfrm>
          <a:prstGeom prst="rect">
            <a:avLst/>
          </a:prstGeom>
        </p:spPr>
      </p:pic>
      <p:sp>
        <p:nvSpPr>
          <p:cNvPr id="96" name="Скругленный прямоугольник 95"/>
          <p:cNvSpPr/>
          <p:nvPr/>
        </p:nvSpPr>
        <p:spPr>
          <a:xfrm>
            <a:off x="4032548" y="9090025"/>
            <a:ext cx="5757972" cy="51182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789471" y="9090025"/>
            <a:ext cx="3312368" cy="607808"/>
          </a:xfrm>
          <a:prstGeom prst="roundRect">
            <a:avLst>
              <a:gd name="adj" fmla="val 5000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>
            <a:hlinkClick r:id="rId4" action="ppaction://hlinksldjump"/>
          </p:cNvPr>
          <p:cNvSpPr/>
          <p:nvPr/>
        </p:nvSpPr>
        <p:spPr>
          <a:xfrm>
            <a:off x="10924794" y="9173603"/>
            <a:ext cx="1355509" cy="44064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Отменить</a:t>
            </a:r>
            <a:endParaRPr lang="ru-RU" sz="1800" b="1" dirty="0"/>
          </a:p>
        </p:txBody>
      </p:sp>
      <p:sp>
        <p:nvSpPr>
          <p:cNvPr id="36" name="Скругленный прямоугольник 35">
            <a:hlinkClick r:id="rId4" action="ppaction://hlinksldjump"/>
          </p:cNvPr>
          <p:cNvSpPr/>
          <p:nvPr/>
        </p:nvSpPr>
        <p:spPr>
          <a:xfrm>
            <a:off x="12601500" y="9173604"/>
            <a:ext cx="1355509" cy="44064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Удалить</a:t>
            </a:r>
            <a:endParaRPr lang="ru-RU" sz="1800" b="1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100" y="4590044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4788734"/>
            <a:ext cx="628883" cy="62888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41482" y="4806068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Атаханов Я.</a:t>
            </a:r>
            <a:endParaRPr lang="ru-R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41482" y="5074355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555 55 55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90"/>
          <p:cNvSpPr/>
          <p:nvPr/>
        </p:nvSpPr>
        <p:spPr>
          <a:xfrm>
            <a:off x="3837591" y="1080200"/>
            <a:ext cx="10357157" cy="17099850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3837593" y="12883858"/>
            <a:ext cx="10357155" cy="4847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Закладки</a:t>
            </a:r>
            <a:endParaRPr lang="ru-RU" sz="2400" b="1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0" y="3217713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hlinkClick r:id="rId3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вакансий</a:t>
            </a:r>
            <a:endParaRPr lang="ru-RU" sz="2000" b="1" dirty="0"/>
          </a:p>
        </p:txBody>
      </p:sp>
      <p:sp>
        <p:nvSpPr>
          <p:cNvPr id="62" name="TextBox 61">
            <a:hlinkClick r:id="rId4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63" name="TextBox 62">
            <a:hlinkClick r:id="rId5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64" name="TextBox 63">
            <a:hlinkClick r:id="rId6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</a:t>
            </a:r>
            <a:endParaRPr lang="ru-RU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793188" y="305795"/>
            <a:ext cx="345638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PAGE PROFILE 1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66" name="Рисунок 6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67" name="TextBox 66">
            <a:hlinkClick r:id="rId7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100" y="4590044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Рисунок 6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4788734"/>
            <a:ext cx="628883" cy="62888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41482" y="4806068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Атаханов Я.</a:t>
            </a:r>
            <a:endParaRPr lang="ru-RU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41482" y="5074355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555 55 55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Скругленный прямоугольник 20">
            <a:hlinkClick r:id="" action="ppaction://noaction"/>
          </p:cNvPr>
          <p:cNvSpPr/>
          <p:nvPr/>
        </p:nvSpPr>
        <p:spPr>
          <a:xfrm>
            <a:off x="4094277" y="1317568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358" y="1475199"/>
            <a:ext cx="280407" cy="280407"/>
          </a:xfrm>
          <a:prstGeom prst="rect">
            <a:avLst/>
          </a:prstGeom>
        </p:spPr>
      </p:pic>
      <p:sp>
        <p:nvSpPr>
          <p:cNvPr id="31" name="Скругленный прямоугольник 30">
            <a:hlinkClick r:id="" action="ppaction://noaction"/>
          </p:cNvPr>
          <p:cNvSpPr/>
          <p:nvPr/>
        </p:nvSpPr>
        <p:spPr>
          <a:xfrm>
            <a:off x="4094277" y="4820959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358" y="4978590"/>
            <a:ext cx="280407" cy="280407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4326672" y="2613193"/>
            <a:ext cx="72009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</a:t>
            </a:r>
            <a:endParaRPr lang="en-US" sz="1600" dirty="0" smtClean="0">
              <a:solidFill>
                <a:srgbClr val="000000"/>
              </a:solidFill>
              <a:latin typeface="Strato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Прием </a:t>
            </a:r>
            <a:r>
              <a:rPr lang="ru-RU" sz="1600" dirty="0">
                <a:solidFill>
                  <a:srgbClr val="000000"/>
                </a:solidFill>
                <a:latin typeface="Stratos"/>
              </a:rPr>
              <a:t>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товара…</a:t>
            </a:r>
            <a:endParaRPr lang="ru-RU" sz="1600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453450" y="3326730"/>
            <a:ext cx="1696059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35" name="TextBox 34">
            <a:hlinkClick r:id="" action="ppaction://noaction"/>
          </p:cNvPr>
          <p:cNvSpPr txBox="1"/>
          <p:nvPr/>
        </p:nvSpPr>
        <p:spPr>
          <a:xfrm>
            <a:off x="4320580" y="4112181"/>
            <a:ext cx="46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64, д 10, стр 1А </a:t>
            </a:r>
            <a:endParaRPr lang="ru-RU" sz="1800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325658" y="3326730"/>
            <a:ext cx="2206073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sp>
        <p:nvSpPr>
          <p:cNvPr id="37" name="TextBox 36">
            <a:hlinkClick r:id="" action="ppaction://noaction"/>
          </p:cNvPr>
          <p:cNvSpPr txBox="1"/>
          <p:nvPr/>
        </p:nvSpPr>
        <p:spPr>
          <a:xfrm>
            <a:off x="4320580" y="1512814"/>
            <a:ext cx="32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Продавец кассир</a:t>
            </a:r>
            <a:endParaRPr lang="ru-RU" sz="2400" b="1" dirty="0"/>
          </a:p>
        </p:txBody>
      </p:sp>
      <p:sp>
        <p:nvSpPr>
          <p:cNvPr id="38" name="TextBox 37">
            <a:hlinkClick r:id="" action="ppaction://noaction"/>
          </p:cNvPr>
          <p:cNvSpPr txBox="1"/>
          <p:nvPr/>
        </p:nvSpPr>
        <p:spPr>
          <a:xfrm>
            <a:off x="4320580" y="2083821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15 000р до 25 000р</a:t>
            </a:r>
            <a:endParaRPr lang="ru-RU" sz="1800" dirty="0"/>
          </a:p>
        </p:txBody>
      </p:sp>
      <p:sp>
        <p:nvSpPr>
          <p:cNvPr id="39" name="TextBox 38">
            <a:hlinkClick r:id="" action="ppaction://noaction"/>
          </p:cNvPr>
          <p:cNvSpPr txBox="1"/>
          <p:nvPr/>
        </p:nvSpPr>
        <p:spPr>
          <a:xfrm>
            <a:off x="4320580" y="3790254"/>
            <a:ext cx="214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BURGER KING</a:t>
            </a:r>
            <a:endParaRPr lang="ru-RU" sz="2000" b="1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Скругленный прямоугольник 81"/>
          <p:cNvSpPr/>
          <p:nvPr/>
        </p:nvSpPr>
        <p:spPr>
          <a:xfrm>
            <a:off x="3837592" y="8585969"/>
            <a:ext cx="5019492" cy="2312967"/>
          </a:xfrm>
          <a:prstGeom prst="roundRect">
            <a:avLst>
              <a:gd name="adj" fmla="val 564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6117303" y="161033"/>
            <a:ext cx="713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PAGE PROFILE </a:t>
            </a:r>
            <a:r>
              <a:rPr lang="ru-RU" sz="2400">
                <a:solidFill>
                  <a:srgbClr val="00B050"/>
                </a:solidFill>
              </a:rPr>
              <a:t>1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3837593" y="12883858"/>
            <a:ext cx="10357155" cy="4847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Профиль</a:t>
            </a:r>
            <a:endParaRPr lang="ru-RU" sz="2400" b="1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0" y="3820549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вакансий</a:t>
            </a:r>
            <a:endParaRPr lang="ru-RU" sz="2000" b="1" dirty="0"/>
          </a:p>
        </p:txBody>
      </p:sp>
      <p:sp>
        <p:nvSpPr>
          <p:cNvPr id="63" name="TextBox 62">
            <a:hlinkClick r:id="rId4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64" name="TextBox 63">
            <a:hlinkClick r:id="rId5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65" name="TextBox 64">
            <a:hlinkClick r:id="rId6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</a:t>
            </a:r>
            <a:endParaRPr lang="ru-RU" sz="2000" b="1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3837592" y="1080201"/>
            <a:ext cx="10357156" cy="1673120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104556" y="1333417"/>
            <a:ext cx="1151150" cy="1171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72708" y="1313161"/>
            <a:ext cx="2179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Ярослав Атаханов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92324" y="1673201"/>
            <a:ext cx="178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Гражданство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РФ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85760" y="199174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Возраст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5760" y="2304485"/>
            <a:ext cx="257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Местоположение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Белгород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837592" y="2897337"/>
            <a:ext cx="5019492" cy="5526136"/>
          </a:xfrm>
          <a:prstGeom prst="roundRect">
            <a:avLst>
              <a:gd name="adj" fmla="val 300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9022167" y="2894188"/>
            <a:ext cx="5172581" cy="9879387"/>
          </a:xfrm>
          <a:prstGeom prst="roundRect">
            <a:avLst>
              <a:gd name="adj" fmla="val 297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3997631" y="3002849"/>
            <a:ext cx="21196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Опыт работы</a:t>
            </a:r>
            <a:endParaRPr lang="ru-RU" sz="2400" b="1" dirty="0"/>
          </a:p>
        </p:txBody>
      </p:sp>
      <p:sp>
        <p:nvSpPr>
          <p:cNvPr id="78" name="Прямоугольник 77">
            <a:hlinkClick r:id="rId7" action="ppaction://hlinksldjump"/>
          </p:cNvPr>
          <p:cNvSpPr/>
          <p:nvPr/>
        </p:nvSpPr>
        <p:spPr>
          <a:xfrm>
            <a:off x="6117303" y="3095183"/>
            <a:ext cx="2311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7030A0"/>
                </a:solidFill>
              </a:rPr>
              <a:t>Добавить место работы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17124" y="3014987"/>
            <a:ext cx="4392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/>
              <a:t>Дополнительная информация</a:t>
            </a:r>
            <a:endParaRPr lang="ru-RU" sz="2500" b="1" dirty="0"/>
          </a:p>
        </p:txBody>
      </p:sp>
      <p:pic>
        <p:nvPicPr>
          <p:cNvPr id="8" name="Рисунок 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13" y="3120460"/>
            <a:ext cx="288000" cy="288000"/>
          </a:xfrm>
          <a:prstGeom prst="rect">
            <a:avLst/>
          </a:prstGeom>
        </p:spPr>
      </p:pic>
      <p:sp>
        <p:nvSpPr>
          <p:cNvPr id="87" name="Скругленный прямоугольник 86"/>
          <p:cNvSpPr/>
          <p:nvPr/>
        </p:nvSpPr>
        <p:spPr>
          <a:xfrm>
            <a:off x="3822755" y="11061432"/>
            <a:ext cx="5019492" cy="2765944"/>
          </a:xfrm>
          <a:prstGeom prst="roundRect">
            <a:avLst>
              <a:gd name="adj" fmla="val 46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3997630" y="3631264"/>
            <a:ext cx="27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Красное </a:t>
            </a:r>
            <a:r>
              <a:rPr lang="en-US" sz="1800" b="1" dirty="0"/>
              <a:t>&amp; </a:t>
            </a:r>
            <a:r>
              <a:rPr lang="ru-RU" sz="1800" b="1" dirty="0" smtClean="0"/>
              <a:t>Белое – 3 мес</a:t>
            </a:r>
            <a:endParaRPr lang="ru-RU" sz="1800" b="1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3997631" y="4040754"/>
            <a:ext cx="4859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Открытие/Закрытие магазина/Приём товара/Разгрузка машин/Контроль персонала</a:t>
            </a:r>
          </a:p>
        </p:txBody>
      </p:sp>
      <p:pic>
        <p:nvPicPr>
          <p:cNvPr id="93" name="Рисунок 9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94" name="TextBox 93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pic>
        <p:nvPicPr>
          <p:cNvPr id="96" name="Рисунок 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930" y="1266297"/>
            <a:ext cx="280407" cy="280407"/>
          </a:xfrm>
          <a:prstGeom prst="rect">
            <a:avLst/>
          </a:prstGeom>
        </p:spPr>
      </p:pic>
      <p:cxnSp>
        <p:nvCxnSpPr>
          <p:cNvPr id="98" name="Прямая соединительная линия 97"/>
          <p:cNvCxnSpPr/>
          <p:nvPr/>
        </p:nvCxnSpPr>
        <p:spPr>
          <a:xfrm>
            <a:off x="100" y="4590044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Рисунок 9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4788734"/>
            <a:ext cx="628883" cy="62888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841482" y="4806068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Атаханов Я.</a:t>
            </a:r>
            <a:endParaRPr lang="ru-RU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41482" y="5074355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555 55 55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17124" y="3694361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О себе</a:t>
            </a:r>
            <a:endParaRPr lang="ru-RU" sz="1800" b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9217126" y="4185525"/>
            <a:ext cx="4167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Коммуникабельный</a:t>
            </a:r>
            <a:endParaRPr lang="ru-RU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9217124" y="5119842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Образование</a:t>
            </a:r>
            <a:endParaRPr lang="ru-RU" sz="1800" b="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9217125" y="5611006"/>
            <a:ext cx="4206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ЯПТ</a:t>
            </a:r>
            <a:endParaRPr lang="ru-RU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9217124" y="6541172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Владение языками</a:t>
            </a:r>
            <a:endParaRPr lang="ru-RU" sz="1800" b="1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9217125" y="7032336"/>
            <a:ext cx="4206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Русский, Английский</a:t>
            </a:r>
            <a:endParaRPr lang="ru-RU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9217124" y="7954007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Документы</a:t>
            </a:r>
            <a:endParaRPr lang="ru-RU" sz="1800" b="1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9217125" y="8445171"/>
            <a:ext cx="4111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Медкнижка</a:t>
            </a:r>
            <a:endParaRPr lang="ru-RU" sz="1600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3997630" y="5863512"/>
            <a:ext cx="471888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82793" y="11250947"/>
            <a:ext cx="3059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/>
              <a:t>Статус аккаунта</a:t>
            </a:r>
            <a:endParaRPr lang="ru-RU" sz="2500" b="1" dirty="0"/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93" y="12004194"/>
            <a:ext cx="414967" cy="414967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92" y="12771303"/>
            <a:ext cx="414967" cy="414967"/>
          </a:xfrm>
          <a:prstGeom prst="rect">
            <a:avLst/>
          </a:prstGeom>
        </p:spPr>
      </p:pic>
      <p:sp>
        <p:nvSpPr>
          <p:cNvPr id="58" name="Прямоугольник 57"/>
          <p:cNvSpPr/>
          <p:nvPr/>
        </p:nvSpPr>
        <p:spPr>
          <a:xfrm>
            <a:off x="4440831" y="12042400"/>
            <a:ext cx="2169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Вы ищете работу</a:t>
            </a:r>
            <a:endParaRPr lang="ru-RU" sz="16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4440831" y="12809509"/>
            <a:ext cx="2169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Вы не ищете работу</a:t>
            </a:r>
            <a:endParaRPr lang="ru-RU" sz="16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4440831" y="12275127"/>
            <a:ext cx="332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Ваш профиль виден работодателю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4440831" y="13049316"/>
            <a:ext cx="332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Ваш профиль не виден работодателю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Рисунок 2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016" y="2146004"/>
            <a:ext cx="487055" cy="487055"/>
          </a:xfrm>
          <a:prstGeom prst="rect">
            <a:avLst/>
          </a:prstGeom>
        </p:spPr>
      </p:pic>
      <p:sp>
        <p:nvSpPr>
          <p:cNvPr id="69" name="Скругленный прямоугольник 68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97629" y="8657977"/>
            <a:ext cx="34192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Кем хотите работать</a:t>
            </a:r>
            <a:endParaRPr lang="ru-RU" sz="2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997628" y="6007528"/>
            <a:ext cx="27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Fix-Price </a:t>
            </a:r>
            <a:r>
              <a:rPr lang="ru-RU" sz="1800" b="1" dirty="0" smtClean="0"/>
              <a:t>– </a:t>
            </a:r>
            <a:r>
              <a:rPr lang="en-US" sz="1800" b="1" dirty="0"/>
              <a:t>1</a:t>
            </a:r>
            <a:r>
              <a:rPr lang="ru-RU" sz="1800" b="1" dirty="0" smtClean="0"/>
              <a:t> год</a:t>
            </a:r>
            <a:endParaRPr lang="ru-RU" sz="1800" b="1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3997629" y="6489026"/>
            <a:ext cx="392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Приём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товара/Разгрузка машин/Контроль персонала</a:t>
            </a:r>
          </a:p>
        </p:txBody>
      </p:sp>
      <p:pic>
        <p:nvPicPr>
          <p:cNvPr id="97" name="Рисунок 9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68" y="4786626"/>
            <a:ext cx="414967" cy="414967"/>
          </a:xfrm>
          <a:prstGeom prst="rect">
            <a:avLst/>
          </a:prstGeom>
        </p:spPr>
      </p:pic>
      <p:sp>
        <p:nvSpPr>
          <p:cNvPr id="102" name="Прямоугольник 101"/>
          <p:cNvSpPr/>
          <p:nvPr/>
        </p:nvSpPr>
        <p:spPr>
          <a:xfrm>
            <a:off x="4445631" y="4824832"/>
            <a:ext cx="3923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Последнее место работы</a:t>
            </a:r>
            <a:endParaRPr lang="ru-RU" sz="1600" dirty="0"/>
          </a:p>
        </p:txBody>
      </p:sp>
      <p:pic>
        <p:nvPicPr>
          <p:cNvPr id="103" name="Рисунок 10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21" y="7276619"/>
            <a:ext cx="414967" cy="414967"/>
          </a:xfrm>
          <a:prstGeom prst="rect">
            <a:avLst/>
          </a:prstGeom>
        </p:spPr>
      </p:pic>
      <p:sp>
        <p:nvSpPr>
          <p:cNvPr id="104" name="Прямоугольник 103"/>
          <p:cNvSpPr/>
          <p:nvPr/>
        </p:nvSpPr>
        <p:spPr>
          <a:xfrm>
            <a:off x="4446584" y="7314825"/>
            <a:ext cx="3923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Последнее место работы</a:t>
            </a:r>
            <a:endParaRPr lang="ru-RU" sz="1600" dirty="0"/>
          </a:p>
        </p:txBody>
      </p:sp>
      <p:sp>
        <p:nvSpPr>
          <p:cNvPr id="4" name="TextBox 3">
            <a:hlinkClick r:id="rId7" action="ppaction://hlinksldjump"/>
          </p:cNvPr>
          <p:cNvSpPr txBox="1"/>
          <p:nvPr/>
        </p:nvSpPr>
        <p:spPr>
          <a:xfrm>
            <a:off x="4050246" y="534560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50052" y="534560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Удалить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06" name="TextBox 105">
            <a:hlinkClick r:id="rId7" action="ppaction://hlinksldjump"/>
          </p:cNvPr>
          <p:cNvSpPr txBox="1"/>
          <p:nvPr/>
        </p:nvSpPr>
        <p:spPr>
          <a:xfrm>
            <a:off x="4028679" y="786588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28485" y="786588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Удалить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104556" y="9143673"/>
            <a:ext cx="2376264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Администратор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6645903" y="9143673"/>
            <a:ext cx="1945649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Консультант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4104556" y="9701911"/>
            <a:ext cx="144016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5709892" y="9717083"/>
            <a:ext cx="177904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4104556" y="10260076"/>
            <a:ext cx="2664294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>
            <a:hlinkClick r:id="rId16" action="ppaction://hlinksldjump"/>
          </p:cNvPr>
          <p:cNvSpPr txBox="1"/>
          <p:nvPr/>
        </p:nvSpPr>
        <p:spPr>
          <a:xfrm>
            <a:off x="7504895" y="8679222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842559" y="5119842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842559" y="3692480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838758" y="7954007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838759" y="6539291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217124" y="9450794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Электронная почта</a:t>
            </a:r>
            <a:endParaRPr lang="ru-RU" sz="1800" b="1" dirty="0"/>
          </a:p>
        </p:txBody>
      </p:sp>
      <p:sp>
        <p:nvSpPr>
          <p:cNvPr id="119" name="Прямоугольник 118"/>
          <p:cNvSpPr/>
          <p:nvPr/>
        </p:nvSpPr>
        <p:spPr>
          <a:xfrm>
            <a:off x="9217125" y="9941958"/>
            <a:ext cx="4111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ya_hanov@inbox.ru</a:t>
            </a:r>
            <a:endParaRPr lang="ru-RU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2838758" y="9450794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Скругленный прямоугольник 81"/>
          <p:cNvSpPr/>
          <p:nvPr/>
        </p:nvSpPr>
        <p:spPr>
          <a:xfrm>
            <a:off x="3837592" y="8801993"/>
            <a:ext cx="5019492" cy="2312967"/>
          </a:xfrm>
          <a:prstGeom prst="roundRect">
            <a:avLst>
              <a:gd name="adj" fmla="val 300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6117303" y="161033"/>
            <a:ext cx="7132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PAGE PROFILE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>
                <a:solidFill>
                  <a:srgbClr val="00B050"/>
                </a:solidFill>
              </a:rPr>
              <a:t> ПРИ УСЛОВИИ ЧТО ДОП.ИНФ ЗАПОЛНЕНА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3837593" y="12883858"/>
            <a:ext cx="10357155" cy="4847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Профиль</a:t>
            </a:r>
            <a:endParaRPr lang="ru-RU" sz="2400" b="1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0" y="3820549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вакансий</a:t>
            </a:r>
            <a:endParaRPr lang="ru-RU" sz="2000" b="1" dirty="0"/>
          </a:p>
        </p:txBody>
      </p:sp>
      <p:sp>
        <p:nvSpPr>
          <p:cNvPr id="63" name="TextBox 62">
            <a:hlinkClick r:id="rId4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64" name="TextBox 63">
            <a:hlinkClick r:id="rId5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65" name="TextBox 64">
            <a:hlinkClick r:id="rId6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</a:t>
            </a:r>
            <a:endParaRPr lang="ru-RU" sz="2000" b="1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3837592" y="1080201"/>
            <a:ext cx="10357156" cy="1673120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104556" y="1333417"/>
            <a:ext cx="1151150" cy="1171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72708" y="1313161"/>
            <a:ext cx="2179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Ярослав Атаханов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92324" y="1673201"/>
            <a:ext cx="178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Гражданство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РФ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85760" y="199174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Возраст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5760" y="2304485"/>
            <a:ext cx="257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Местоположение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Белгород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837592" y="2897336"/>
            <a:ext cx="5019492" cy="5720225"/>
          </a:xfrm>
          <a:prstGeom prst="roundRect">
            <a:avLst>
              <a:gd name="adj" fmla="val 300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9022167" y="2894188"/>
            <a:ext cx="5172581" cy="9879387"/>
          </a:xfrm>
          <a:prstGeom prst="roundRect">
            <a:avLst>
              <a:gd name="adj" fmla="val 297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3997631" y="3002849"/>
            <a:ext cx="21196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Опыт работы</a:t>
            </a:r>
            <a:endParaRPr lang="ru-RU" sz="2400" b="1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6117303" y="3095183"/>
            <a:ext cx="2311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7030A0"/>
                </a:solidFill>
              </a:rPr>
              <a:t>Добавить место работы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17124" y="3014987"/>
            <a:ext cx="4392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/>
              <a:t>Дополнительная информация</a:t>
            </a:r>
            <a:endParaRPr lang="ru-RU" sz="25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13" y="3120460"/>
            <a:ext cx="288000" cy="28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24" y="3820549"/>
            <a:ext cx="690149" cy="690149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3" y="5231524"/>
            <a:ext cx="690149" cy="690149"/>
          </a:xfrm>
          <a:prstGeom prst="rect">
            <a:avLst/>
          </a:prstGeom>
        </p:spPr>
      </p:pic>
      <p:sp>
        <p:nvSpPr>
          <p:cNvPr id="87" name="Скругленный прямоугольник 86"/>
          <p:cNvSpPr/>
          <p:nvPr/>
        </p:nvSpPr>
        <p:spPr>
          <a:xfrm>
            <a:off x="3837592" y="11316910"/>
            <a:ext cx="5019492" cy="2765944"/>
          </a:xfrm>
          <a:prstGeom prst="roundRect">
            <a:avLst>
              <a:gd name="adj" fmla="val 46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3997630" y="3631264"/>
            <a:ext cx="27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Красное </a:t>
            </a:r>
            <a:r>
              <a:rPr lang="en-US" sz="1800" b="1" dirty="0"/>
              <a:t>&amp; </a:t>
            </a:r>
            <a:r>
              <a:rPr lang="ru-RU" sz="1800" b="1" dirty="0" smtClean="0"/>
              <a:t>Белое – 3 мес</a:t>
            </a:r>
            <a:endParaRPr lang="ru-RU" sz="1800" b="1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3997631" y="4040754"/>
            <a:ext cx="4859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Открытие/Закрытие магазина/Приём товара/Разгрузка машин/Контроль персонала</a:t>
            </a:r>
          </a:p>
        </p:txBody>
      </p:sp>
      <p:pic>
        <p:nvPicPr>
          <p:cNvPr id="93" name="Рисунок 9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94" name="TextBox 93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pic>
        <p:nvPicPr>
          <p:cNvPr id="96" name="Рисунок 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930" y="1266297"/>
            <a:ext cx="280407" cy="280407"/>
          </a:xfrm>
          <a:prstGeom prst="rect">
            <a:avLst/>
          </a:prstGeom>
        </p:spPr>
      </p:pic>
      <p:cxnSp>
        <p:nvCxnSpPr>
          <p:cNvPr id="98" name="Прямая соединительная линия 97"/>
          <p:cNvCxnSpPr/>
          <p:nvPr/>
        </p:nvCxnSpPr>
        <p:spPr>
          <a:xfrm>
            <a:off x="100" y="4590044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Рисунок 9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4788734"/>
            <a:ext cx="628883" cy="62888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841482" y="4806068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Атаханов Я.</a:t>
            </a:r>
            <a:endParaRPr lang="ru-RU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41482" y="5074355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555 55 55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07271" y="3694361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О себе</a:t>
            </a:r>
            <a:endParaRPr lang="ru-RU" sz="1800" b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9907273" y="4185525"/>
            <a:ext cx="4167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Коммуникабельный</a:t>
            </a:r>
            <a:endParaRPr lang="ru-RU" sz="1600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23" y="6638228"/>
            <a:ext cx="690149" cy="690149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22" y="8044932"/>
            <a:ext cx="690149" cy="69014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907271" y="5119842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Образование</a:t>
            </a:r>
            <a:endParaRPr lang="ru-RU" sz="1800" b="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9907272" y="5611006"/>
            <a:ext cx="4206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ЯПТ</a:t>
            </a:r>
            <a:endParaRPr lang="ru-RU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9907271" y="6541172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Владение языками</a:t>
            </a:r>
            <a:endParaRPr lang="ru-RU" sz="1800" b="1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9907272" y="7032336"/>
            <a:ext cx="4206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Русский, Английский</a:t>
            </a:r>
            <a:endParaRPr lang="ru-RU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9907271" y="7954007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Документы</a:t>
            </a:r>
            <a:endParaRPr lang="ru-RU" sz="1800" b="1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9907272" y="8445171"/>
            <a:ext cx="4111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Медкнижка</a:t>
            </a:r>
            <a:endParaRPr lang="ru-RU" sz="1600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3997630" y="5863512"/>
            <a:ext cx="471888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7630" y="11506425"/>
            <a:ext cx="3059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/>
              <a:t>Статус аккаунта</a:t>
            </a:r>
            <a:endParaRPr lang="ru-RU" sz="2500" b="1" dirty="0"/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30" y="12259672"/>
            <a:ext cx="414967" cy="414967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29" y="13026781"/>
            <a:ext cx="414967" cy="414967"/>
          </a:xfrm>
          <a:prstGeom prst="rect">
            <a:avLst/>
          </a:prstGeom>
        </p:spPr>
      </p:pic>
      <p:sp>
        <p:nvSpPr>
          <p:cNvPr id="58" name="Прямоугольник 57"/>
          <p:cNvSpPr/>
          <p:nvPr/>
        </p:nvSpPr>
        <p:spPr>
          <a:xfrm>
            <a:off x="4455668" y="12297878"/>
            <a:ext cx="2169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Вы ищете работу</a:t>
            </a:r>
            <a:endParaRPr lang="ru-RU" sz="16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4455668" y="13064987"/>
            <a:ext cx="2169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Вы не ищете работу</a:t>
            </a:r>
            <a:endParaRPr lang="ru-RU" sz="16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4455668" y="12530605"/>
            <a:ext cx="332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Ваш профиль виден работодателю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4455668" y="13304794"/>
            <a:ext cx="332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Ваш профиль не виден работодателю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Рисунок 2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016" y="2146004"/>
            <a:ext cx="487055" cy="487055"/>
          </a:xfrm>
          <a:prstGeom prst="rect">
            <a:avLst/>
          </a:prstGeom>
        </p:spPr>
      </p:pic>
      <p:sp>
        <p:nvSpPr>
          <p:cNvPr id="69" name="Скругленный прямоугольник 68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97629" y="8893755"/>
            <a:ext cx="34192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Кем хотите работать</a:t>
            </a:r>
            <a:endParaRPr lang="ru-RU" sz="2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997628" y="6007528"/>
            <a:ext cx="27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Fix-Price </a:t>
            </a:r>
            <a:r>
              <a:rPr lang="ru-RU" sz="1800" b="1" dirty="0" smtClean="0"/>
              <a:t>– </a:t>
            </a:r>
            <a:r>
              <a:rPr lang="en-US" sz="1800" b="1" dirty="0"/>
              <a:t>1</a:t>
            </a:r>
            <a:r>
              <a:rPr lang="ru-RU" sz="1800" b="1" dirty="0" smtClean="0"/>
              <a:t> год</a:t>
            </a:r>
            <a:endParaRPr lang="ru-RU" sz="1800" b="1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3997629" y="6489026"/>
            <a:ext cx="392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Приём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товара/Разгрузка машин/Контроль персонала</a:t>
            </a:r>
          </a:p>
        </p:txBody>
      </p:sp>
      <p:pic>
        <p:nvPicPr>
          <p:cNvPr id="97" name="Рисунок 9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68" y="4786626"/>
            <a:ext cx="414967" cy="414967"/>
          </a:xfrm>
          <a:prstGeom prst="rect">
            <a:avLst/>
          </a:prstGeom>
        </p:spPr>
      </p:pic>
      <p:sp>
        <p:nvSpPr>
          <p:cNvPr id="102" name="Прямоугольник 101"/>
          <p:cNvSpPr/>
          <p:nvPr/>
        </p:nvSpPr>
        <p:spPr>
          <a:xfrm>
            <a:off x="4445631" y="4824832"/>
            <a:ext cx="3923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Последнее место работы</a:t>
            </a:r>
            <a:endParaRPr lang="ru-RU" sz="1600" dirty="0"/>
          </a:p>
        </p:txBody>
      </p:sp>
      <p:pic>
        <p:nvPicPr>
          <p:cNvPr id="103" name="Рисунок 10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21" y="7276619"/>
            <a:ext cx="414967" cy="414967"/>
          </a:xfrm>
          <a:prstGeom prst="rect">
            <a:avLst/>
          </a:prstGeom>
        </p:spPr>
      </p:pic>
      <p:sp>
        <p:nvSpPr>
          <p:cNvPr id="104" name="Прямоугольник 103"/>
          <p:cNvSpPr/>
          <p:nvPr/>
        </p:nvSpPr>
        <p:spPr>
          <a:xfrm>
            <a:off x="4446584" y="7314825"/>
            <a:ext cx="3923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Последнее место работы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050246" y="534560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50052" y="534560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Удалить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28679" y="786588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28485" y="786588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Удалить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104556" y="9359697"/>
            <a:ext cx="2376264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Администратор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6645903" y="9359697"/>
            <a:ext cx="1945649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Консультант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4104556" y="9917935"/>
            <a:ext cx="144016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5709892" y="9933107"/>
            <a:ext cx="177904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4104556" y="10476100"/>
            <a:ext cx="2664294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/>
          <p:cNvSpPr txBox="1"/>
          <p:nvPr/>
        </p:nvSpPr>
        <p:spPr>
          <a:xfrm>
            <a:off x="7504895" y="8895246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0" y="126999"/>
            <a:ext cx="14401800" cy="1818005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3672508" y="3041352"/>
            <a:ext cx="7095655" cy="5484447"/>
          </a:xfrm>
          <a:prstGeom prst="roundRect">
            <a:avLst>
              <a:gd name="adj" fmla="val 367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>
            <a:off x="3672508" y="4263174"/>
            <a:ext cx="7128000" cy="2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9"/>
          <p:cNvSpPr txBox="1"/>
          <p:nvPr/>
        </p:nvSpPr>
        <p:spPr>
          <a:xfrm>
            <a:off x="4412880" y="3446357"/>
            <a:ext cx="514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Кем вы хотите работать</a:t>
            </a:r>
            <a:endParaRPr lang="ru-RU" sz="2800" b="1" dirty="0"/>
          </a:p>
        </p:txBody>
      </p:sp>
      <p:sp>
        <p:nvSpPr>
          <p:cNvPr id="91" name="Овал 90">
            <a:hlinkClick r:id="rId6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3" name="Рисунок 11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2" y="2404563"/>
            <a:ext cx="429881" cy="429882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4412596" y="4430991"/>
            <a:ext cx="3364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Выберите не более 5-ти вариантов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455668" y="5083598"/>
            <a:ext cx="5594012" cy="2173491"/>
          </a:xfrm>
          <a:prstGeom prst="roundRect">
            <a:avLst>
              <a:gd name="adj" fmla="val 320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Скругленный прямоугольник 114"/>
          <p:cNvSpPr/>
          <p:nvPr/>
        </p:nvSpPr>
        <p:spPr>
          <a:xfrm>
            <a:off x="4730128" y="5381334"/>
            <a:ext cx="2376264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Администратор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6" name="Скругленный прямоугольник 115"/>
          <p:cNvSpPr/>
          <p:nvPr/>
        </p:nvSpPr>
        <p:spPr>
          <a:xfrm>
            <a:off x="7271475" y="5381334"/>
            <a:ext cx="1945649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Консультант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7" name="Скругленный прямоугольник 116"/>
          <p:cNvSpPr/>
          <p:nvPr/>
        </p:nvSpPr>
        <p:spPr>
          <a:xfrm>
            <a:off x="4730128" y="5939572"/>
            <a:ext cx="144016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Скругленный прямоугольник 117"/>
          <p:cNvSpPr/>
          <p:nvPr/>
        </p:nvSpPr>
        <p:spPr>
          <a:xfrm>
            <a:off x="6335464" y="5954744"/>
            <a:ext cx="177904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Скругленный прямоугольник 118"/>
          <p:cNvSpPr/>
          <p:nvPr/>
        </p:nvSpPr>
        <p:spPr>
          <a:xfrm>
            <a:off x="4730128" y="6497737"/>
            <a:ext cx="2664294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Скругленный прямоугольник 119">
            <a:hlinkClick r:id="rId6" action="ppaction://hlinksldjump"/>
          </p:cNvPr>
          <p:cNvSpPr/>
          <p:nvPr/>
        </p:nvSpPr>
        <p:spPr>
          <a:xfrm>
            <a:off x="7204857" y="7654932"/>
            <a:ext cx="2844823" cy="56393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Продолжить</a:t>
            </a:r>
            <a:endParaRPr lang="ru-RU" sz="1800" b="1" dirty="0"/>
          </a:p>
        </p:txBody>
      </p:sp>
      <p:sp>
        <p:nvSpPr>
          <p:cNvPr id="121" name="Скругленный прямоугольник 120">
            <a:hlinkClick r:id="rId6" action="ppaction://hlinksldjump"/>
          </p:cNvPr>
          <p:cNvSpPr/>
          <p:nvPr/>
        </p:nvSpPr>
        <p:spPr>
          <a:xfrm>
            <a:off x="4442256" y="7625098"/>
            <a:ext cx="2182580" cy="56393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Назад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2323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hlinkClick r:id="rId2" action="ppaction://hlinksldjump"/>
          </p:cNvPr>
          <p:cNvSpPr txBox="1"/>
          <p:nvPr/>
        </p:nvSpPr>
        <p:spPr>
          <a:xfrm>
            <a:off x="4798953" y="1696696"/>
            <a:ext cx="269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Поиск вакансий</a:t>
            </a:r>
            <a:endParaRPr lang="ru-RU" sz="2400" b="1" dirty="0"/>
          </a:p>
        </p:txBody>
      </p:sp>
      <p:pic>
        <p:nvPicPr>
          <p:cNvPr id="49" name="Рисунок 4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96" y="1689934"/>
            <a:ext cx="477916" cy="477916"/>
          </a:xfrm>
          <a:prstGeom prst="rect">
            <a:avLst/>
          </a:prstGeom>
        </p:spPr>
      </p:pic>
      <p:sp>
        <p:nvSpPr>
          <p:cNvPr id="50" name="Скругленный прямоугольник 49"/>
          <p:cNvSpPr/>
          <p:nvPr/>
        </p:nvSpPr>
        <p:spPr>
          <a:xfrm>
            <a:off x="4211796" y="2534079"/>
            <a:ext cx="6092353" cy="1584176"/>
          </a:xfrm>
          <a:prstGeom prst="roundRect">
            <a:avLst>
              <a:gd name="adj" fmla="val 78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Изображение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hlinkClick r:id="" action="ppaction://noaction"/>
          </p:cNvPr>
          <p:cNvSpPr txBox="1"/>
          <p:nvPr/>
        </p:nvSpPr>
        <p:spPr>
          <a:xfrm>
            <a:off x="4155463" y="4295116"/>
            <a:ext cx="492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Продавец кассир в </a:t>
            </a:r>
            <a:r>
              <a:rPr lang="en-US" sz="2800" b="1" dirty="0" smtClean="0"/>
              <a:t>Burger King</a:t>
            </a:r>
            <a:endParaRPr lang="ru-RU" sz="2800" b="1" dirty="0"/>
          </a:p>
        </p:txBody>
      </p:sp>
      <p:sp>
        <p:nvSpPr>
          <p:cNvPr id="52" name="TextBox 51">
            <a:hlinkClick r:id="" action="ppaction://noaction"/>
          </p:cNvPr>
          <p:cNvSpPr txBox="1"/>
          <p:nvPr/>
        </p:nvSpPr>
        <p:spPr>
          <a:xfrm>
            <a:off x="4153174" y="4858201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15 000р до 25 000р</a:t>
            </a:r>
            <a:endParaRPr lang="ru-RU" sz="1800" dirty="0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4211796" y="5356275"/>
            <a:ext cx="1400382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5756194" y="5356275"/>
            <a:ext cx="1821484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4153174" y="5873936"/>
            <a:ext cx="5945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</a:t>
            </a:r>
            <a:endParaRPr lang="en-US" sz="1600" dirty="0" smtClean="0">
              <a:solidFill>
                <a:srgbClr val="000000"/>
              </a:solidFill>
              <a:latin typeface="Strato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Прием </a:t>
            </a:r>
            <a:r>
              <a:rPr lang="ru-RU" sz="1600" dirty="0">
                <a:solidFill>
                  <a:srgbClr val="000000"/>
                </a:solidFill>
                <a:latin typeface="Stratos"/>
              </a:rPr>
              <a:t>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товар, ведение документации.</a:t>
            </a:r>
            <a:endParaRPr lang="ru-RU" sz="1600" dirty="0"/>
          </a:p>
        </p:txBody>
      </p:sp>
      <p:sp>
        <p:nvSpPr>
          <p:cNvPr id="56" name="Скругленный прямоугольник 55">
            <a:hlinkClick r:id="rId4" action="ppaction://hlinksldjump"/>
          </p:cNvPr>
          <p:cNvSpPr/>
          <p:nvPr/>
        </p:nvSpPr>
        <p:spPr>
          <a:xfrm>
            <a:off x="4211796" y="7063898"/>
            <a:ext cx="3588729" cy="50164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</a:rPr>
              <a:t>Показать номер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57" name="Скругленный прямоугольник 56">
            <a:hlinkClick r:id="" action="ppaction://noaction"/>
          </p:cNvPr>
          <p:cNvSpPr/>
          <p:nvPr/>
        </p:nvSpPr>
        <p:spPr>
          <a:xfrm>
            <a:off x="4086481" y="9090025"/>
            <a:ext cx="6340353" cy="3245813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4085235" y="8545899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Похожие вакансии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11079735" y="2534079"/>
            <a:ext cx="2847193" cy="1581516"/>
          </a:xfrm>
          <a:prstGeom prst="roundRect">
            <a:avLst>
              <a:gd name="adj" fmla="val 78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Карта </a:t>
            </a:r>
            <a:r>
              <a:rPr lang="en-US" sz="2000" dirty="0" smtClean="0">
                <a:solidFill>
                  <a:schemeClr val="tx1"/>
                </a:solidFill>
              </a:rPr>
              <a:t>Google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950623" y="4279401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Местоположение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>
            <a:hlinkClick r:id="" action="ppaction://noaction"/>
          </p:cNvPr>
          <p:cNvSpPr txBox="1"/>
          <p:nvPr/>
        </p:nvSpPr>
        <p:spPr>
          <a:xfrm>
            <a:off x="11041934" y="4659638"/>
            <a:ext cx="271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64, д 10, стр 1А </a:t>
            </a:r>
            <a:endParaRPr lang="ru-RU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950623" y="5667867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Работодатель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hlinkClick r:id="" action="ppaction://noaction"/>
          </p:cNvPr>
          <p:cNvSpPr txBox="1"/>
          <p:nvPr/>
        </p:nvSpPr>
        <p:spPr>
          <a:xfrm>
            <a:off x="11041934" y="6047161"/>
            <a:ext cx="271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Алексей Селин</a:t>
            </a:r>
            <a:endParaRPr lang="ru-RU" sz="1800" dirty="0"/>
          </a:p>
        </p:txBody>
      </p:sp>
      <p:sp>
        <p:nvSpPr>
          <p:cNvPr id="64" name="TextBox 63">
            <a:hlinkClick r:id="" action="ppaction://noaction"/>
          </p:cNvPr>
          <p:cNvSpPr txBox="1"/>
          <p:nvPr/>
        </p:nvSpPr>
        <p:spPr>
          <a:xfrm>
            <a:off x="11041934" y="6370327"/>
            <a:ext cx="271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Был(а) сегодня </a:t>
            </a:r>
            <a:endParaRPr lang="ru-RU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950623" y="7042009"/>
            <a:ext cx="24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Поделиться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735" y="7618980"/>
            <a:ext cx="684000" cy="68400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734" y="7595460"/>
            <a:ext cx="720000" cy="72000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736" y="7605924"/>
            <a:ext cx="684000" cy="684000"/>
          </a:xfrm>
          <a:prstGeom prst="rect">
            <a:avLst/>
          </a:prstGeom>
        </p:spPr>
      </p:pic>
      <p:sp>
        <p:nvSpPr>
          <p:cNvPr id="69" name="Скругленный прямоугольник 68">
            <a:hlinkClick r:id="rId4" action="ppaction://hlinksldjump"/>
          </p:cNvPr>
          <p:cNvSpPr/>
          <p:nvPr/>
        </p:nvSpPr>
        <p:spPr>
          <a:xfrm>
            <a:off x="8095816" y="7063897"/>
            <a:ext cx="2204219" cy="50164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</a:rPr>
              <a:t>Написать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1508" y="331730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Опыт работы</a:t>
            </a:r>
          </a:p>
        </p:txBody>
      </p:sp>
      <p:pic>
        <p:nvPicPr>
          <p:cNvPr id="74" name="Рисунок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7" y="3809837"/>
            <a:ext cx="414967" cy="414967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8" y="4247621"/>
            <a:ext cx="414967" cy="41496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00239" y="3832650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 опытом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0239" y="4247616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Без опыта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88389" y="477322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График работы</a:t>
            </a:r>
          </a:p>
        </p:txBody>
      </p:sp>
      <p:pic>
        <p:nvPicPr>
          <p:cNvPr id="79" name="Рисунок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2" y="5275257"/>
            <a:ext cx="414967" cy="414967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1" y="5842627"/>
            <a:ext cx="414967" cy="414967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0" y="6409611"/>
            <a:ext cx="414967" cy="414967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" y="6983001"/>
            <a:ext cx="414967" cy="41496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4564" y="5298073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Полный день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71127" y="5865440"/>
            <a:ext cx="20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Сменный график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71128" y="6432426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Гибкий график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71127" y="7005816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Вахтовый метод</a:t>
            </a:r>
          </a:p>
        </p:txBody>
      </p:sp>
      <p:pic>
        <p:nvPicPr>
          <p:cNvPr id="87" name="Рисунок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" y="7575847"/>
            <a:ext cx="414967" cy="41496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871123" y="7598663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Удалённая работа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568" y="8227586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Сортировать</a:t>
            </a:r>
          </a:p>
        </p:txBody>
      </p:sp>
      <p:pic>
        <p:nvPicPr>
          <p:cNvPr id="112" name="Рисунок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" y="8731644"/>
            <a:ext cx="414967" cy="414967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" y="9195799"/>
            <a:ext cx="414967" cy="414967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850282" y="8754460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прошлый месяц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50282" y="9218615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этот месяц</a:t>
            </a:r>
          </a:p>
        </p:txBody>
      </p:sp>
      <p:sp>
        <p:nvSpPr>
          <p:cNvPr id="116" name="Блок-схема: альтернативный процесс 115"/>
          <p:cNvSpPr/>
          <p:nvPr/>
        </p:nvSpPr>
        <p:spPr>
          <a:xfrm>
            <a:off x="390745" y="10079242"/>
            <a:ext cx="2888299" cy="576063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Применить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9" name="Блок-схема: альтернативный процесс 118">
            <a:hlinkClick r:id="" action="ppaction://noaction"/>
          </p:cNvPr>
          <p:cNvSpPr/>
          <p:nvPr/>
        </p:nvSpPr>
        <p:spPr>
          <a:xfrm>
            <a:off x="390745" y="10784218"/>
            <a:ext cx="2888299" cy="57606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Сбросить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0" name="Скругленный прямоугольник 119"/>
          <p:cNvSpPr/>
          <p:nvPr/>
        </p:nvSpPr>
        <p:spPr>
          <a:xfrm>
            <a:off x="344596" y="1679418"/>
            <a:ext cx="3039880" cy="55739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bg1">
                    <a:lumMod val="65000"/>
                  </a:schemeClr>
                </a:solidFill>
              </a:rPr>
              <a:t>Поиск </a:t>
            </a:r>
            <a:r>
              <a:rPr lang="ru-RU" sz="1800" b="1" dirty="0" smtClean="0">
                <a:solidFill>
                  <a:schemeClr val="bg1">
                    <a:lumMod val="65000"/>
                  </a:schemeClr>
                </a:solidFill>
              </a:rPr>
              <a:t>вакансий</a:t>
            </a:r>
            <a:endParaRPr lang="ru-RU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1" name="Прямая соединительная линия 120"/>
          <p:cNvCxnSpPr/>
          <p:nvPr/>
        </p:nvCxnSpPr>
        <p:spPr>
          <a:xfrm>
            <a:off x="396476" y="2990508"/>
            <a:ext cx="2988000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Блок-схема: узел 121"/>
          <p:cNvSpPr/>
          <p:nvPr/>
        </p:nvSpPr>
        <p:spPr>
          <a:xfrm>
            <a:off x="616834" y="2882496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TextBox 122"/>
          <p:cNvSpPr txBox="1"/>
          <p:nvPr/>
        </p:nvSpPr>
        <p:spPr>
          <a:xfrm>
            <a:off x="288217" y="2453317"/>
            <a:ext cx="331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Зарплата от                     15000 Р</a:t>
            </a:r>
            <a:endParaRPr lang="ru-RU" sz="18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0" y="0"/>
            <a:ext cx="14401800" cy="1327357"/>
          </a:xfrm>
          <a:prstGeom prst="rect">
            <a:avLst/>
          </a:prstGeom>
          <a:gradFill flip="none" rotWithShape="1">
            <a:gsLst>
              <a:gs pos="0">
                <a:srgbClr val="106AD2">
                  <a:lumMod val="80000"/>
                  <a:alpha val="72000"/>
                </a:srgbClr>
              </a:gs>
              <a:gs pos="15000">
                <a:srgbClr val="7030A0">
                  <a:lumMod val="88000"/>
                  <a:lumOff val="12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Скругленный прямоугольник 124">
            <a:hlinkClick r:id="rId2" action="ppaction://hlinksldjump"/>
          </p:cNvPr>
          <p:cNvSpPr/>
          <p:nvPr/>
        </p:nvSpPr>
        <p:spPr>
          <a:xfrm>
            <a:off x="344595" y="315138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Скругленный прямоугольник 81"/>
          <p:cNvSpPr/>
          <p:nvPr/>
        </p:nvSpPr>
        <p:spPr>
          <a:xfrm>
            <a:off x="3837592" y="8801993"/>
            <a:ext cx="5019492" cy="2312967"/>
          </a:xfrm>
          <a:prstGeom prst="roundRect">
            <a:avLst>
              <a:gd name="adj" fmla="val 300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6117303" y="161033"/>
            <a:ext cx="7132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PAGE PROFILE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>
                <a:solidFill>
                  <a:srgbClr val="00B050"/>
                </a:solidFill>
              </a:rPr>
              <a:t> ПРИ УСЛОВИИ ЧТО ДОП.ИНФ ЗАПОЛНЕНА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3837593" y="12883858"/>
            <a:ext cx="10357155" cy="4847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Профиль</a:t>
            </a:r>
            <a:endParaRPr lang="ru-RU" sz="2400" b="1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0" y="3820549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вакансий</a:t>
            </a:r>
            <a:endParaRPr lang="ru-RU" sz="2000" b="1" dirty="0"/>
          </a:p>
        </p:txBody>
      </p:sp>
      <p:sp>
        <p:nvSpPr>
          <p:cNvPr id="63" name="TextBox 62">
            <a:hlinkClick r:id="rId4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64" name="TextBox 63">
            <a:hlinkClick r:id="rId5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65" name="TextBox 64">
            <a:hlinkClick r:id="rId6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</a:t>
            </a:r>
            <a:endParaRPr lang="ru-RU" sz="2000" b="1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3837592" y="1080201"/>
            <a:ext cx="10357156" cy="1673120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104556" y="1333417"/>
            <a:ext cx="1151150" cy="1171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72708" y="1313161"/>
            <a:ext cx="2179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Ярослав Атаханов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92324" y="1673201"/>
            <a:ext cx="178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Гражданство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РФ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85760" y="199174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Возраст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5760" y="2304485"/>
            <a:ext cx="257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Местоположение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Белгород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837592" y="2897336"/>
            <a:ext cx="5019492" cy="5720225"/>
          </a:xfrm>
          <a:prstGeom prst="roundRect">
            <a:avLst>
              <a:gd name="adj" fmla="val 300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9022167" y="2894188"/>
            <a:ext cx="5172581" cy="9879387"/>
          </a:xfrm>
          <a:prstGeom prst="roundRect">
            <a:avLst>
              <a:gd name="adj" fmla="val 297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3997631" y="3002849"/>
            <a:ext cx="21196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Опыт работы</a:t>
            </a:r>
            <a:endParaRPr lang="ru-RU" sz="2400" b="1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6117303" y="3095183"/>
            <a:ext cx="2311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7030A0"/>
                </a:solidFill>
              </a:rPr>
              <a:t>Добавить место работы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17124" y="3014987"/>
            <a:ext cx="4392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/>
              <a:t>Дополнительная информация</a:t>
            </a:r>
            <a:endParaRPr lang="ru-RU" sz="25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13" y="3120460"/>
            <a:ext cx="288000" cy="28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24" y="3820549"/>
            <a:ext cx="690149" cy="690149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3" y="5231524"/>
            <a:ext cx="690149" cy="690149"/>
          </a:xfrm>
          <a:prstGeom prst="rect">
            <a:avLst/>
          </a:prstGeom>
        </p:spPr>
      </p:pic>
      <p:sp>
        <p:nvSpPr>
          <p:cNvPr id="87" name="Скругленный прямоугольник 86"/>
          <p:cNvSpPr/>
          <p:nvPr/>
        </p:nvSpPr>
        <p:spPr>
          <a:xfrm>
            <a:off x="3837592" y="11316910"/>
            <a:ext cx="5019492" cy="2765944"/>
          </a:xfrm>
          <a:prstGeom prst="roundRect">
            <a:avLst>
              <a:gd name="adj" fmla="val 46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3997630" y="3631264"/>
            <a:ext cx="27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Красное </a:t>
            </a:r>
            <a:r>
              <a:rPr lang="en-US" sz="1800" b="1" dirty="0"/>
              <a:t>&amp; </a:t>
            </a:r>
            <a:r>
              <a:rPr lang="ru-RU" sz="1800" b="1" dirty="0" smtClean="0"/>
              <a:t>Белое – 3 мес</a:t>
            </a:r>
            <a:endParaRPr lang="ru-RU" sz="1800" b="1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3997631" y="4040754"/>
            <a:ext cx="4859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Открытие/Закрытие магазина/Приём товара/Разгрузка машин/Контроль персонала</a:t>
            </a:r>
          </a:p>
        </p:txBody>
      </p:sp>
      <p:pic>
        <p:nvPicPr>
          <p:cNvPr id="93" name="Рисунок 9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94" name="TextBox 93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pic>
        <p:nvPicPr>
          <p:cNvPr id="96" name="Рисунок 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930" y="1266297"/>
            <a:ext cx="280407" cy="280407"/>
          </a:xfrm>
          <a:prstGeom prst="rect">
            <a:avLst/>
          </a:prstGeom>
        </p:spPr>
      </p:pic>
      <p:cxnSp>
        <p:nvCxnSpPr>
          <p:cNvPr id="98" name="Прямая соединительная линия 97"/>
          <p:cNvCxnSpPr/>
          <p:nvPr/>
        </p:nvCxnSpPr>
        <p:spPr>
          <a:xfrm>
            <a:off x="100" y="4590044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Рисунок 9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4788734"/>
            <a:ext cx="628883" cy="62888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841482" y="4806068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Атаханов Я.</a:t>
            </a:r>
            <a:endParaRPr lang="ru-RU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41482" y="5074355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555 55 55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07271" y="3694361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О себе</a:t>
            </a:r>
            <a:endParaRPr lang="ru-RU" sz="1800" b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9907273" y="4185525"/>
            <a:ext cx="4167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Коммуникабельный</a:t>
            </a:r>
            <a:endParaRPr lang="ru-RU" sz="1600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23" y="6638228"/>
            <a:ext cx="690149" cy="690149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22" y="8044932"/>
            <a:ext cx="690149" cy="69014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907271" y="5119842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Образование</a:t>
            </a:r>
            <a:endParaRPr lang="ru-RU" sz="1800" b="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9907272" y="5611006"/>
            <a:ext cx="4206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ЯПТ</a:t>
            </a:r>
            <a:endParaRPr lang="ru-RU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9907271" y="6541172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Владение языками</a:t>
            </a:r>
            <a:endParaRPr lang="ru-RU" sz="1800" b="1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9907272" y="7032336"/>
            <a:ext cx="4206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Русский, Английский</a:t>
            </a:r>
            <a:endParaRPr lang="ru-RU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9907271" y="7954007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Документы</a:t>
            </a:r>
            <a:endParaRPr lang="ru-RU" sz="1800" b="1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9907272" y="8445171"/>
            <a:ext cx="4111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Медкнижка</a:t>
            </a:r>
            <a:endParaRPr lang="ru-RU" sz="1600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3997630" y="5863512"/>
            <a:ext cx="471888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7630" y="11506425"/>
            <a:ext cx="3059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/>
              <a:t>Статус аккаунта</a:t>
            </a:r>
            <a:endParaRPr lang="ru-RU" sz="2500" b="1" dirty="0"/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30" y="12259672"/>
            <a:ext cx="414967" cy="414967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29" y="13026781"/>
            <a:ext cx="414967" cy="414967"/>
          </a:xfrm>
          <a:prstGeom prst="rect">
            <a:avLst/>
          </a:prstGeom>
        </p:spPr>
      </p:pic>
      <p:sp>
        <p:nvSpPr>
          <p:cNvPr id="58" name="Прямоугольник 57"/>
          <p:cNvSpPr/>
          <p:nvPr/>
        </p:nvSpPr>
        <p:spPr>
          <a:xfrm>
            <a:off x="4455668" y="12297878"/>
            <a:ext cx="2169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Вы ищете работу</a:t>
            </a:r>
            <a:endParaRPr lang="ru-RU" sz="16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4455668" y="13064987"/>
            <a:ext cx="2169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Вы не ищете работу</a:t>
            </a:r>
            <a:endParaRPr lang="ru-RU" sz="16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4455668" y="12530605"/>
            <a:ext cx="332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Ваш профиль виден работодателю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4455668" y="13304794"/>
            <a:ext cx="332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Ваш профиль не виден работодателю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Рисунок 2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016" y="2146004"/>
            <a:ext cx="487055" cy="487055"/>
          </a:xfrm>
          <a:prstGeom prst="rect">
            <a:avLst/>
          </a:prstGeom>
        </p:spPr>
      </p:pic>
      <p:sp>
        <p:nvSpPr>
          <p:cNvPr id="69" name="Скругленный прямоугольник 68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97629" y="8893755"/>
            <a:ext cx="34192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Кем хотите работать</a:t>
            </a:r>
            <a:endParaRPr lang="ru-RU" sz="2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997628" y="6007528"/>
            <a:ext cx="27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Fix-Price </a:t>
            </a:r>
            <a:r>
              <a:rPr lang="ru-RU" sz="1800" b="1" dirty="0" smtClean="0"/>
              <a:t>– </a:t>
            </a:r>
            <a:r>
              <a:rPr lang="en-US" sz="1800" b="1" dirty="0"/>
              <a:t>1</a:t>
            </a:r>
            <a:r>
              <a:rPr lang="ru-RU" sz="1800" b="1" dirty="0" smtClean="0"/>
              <a:t> год</a:t>
            </a:r>
            <a:endParaRPr lang="ru-RU" sz="1800" b="1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3997629" y="6489026"/>
            <a:ext cx="392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Приём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товара/Разгрузка машин/Контроль персонала</a:t>
            </a:r>
          </a:p>
        </p:txBody>
      </p:sp>
      <p:pic>
        <p:nvPicPr>
          <p:cNvPr id="97" name="Рисунок 9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68" y="4786626"/>
            <a:ext cx="414967" cy="414967"/>
          </a:xfrm>
          <a:prstGeom prst="rect">
            <a:avLst/>
          </a:prstGeom>
        </p:spPr>
      </p:pic>
      <p:sp>
        <p:nvSpPr>
          <p:cNvPr id="102" name="Прямоугольник 101"/>
          <p:cNvSpPr/>
          <p:nvPr/>
        </p:nvSpPr>
        <p:spPr>
          <a:xfrm>
            <a:off x="4445631" y="4824832"/>
            <a:ext cx="3923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Последнее место работы</a:t>
            </a:r>
            <a:endParaRPr lang="ru-RU" sz="1600" dirty="0"/>
          </a:p>
        </p:txBody>
      </p:sp>
      <p:pic>
        <p:nvPicPr>
          <p:cNvPr id="103" name="Рисунок 10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21" y="7276619"/>
            <a:ext cx="414967" cy="414967"/>
          </a:xfrm>
          <a:prstGeom prst="rect">
            <a:avLst/>
          </a:prstGeom>
        </p:spPr>
      </p:pic>
      <p:sp>
        <p:nvSpPr>
          <p:cNvPr id="104" name="Прямоугольник 103"/>
          <p:cNvSpPr/>
          <p:nvPr/>
        </p:nvSpPr>
        <p:spPr>
          <a:xfrm>
            <a:off x="4446584" y="7314825"/>
            <a:ext cx="3923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Последнее место работы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050246" y="534560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50052" y="534560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Удалить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28679" y="786588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28485" y="7865889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Удалить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104556" y="9359697"/>
            <a:ext cx="2376264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Администратор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6645903" y="9359697"/>
            <a:ext cx="1945649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Консультант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4104556" y="9917935"/>
            <a:ext cx="144016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5709892" y="9933107"/>
            <a:ext cx="177904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4104556" y="10476100"/>
            <a:ext cx="2664294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>
            <a:hlinkClick r:id="rId16" action="ppaction://hlinksldjump"/>
          </p:cNvPr>
          <p:cNvSpPr txBox="1"/>
          <p:nvPr/>
        </p:nvSpPr>
        <p:spPr>
          <a:xfrm>
            <a:off x="7504895" y="8895246"/>
            <a:ext cx="1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rgbClr val="7030A0"/>
                </a:solidFill>
              </a:rPr>
              <a:t>Изменить</a:t>
            </a:r>
            <a:endParaRPr lang="ru-RU" sz="1800" b="1" dirty="0">
              <a:solidFill>
                <a:srgbClr val="7030A0"/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0" y="126999"/>
            <a:ext cx="14401800" cy="1818005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3672508" y="3041353"/>
            <a:ext cx="7095655" cy="7632848"/>
          </a:xfrm>
          <a:prstGeom prst="roundRect">
            <a:avLst>
              <a:gd name="adj" fmla="val 29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5" name="TextBox 84"/>
          <p:cNvSpPr txBox="1"/>
          <p:nvPr/>
        </p:nvSpPr>
        <p:spPr>
          <a:xfrm>
            <a:off x="4428140" y="5840373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Должность</a:t>
            </a:r>
            <a:endParaRPr lang="ru-RU" sz="1800" dirty="0"/>
          </a:p>
        </p:txBody>
      </p:sp>
      <p:sp>
        <p:nvSpPr>
          <p:cNvPr id="86" name="Скругленный прямоугольник 85">
            <a:hlinkClick r:id="rId6" action="ppaction://hlinksldjump"/>
          </p:cNvPr>
          <p:cNvSpPr/>
          <p:nvPr/>
        </p:nvSpPr>
        <p:spPr>
          <a:xfrm>
            <a:off x="7319015" y="9634883"/>
            <a:ext cx="2618189" cy="610766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Сохранить</a:t>
            </a:r>
            <a:endParaRPr lang="ru-RU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435080" y="4544229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Название компании</a:t>
            </a:r>
            <a:endParaRPr lang="ru-RU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768852" y="377058"/>
            <a:ext cx="748883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EDIT VACANCY (</a:t>
            </a:r>
            <a:r>
              <a:rPr lang="ru-RU" dirty="0">
                <a:solidFill>
                  <a:srgbClr val="FF0000"/>
                </a:solidFill>
              </a:rPr>
              <a:t>EXPERIENCE</a:t>
            </a:r>
            <a:r>
              <a:rPr lang="en-US" dirty="0">
                <a:solidFill>
                  <a:srgbClr val="FF0000"/>
                </a:solidFill>
              </a:rPr>
              <a:t>) PROFILE 1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14" name="Прямая соединительная линия 113"/>
          <p:cNvCxnSpPr/>
          <p:nvPr/>
        </p:nvCxnSpPr>
        <p:spPr>
          <a:xfrm>
            <a:off x="3672508" y="4263174"/>
            <a:ext cx="7128000" cy="2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9"/>
          <p:cNvSpPr txBox="1"/>
          <p:nvPr/>
        </p:nvSpPr>
        <p:spPr>
          <a:xfrm>
            <a:off x="4412880" y="3446357"/>
            <a:ext cx="514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Опыт работы</a:t>
            </a:r>
            <a:endParaRPr lang="ru-RU" sz="2800" b="1" dirty="0"/>
          </a:p>
        </p:txBody>
      </p:sp>
      <p:sp>
        <p:nvSpPr>
          <p:cNvPr id="116" name="Овал 115">
            <a:hlinkClick r:id="rId6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7" name="Рисунок 1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2" y="2404563"/>
            <a:ext cx="429881" cy="429882"/>
          </a:xfrm>
          <a:prstGeom prst="rect">
            <a:avLst/>
          </a:prstGeom>
        </p:spPr>
      </p:pic>
      <p:sp>
        <p:nvSpPr>
          <p:cNvPr id="118" name="Скругленный прямоугольник 117">
            <a:hlinkClick r:id="rId18" action="ppaction://hlinksldjump"/>
          </p:cNvPr>
          <p:cNvSpPr/>
          <p:nvPr/>
        </p:nvSpPr>
        <p:spPr>
          <a:xfrm>
            <a:off x="4510703" y="4987982"/>
            <a:ext cx="5426501" cy="57365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435080" y="7136076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Чем занимались</a:t>
            </a:r>
            <a:endParaRPr lang="ru-RU" sz="1800" dirty="0"/>
          </a:p>
        </p:txBody>
      </p:sp>
      <p:sp>
        <p:nvSpPr>
          <p:cNvPr id="120" name="Скругленный прямоугольник 119">
            <a:hlinkClick r:id="rId6" action="ppaction://hlinksldjump"/>
          </p:cNvPr>
          <p:cNvSpPr/>
          <p:nvPr/>
        </p:nvSpPr>
        <p:spPr>
          <a:xfrm>
            <a:off x="4510703" y="9634883"/>
            <a:ext cx="2618189" cy="610766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Назад</a:t>
            </a:r>
            <a:endParaRPr lang="ru-RU" sz="2400" b="1" dirty="0"/>
          </a:p>
        </p:txBody>
      </p:sp>
      <p:sp>
        <p:nvSpPr>
          <p:cNvPr id="121" name="Скругленный прямоугольник 120">
            <a:hlinkClick r:id="rId18" action="ppaction://hlinksldjump"/>
          </p:cNvPr>
          <p:cNvSpPr/>
          <p:nvPr/>
        </p:nvSpPr>
        <p:spPr>
          <a:xfrm>
            <a:off x="4507084" y="6283685"/>
            <a:ext cx="5426501" cy="57365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b="1" dirty="0"/>
          </a:p>
        </p:txBody>
      </p:sp>
      <p:sp>
        <p:nvSpPr>
          <p:cNvPr id="122" name="Скругленный прямоугольник 121">
            <a:hlinkClick r:id="rId18" action="ppaction://hlinksldjump"/>
          </p:cNvPr>
          <p:cNvSpPr/>
          <p:nvPr/>
        </p:nvSpPr>
        <p:spPr>
          <a:xfrm>
            <a:off x="4507084" y="7579388"/>
            <a:ext cx="5426501" cy="57365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b="1" dirty="0"/>
          </a:p>
        </p:txBody>
      </p:sp>
      <p:cxnSp>
        <p:nvCxnSpPr>
          <p:cNvPr id="123" name="Прямая соединительная линия 122"/>
          <p:cNvCxnSpPr/>
          <p:nvPr/>
        </p:nvCxnSpPr>
        <p:spPr>
          <a:xfrm>
            <a:off x="4501878" y="9213238"/>
            <a:ext cx="5426501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35080" y="8728021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Как долго работали ?</a:t>
            </a:r>
            <a:endParaRPr lang="ru-RU" sz="1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929092" y="8730388"/>
            <a:ext cx="121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3 месяца</a:t>
            </a:r>
            <a:endParaRPr lang="ru-RU" sz="1800" dirty="0"/>
          </a:p>
        </p:txBody>
      </p:sp>
      <p:sp>
        <p:nvSpPr>
          <p:cNvPr id="126" name="Блок-схема: узел 125"/>
          <p:cNvSpPr/>
          <p:nvPr/>
        </p:nvSpPr>
        <p:spPr>
          <a:xfrm>
            <a:off x="4824636" y="9105226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6117303" y="161033"/>
            <a:ext cx="713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PAGE PROFILE </a:t>
            </a:r>
            <a:r>
              <a:rPr lang="en-US" sz="2400" dirty="0" smtClean="0">
                <a:solidFill>
                  <a:srgbClr val="00B050"/>
                </a:solidFill>
              </a:rPr>
              <a:t>(PENCEL)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3837593" y="12883858"/>
            <a:ext cx="10357155" cy="4847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Профиль</a:t>
            </a:r>
            <a:endParaRPr lang="ru-RU" sz="2400" b="1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0" y="3820549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hlinkClick r:id="rId3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вакансий</a:t>
            </a:r>
            <a:endParaRPr lang="ru-RU" sz="2000" b="1" dirty="0"/>
          </a:p>
        </p:txBody>
      </p:sp>
      <p:sp>
        <p:nvSpPr>
          <p:cNvPr id="63" name="TextBox 62">
            <a:hlinkClick r:id="rId4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64" name="TextBox 63">
            <a:hlinkClick r:id="rId5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65" name="TextBox 64">
            <a:hlinkClick r:id="rId6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</a:t>
            </a:r>
            <a:endParaRPr lang="ru-RU" sz="2000" b="1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3837592" y="1080201"/>
            <a:ext cx="10357156" cy="1673120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104556" y="1333417"/>
            <a:ext cx="1151150" cy="1171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72708" y="1313161"/>
            <a:ext cx="2179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Ярослав Атаханов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92324" y="1673201"/>
            <a:ext cx="178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Гражданство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РФ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85760" y="199174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Возраст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5760" y="2304485"/>
            <a:ext cx="257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Местоположение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Белгород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3837592" y="2897337"/>
            <a:ext cx="5019492" cy="6912768"/>
          </a:xfrm>
          <a:prstGeom prst="roundRect">
            <a:avLst>
              <a:gd name="adj" fmla="val 300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9022167" y="2894188"/>
            <a:ext cx="5172581" cy="9879387"/>
          </a:xfrm>
          <a:prstGeom prst="roundRect">
            <a:avLst>
              <a:gd name="adj" fmla="val 297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3997631" y="3002849"/>
            <a:ext cx="21196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/>
              <a:t>Опыт работы</a:t>
            </a:r>
            <a:endParaRPr lang="ru-RU" sz="2500" b="1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6117303" y="3095183"/>
            <a:ext cx="2311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Добавить место работы</a:t>
            </a:r>
            <a:endParaRPr lang="ru-RU" sz="1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217124" y="3014987"/>
            <a:ext cx="4392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/>
              <a:t>Дополнительная информация</a:t>
            </a:r>
            <a:endParaRPr lang="ru-RU" sz="25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13" y="3120460"/>
            <a:ext cx="288000" cy="28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24" y="3820549"/>
            <a:ext cx="690149" cy="690149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3" y="5231524"/>
            <a:ext cx="690149" cy="690149"/>
          </a:xfrm>
          <a:prstGeom prst="rect">
            <a:avLst/>
          </a:prstGeom>
        </p:spPr>
      </p:pic>
      <p:sp>
        <p:nvSpPr>
          <p:cNvPr id="87" name="Скругленный прямоугольник 86"/>
          <p:cNvSpPr/>
          <p:nvPr/>
        </p:nvSpPr>
        <p:spPr>
          <a:xfrm>
            <a:off x="3837592" y="10007632"/>
            <a:ext cx="5019492" cy="2765944"/>
          </a:xfrm>
          <a:prstGeom prst="roundRect">
            <a:avLst>
              <a:gd name="adj" fmla="val 46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3997630" y="3631264"/>
            <a:ext cx="277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Красное </a:t>
            </a:r>
            <a:r>
              <a:rPr lang="en-US" sz="1800" b="1" dirty="0"/>
              <a:t>&amp; </a:t>
            </a:r>
            <a:r>
              <a:rPr lang="ru-RU" sz="1800" b="1" dirty="0" smtClean="0"/>
              <a:t>Белое – 3 мес</a:t>
            </a:r>
            <a:endParaRPr lang="ru-RU" sz="1800" b="1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3997631" y="4112762"/>
            <a:ext cx="4859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Открытие/Закрытие магазина/Приём товара/Разгрузка машин/Контроль персонала</a:t>
            </a:r>
          </a:p>
        </p:txBody>
      </p:sp>
      <p:pic>
        <p:nvPicPr>
          <p:cNvPr id="93" name="Рисунок 9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94" name="TextBox 93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pic>
        <p:nvPicPr>
          <p:cNvPr id="96" name="Рисунок 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930" y="1266297"/>
            <a:ext cx="280407" cy="280407"/>
          </a:xfrm>
          <a:prstGeom prst="rect">
            <a:avLst/>
          </a:prstGeom>
        </p:spPr>
      </p:pic>
      <p:cxnSp>
        <p:nvCxnSpPr>
          <p:cNvPr id="98" name="Прямая соединительная линия 97"/>
          <p:cNvCxnSpPr/>
          <p:nvPr/>
        </p:nvCxnSpPr>
        <p:spPr>
          <a:xfrm>
            <a:off x="100" y="4590044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Рисунок 9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4788734"/>
            <a:ext cx="628883" cy="62888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841482" y="4806068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Атаханов Я.</a:t>
            </a:r>
            <a:endParaRPr lang="ru-RU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41482" y="5074355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555 55 55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07271" y="3694361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О себе</a:t>
            </a:r>
            <a:endParaRPr lang="ru-RU" sz="1800" b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9907273" y="4185525"/>
            <a:ext cx="4167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Коммуникабельный</a:t>
            </a:r>
            <a:endParaRPr lang="ru-RU" sz="1600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23" y="6638228"/>
            <a:ext cx="690149" cy="690149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22" y="8044932"/>
            <a:ext cx="690149" cy="69014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907271" y="5119842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Образование</a:t>
            </a:r>
            <a:endParaRPr lang="ru-RU" sz="1800" b="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9907272" y="5611006"/>
            <a:ext cx="4206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ЯПТ</a:t>
            </a:r>
            <a:endParaRPr lang="ru-RU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9907271" y="6541172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Владение языками</a:t>
            </a:r>
            <a:endParaRPr lang="ru-RU" sz="1800" b="1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9907272" y="7032336"/>
            <a:ext cx="4206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Русский, Английский</a:t>
            </a:r>
            <a:endParaRPr lang="ru-RU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9907271" y="7954007"/>
            <a:ext cx="28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Документы</a:t>
            </a:r>
            <a:endParaRPr lang="ru-RU" sz="1800" b="1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9907272" y="8445171"/>
            <a:ext cx="4111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Медкнижка</a:t>
            </a:r>
            <a:endParaRPr lang="ru-RU" sz="1600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3997630" y="4985569"/>
            <a:ext cx="471888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7630" y="10197147"/>
            <a:ext cx="3059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/>
              <a:t>Статус аккаунта</a:t>
            </a:r>
            <a:endParaRPr lang="ru-RU" sz="2500" b="1" dirty="0"/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30" y="10950394"/>
            <a:ext cx="414967" cy="414967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29" y="11717503"/>
            <a:ext cx="414967" cy="414967"/>
          </a:xfrm>
          <a:prstGeom prst="rect">
            <a:avLst/>
          </a:prstGeom>
        </p:spPr>
      </p:pic>
      <p:sp>
        <p:nvSpPr>
          <p:cNvPr id="58" name="Прямоугольник 57"/>
          <p:cNvSpPr/>
          <p:nvPr/>
        </p:nvSpPr>
        <p:spPr>
          <a:xfrm>
            <a:off x="4455668" y="10988600"/>
            <a:ext cx="2169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Вы ищете работу</a:t>
            </a:r>
            <a:endParaRPr lang="ru-RU" sz="16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4455668" y="11755709"/>
            <a:ext cx="2169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Вы не ищете работу</a:t>
            </a:r>
            <a:endParaRPr lang="ru-RU" sz="16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4455668" y="11221327"/>
            <a:ext cx="332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Ваш профиль виден работодателю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4455668" y="11995516"/>
            <a:ext cx="332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Ваш профиль не виден работодателю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016" y="2146004"/>
            <a:ext cx="487055" cy="487055"/>
          </a:xfrm>
          <a:prstGeom prst="rect">
            <a:avLst/>
          </a:prstGeom>
        </p:spPr>
      </p:pic>
      <p:sp>
        <p:nvSpPr>
          <p:cNvPr id="69" name="Прямоугольник 68"/>
          <p:cNvSpPr/>
          <p:nvPr/>
        </p:nvSpPr>
        <p:spPr>
          <a:xfrm>
            <a:off x="0" y="0"/>
            <a:ext cx="14401800" cy="1818005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3672508" y="3041353"/>
            <a:ext cx="7095655" cy="11521280"/>
          </a:xfrm>
          <a:prstGeom prst="roundRect">
            <a:avLst>
              <a:gd name="adj" fmla="val 27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86" name="Овал 85">
            <a:hlinkClick r:id="rId6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1" name="Рисунок 9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2" y="2404563"/>
            <a:ext cx="429881" cy="4298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4556" y="3479903"/>
            <a:ext cx="339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Общая информация</a:t>
            </a:r>
            <a:endParaRPr lang="ru-RU" sz="2800" b="1" dirty="0"/>
          </a:p>
        </p:txBody>
      </p:sp>
      <p:sp>
        <p:nvSpPr>
          <p:cNvPr id="92" name="Овал 91"/>
          <p:cNvSpPr/>
          <p:nvPr/>
        </p:nvSpPr>
        <p:spPr>
          <a:xfrm>
            <a:off x="4174813" y="4360824"/>
            <a:ext cx="1440000" cy="14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4756" y="43608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Ваше фото</a:t>
            </a:r>
            <a:endParaRPr lang="ru-RU" sz="1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904756" y="4842371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Формат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 или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JPG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,не более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х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мегабайт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904756" y="5283319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7030A0"/>
                </a:solidFill>
              </a:rPr>
              <a:t>Загрузить фото</a:t>
            </a:r>
            <a:endParaRPr lang="ru-RU" sz="1100" b="1" dirty="0">
              <a:solidFill>
                <a:srgbClr val="7030A0"/>
              </a:solidFill>
            </a:endParaRPr>
          </a:p>
        </p:txBody>
      </p:sp>
      <p:sp>
        <p:nvSpPr>
          <p:cNvPr id="83" name="TextBox 12"/>
          <p:cNvSpPr txBox="1"/>
          <p:nvPr/>
        </p:nvSpPr>
        <p:spPr>
          <a:xfrm>
            <a:off x="4104556" y="6332810"/>
            <a:ext cx="131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/>
              <a:t>Имя</a:t>
            </a:r>
            <a:endParaRPr lang="ru-RU" sz="2000" b="1" dirty="0"/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4174813" y="6881649"/>
            <a:ext cx="6122431" cy="60392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800" b="1" dirty="0" smtClean="0"/>
              <a:t>  </a:t>
            </a:r>
            <a:r>
              <a:rPr lang="ru-RU" sz="2000" dirty="0" smtClean="0">
                <a:solidFill>
                  <a:schemeClr val="tx1"/>
                </a:solidFill>
              </a:rPr>
              <a:t>Ярослав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02" name="TextBox 12"/>
          <p:cNvSpPr txBox="1"/>
          <p:nvPr/>
        </p:nvSpPr>
        <p:spPr>
          <a:xfrm>
            <a:off x="4104556" y="7649865"/>
            <a:ext cx="131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/>
              <a:t>Фамилия</a:t>
            </a:r>
            <a:endParaRPr lang="ru-RU" sz="2000" b="1" dirty="0"/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4174813" y="8198704"/>
            <a:ext cx="6122431" cy="60392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  Атаханов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4" name="TextBox 12"/>
          <p:cNvSpPr txBox="1"/>
          <p:nvPr/>
        </p:nvSpPr>
        <p:spPr>
          <a:xfrm>
            <a:off x="4104555" y="8963231"/>
            <a:ext cx="2012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/>
              <a:t>Гражданство</a:t>
            </a:r>
            <a:endParaRPr lang="ru-RU" sz="2000" b="1" dirty="0"/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4174813" y="9510358"/>
            <a:ext cx="6122431" cy="60392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  РФ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6" name="Равнобедренный треугольник 105"/>
          <p:cNvSpPr/>
          <p:nvPr/>
        </p:nvSpPr>
        <p:spPr>
          <a:xfrm rot="10800000">
            <a:off x="9916122" y="9799425"/>
            <a:ext cx="144016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TextBox 12"/>
          <p:cNvSpPr txBox="1"/>
          <p:nvPr/>
        </p:nvSpPr>
        <p:spPr>
          <a:xfrm>
            <a:off x="4104555" y="10284655"/>
            <a:ext cx="2012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/>
              <a:t>Дата рождения</a:t>
            </a:r>
            <a:endParaRPr lang="ru-RU" sz="2000" b="1" dirty="0"/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4174813" y="10831782"/>
            <a:ext cx="6122431" cy="60392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  16.07.1999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9" name="TextBox 12"/>
          <p:cNvSpPr txBox="1"/>
          <p:nvPr/>
        </p:nvSpPr>
        <p:spPr>
          <a:xfrm>
            <a:off x="4104555" y="11610332"/>
            <a:ext cx="2520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/>
              <a:t>Местоположение</a:t>
            </a:r>
            <a:endParaRPr lang="ru-RU" sz="2000" b="1" dirty="0"/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4174813" y="12157459"/>
            <a:ext cx="6122431" cy="60392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 Белгородская область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1" name="Скругленный прямоугольник 110">
            <a:hlinkClick r:id="rId6" action="ppaction://hlinksldjump"/>
          </p:cNvPr>
          <p:cNvSpPr/>
          <p:nvPr/>
        </p:nvSpPr>
        <p:spPr>
          <a:xfrm>
            <a:off x="6933937" y="13439648"/>
            <a:ext cx="3363307" cy="56393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Продолжить</a:t>
            </a:r>
            <a:endParaRPr lang="ru-RU" sz="1800" b="1" dirty="0"/>
          </a:p>
        </p:txBody>
      </p:sp>
      <p:sp>
        <p:nvSpPr>
          <p:cNvPr id="112" name="Скругленный прямоугольник 111">
            <a:hlinkClick r:id="rId6" action="ppaction://hlinksldjump"/>
          </p:cNvPr>
          <p:cNvSpPr/>
          <p:nvPr/>
        </p:nvSpPr>
        <p:spPr>
          <a:xfrm>
            <a:off x="4171336" y="13409814"/>
            <a:ext cx="2291682" cy="56393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Отменить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905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0" y="1"/>
            <a:ext cx="3672509" cy="1225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-44" y="1954993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01" name="TextBox 100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07" name="TextBox 106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113" name="TextBox 112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115" name="TextBox 114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117" name="TextBox 116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119" name="TextBox 118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Поиск резюме</a:t>
            </a:r>
            <a:endParaRPr lang="ru-RU" sz="2400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837592" y="1080200"/>
            <a:ext cx="6685566" cy="17099850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Скругленный прямоугольник 120"/>
          <p:cNvSpPr/>
          <p:nvPr/>
        </p:nvSpPr>
        <p:spPr>
          <a:xfrm>
            <a:off x="10657285" y="1080201"/>
            <a:ext cx="3537464" cy="11178175"/>
          </a:xfrm>
          <a:prstGeom prst="roundRect">
            <a:avLst>
              <a:gd name="adj" fmla="val 344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Блок-схема: альтернативный процесс 123">
            <a:hlinkClick r:id="rId2" action="ppaction://hlinksldjump"/>
          </p:cNvPr>
          <p:cNvSpPr/>
          <p:nvPr/>
        </p:nvSpPr>
        <p:spPr>
          <a:xfrm>
            <a:off x="10989835" y="10329266"/>
            <a:ext cx="2888299" cy="576063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Применить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873311" y="2229461"/>
            <a:ext cx="12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Возраст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873308" y="3536117"/>
            <a:ext cx="30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Опыт </a:t>
            </a:r>
            <a:r>
              <a:rPr lang="ru-RU" sz="1800" b="1" dirty="0" smtClean="0"/>
              <a:t>работы</a:t>
            </a:r>
            <a:r>
              <a:rPr lang="en-US" sz="1800" b="1" dirty="0" smtClean="0"/>
              <a:t>                 </a:t>
            </a:r>
            <a:r>
              <a:rPr lang="en-US" sz="1800" dirty="0" smtClean="0"/>
              <a:t>1</a:t>
            </a:r>
            <a:r>
              <a:rPr lang="ru-RU" sz="1800" dirty="0"/>
              <a:t> </a:t>
            </a:r>
            <a:r>
              <a:rPr lang="ru-RU" sz="1800" dirty="0" smtClean="0"/>
              <a:t>мес.</a:t>
            </a:r>
            <a:endParaRPr lang="ru-RU" sz="1800" dirty="0"/>
          </a:p>
        </p:txBody>
      </p:sp>
      <p:pic>
        <p:nvPicPr>
          <p:cNvPr id="138" name="Рисунок 1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15" y="5038655"/>
            <a:ext cx="414967" cy="414967"/>
          </a:xfrm>
          <a:prstGeom prst="rect">
            <a:avLst/>
          </a:prstGeom>
        </p:spPr>
      </p:pic>
      <p:pic>
        <p:nvPicPr>
          <p:cNvPr id="139" name="Рисунок 1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404" y="5582897"/>
            <a:ext cx="414967" cy="414967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11376299" y="5061473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РФ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989836" y="6215317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Пол</a:t>
            </a:r>
            <a:endParaRPr lang="ru-RU" sz="1800" b="1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0989835" y="6621980"/>
            <a:ext cx="288829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Показывать все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3" name="Равнобедренный треугольник 22"/>
          <p:cNvSpPr/>
          <p:nvPr/>
        </p:nvSpPr>
        <p:spPr>
          <a:xfrm rot="10800000">
            <a:off x="13537604" y="6853096"/>
            <a:ext cx="144016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3" name="Рисунок 1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15" y="7361833"/>
            <a:ext cx="414967" cy="414967"/>
          </a:xfrm>
          <a:prstGeom prst="rect">
            <a:avLst/>
          </a:prstGeom>
        </p:spPr>
      </p:pic>
      <p:pic>
        <p:nvPicPr>
          <p:cNvPr id="144" name="Рисунок 1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15" y="7906201"/>
            <a:ext cx="414967" cy="414967"/>
          </a:xfrm>
          <a:prstGeom prst="rect">
            <a:avLst/>
          </a:prstGeom>
        </p:spPr>
      </p:pic>
      <p:pic>
        <p:nvPicPr>
          <p:cNvPr id="145" name="Рисунок 1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836" y="8450569"/>
            <a:ext cx="414967" cy="414967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11376299" y="5605714"/>
            <a:ext cx="26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Иностранный гражданин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355153" y="7375368"/>
            <a:ext cx="26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Только с фото</a:t>
            </a:r>
            <a:endParaRPr lang="ru-RU" sz="1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1345515" y="7924856"/>
            <a:ext cx="26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Есть медкнижка</a:t>
            </a:r>
            <a:endParaRPr lang="ru-RU" sz="1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1345515" y="8470933"/>
            <a:ext cx="26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Есть права</a:t>
            </a:r>
            <a:endParaRPr lang="ru-RU" sz="1800" dirty="0"/>
          </a:p>
        </p:txBody>
      </p:sp>
      <p:sp>
        <p:nvSpPr>
          <p:cNvPr id="151" name="Блок-схема: альтернативный процесс 150">
            <a:hlinkClick r:id="" action="ppaction://noaction"/>
          </p:cNvPr>
          <p:cNvSpPr/>
          <p:nvPr/>
        </p:nvSpPr>
        <p:spPr>
          <a:xfrm>
            <a:off x="10989835" y="11034242"/>
            <a:ext cx="2888299" cy="57606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Сбросить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960540" y="2537297"/>
            <a:ext cx="64087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>
            <a:off x="3960540" y="3977457"/>
            <a:ext cx="64087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>
            <a:off x="3960540" y="5417617"/>
            <a:ext cx="64087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Рисунок 15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76" y="1278909"/>
            <a:ext cx="792088" cy="792088"/>
          </a:xfrm>
          <a:prstGeom prst="rect">
            <a:avLst/>
          </a:prstGeom>
        </p:spPr>
      </p:pic>
      <p:pic>
        <p:nvPicPr>
          <p:cNvPr id="155" name="Рисунок 1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76" y="2736005"/>
            <a:ext cx="792088" cy="792088"/>
          </a:xfrm>
          <a:prstGeom prst="rect">
            <a:avLst/>
          </a:prstGeom>
        </p:spPr>
      </p:pic>
      <p:pic>
        <p:nvPicPr>
          <p:cNvPr id="156" name="Рисунок 1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76" y="4175340"/>
            <a:ext cx="792088" cy="792088"/>
          </a:xfrm>
          <a:prstGeom prst="rect">
            <a:avLst/>
          </a:prstGeom>
        </p:spPr>
      </p:pic>
      <p:sp>
        <p:nvSpPr>
          <p:cNvPr id="158" name="TextBox 157">
            <a:hlinkClick r:id="rId10" action="ppaction://hlinksldjump"/>
          </p:cNvPr>
          <p:cNvSpPr txBox="1"/>
          <p:nvPr/>
        </p:nvSpPr>
        <p:spPr>
          <a:xfrm>
            <a:off x="5017946" y="1273396"/>
            <a:ext cx="21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Ярослав Атаханов</a:t>
            </a:r>
            <a:endParaRPr lang="ru-RU" sz="2000" b="1" dirty="0"/>
          </a:p>
        </p:txBody>
      </p:sp>
      <p:sp>
        <p:nvSpPr>
          <p:cNvPr id="26" name="TextBox 25">
            <a:hlinkClick r:id="rId10" action="ppaction://hlinksldjump"/>
          </p:cNvPr>
          <p:cNvSpPr txBox="1"/>
          <p:nvPr/>
        </p:nvSpPr>
        <p:spPr>
          <a:xfrm>
            <a:off x="5034654" y="1673506"/>
            <a:ext cx="153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В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озраст: </a:t>
            </a:r>
            <a:r>
              <a:rPr lang="ru-RU" sz="1600" dirty="0" smtClean="0"/>
              <a:t>19 лет</a:t>
            </a:r>
            <a:endParaRPr lang="ru-RU" sz="1400" dirty="0"/>
          </a:p>
        </p:txBody>
      </p:sp>
      <p:sp>
        <p:nvSpPr>
          <p:cNvPr id="159" name="TextBox 158">
            <a:hlinkClick r:id="rId10" action="ppaction://hlinksldjump"/>
          </p:cNvPr>
          <p:cNvSpPr txBox="1"/>
          <p:nvPr/>
        </p:nvSpPr>
        <p:spPr>
          <a:xfrm>
            <a:off x="5034654" y="1982719"/>
            <a:ext cx="195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Гражданство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ru-RU" sz="1600" dirty="0" smtClean="0"/>
              <a:t>РФ</a:t>
            </a:r>
            <a:endParaRPr lang="ru-R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0887479" y="4538537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Гражданство</a:t>
            </a:r>
            <a:endParaRPr lang="ru-RU" sz="1800" b="1" dirty="0"/>
          </a:p>
        </p:txBody>
      </p:sp>
      <p:pic>
        <p:nvPicPr>
          <p:cNvPr id="59" name="Рисунок 58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45" y="1273396"/>
            <a:ext cx="280407" cy="280407"/>
          </a:xfrm>
          <a:prstGeom prst="rect">
            <a:avLst/>
          </a:prstGeom>
        </p:spPr>
      </p:pic>
      <p:cxnSp>
        <p:nvCxnSpPr>
          <p:cNvPr id="62" name="Прямая соединительная линия 61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Рисунок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989835" y="2759505"/>
            <a:ext cx="540000" cy="540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18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3293615" y="2759505"/>
            <a:ext cx="540000" cy="540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45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0873308" y="1471136"/>
            <a:ext cx="3039880" cy="55739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>
                <a:solidFill>
                  <a:schemeClr val="bg1">
                    <a:lumMod val="65000"/>
                  </a:schemeClr>
                </a:solidFill>
              </a:rPr>
              <a:t>Поиск кандидатов</a:t>
            </a:r>
            <a:endParaRPr lang="ru-RU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11602390" y="3025233"/>
            <a:ext cx="1620000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Блок-схема: узел 75"/>
          <p:cNvSpPr/>
          <p:nvPr/>
        </p:nvSpPr>
        <p:spPr>
          <a:xfrm>
            <a:off x="11822748" y="2917221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Блок-схема: узел 76"/>
          <p:cNvSpPr/>
          <p:nvPr/>
        </p:nvSpPr>
        <p:spPr>
          <a:xfrm>
            <a:off x="12784678" y="2905521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10971248" y="4178646"/>
            <a:ext cx="2844000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67"/>
          <p:cNvSpPr/>
          <p:nvPr/>
        </p:nvSpPr>
        <p:spPr>
          <a:xfrm>
            <a:off x="11237503" y="4064961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10989835" y="9093008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Район поиска</a:t>
            </a:r>
            <a:endParaRPr lang="ru-RU" sz="1800" b="1" dirty="0"/>
          </a:p>
        </p:txBody>
      </p:sp>
      <p:sp>
        <p:nvSpPr>
          <p:cNvPr id="70" name="Скругленный прямоугольник 69">
            <a:hlinkClick r:id="rId15" action="ppaction://hlinksldjump"/>
          </p:cNvPr>
          <p:cNvSpPr/>
          <p:nvPr/>
        </p:nvSpPr>
        <p:spPr>
          <a:xfrm>
            <a:off x="10989834" y="9499671"/>
            <a:ext cx="288829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Белгород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5" name="Равнобедренный треугольник 74">
            <a:hlinkClick r:id="rId15" action="ppaction://hlinksldjump"/>
          </p:cNvPr>
          <p:cNvSpPr/>
          <p:nvPr/>
        </p:nvSpPr>
        <p:spPr>
          <a:xfrm rot="10800000">
            <a:off x="13537603" y="9730787"/>
            <a:ext cx="144016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0" y="1"/>
            <a:ext cx="3672509" cy="1225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-44" y="1954993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01" name="TextBox 100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07" name="TextBox 106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113" name="TextBox 112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115" name="TextBox 114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117" name="TextBox 116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119" name="TextBox 118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Поиск резюме</a:t>
            </a:r>
            <a:endParaRPr lang="ru-RU" sz="2400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837592" y="1080200"/>
            <a:ext cx="6685566" cy="17099850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Скругленный прямоугольник 120"/>
          <p:cNvSpPr/>
          <p:nvPr/>
        </p:nvSpPr>
        <p:spPr>
          <a:xfrm>
            <a:off x="10657285" y="1080201"/>
            <a:ext cx="3537464" cy="11178175"/>
          </a:xfrm>
          <a:prstGeom prst="roundRect">
            <a:avLst>
              <a:gd name="adj" fmla="val 344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Блок-схема: альтернативный процесс 123">
            <a:hlinkClick r:id="rId2" action="ppaction://hlinksldjump"/>
          </p:cNvPr>
          <p:cNvSpPr/>
          <p:nvPr/>
        </p:nvSpPr>
        <p:spPr>
          <a:xfrm>
            <a:off x="10989835" y="10329266"/>
            <a:ext cx="2888299" cy="576063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Применить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873311" y="2229461"/>
            <a:ext cx="12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Возраст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873308" y="3536117"/>
            <a:ext cx="30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Опыт </a:t>
            </a:r>
            <a:r>
              <a:rPr lang="ru-RU" sz="1800" b="1" dirty="0" smtClean="0"/>
              <a:t>работы</a:t>
            </a:r>
            <a:r>
              <a:rPr lang="en-US" sz="1800" b="1" dirty="0" smtClean="0"/>
              <a:t>                 </a:t>
            </a:r>
            <a:r>
              <a:rPr lang="en-US" sz="1800" dirty="0" smtClean="0"/>
              <a:t>1</a:t>
            </a:r>
            <a:r>
              <a:rPr lang="ru-RU" sz="1800" dirty="0"/>
              <a:t> </a:t>
            </a:r>
            <a:r>
              <a:rPr lang="ru-RU" sz="1800" dirty="0" smtClean="0"/>
              <a:t>мес.</a:t>
            </a:r>
            <a:endParaRPr lang="ru-RU" sz="1800" dirty="0"/>
          </a:p>
        </p:txBody>
      </p:sp>
      <p:pic>
        <p:nvPicPr>
          <p:cNvPr id="138" name="Рисунок 1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15" y="5038655"/>
            <a:ext cx="414967" cy="414967"/>
          </a:xfrm>
          <a:prstGeom prst="rect">
            <a:avLst/>
          </a:prstGeom>
        </p:spPr>
      </p:pic>
      <p:pic>
        <p:nvPicPr>
          <p:cNvPr id="139" name="Рисунок 1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404" y="5582897"/>
            <a:ext cx="414967" cy="414967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11376299" y="5061473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РФ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989836" y="6215317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Пол</a:t>
            </a:r>
            <a:endParaRPr lang="ru-RU" sz="1800" b="1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0989835" y="6621980"/>
            <a:ext cx="288829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Показывать все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3" name="Равнобедренный треугольник 22"/>
          <p:cNvSpPr/>
          <p:nvPr/>
        </p:nvSpPr>
        <p:spPr>
          <a:xfrm rot="10800000">
            <a:off x="13537604" y="6853096"/>
            <a:ext cx="144016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3" name="Рисунок 1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15" y="7361833"/>
            <a:ext cx="414967" cy="414967"/>
          </a:xfrm>
          <a:prstGeom prst="rect">
            <a:avLst/>
          </a:prstGeom>
        </p:spPr>
      </p:pic>
      <p:pic>
        <p:nvPicPr>
          <p:cNvPr id="144" name="Рисунок 1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15" y="7906201"/>
            <a:ext cx="414967" cy="414967"/>
          </a:xfrm>
          <a:prstGeom prst="rect">
            <a:avLst/>
          </a:prstGeom>
        </p:spPr>
      </p:pic>
      <p:pic>
        <p:nvPicPr>
          <p:cNvPr id="145" name="Рисунок 1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836" y="8450569"/>
            <a:ext cx="414967" cy="414967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11376299" y="5605714"/>
            <a:ext cx="26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Иностранный гражданин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355153" y="7375368"/>
            <a:ext cx="26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Только с фото</a:t>
            </a:r>
            <a:endParaRPr lang="ru-RU" sz="1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1345515" y="7924856"/>
            <a:ext cx="26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Есть медкнижка</a:t>
            </a:r>
            <a:endParaRPr lang="ru-RU" sz="1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1345515" y="8470933"/>
            <a:ext cx="26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Есть права</a:t>
            </a:r>
            <a:endParaRPr lang="ru-RU" sz="1800" dirty="0"/>
          </a:p>
        </p:txBody>
      </p:sp>
      <p:sp>
        <p:nvSpPr>
          <p:cNvPr id="151" name="Блок-схема: альтернативный процесс 150">
            <a:hlinkClick r:id="" action="ppaction://noaction"/>
          </p:cNvPr>
          <p:cNvSpPr/>
          <p:nvPr/>
        </p:nvSpPr>
        <p:spPr>
          <a:xfrm>
            <a:off x="10989835" y="11034242"/>
            <a:ext cx="2888299" cy="57606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Сбросить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960540" y="2537297"/>
            <a:ext cx="64087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>
            <a:off x="3960540" y="3977457"/>
            <a:ext cx="64087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>
            <a:off x="3960540" y="5417617"/>
            <a:ext cx="64087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Рисунок 15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76" y="1278909"/>
            <a:ext cx="792088" cy="792088"/>
          </a:xfrm>
          <a:prstGeom prst="rect">
            <a:avLst/>
          </a:prstGeom>
        </p:spPr>
      </p:pic>
      <p:pic>
        <p:nvPicPr>
          <p:cNvPr id="155" name="Рисунок 1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76" y="2736005"/>
            <a:ext cx="792088" cy="792088"/>
          </a:xfrm>
          <a:prstGeom prst="rect">
            <a:avLst/>
          </a:prstGeom>
        </p:spPr>
      </p:pic>
      <p:pic>
        <p:nvPicPr>
          <p:cNvPr id="156" name="Рисунок 1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76" y="4175340"/>
            <a:ext cx="792088" cy="792088"/>
          </a:xfrm>
          <a:prstGeom prst="rect">
            <a:avLst/>
          </a:prstGeom>
        </p:spPr>
      </p:pic>
      <p:sp>
        <p:nvSpPr>
          <p:cNvPr id="158" name="TextBox 157">
            <a:hlinkClick r:id="rId10" action="ppaction://hlinksldjump"/>
          </p:cNvPr>
          <p:cNvSpPr txBox="1"/>
          <p:nvPr/>
        </p:nvSpPr>
        <p:spPr>
          <a:xfrm>
            <a:off x="5017946" y="1273396"/>
            <a:ext cx="21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Ярослав Атаханов</a:t>
            </a:r>
            <a:endParaRPr lang="ru-RU" sz="2000" b="1" dirty="0"/>
          </a:p>
        </p:txBody>
      </p:sp>
      <p:sp>
        <p:nvSpPr>
          <p:cNvPr id="26" name="TextBox 25">
            <a:hlinkClick r:id="rId10" action="ppaction://hlinksldjump"/>
          </p:cNvPr>
          <p:cNvSpPr txBox="1"/>
          <p:nvPr/>
        </p:nvSpPr>
        <p:spPr>
          <a:xfrm>
            <a:off x="5034654" y="1673506"/>
            <a:ext cx="153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В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озраст: </a:t>
            </a:r>
            <a:r>
              <a:rPr lang="ru-RU" sz="1600" dirty="0" smtClean="0"/>
              <a:t>19 лет</a:t>
            </a:r>
            <a:endParaRPr lang="ru-RU" sz="1400" dirty="0"/>
          </a:p>
        </p:txBody>
      </p:sp>
      <p:sp>
        <p:nvSpPr>
          <p:cNvPr id="159" name="TextBox 158">
            <a:hlinkClick r:id="rId10" action="ppaction://hlinksldjump"/>
          </p:cNvPr>
          <p:cNvSpPr txBox="1"/>
          <p:nvPr/>
        </p:nvSpPr>
        <p:spPr>
          <a:xfrm>
            <a:off x="5034654" y="1982719"/>
            <a:ext cx="195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Гражданство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ru-RU" sz="1600" dirty="0" smtClean="0"/>
              <a:t>РФ</a:t>
            </a:r>
            <a:endParaRPr lang="ru-R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0887479" y="4538537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Гражданство</a:t>
            </a:r>
            <a:endParaRPr lang="ru-RU" sz="1800" b="1" dirty="0"/>
          </a:p>
        </p:txBody>
      </p:sp>
      <p:pic>
        <p:nvPicPr>
          <p:cNvPr id="59" name="Рисунок 58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60" name="TextBox 59">
            <a:hlinkClick r:id="rId12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45" y="1273396"/>
            <a:ext cx="280407" cy="280407"/>
          </a:xfrm>
          <a:prstGeom prst="rect">
            <a:avLst/>
          </a:prstGeom>
        </p:spPr>
      </p:pic>
      <p:cxnSp>
        <p:nvCxnSpPr>
          <p:cNvPr id="62" name="Прямая соединительная линия 61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Рисунок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989835" y="2759505"/>
            <a:ext cx="540000" cy="540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18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3293615" y="2759505"/>
            <a:ext cx="540000" cy="540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45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0873308" y="1471136"/>
            <a:ext cx="3039880" cy="55739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>
                <a:solidFill>
                  <a:schemeClr val="bg1">
                    <a:lumMod val="65000"/>
                  </a:schemeClr>
                </a:solidFill>
              </a:rPr>
              <a:t>Поиск кандидатов</a:t>
            </a:r>
            <a:endParaRPr lang="ru-RU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11602390" y="3025233"/>
            <a:ext cx="1620000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Блок-схема: узел 75"/>
          <p:cNvSpPr/>
          <p:nvPr/>
        </p:nvSpPr>
        <p:spPr>
          <a:xfrm>
            <a:off x="11822748" y="2917221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Блок-схема: узел 76"/>
          <p:cNvSpPr/>
          <p:nvPr/>
        </p:nvSpPr>
        <p:spPr>
          <a:xfrm>
            <a:off x="12784678" y="2905521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10971248" y="4178646"/>
            <a:ext cx="2844000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67"/>
          <p:cNvSpPr/>
          <p:nvPr/>
        </p:nvSpPr>
        <p:spPr>
          <a:xfrm>
            <a:off x="11237503" y="4064961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10989835" y="9093008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Район поиска</a:t>
            </a:r>
            <a:endParaRPr lang="ru-RU" sz="1800" b="1" dirty="0"/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10989834" y="9499671"/>
            <a:ext cx="288829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Белгород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5" name="Равнобедренный треугольник 74"/>
          <p:cNvSpPr/>
          <p:nvPr/>
        </p:nvSpPr>
        <p:spPr>
          <a:xfrm rot="10800000">
            <a:off x="13537603" y="9730787"/>
            <a:ext cx="144016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" y="-22372"/>
            <a:ext cx="14401799" cy="1820242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2038472" y="3064327"/>
            <a:ext cx="10317179" cy="5006844"/>
          </a:xfrm>
          <a:prstGeom prst="roundRect">
            <a:avLst>
              <a:gd name="adj" fmla="val 24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2434997" y="3398989"/>
            <a:ext cx="9577064" cy="714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1" name="Рисунок 8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67" y="3539487"/>
            <a:ext cx="429881" cy="429882"/>
          </a:xfrm>
          <a:prstGeom prst="rect">
            <a:avLst/>
          </a:prstGeom>
        </p:spPr>
      </p:pic>
      <p:sp>
        <p:nvSpPr>
          <p:cNvPr id="82" name="Овал 81">
            <a:hlinkClick r:id="rId2" action="ppaction://hlinksldjump"/>
          </p:cNvPr>
          <p:cNvSpPr/>
          <p:nvPr/>
        </p:nvSpPr>
        <p:spPr>
          <a:xfrm>
            <a:off x="12529492" y="2185135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3" name="Рисунок 8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552" y="2420194"/>
            <a:ext cx="429881" cy="42988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344216" y="4521267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Москва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44215" y="5201854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Санкт-Петербург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44215" y="5873470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Новосибирск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75169" y="3568817"/>
            <a:ext cx="412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Белгород (Белгородская область)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344215" y="6553676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Екатеринбург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55407" y="4508668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Воронеж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55406" y="5201854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Казань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555406" y="5879407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Курск</a:t>
            </a:r>
          </a:p>
        </p:txBody>
      </p:sp>
    </p:spTree>
    <p:extLst>
      <p:ext uri="{BB962C8B-B14F-4D97-AF65-F5344CB8AC3E}">
        <p14:creationId xmlns:p14="http://schemas.microsoft.com/office/powerpoint/2010/main" val="39329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0" y="0"/>
            <a:ext cx="3672509" cy="9738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01" name="TextBox 100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07" name="TextBox 106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113" name="TextBox 112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115" name="TextBox 114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117" name="TextBox 116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119" name="TextBox 118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536604" y="30579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Профиль соискателя</a:t>
            </a:r>
            <a:endParaRPr lang="ru-RU" sz="2400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837592" y="1080200"/>
            <a:ext cx="10357156" cy="10027397"/>
          </a:xfrm>
          <a:prstGeom prst="roundRect">
            <a:avLst>
              <a:gd name="adj" fmla="val 139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6438589" y="1169145"/>
            <a:ext cx="42231" cy="85689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4464664" y="1358962"/>
            <a:ext cx="1224000" cy="12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90939" y="3014987"/>
            <a:ext cx="198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Ярослав Атаханов</a:t>
            </a:r>
            <a:endParaRPr lang="ru-RU" sz="1800" b="1" dirty="0"/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5081460" y="3543012"/>
            <a:ext cx="1310" cy="5898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48165" y="3473401"/>
            <a:ext cx="106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Гражданство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400" dirty="0" smtClean="0"/>
              <a:t>РФ</a:t>
            </a:r>
            <a:endParaRPr lang="ru-R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232494" y="3473401"/>
            <a:ext cx="96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Возраст </a:t>
            </a:r>
            <a:r>
              <a:rPr lang="ru-RU" sz="1400" dirty="0" smtClean="0"/>
              <a:t>19</a:t>
            </a:r>
            <a:endParaRPr lang="ru-RU" sz="1200" dirty="0"/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 flipV="1">
            <a:off x="6624836" y="1945484"/>
            <a:ext cx="7416824" cy="74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кругленный прямоугольник 80">
            <a:hlinkClick r:id="rId4" action="ppaction://hlinksldjump"/>
          </p:cNvPr>
          <p:cNvSpPr/>
          <p:nvPr/>
        </p:nvSpPr>
        <p:spPr>
          <a:xfrm>
            <a:off x="6746816" y="1262020"/>
            <a:ext cx="3334404" cy="50164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Написать</a:t>
            </a:r>
            <a:endParaRPr lang="ru-RU" sz="1600" b="1" dirty="0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10279022" y="1253961"/>
            <a:ext cx="3588729" cy="50164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Показать номер</a:t>
            </a:r>
            <a:endParaRPr lang="ru-RU" sz="1600" b="1" dirty="0"/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V="1">
            <a:off x="4032548" y="4293870"/>
            <a:ext cx="2206082" cy="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032548" y="4362410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Местоположение</a:t>
            </a:r>
          </a:p>
          <a:p>
            <a:r>
              <a:rPr lang="ru-RU" sz="1200" dirty="0" smtClean="0"/>
              <a:t>Белгородская область , город Белгород , улица Губкина</a:t>
            </a:r>
            <a:endParaRPr lang="ru-RU" sz="12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6624836" y="3537952"/>
            <a:ext cx="7416824" cy="74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52939" y="2105249"/>
            <a:ext cx="198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Опыт работы</a:t>
            </a:r>
            <a:endParaRPr lang="ru-RU" sz="1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52939" y="2506904"/>
            <a:ext cx="136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2 мес</a:t>
            </a:r>
            <a:endParaRPr lang="ru-RU" sz="1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281020" y="2506904"/>
            <a:ext cx="222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Красное </a:t>
            </a:r>
            <a:r>
              <a:rPr lang="en-US" sz="1800" b="1" dirty="0"/>
              <a:t>&amp; </a:t>
            </a:r>
            <a:r>
              <a:rPr lang="ru-RU" sz="1800" b="1" dirty="0"/>
              <a:t>Белое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81020" y="2797625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Открытие/Закрытие магазина/Приём товара/Разгрузка машин/Контроль персонала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6624836" y="6241136"/>
            <a:ext cx="7416824" cy="74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52939" y="5166306"/>
            <a:ext cx="198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Образование</a:t>
            </a:r>
            <a:endParaRPr lang="ru-RU" sz="1800" b="1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6552828" y="5521056"/>
            <a:ext cx="5328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ЯПТ</a:t>
            </a:r>
            <a:endParaRPr lang="ru-RU" sz="1600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V="1">
            <a:off x="6624836" y="7486131"/>
            <a:ext cx="7416824" cy="74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2939" y="6411301"/>
            <a:ext cx="198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Знание языков</a:t>
            </a:r>
            <a:endParaRPr lang="ru-RU" sz="1800" b="1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552828" y="6766051"/>
            <a:ext cx="5328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Английский, Русский, </a:t>
            </a:r>
            <a:endParaRPr lang="ru-RU" sz="1600" dirty="0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6620232" y="8465927"/>
            <a:ext cx="7416824" cy="74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48335" y="7662907"/>
            <a:ext cx="198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Документы</a:t>
            </a:r>
            <a:endParaRPr lang="ru-RU" sz="1800" b="1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6548224" y="8017657"/>
            <a:ext cx="2092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Медицинская книжка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6548224" y="8590541"/>
            <a:ext cx="2092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Водительские права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6629372" y="9038795"/>
            <a:ext cx="7416824" cy="74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6548224" y="9163425"/>
            <a:ext cx="2092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Категории:</a:t>
            </a:r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V="1">
            <a:off x="6629372" y="9586624"/>
            <a:ext cx="7416824" cy="74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13803003" y="9149915"/>
            <a:ext cx="3218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</a:t>
            </a:r>
            <a:endParaRPr lang="ru-RU" sz="16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234" y="8618178"/>
            <a:ext cx="275822" cy="275822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628" y="8045930"/>
            <a:ext cx="275822" cy="275822"/>
          </a:xfrm>
          <a:prstGeom prst="rect">
            <a:avLst/>
          </a:prstGeom>
        </p:spPr>
      </p:pic>
      <p:pic>
        <p:nvPicPr>
          <p:cNvPr id="69" name="Рисунок 6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70" name="TextBox 69">
            <a:hlinkClick r:id="rId10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pic>
        <p:nvPicPr>
          <p:cNvPr id="5" name="Рисунок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92" y="297668"/>
            <a:ext cx="477916" cy="47791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90939" y="2651408"/>
            <a:ext cx="2056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Был(а) в сети сегодня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V="1">
            <a:off x="6643236" y="4955297"/>
            <a:ext cx="7416824" cy="745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48335" y="3710229"/>
            <a:ext cx="198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О себе</a:t>
            </a:r>
            <a:endParaRPr lang="ru-RU" sz="1800" b="1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6552828" y="4082889"/>
            <a:ext cx="5328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Коммуникабельный</a:t>
            </a:r>
            <a:endParaRPr lang="ru-RU" sz="1600" dirty="0"/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Рисунок 7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1228" y="10170145"/>
            <a:ext cx="12505171" cy="27699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sz="5400" dirty="0" smtClean="0">
              <a:solidFill>
                <a:srgbClr val="FF0000"/>
              </a:solidFill>
            </a:endParaRPr>
          </a:p>
          <a:p>
            <a:r>
              <a:rPr lang="ru-RU" sz="5400" dirty="0" smtClean="0">
                <a:solidFill>
                  <a:srgbClr val="FF0000"/>
                </a:solidFill>
              </a:rPr>
              <a:t>    </a:t>
            </a:r>
            <a:r>
              <a:rPr lang="en-US" sz="5400" dirty="0" smtClean="0">
                <a:solidFill>
                  <a:srgbClr val="FF0000"/>
                </a:solidFill>
              </a:rPr>
              <a:t>BETA</a:t>
            </a:r>
            <a:r>
              <a:rPr lang="ru-RU" sz="5400" dirty="0" smtClean="0">
                <a:solidFill>
                  <a:srgbClr val="FF0000"/>
                </a:solidFill>
              </a:rPr>
              <a:t> - СТРАНИЦА </a:t>
            </a:r>
            <a:r>
              <a:rPr lang="ru-RU" sz="5400" dirty="0">
                <a:solidFill>
                  <a:srgbClr val="FF0000"/>
                </a:solidFill>
              </a:rPr>
              <a:t>БУДЕТ ПЕРЕДЕЛАНА</a:t>
            </a:r>
          </a:p>
          <a:p>
            <a:endParaRPr lang="ru-RU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0" y="2598908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Вакансии</a:t>
            </a:r>
            <a:endParaRPr lang="ru-RU" sz="2400" b="1" dirty="0"/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837592" y="1080201"/>
            <a:ext cx="10357156" cy="8729904"/>
          </a:xfrm>
          <a:prstGeom prst="roundRect">
            <a:avLst>
              <a:gd name="adj" fmla="val 107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28" name="TextBox 27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837592" y="1745209"/>
            <a:ext cx="103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hlinkClick r:id="rId3" action="ppaction://hlinksldjump"/>
          </p:cNvPr>
          <p:cNvSpPr/>
          <p:nvPr/>
        </p:nvSpPr>
        <p:spPr>
          <a:xfrm>
            <a:off x="4248572" y="1692100"/>
            <a:ext cx="11160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4176564" y="1241153"/>
            <a:ext cx="13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Активные 1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5760740" y="1241153"/>
            <a:ext cx="13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Архивные 0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Скругленный прямоугольник 34">
            <a:hlinkClick r:id="" action="ppaction://noaction"/>
          </p:cNvPr>
          <p:cNvSpPr/>
          <p:nvPr/>
        </p:nvSpPr>
        <p:spPr>
          <a:xfrm>
            <a:off x="4122410" y="2057951"/>
            <a:ext cx="9775233" cy="3245813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hlinkClick r:id="" action="ppaction://noaction"/>
          </p:cNvPr>
          <p:cNvSpPr txBox="1"/>
          <p:nvPr/>
        </p:nvSpPr>
        <p:spPr>
          <a:xfrm>
            <a:off x="4492205" y="2225251"/>
            <a:ext cx="32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Продавец кассир</a:t>
            </a:r>
            <a:endParaRPr lang="ru-RU" sz="2400" b="1" dirty="0"/>
          </a:p>
        </p:txBody>
      </p:sp>
      <p:sp>
        <p:nvSpPr>
          <p:cNvPr id="37" name="TextBox 36">
            <a:hlinkClick r:id="" action="ppaction://noaction"/>
          </p:cNvPr>
          <p:cNvSpPr txBox="1"/>
          <p:nvPr/>
        </p:nvSpPr>
        <p:spPr>
          <a:xfrm>
            <a:off x="4489809" y="2622384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15 000р до 25 000р</a:t>
            </a:r>
            <a:endParaRPr lang="ru-RU" sz="18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489809" y="3141761"/>
            <a:ext cx="5945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</a:t>
            </a:r>
            <a:endParaRPr lang="en-US" sz="1600" dirty="0" smtClean="0">
              <a:solidFill>
                <a:srgbClr val="000000"/>
              </a:solidFill>
              <a:latin typeface="Strato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Прием </a:t>
            </a:r>
            <a:r>
              <a:rPr lang="ru-RU" sz="1600" dirty="0">
                <a:solidFill>
                  <a:srgbClr val="000000"/>
                </a:solidFill>
                <a:latin typeface="Stratos"/>
              </a:rPr>
              <a:t>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товара…</a:t>
            </a:r>
            <a:endParaRPr lang="ru-RU" sz="16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616587" y="3932957"/>
            <a:ext cx="1400382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40" name="TextBox 39">
            <a:hlinkClick r:id="" action="ppaction://noaction"/>
          </p:cNvPr>
          <p:cNvSpPr txBox="1"/>
          <p:nvPr/>
        </p:nvSpPr>
        <p:spPr>
          <a:xfrm>
            <a:off x="4492205" y="4421403"/>
            <a:ext cx="214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BURGER KING</a:t>
            </a:r>
            <a:endParaRPr lang="ru-RU" sz="2000" b="1" dirty="0"/>
          </a:p>
        </p:txBody>
      </p:sp>
      <p:sp>
        <p:nvSpPr>
          <p:cNvPr id="41" name="TextBox 40">
            <a:hlinkClick r:id="" action="ppaction://noaction"/>
          </p:cNvPr>
          <p:cNvSpPr txBox="1"/>
          <p:nvPr/>
        </p:nvSpPr>
        <p:spPr>
          <a:xfrm>
            <a:off x="4483717" y="4718408"/>
            <a:ext cx="48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64, д 10, стр 1А </a:t>
            </a:r>
            <a:endParaRPr lang="ru-RU" sz="1800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6160985" y="3932957"/>
            <a:ext cx="1821484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pic>
        <p:nvPicPr>
          <p:cNvPr id="4" name="Рисунок 3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299" y="2250247"/>
            <a:ext cx="437096" cy="437096"/>
          </a:xfrm>
          <a:prstGeom prst="rect">
            <a:avLst/>
          </a:prstGeom>
        </p:spPr>
      </p:pic>
      <p:pic>
        <p:nvPicPr>
          <p:cNvPr id="5" name="Рисунок 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897" y="1181897"/>
            <a:ext cx="467164" cy="467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97244" y="4421403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         </a:t>
            </a:r>
            <a:r>
              <a:rPr lang="ru-RU" sz="2400" dirty="0" smtClean="0"/>
              <a:t>0</a:t>
            </a:r>
          </a:p>
          <a:p>
            <a:r>
              <a:rPr lang="ru-RU" sz="1800" dirty="0"/>
              <a:t> </a:t>
            </a:r>
            <a:r>
              <a:rPr lang="ru-RU" sz="1800" dirty="0" smtClean="0"/>
              <a:t>Просмотров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025436" y="4409505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         </a:t>
            </a:r>
            <a:r>
              <a:rPr lang="ru-RU" sz="2400" dirty="0" smtClean="0"/>
              <a:t>0</a:t>
            </a:r>
          </a:p>
          <a:p>
            <a:r>
              <a:rPr lang="ru-RU" sz="1800" dirty="0" smtClean="0"/>
              <a:t>   За сегодня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9" name="Скругленный прямоугольник 88"/>
          <p:cNvSpPr/>
          <p:nvPr/>
        </p:nvSpPr>
        <p:spPr>
          <a:xfrm>
            <a:off x="3672508" y="3041352"/>
            <a:ext cx="7095655" cy="13825537"/>
          </a:xfrm>
          <a:prstGeom prst="roundRect">
            <a:avLst>
              <a:gd name="adj" fmla="val 27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0" name="TextBox 89"/>
          <p:cNvSpPr txBox="1"/>
          <p:nvPr/>
        </p:nvSpPr>
        <p:spPr>
          <a:xfrm>
            <a:off x="4120317" y="4362748"/>
            <a:ext cx="3708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b="1" dirty="0"/>
              <a:t>Описание вакансии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20317" y="4938749"/>
            <a:ext cx="600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Напишите название, кратко опишите обязанности и требования, укажите адрес вакансии, который будут видеть соискатели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4216028" y="5546111"/>
            <a:ext cx="6009208" cy="58882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66984" y="5705649"/>
            <a:ext cx="7020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cap="all" dirty="0">
                <a:solidFill>
                  <a:schemeClr val="bg1"/>
                </a:solidFill>
              </a:rPr>
              <a:t>ПРАВИЛА РАЗМЕЩЕНИЯ ВАКАНСИЙ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73636" y="9047531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Текст вакансии</a:t>
            </a:r>
            <a:endParaRPr lang="ru-RU" sz="1800" dirty="0"/>
          </a:p>
        </p:txBody>
      </p:sp>
      <p:sp>
        <p:nvSpPr>
          <p:cNvPr id="95" name="TextBox 94"/>
          <p:cNvSpPr txBox="1"/>
          <p:nvPr/>
        </p:nvSpPr>
        <p:spPr>
          <a:xfrm>
            <a:off x="4250017" y="10768916"/>
            <a:ext cx="17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Зарплата</a:t>
            </a:r>
            <a:endParaRPr lang="ru-RU" sz="18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4712710" y="11241749"/>
            <a:ext cx="1445521" cy="504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6915841" y="11241748"/>
            <a:ext cx="1445521" cy="504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20317" y="11324500"/>
            <a:ext cx="49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ОТ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49202" y="11324499"/>
            <a:ext cx="49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ДО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8779715" y="11241748"/>
            <a:ext cx="1445521" cy="504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835460" y="1133989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 месяц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67571" y="11878330"/>
            <a:ext cx="19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Адрес вакансии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67571" y="13140913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Дополнительные условия</a:t>
            </a:r>
            <a:endParaRPr lang="ru-RU" sz="1800" dirty="0"/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4268207" y="13591827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4268207" y="14227601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4268207" y="14827224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658673" y="13591827"/>
            <a:ext cx="37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Опыт работы не требуется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116545" y="13581954"/>
            <a:ext cx="37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Неполный рабочий день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116545" y="14217728"/>
            <a:ext cx="37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Полный рабочий день</a:t>
            </a:r>
          </a:p>
        </p:txBody>
      </p:sp>
      <p:sp>
        <p:nvSpPr>
          <p:cNvPr id="110" name="Скругленный прямоугольник 109">
            <a:hlinkClick r:id="rId2" action="ppaction://hlinksldjump"/>
          </p:cNvPr>
          <p:cNvSpPr/>
          <p:nvPr/>
        </p:nvSpPr>
        <p:spPr>
          <a:xfrm>
            <a:off x="4216028" y="15752067"/>
            <a:ext cx="6009207" cy="610766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Опубликовать</a:t>
            </a:r>
            <a:endParaRPr lang="ru-RU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712709" y="14807477"/>
            <a:ext cx="37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Вахтовый метод работы</a:t>
            </a:r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7698521" y="13591827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7698521" y="14227601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7698521" y="14827222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TextBox 114"/>
          <p:cNvSpPr txBox="1"/>
          <p:nvPr/>
        </p:nvSpPr>
        <p:spPr>
          <a:xfrm>
            <a:off x="8116545" y="14807478"/>
            <a:ext cx="37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Гибкий график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12709" y="14217727"/>
            <a:ext cx="230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 опытом работы</a:t>
            </a:r>
          </a:p>
        </p:txBody>
      </p:sp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28" y="11427711"/>
            <a:ext cx="180693" cy="132128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4267571" y="7787277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Название</a:t>
            </a:r>
            <a:endParaRPr lang="ru-RU" sz="1800" dirty="0"/>
          </a:p>
        </p:txBody>
      </p:sp>
      <p:sp>
        <p:nvSpPr>
          <p:cNvPr id="119" name="Прямоугольник 118"/>
          <p:cNvSpPr/>
          <p:nvPr/>
        </p:nvSpPr>
        <p:spPr>
          <a:xfrm>
            <a:off x="4216029" y="8335242"/>
            <a:ext cx="6009207" cy="588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4216029" y="9511952"/>
            <a:ext cx="6009207" cy="11275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>
            <a:off x="4216029" y="12367690"/>
            <a:ext cx="6009207" cy="588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4216177" y="6368812"/>
            <a:ext cx="1978413" cy="1246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24" name="Прямоугольник 123">
            <a:hlinkClick r:id="rId4" action="ppaction://hlinksldjump"/>
          </p:cNvPr>
          <p:cNvSpPr/>
          <p:nvPr/>
        </p:nvSpPr>
        <p:spPr>
          <a:xfrm>
            <a:off x="4216177" y="7327130"/>
            <a:ext cx="1978413" cy="374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Загрузить фото</a:t>
            </a:r>
          </a:p>
        </p:txBody>
      </p:sp>
      <p:cxnSp>
        <p:nvCxnSpPr>
          <p:cNvPr id="125" name="Прямая соединительная линия 124"/>
          <p:cNvCxnSpPr/>
          <p:nvPr/>
        </p:nvCxnSpPr>
        <p:spPr>
          <a:xfrm>
            <a:off x="3672508" y="4190718"/>
            <a:ext cx="7095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20317" y="3354425"/>
            <a:ext cx="46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b="1" dirty="0" smtClean="0"/>
              <a:t>Вакансия</a:t>
            </a:r>
            <a:endParaRPr lang="ru-RU" sz="2800" b="1" dirty="0"/>
          </a:p>
        </p:txBody>
      </p:sp>
      <p:sp>
        <p:nvSpPr>
          <p:cNvPr id="127" name="Овал 126">
            <a:hlinkClick r:id="rId2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8" name="Рисунок 12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1" y="2404563"/>
            <a:ext cx="429881" cy="429882"/>
          </a:xfrm>
          <a:prstGeom prst="rect">
            <a:avLst/>
          </a:prstGeom>
        </p:spPr>
      </p:pic>
      <p:sp>
        <p:nvSpPr>
          <p:cNvPr id="129" name="Прямоугольник 128"/>
          <p:cNvSpPr/>
          <p:nvPr/>
        </p:nvSpPr>
        <p:spPr>
          <a:xfrm>
            <a:off x="6386618" y="6711930"/>
            <a:ext cx="4024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Формат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 или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JPG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,не </a:t>
            </a:r>
          </a:p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более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х мегабайт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12869" y="371678"/>
            <a:ext cx="67687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СТРАНИЦА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СОЗДАНИЯ ВАКАНСИИ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(АКТИВНЫЕ)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1228" y="10170145"/>
            <a:ext cx="12505171" cy="27699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sz="5400" dirty="0" smtClean="0">
              <a:solidFill>
                <a:srgbClr val="FF0000"/>
              </a:solidFill>
            </a:endParaRPr>
          </a:p>
          <a:p>
            <a:r>
              <a:rPr lang="ru-RU" sz="5400" dirty="0" smtClean="0">
                <a:solidFill>
                  <a:srgbClr val="FF0000"/>
                </a:solidFill>
              </a:rPr>
              <a:t>    </a:t>
            </a:r>
            <a:r>
              <a:rPr lang="en-US" sz="5400" dirty="0" smtClean="0">
                <a:solidFill>
                  <a:srgbClr val="FF0000"/>
                </a:solidFill>
              </a:rPr>
              <a:t>BETA</a:t>
            </a:r>
            <a:r>
              <a:rPr lang="ru-RU" sz="5400" dirty="0" smtClean="0">
                <a:solidFill>
                  <a:srgbClr val="FF0000"/>
                </a:solidFill>
              </a:rPr>
              <a:t> - СТРАНИЦА </a:t>
            </a:r>
            <a:r>
              <a:rPr lang="ru-RU" sz="5400" dirty="0">
                <a:solidFill>
                  <a:srgbClr val="FF0000"/>
                </a:solidFill>
              </a:rPr>
              <a:t>БУДЕТ ПЕРЕДЕЛАНА</a:t>
            </a:r>
          </a:p>
          <a:p>
            <a:endParaRPr lang="ru-RU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0" y="2598908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Вакансии</a:t>
            </a:r>
            <a:endParaRPr lang="ru-RU" sz="2400" b="1" dirty="0"/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837592" y="1080201"/>
            <a:ext cx="10357156" cy="8729904"/>
          </a:xfrm>
          <a:prstGeom prst="roundRect">
            <a:avLst>
              <a:gd name="adj" fmla="val 107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28" name="TextBox 27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837592" y="1745209"/>
            <a:ext cx="103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hlinkClick r:id="rId3" action="ppaction://hlinksldjump"/>
          </p:cNvPr>
          <p:cNvSpPr txBox="1"/>
          <p:nvPr/>
        </p:nvSpPr>
        <p:spPr>
          <a:xfrm>
            <a:off x="4176564" y="1241153"/>
            <a:ext cx="13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Активные 0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5760740" y="1241153"/>
            <a:ext cx="13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Архивные 0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Прямоугольник 34">
            <a:hlinkClick r:id="rId12" action="ppaction://hlinksldjump"/>
          </p:cNvPr>
          <p:cNvSpPr/>
          <p:nvPr/>
        </p:nvSpPr>
        <p:spPr>
          <a:xfrm>
            <a:off x="5832748" y="1692100"/>
            <a:ext cx="11520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>
            <a:hlinkClick r:id="" action="ppaction://noaction"/>
          </p:cNvPr>
          <p:cNvSpPr/>
          <p:nvPr/>
        </p:nvSpPr>
        <p:spPr>
          <a:xfrm>
            <a:off x="4122410" y="2057951"/>
            <a:ext cx="9775233" cy="3245813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hlinkClick r:id="" action="ppaction://noaction"/>
          </p:cNvPr>
          <p:cNvSpPr txBox="1"/>
          <p:nvPr/>
        </p:nvSpPr>
        <p:spPr>
          <a:xfrm>
            <a:off x="4492205" y="2225251"/>
            <a:ext cx="32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Продавец кассир</a:t>
            </a:r>
            <a:endParaRPr lang="ru-RU" sz="2400" b="1" dirty="0"/>
          </a:p>
        </p:txBody>
      </p:sp>
      <p:sp>
        <p:nvSpPr>
          <p:cNvPr id="38" name="TextBox 37">
            <a:hlinkClick r:id="" action="ppaction://noaction"/>
          </p:cNvPr>
          <p:cNvSpPr txBox="1"/>
          <p:nvPr/>
        </p:nvSpPr>
        <p:spPr>
          <a:xfrm>
            <a:off x="4489809" y="2622384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20 000р до 25 000р</a:t>
            </a:r>
            <a:endParaRPr lang="ru-RU" sz="18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4489809" y="3141761"/>
            <a:ext cx="5945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</a:t>
            </a:r>
            <a:endParaRPr lang="en-US" sz="1600" dirty="0" smtClean="0">
              <a:solidFill>
                <a:srgbClr val="000000"/>
              </a:solidFill>
              <a:latin typeface="Strato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Прием </a:t>
            </a:r>
            <a:r>
              <a:rPr lang="ru-RU" sz="1600" dirty="0">
                <a:solidFill>
                  <a:srgbClr val="000000"/>
                </a:solidFill>
                <a:latin typeface="Stratos"/>
              </a:rPr>
              <a:t>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товара…</a:t>
            </a:r>
            <a:endParaRPr lang="ru-RU" sz="1600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4616587" y="3932957"/>
            <a:ext cx="1400382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41" name="TextBox 40">
            <a:hlinkClick r:id="" action="ppaction://noaction"/>
          </p:cNvPr>
          <p:cNvSpPr txBox="1"/>
          <p:nvPr/>
        </p:nvSpPr>
        <p:spPr>
          <a:xfrm>
            <a:off x="4492205" y="4421403"/>
            <a:ext cx="214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WILDBERRIES</a:t>
            </a:r>
            <a:endParaRPr lang="ru-RU" sz="2000" b="1" dirty="0"/>
          </a:p>
        </p:txBody>
      </p:sp>
      <p:sp>
        <p:nvSpPr>
          <p:cNvPr id="42" name="TextBox 41">
            <a:hlinkClick r:id="" action="ppaction://noaction"/>
          </p:cNvPr>
          <p:cNvSpPr txBox="1"/>
          <p:nvPr/>
        </p:nvSpPr>
        <p:spPr>
          <a:xfrm>
            <a:off x="4483717" y="4718408"/>
            <a:ext cx="48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</a:t>
            </a:r>
            <a:r>
              <a:rPr lang="en-US" sz="1800" dirty="0" smtClean="0"/>
              <a:t>43</a:t>
            </a:r>
            <a:r>
              <a:rPr lang="ru-RU" sz="1800" dirty="0" smtClean="0"/>
              <a:t>К, д 10 </a:t>
            </a:r>
            <a:endParaRPr lang="ru-RU" sz="1800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160985" y="3932957"/>
            <a:ext cx="1821484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299" y="2250247"/>
            <a:ext cx="437096" cy="437096"/>
          </a:xfrm>
          <a:prstGeom prst="rect">
            <a:avLst/>
          </a:prstGeom>
        </p:spPr>
      </p:pic>
      <p:sp>
        <p:nvSpPr>
          <p:cNvPr id="45" name="Скругленный прямоугольник 44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9" name="Скругленный прямоугольник 88"/>
          <p:cNvSpPr/>
          <p:nvPr/>
        </p:nvSpPr>
        <p:spPr>
          <a:xfrm>
            <a:off x="3672508" y="3041352"/>
            <a:ext cx="7095655" cy="13825537"/>
          </a:xfrm>
          <a:prstGeom prst="roundRect">
            <a:avLst>
              <a:gd name="adj" fmla="val 27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0" name="TextBox 89"/>
          <p:cNvSpPr txBox="1"/>
          <p:nvPr/>
        </p:nvSpPr>
        <p:spPr>
          <a:xfrm>
            <a:off x="4120317" y="4362748"/>
            <a:ext cx="3708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b="1" dirty="0"/>
              <a:t>Описание вакансии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20317" y="4938749"/>
            <a:ext cx="600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Напишите название, кратко опишите обязанности и требования, укажите адрес вакансии, который будут видеть соискатели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73636" y="9047531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Текст вакансии</a:t>
            </a:r>
            <a:endParaRPr lang="ru-RU" sz="1800" dirty="0"/>
          </a:p>
        </p:txBody>
      </p:sp>
      <p:sp>
        <p:nvSpPr>
          <p:cNvPr id="95" name="TextBox 94"/>
          <p:cNvSpPr txBox="1"/>
          <p:nvPr/>
        </p:nvSpPr>
        <p:spPr>
          <a:xfrm>
            <a:off x="4250017" y="10768916"/>
            <a:ext cx="17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Зарплата</a:t>
            </a:r>
            <a:endParaRPr lang="ru-RU" sz="18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4712710" y="11241749"/>
            <a:ext cx="1445521" cy="504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6915841" y="11241748"/>
            <a:ext cx="1445521" cy="504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20317" y="11324500"/>
            <a:ext cx="49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ОТ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49202" y="11324499"/>
            <a:ext cx="49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ДО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8779715" y="11241748"/>
            <a:ext cx="1445521" cy="504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835460" y="1133989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 месяц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67571" y="11878330"/>
            <a:ext cx="19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Адрес вакансии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67571" y="13140913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Дополнительные условия</a:t>
            </a:r>
            <a:endParaRPr lang="ru-RU" sz="1800" dirty="0"/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4268207" y="13591827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4268207" y="14227601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4268207" y="14827224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658673" y="13591827"/>
            <a:ext cx="37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Опыт работы не требуется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116545" y="13581954"/>
            <a:ext cx="37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Неполный рабочий день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116545" y="14217728"/>
            <a:ext cx="37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Полный рабочий день</a:t>
            </a:r>
          </a:p>
        </p:txBody>
      </p:sp>
      <p:sp>
        <p:nvSpPr>
          <p:cNvPr id="110" name="Скругленный прямоугольник 109">
            <a:hlinkClick r:id="rId2" action="ppaction://hlinksldjump"/>
          </p:cNvPr>
          <p:cNvSpPr/>
          <p:nvPr/>
        </p:nvSpPr>
        <p:spPr>
          <a:xfrm>
            <a:off x="4216028" y="15752067"/>
            <a:ext cx="6009207" cy="610766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Опубликовать</a:t>
            </a:r>
            <a:endParaRPr lang="ru-RU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712709" y="14807477"/>
            <a:ext cx="37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Вахтовый метод работы</a:t>
            </a:r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7698521" y="13591827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7698521" y="14227601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7698521" y="14827222"/>
            <a:ext cx="298146" cy="2880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TextBox 114"/>
          <p:cNvSpPr txBox="1"/>
          <p:nvPr/>
        </p:nvSpPr>
        <p:spPr>
          <a:xfrm>
            <a:off x="8116545" y="14807478"/>
            <a:ext cx="376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Гибкий график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12709" y="14217727"/>
            <a:ext cx="230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 опытом работы</a:t>
            </a:r>
          </a:p>
        </p:txBody>
      </p:sp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28" y="11427711"/>
            <a:ext cx="180693" cy="132128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4267571" y="7787277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Название</a:t>
            </a:r>
            <a:endParaRPr lang="ru-RU" sz="1800" dirty="0"/>
          </a:p>
        </p:txBody>
      </p:sp>
      <p:sp>
        <p:nvSpPr>
          <p:cNvPr id="119" name="Прямоугольник 118"/>
          <p:cNvSpPr/>
          <p:nvPr/>
        </p:nvSpPr>
        <p:spPr>
          <a:xfrm>
            <a:off x="4216029" y="8335242"/>
            <a:ext cx="6009207" cy="588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4216029" y="9511952"/>
            <a:ext cx="6009207" cy="11275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>
            <a:off x="4216029" y="12367690"/>
            <a:ext cx="6009207" cy="588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4216177" y="5525370"/>
            <a:ext cx="1978413" cy="1246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24" name="Прямоугольник 123">
            <a:hlinkClick r:id="rId4" action="ppaction://hlinksldjump"/>
          </p:cNvPr>
          <p:cNvSpPr/>
          <p:nvPr/>
        </p:nvSpPr>
        <p:spPr>
          <a:xfrm>
            <a:off x="4216177" y="6483688"/>
            <a:ext cx="1978413" cy="3740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Загрузить фото</a:t>
            </a:r>
          </a:p>
        </p:txBody>
      </p:sp>
      <p:cxnSp>
        <p:nvCxnSpPr>
          <p:cNvPr id="125" name="Прямая соединительная линия 124"/>
          <p:cNvCxnSpPr/>
          <p:nvPr/>
        </p:nvCxnSpPr>
        <p:spPr>
          <a:xfrm>
            <a:off x="3672508" y="4190718"/>
            <a:ext cx="7095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120317" y="3354425"/>
            <a:ext cx="46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b="1" dirty="0" smtClean="0"/>
              <a:t>Вакансия</a:t>
            </a:r>
            <a:endParaRPr lang="ru-RU" sz="2800" b="1" dirty="0"/>
          </a:p>
        </p:txBody>
      </p:sp>
      <p:sp>
        <p:nvSpPr>
          <p:cNvPr id="127" name="Овал 126">
            <a:hlinkClick r:id="rId2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8" name="Рисунок 12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1" y="2404563"/>
            <a:ext cx="429881" cy="429882"/>
          </a:xfrm>
          <a:prstGeom prst="rect">
            <a:avLst/>
          </a:prstGeom>
        </p:spPr>
      </p:pic>
      <p:sp>
        <p:nvSpPr>
          <p:cNvPr id="129" name="Прямоугольник 128"/>
          <p:cNvSpPr/>
          <p:nvPr/>
        </p:nvSpPr>
        <p:spPr>
          <a:xfrm>
            <a:off x="6386618" y="5868488"/>
            <a:ext cx="4024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Формат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 или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JPG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,не </a:t>
            </a:r>
          </a:p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более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х мегабайт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12869" y="371678"/>
            <a:ext cx="67687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СТРАНИЦА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СОЗДАНИЯ ВАКАНСИИ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(АРХИВНЫЕ)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1228" y="10170145"/>
            <a:ext cx="12505171" cy="27699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sz="5400" dirty="0" smtClean="0">
              <a:solidFill>
                <a:srgbClr val="FF0000"/>
              </a:solidFill>
            </a:endParaRPr>
          </a:p>
          <a:p>
            <a:r>
              <a:rPr lang="ru-RU" sz="5400" dirty="0" smtClean="0">
                <a:solidFill>
                  <a:srgbClr val="FF0000"/>
                </a:solidFill>
              </a:rPr>
              <a:t>    </a:t>
            </a:r>
            <a:r>
              <a:rPr lang="en-US" sz="5400" dirty="0" smtClean="0">
                <a:solidFill>
                  <a:srgbClr val="FF0000"/>
                </a:solidFill>
              </a:rPr>
              <a:t>BETA</a:t>
            </a:r>
            <a:r>
              <a:rPr lang="ru-RU" sz="5400" dirty="0" smtClean="0">
                <a:solidFill>
                  <a:srgbClr val="FF0000"/>
                </a:solidFill>
              </a:rPr>
              <a:t> - СТРАНИЦА </a:t>
            </a:r>
            <a:r>
              <a:rPr lang="ru-RU" sz="5400" dirty="0">
                <a:solidFill>
                  <a:srgbClr val="FF0000"/>
                </a:solidFill>
              </a:rPr>
              <a:t>БУДЕТ ПЕРЕДЕЛАНА</a:t>
            </a:r>
          </a:p>
          <a:p>
            <a:endParaRPr lang="ru-RU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0" y="3217713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Диалоги</a:t>
            </a:r>
            <a:endParaRPr lang="ru-RU" sz="2400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837592" y="1080201"/>
            <a:ext cx="6685566" cy="8729904"/>
          </a:xfrm>
          <a:prstGeom prst="roundRect">
            <a:avLst>
              <a:gd name="adj" fmla="val 12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696564" y="1080201"/>
            <a:ext cx="3498183" cy="8729904"/>
          </a:xfrm>
          <a:prstGeom prst="roundRect">
            <a:avLst>
              <a:gd name="adj" fmla="val 272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696564" y="2105249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0696564" y="3113361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0696564" y="4121473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1273768"/>
            <a:ext cx="697194" cy="697194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2277083"/>
            <a:ext cx="697194" cy="697194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3285195"/>
            <a:ext cx="697194" cy="697194"/>
          </a:xfrm>
          <a:prstGeom prst="rect">
            <a:avLst/>
          </a:prstGeom>
        </p:spPr>
      </p:pic>
      <p:cxnSp>
        <p:nvCxnSpPr>
          <p:cNvPr id="30" name="Прямая соединительная линия 29"/>
          <p:cNvCxnSpPr/>
          <p:nvPr/>
        </p:nvCxnSpPr>
        <p:spPr>
          <a:xfrm>
            <a:off x="3837592" y="8874001"/>
            <a:ext cx="66855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4032548" y="9090025"/>
            <a:ext cx="5757972" cy="51182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26" y="9139390"/>
            <a:ext cx="405326" cy="405326"/>
          </a:xfrm>
          <a:prstGeom prst="rect">
            <a:avLst/>
          </a:prstGeom>
        </p:spPr>
      </p:pic>
      <p:cxnSp>
        <p:nvCxnSpPr>
          <p:cNvPr id="33" name="Прямая соединительная линия 32"/>
          <p:cNvCxnSpPr/>
          <p:nvPr/>
        </p:nvCxnSpPr>
        <p:spPr>
          <a:xfrm>
            <a:off x="3837592" y="1745209"/>
            <a:ext cx="66855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60540" y="1118623"/>
            <a:ext cx="189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Ярослав Атаханов  </a:t>
            </a:r>
            <a:endParaRPr lang="ru-R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960540" y="1406655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Был(а) в сети сегодня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98494" y="1272387"/>
            <a:ext cx="189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Ярослав Атаханов  </a:t>
            </a:r>
            <a:endParaRPr lang="ru-RU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1498494" y="1560419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Здравствуйте…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Рисунок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186" y="1369001"/>
            <a:ext cx="414967" cy="414967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950" y="2418196"/>
            <a:ext cx="414967" cy="414967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949" y="3409934"/>
            <a:ext cx="414967" cy="414967"/>
          </a:xfrm>
          <a:prstGeom prst="rect">
            <a:avLst/>
          </a:prstGeom>
        </p:spPr>
      </p:pic>
      <p:pic>
        <p:nvPicPr>
          <p:cNvPr id="41" name="Рисунок 40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Рисунок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18292" y="330210"/>
            <a:ext cx="123133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REGISTRATION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(PROFILE 1)</a:t>
            </a:r>
            <a:r>
              <a:rPr lang="ru-RU" dirty="0" smtClean="0">
                <a:solidFill>
                  <a:srgbClr val="FF0000"/>
                </a:solidFill>
              </a:rPr>
              <a:t> (ДЛЯ ПОКАЗА НОМЕРА И «НАПИСАТЬ»)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672508" y="3041353"/>
            <a:ext cx="7095655" cy="8712968"/>
          </a:xfrm>
          <a:prstGeom prst="roundRect">
            <a:avLst>
              <a:gd name="adj" fmla="val 27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" name="TextBox 9"/>
          <p:cNvSpPr txBox="1"/>
          <p:nvPr/>
        </p:nvSpPr>
        <p:spPr>
          <a:xfrm>
            <a:off x="4412881" y="3446357"/>
            <a:ext cx="481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Регистрация</a:t>
            </a:r>
            <a:r>
              <a:rPr lang="en-US" sz="2800" b="1" dirty="0" smtClean="0"/>
              <a:t> </a:t>
            </a:r>
            <a:r>
              <a:rPr lang="ru-RU" sz="2800" b="1" dirty="0" smtClean="0"/>
              <a:t>для соискателя</a:t>
            </a:r>
            <a:r>
              <a:rPr lang="en-US" sz="2800" b="1" dirty="0" smtClean="0"/>
              <a:t> </a:t>
            </a:r>
            <a:endParaRPr lang="ru-RU" sz="2800" b="1" dirty="0"/>
          </a:p>
        </p:txBody>
      </p:sp>
      <p:sp>
        <p:nvSpPr>
          <p:cNvPr id="6" name="TextBox 12"/>
          <p:cNvSpPr txBox="1"/>
          <p:nvPr/>
        </p:nvSpPr>
        <p:spPr>
          <a:xfrm>
            <a:off x="4418339" y="4639995"/>
            <a:ext cx="131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Ваше имя</a:t>
            </a:r>
            <a:endParaRPr lang="ru-RU" sz="1800" dirty="0"/>
          </a:p>
        </p:txBody>
      </p:sp>
      <p:sp>
        <p:nvSpPr>
          <p:cNvPr id="7" name="TextBox 13"/>
          <p:cNvSpPr txBox="1"/>
          <p:nvPr/>
        </p:nvSpPr>
        <p:spPr>
          <a:xfrm>
            <a:off x="7386739" y="4634385"/>
            <a:ext cx="166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Ваша фамилия</a:t>
            </a:r>
            <a:endParaRPr lang="ru-RU" sz="1800" dirty="0"/>
          </a:p>
        </p:txBody>
      </p:sp>
      <p:sp>
        <p:nvSpPr>
          <p:cNvPr id="8" name="TextBox 22"/>
          <p:cNvSpPr txBox="1"/>
          <p:nvPr/>
        </p:nvSpPr>
        <p:spPr>
          <a:xfrm>
            <a:off x="4418339" y="5873843"/>
            <a:ext cx="10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Возраст</a:t>
            </a:r>
          </a:p>
        </p:txBody>
      </p:sp>
      <p:sp>
        <p:nvSpPr>
          <p:cNvPr id="11" name="Скругленный прямоугольник 10">
            <a:hlinkClick r:id="rId2" action="ppaction://hlinksldjump"/>
          </p:cNvPr>
          <p:cNvSpPr/>
          <p:nvPr/>
        </p:nvSpPr>
        <p:spPr>
          <a:xfrm>
            <a:off x="4495411" y="9676180"/>
            <a:ext cx="5456935" cy="60392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solidFill>
                  <a:schemeClr val="bg1"/>
                </a:solidFill>
              </a:rPr>
              <a:t>Зарегистрироваться</a:t>
            </a:r>
          </a:p>
        </p:txBody>
      </p:sp>
      <p:sp>
        <p:nvSpPr>
          <p:cNvPr id="12" name="TextBox 25"/>
          <p:cNvSpPr txBox="1"/>
          <p:nvPr/>
        </p:nvSpPr>
        <p:spPr>
          <a:xfrm>
            <a:off x="7386740" y="7152550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Местоположение</a:t>
            </a:r>
            <a:endParaRPr lang="ru-RU" sz="1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495411" y="5125680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494872" y="6355984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468440" y="5125680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468068" y="6354916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468068" y="7698011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8" name="TextBox 40"/>
          <p:cNvSpPr txBox="1"/>
          <p:nvPr/>
        </p:nvSpPr>
        <p:spPr>
          <a:xfrm>
            <a:off x="4494872" y="10724826"/>
            <a:ext cx="516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Авторизуясь, Вы принимаете </a:t>
            </a:r>
            <a:r>
              <a:rPr lang="ru-RU" sz="1600" u="sng" dirty="0">
                <a:solidFill>
                  <a:srgbClr val="64038B"/>
                </a:solidFill>
              </a:rPr>
              <a:t>условия пользовательского соглашения</a:t>
            </a:r>
            <a:r>
              <a:rPr lang="ru-RU" sz="1600" dirty="0"/>
              <a:t> и </a:t>
            </a:r>
            <a:r>
              <a:rPr lang="ru-RU" sz="1600" u="sng" dirty="0">
                <a:solidFill>
                  <a:srgbClr val="64038B"/>
                </a:solidFill>
              </a:rPr>
              <a:t>политики</a:t>
            </a:r>
            <a:r>
              <a:rPr lang="ru-RU" sz="1600" u="sng" dirty="0"/>
              <a:t> </a:t>
            </a:r>
            <a:r>
              <a:rPr lang="ru-RU" sz="1600" u="sng" dirty="0">
                <a:solidFill>
                  <a:srgbClr val="64038B"/>
                </a:solidFill>
              </a:rPr>
              <a:t>конфиденциальности</a:t>
            </a:r>
            <a:r>
              <a:rPr lang="ru-RU" sz="1600" dirty="0"/>
              <a:t>.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4424884" y="7175562"/>
            <a:ext cx="124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Город</a:t>
            </a:r>
            <a:endParaRPr lang="ru-RU" sz="18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494872" y="7698011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881" y="8396460"/>
            <a:ext cx="414967" cy="41496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37" y="8940700"/>
            <a:ext cx="414967" cy="414967"/>
          </a:xfrm>
          <a:prstGeom prst="rect">
            <a:avLst/>
          </a:prstGeom>
        </p:spPr>
      </p:pic>
      <p:sp>
        <p:nvSpPr>
          <p:cNvPr id="23" name="TextBox 31"/>
          <p:cNvSpPr txBox="1"/>
          <p:nvPr/>
        </p:nvSpPr>
        <p:spPr>
          <a:xfrm>
            <a:off x="4890332" y="8419276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РФ</a:t>
            </a:r>
          </a:p>
        </p:txBody>
      </p:sp>
      <p:sp>
        <p:nvSpPr>
          <p:cNvPr id="24" name="TextBox 32"/>
          <p:cNvSpPr txBox="1"/>
          <p:nvPr/>
        </p:nvSpPr>
        <p:spPr>
          <a:xfrm>
            <a:off x="4890332" y="8963516"/>
            <a:ext cx="26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Иностранный гражданин</a:t>
            </a:r>
          </a:p>
        </p:txBody>
      </p:sp>
      <p:sp>
        <p:nvSpPr>
          <p:cNvPr id="27" name="Овал 26">
            <a:hlinkClick r:id="rId4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2" y="2404563"/>
            <a:ext cx="429881" cy="429882"/>
          </a:xfrm>
          <a:prstGeom prst="rect">
            <a:avLst/>
          </a:prstGeom>
        </p:spPr>
      </p:pic>
      <p:cxnSp>
        <p:nvCxnSpPr>
          <p:cNvPr id="26" name="Прямая соединительная линия 25"/>
          <p:cNvCxnSpPr/>
          <p:nvPr/>
        </p:nvCxnSpPr>
        <p:spPr>
          <a:xfrm>
            <a:off x="3672508" y="4265489"/>
            <a:ext cx="7095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5"/>
          <p:cNvSpPr txBox="1"/>
          <p:nvPr/>
        </p:nvSpPr>
        <p:spPr>
          <a:xfrm>
            <a:off x="7386740" y="5885394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Электронная почта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169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0" y="3217713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Диалоги</a:t>
            </a:r>
            <a:endParaRPr lang="ru-RU" sz="2400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837592" y="1080201"/>
            <a:ext cx="6685566" cy="8729904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696564" y="1080201"/>
            <a:ext cx="3498183" cy="8729904"/>
          </a:xfrm>
          <a:prstGeom prst="roundRect">
            <a:avLst>
              <a:gd name="adj" fmla="val 272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696564" y="2105249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0696564" y="3113361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0696564" y="4121473"/>
            <a:ext cx="3498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1273768"/>
            <a:ext cx="697194" cy="697194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2277083"/>
            <a:ext cx="697194" cy="697194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00" y="3285195"/>
            <a:ext cx="697194" cy="697194"/>
          </a:xfrm>
          <a:prstGeom prst="rect">
            <a:avLst/>
          </a:prstGeom>
        </p:spPr>
      </p:pic>
      <p:cxnSp>
        <p:nvCxnSpPr>
          <p:cNvPr id="30" name="Прямая соединительная линия 29"/>
          <p:cNvCxnSpPr/>
          <p:nvPr/>
        </p:nvCxnSpPr>
        <p:spPr>
          <a:xfrm>
            <a:off x="3837592" y="8874001"/>
            <a:ext cx="66855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4032548" y="9090025"/>
            <a:ext cx="5757972" cy="51182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26" y="9139390"/>
            <a:ext cx="405326" cy="405326"/>
          </a:xfrm>
          <a:prstGeom prst="rect">
            <a:avLst/>
          </a:prstGeom>
        </p:spPr>
      </p:pic>
      <p:cxnSp>
        <p:nvCxnSpPr>
          <p:cNvPr id="33" name="Прямая соединительная линия 32"/>
          <p:cNvCxnSpPr/>
          <p:nvPr/>
        </p:nvCxnSpPr>
        <p:spPr>
          <a:xfrm>
            <a:off x="3837592" y="1745209"/>
            <a:ext cx="66855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60540" y="1118623"/>
            <a:ext cx="189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Ярослав Атаханов  </a:t>
            </a:r>
            <a:endParaRPr lang="ru-R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960540" y="1406655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Был(а) в сети сегодня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789471" y="9090025"/>
            <a:ext cx="3312368" cy="607808"/>
          </a:xfrm>
          <a:prstGeom prst="roundRect">
            <a:avLst>
              <a:gd name="adj" fmla="val 5000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>
            <a:hlinkClick r:id="rId4" action="ppaction://hlinksldjump"/>
          </p:cNvPr>
          <p:cNvSpPr/>
          <p:nvPr/>
        </p:nvSpPr>
        <p:spPr>
          <a:xfrm>
            <a:off x="10924794" y="9173603"/>
            <a:ext cx="1355509" cy="44064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Отменить</a:t>
            </a:r>
            <a:endParaRPr lang="ru-RU" sz="1800" b="1" dirty="0"/>
          </a:p>
        </p:txBody>
      </p:sp>
      <p:sp>
        <p:nvSpPr>
          <p:cNvPr id="46" name="Скругленный прямоугольник 45">
            <a:hlinkClick r:id="rId4" action="ppaction://hlinksldjump"/>
          </p:cNvPr>
          <p:cNvSpPr/>
          <p:nvPr/>
        </p:nvSpPr>
        <p:spPr>
          <a:xfrm>
            <a:off x="12601500" y="9173604"/>
            <a:ext cx="1355509" cy="44064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Удалить</a:t>
            </a:r>
            <a:endParaRPr lang="ru-RU" sz="1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498494" y="1272387"/>
            <a:ext cx="189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Ярослав Атаханов  </a:t>
            </a:r>
            <a:endParaRPr lang="ru-RU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1498494" y="1560419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Здравствуйте…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9" name="Рисунок 4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186" y="1369001"/>
            <a:ext cx="414967" cy="414967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950" y="2418196"/>
            <a:ext cx="414967" cy="414967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949" y="3409934"/>
            <a:ext cx="414967" cy="414967"/>
          </a:xfrm>
          <a:prstGeom prst="rect">
            <a:avLst/>
          </a:prstGeom>
        </p:spPr>
      </p:pic>
      <p:pic>
        <p:nvPicPr>
          <p:cNvPr id="52" name="Рисунок 51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53" name="TextBox 52">
            <a:hlinkClick r:id="rId12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Рисунок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0" y="3820549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Закладки</a:t>
            </a:r>
            <a:endParaRPr lang="ru-RU" sz="2400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837592" y="1080201"/>
            <a:ext cx="10357156" cy="11178176"/>
          </a:xfrm>
          <a:prstGeom prst="roundRect">
            <a:avLst>
              <a:gd name="adj" fmla="val 107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pic>
        <p:nvPicPr>
          <p:cNvPr id="27" name="Рисунок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28" name="TextBox 27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816524" y="2897337"/>
            <a:ext cx="1036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5810035" y="1457177"/>
            <a:ext cx="21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Ярослав Атаханов</a:t>
            </a:r>
            <a:endParaRPr lang="ru-RU" sz="2000" b="1" dirty="0"/>
          </a:p>
        </p:txBody>
      </p:sp>
      <p:sp>
        <p:nvSpPr>
          <p:cNvPr id="35" name="TextBox 34">
            <a:hlinkClick r:id="rId12" action="ppaction://hlinksldjump"/>
          </p:cNvPr>
          <p:cNvSpPr txBox="1"/>
          <p:nvPr/>
        </p:nvSpPr>
        <p:spPr>
          <a:xfrm>
            <a:off x="5826743" y="1857287"/>
            <a:ext cx="153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В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озраст: </a:t>
            </a:r>
            <a:r>
              <a:rPr lang="ru-RU" sz="1600" dirty="0" smtClean="0"/>
              <a:t>19 лет</a:t>
            </a:r>
            <a:endParaRPr lang="ru-RU" sz="1400" dirty="0"/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826743" y="2166500"/>
            <a:ext cx="195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Гражданство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ru-RU" sz="1600" dirty="0" smtClean="0"/>
              <a:t>РФ</a:t>
            </a:r>
            <a:endParaRPr lang="ru-RU" sz="1400" dirty="0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930" y="1316973"/>
            <a:ext cx="280407" cy="280407"/>
          </a:xfrm>
          <a:prstGeom prst="rect">
            <a:avLst/>
          </a:prstGeom>
        </p:spPr>
      </p:pic>
      <p:sp>
        <p:nvSpPr>
          <p:cNvPr id="38" name="Овал 37"/>
          <p:cNvSpPr/>
          <p:nvPr/>
        </p:nvSpPr>
        <p:spPr>
          <a:xfrm>
            <a:off x="4220168" y="1414564"/>
            <a:ext cx="1224000" cy="12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ФОТО</a:t>
            </a: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3817676" y="4693725"/>
            <a:ext cx="1036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hlinkClick r:id="rId12" action="ppaction://hlinksldjump"/>
          </p:cNvPr>
          <p:cNvSpPr txBox="1"/>
          <p:nvPr/>
        </p:nvSpPr>
        <p:spPr>
          <a:xfrm>
            <a:off x="5811187" y="3253565"/>
            <a:ext cx="21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Владимир Буров</a:t>
            </a:r>
            <a:endParaRPr lang="ru-RU" sz="2000" b="1" dirty="0"/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5827894" y="3653675"/>
            <a:ext cx="166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В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озраст: </a:t>
            </a:r>
            <a:r>
              <a:rPr lang="ru-RU" sz="1600" dirty="0" smtClean="0"/>
              <a:t>23 года</a:t>
            </a:r>
            <a:endParaRPr lang="ru-RU" sz="1400" dirty="0"/>
          </a:p>
        </p:txBody>
      </p:sp>
      <p:sp>
        <p:nvSpPr>
          <p:cNvPr id="42" name="TextBox 41">
            <a:hlinkClick r:id="rId12" action="ppaction://hlinksldjump"/>
          </p:cNvPr>
          <p:cNvSpPr txBox="1"/>
          <p:nvPr/>
        </p:nvSpPr>
        <p:spPr>
          <a:xfrm>
            <a:off x="5827895" y="3962888"/>
            <a:ext cx="195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Гражданство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ru-RU" sz="1600" dirty="0" smtClean="0"/>
              <a:t>РФ</a:t>
            </a:r>
            <a:endParaRPr lang="ru-RU" sz="1400" dirty="0"/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082" y="3113361"/>
            <a:ext cx="280407" cy="280407"/>
          </a:xfrm>
          <a:prstGeom prst="rect">
            <a:avLst/>
          </a:prstGeom>
        </p:spPr>
      </p:pic>
      <p:sp>
        <p:nvSpPr>
          <p:cNvPr id="44" name="Овал 43"/>
          <p:cNvSpPr/>
          <p:nvPr/>
        </p:nvSpPr>
        <p:spPr>
          <a:xfrm>
            <a:off x="4221320" y="3210952"/>
            <a:ext cx="1224000" cy="12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-44" y="4423385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332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Профиль компании</a:t>
            </a:r>
            <a:endParaRPr lang="ru-RU" sz="2400" b="1" dirty="0"/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837592" y="1080201"/>
            <a:ext cx="10357156" cy="11178176"/>
          </a:xfrm>
          <a:prstGeom prst="roundRect">
            <a:avLst>
              <a:gd name="adj" fmla="val 107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911228" y="10170145"/>
            <a:ext cx="12505171" cy="27699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sz="5400" dirty="0" smtClean="0">
              <a:solidFill>
                <a:srgbClr val="FF0000"/>
              </a:solidFill>
            </a:endParaRPr>
          </a:p>
          <a:p>
            <a:r>
              <a:rPr lang="ru-RU" sz="5400" dirty="0" smtClean="0">
                <a:solidFill>
                  <a:srgbClr val="FF0000"/>
                </a:solidFill>
              </a:rPr>
              <a:t>    </a:t>
            </a:r>
            <a:r>
              <a:rPr lang="en-US" sz="5400" dirty="0" smtClean="0">
                <a:solidFill>
                  <a:srgbClr val="FF0000"/>
                </a:solidFill>
              </a:rPr>
              <a:t>BETA</a:t>
            </a:r>
            <a:r>
              <a:rPr lang="ru-RU" sz="5400" dirty="0" smtClean="0">
                <a:solidFill>
                  <a:srgbClr val="FF0000"/>
                </a:solidFill>
              </a:rPr>
              <a:t> - СТРАНИЦА </a:t>
            </a:r>
            <a:r>
              <a:rPr lang="ru-RU" sz="5400" dirty="0">
                <a:solidFill>
                  <a:srgbClr val="FF0000"/>
                </a:solidFill>
              </a:rPr>
              <a:t>БУДЕТ ПЕРЕДЕЛАНА</a:t>
            </a:r>
          </a:p>
          <a:p>
            <a:endParaRPr lang="ru-RU" sz="6600" dirty="0">
              <a:solidFill>
                <a:srgbClr val="FF0000"/>
              </a:solidFill>
            </a:endParaRPr>
          </a:p>
        </p:txBody>
      </p:sp>
      <p:pic>
        <p:nvPicPr>
          <p:cNvPr id="27" name="Рисунок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28" name="TextBox 27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-44" y="5035362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Тарифы и услуги</a:t>
            </a:r>
            <a:endParaRPr lang="ru-RU" sz="2400" b="1" dirty="0"/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11228" y="10170145"/>
            <a:ext cx="12505171" cy="27699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sz="5400" dirty="0" smtClean="0">
              <a:solidFill>
                <a:srgbClr val="FF0000"/>
              </a:solidFill>
            </a:endParaRPr>
          </a:p>
          <a:p>
            <a:r>
              <a:rPr lang="ru-RU" sz="5400" dirty="0" smtClean="0">
                <a:solidFill>
                  <a:srgbClr val="FF0000"/>
                </a:solidFill>
              </a:rPr>
              <a:t>    </a:t>
            </a:r>
            <a:r>
              <a:rPr lang="en-US" sz="5400" dirty="0" smtClean="0">
                <a:solidFill>
                  <a:srgbClr val="FF0000"/>
                </a:solidFill>
              </a:rPr>
              <a:t>BETA</a:t>
            </a:r>
            <a:r>
              <a:rPr lang="ru-RU" sz="5400" dirty="0" smtClean="0">
                <a:solidFill>
                  <a:srgbClr val="FF0000"/>
                </a:solidFill>
              </a:rPr>
              <a:t> - СТРАНИЦА </a:t>
            </a:r>
            <a:r>
              <a:rPr lang="ru-RU" sz="5400" dirty="0">
                <a:solidFill>
                  <a:srgbClr val="FF0000"/>
                </a:solidFill>
              </a:rPr>
              <a:t>БУДЕТ ПЕРЕДЕЛАНА</a:t>
            </a:r>
          </a:p>
          <a:p>
            <a:endParaRPr lang="ru-RU" sz="6600" dirty="0">
              <a:solidFill>
                <a:srgbClr val="FF0000"/>
              </a:solidFill>
            </a:endParaRPr>
          </a:p>
        </p:txBody>
      </p:sp>
      <p:pic>
        <p:nvPicPr>
          <p:cNvPr id="27" name="Рисунок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28" name="TextBox 27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837592" y="1080201"/>
            <a:ext cx="6685566" cy="8729904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0696564" y="1080201"/>
            <a:ext cx="3498183" cy="8729904"/>
          </a:xfrm>
          <a:prstGeom prst="roundRect">
            <a:avLst>
              <a:gd name="adj" fmla="val 272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/>
        </p:nvSpPr>
        <p:spPr>
          <a:xfrm>
            <a:off x="3837592" y="1080202"/>
            <a:ext cx="10357156" cy="5345527"/>
          </a:xfrm>
          <a:prstGeom prst="roundRect">
            <a:avLst>
              <a:gd name="adj" fmla="val 17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-44" y="5645026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Настройки</a:t>
            </a:r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pic>
        <p:nvPicPr>
          <p:cNvPr id="27" name="Рисунок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28" name="TextBox 27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0729" y="1326054"/>
            <a:ext cx="177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Ваше фото</a:t>
            </a:r>
            <a:endParaRPr lang="ru-RU" sz="2400" b="1" dirty="0"/>
          </a:p>
        </p:txBody>
      </p:sp>
      <p:sp>
        <p:nvSpPr>
          <p:cNvPr id="33" name="Овал 32"/>
          <p:cNvSpPr/>
          <p:nvPr/>
        </p:nvSpPr>
        <p:spPr>
          <a:xfrm>
            <a:off x="4248572" y="1985275"/>
            <a:ext cx="1224000" cy="12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7655" y="227545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Формат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 или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JPG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,не более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х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мегабайт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7655" y="269816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Загрузить фото</a:t>
            </a:r>
            <a:endParaRPr lang="ru-RU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3837592" y="3689425"/>
            <a:ext cx="103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10728" y="4002167"/>
            <a:ext cx="237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Личные данные</a:t>
            </a:r>
            <a:endParaRPr lang="ru-RU" sz="2400" b="1" dirty="0"/>
          </a:p>
        </p:txBody>
      </p:sp>
      <p:sp>
        <p:nvSpPr>
          <p:cNvPr id="37" name="TextBox 12"/>
          <p:cNvSpPr txBox="1"/>
          <p:nvPr/>
        </p:nvSpPr>
        <p:spPr>
          <a:xfrm>
            <a:off x="4110728" y="4569092"/>
            <a:ext cx="131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Ваше имя</a:t>
            </a:r>
            <a:endParaRPr lang="ru-RU" sz="1800" dirty="0"/>
          </a:p>
        </p:txBody>
      </p:sp>
      <p:sp>
        <p:nvSpPr>
          <p:cNvPr id="38" name="TextBox 13"/>
          <p:cNvSpPr txBox="1"/>
          <p:nvPr/>
        </p:nvSpPr>
        <p:spPr>
          <a:xfrm>
            <a:off x="9217124" y="4569092"/>
            <a:ext cx="166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Ваша фамилия</a:t>
            </a:r>
            <a:endParaRPr lang="ru-RU" sz="18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187800" y="4938425"/>
            <a:ext cx="4552254" cy="5087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  Алексей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9298617" y="4938425"/>
            <a:ext cx="4552254" cy="5087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  Селин</a:t>
            </a:r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3837592" y="6559770"/>
            <a:ext cx="10357156" cy="2386239"/>
          </a:xfrm>
          <a:prstGeom prst="roundRect">
            <a:avLst>
              <a:gd name="adj" fmla="val 26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10728" y="6833095"/>
            <a:ext cx="352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Связь с кандидатами</a:t>
            </a:r>
            <a:endParaRPr lang="ru-RU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10728" y="7374607"/>
            <a:ext cx="9858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Вы можете разрешить соискателям звонить Вам. Учтите, что ваш телефон станет доступен всем, но вы можете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указать отдельный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номер для звонков.</a:t>
            </a:r>
          </a:p>
          <a:p>
            <a:r>
              <a:rPr lang="ru-RU" sz="1100" dirty="0"/>
              <a:t/>
            </a:r>
            <a:br>
              <a:rPr lang="ru-RU" sz="1100" dirty="0"/>
            </a:b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7" name="Рисунок 4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99" y="8184938"/>
            <a:ext cx="414967" cy="414967"/>
          </a:xfrm>
          <a:prstGeom prst="rect">
            <a:avLst/>
          </a:prstGeom>
        </p:spPr>
      </p:pic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4609450" y="8216637"/>
            <a:ext cx="25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Разрешить мне звонить</a:t>
            </a:r>
            <a:endParaRPr lang="ru-RU" sz="1800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837592" y="9079943"/>
            <a:ext cx="10357156" cy="2890402"/>
          </a:xfrm>
          <a:prstGeom prst="roundRect">
            <a:avLst>
              <a:gd name="adj" fmla="val 26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510" y="9326374"/>
            <a:ext cx="352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Ваш </a:t>
            </a:r>
            <a:r>
              <a:rPr lang="en-US" sz="2400" b="1" dirty="0" smtClean="0"/>
              <a:t>email</a:t>
            </a:r>
            <a:endParaRPr lang="ru-RU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110728" y="9823844"/>
            <a:ext cx="98589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Мы будем сообщать Вам о новых сообщениях и предложениях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Wionix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ru-RU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1100" dirty="0">
                <a:solidFill>
                  <a:schemeClr val="bg1">
                    <a:lumMod val="50000"/>
                  </a:schemeClr>
                </a:solidFill>
              </a:rPr>
            </a:b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4187800" y="10242153"/>
            <a:ext cx="4552254" cy="5087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4187800" y="5575007"/>
            <a:ext cx="2112191" cy="540261"/>
          </a:xfrm>
          <a:prstGeom prst="roundRect">
            <a:avLst>
              <a:gd name="adj" fmla="val 1143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Сохранить</a:t>
            </a:r>
            <a:endParaRPr lang="ru-RU" sz="2000" b="1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4188795" y="10962233"/>
            <a:ext cx="2112191" cy="540261"/>
          </a:xfrm>
          <a:prstGeom prst="roundRect">
            <a:avLst>
              <a:gd name="adj" fmla="val 1143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Сохранить</a:t>
            </a:r>
            <a:endParaRPr lang="ru-RU" sz="2000" b="1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/>
        </p:nvSpPr>
        <p:spPr>
          <a:xfrm>
            <a:off x="3837592" y="1080202"/>
            <a:ext cx="10357156" cy="5345527"/>
          </a:xfrm>
          <a:prstGeom prst="roundRect">
            <a:avLst>
              <a:gd name="adj" fmla="val 17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-44" y="5645026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Настройки</a:t>
            </a:r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pic>
        <p:nvPicPr>
          <p:cNvPr id="27" name="Рисунок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28" name="TextBox 27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0729" y="1326054"/>
            <a:ext cx="177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Ваше фото</a:t>
            </a:r>
            <a:endParaRPr lang="ru-RU" sz="2400" b="1" dirty="0"/>
          </a:p>
        </p:txBody>
      </p:sp>
      <p:sp>
        <p:nvSpPr>
          <p:cNvPr id="33" name="Овал 32"/>
          <p:cNvSpPr/>
          <p:nvPr/>
        </p:nvSpPr>
        <p:spPr>
          <a:xfrm>
            <a:off x="4248572" y="1985275"/>
            <a:ext cx="1224000" cy="12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7655" y="227545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Формат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 или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JPG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,не более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х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мегабайт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7655" y="269816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Загрузить фото</a:t>
            </a:r>
            <a:endParaRPr lang="ru-RU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3837592" y="3689425"/>
            <a:ext cx="103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10728" y="4002167"/>
            <a:ext cx="237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Личные данные</a:t>
            </a:r>
            <a:endParaRPr lang="ru-RU" sz="2400" b="1" dirty="0"/>
          </a:p>
        </p:txBody>
      </p:sp>
      <p:sp>
        <p:nvSpPr>
          <p:cNvPr id="37" name="TextBox 12"/>
          <p:cNvSpPr txBox="1"/>
          <p:nvPr/>
        </p:nvSpPr>
        <p:spPr>
          <a:xfrm>
            <a:off x="4110728" y="4569092"/>
            <a:ext cx="131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Ваше имя</a:t>
            </a:r>
            <a:endParaRPr lang="ru-RU" sz="1800" dirty="0"/>
          </a:p>
        </p:txBody>
      </p:sp>
      <p:sp>
        <p:nvSpPr>
          <p:cNvPr id="38" name="TextBox 13"/>
          <p:cNvSpPr txBox="1"/>
          <p:nvPr/>
        </p:nvSpPr>
        <p:spPr>
          <a:xfrm>
            <a:off x="9217124" y="4569092"/>
            <a:ext cx="166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Ваша фамилия</a:t>
            </a:r>
            <a:endParaRPr lang="ru-RU" sz="18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187800" y="4938425"/>
            <a:ext cx="4552254" cy="5087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  Алексей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9298617" y="4938425"/>
            <a:ext cx="4552254" cy="5087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  Селин</a:t>
            </a:r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3837592" y="6559770"/>
            <a:ext cx="10357156" cy="2386239"/>
          </a:xfrm>
          <a:prstGeom prst="roundRect">
            <a:avLst>
              <a:gd name="adj" fmla="val 26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10728" y="6833095"/>
            <a:ext cx="352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Связь с кандидатами</a:t>
            </a:r>
            <a:endParaRPr lang="ru-RU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10728" y="7374607"/>
            <a:ext cx="9858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Вы можете разрешить соискателям звонить Вам. Учтите, что ваш телефон станет доступен всем, но вы можете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указать отдельный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номер для звонков.</a:t>
            </a:r>
          </a:p>
          <a:p>
            <a:r>
              <a:rPr lang="ru-RU" sz="1100" dirty="0"/>
              <a:t/>
            </a:r>
            <a:br>
              <a:rPr lang="ru-RU" sz="1100" dirty="0"/>
            </a:b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7" name="Рисунок 4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99" y="8184938"/>
            <a:ext cx="414967" cy="414967"/>
          </a:xfrm>
          <a:prstGeom prst="rect">
            <a:avLst/>
          </a:prstGeom>
        </p:spPr>
      </p:pic>
      <p:sp>
        <p:nvSpPr>
          <p:cNvPr id="48" name="TextBox 47">
            <a:hlinkClick r:id="rId8" action="ppaction://hlinksldjump"/>
          </p:cNvPr>
          <p:cNvSpPr txBox="1"/>
          <p:nvPr/>
        </p:nvSpPr>
        <p:spPr>
          <a:xfrm>
            <a:off x="4609450" y="8216637"/>
            <a:ext cx="25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Разрешить мне звонить</a:t>
            </a:r>
            <a:endParaRPr lang="ru-RU" sz="1800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837592" y="9079943"/>
            <a:ext cx="10357156" cy="2890402"/>
          </a:xfrm>
          <a:prstGeom prst="roundRect">
            <a:avLst>
              <a:gd name="adj" fmla="val 26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510" y="9326374"/>
            <a:ext cx="352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Ваш </a:t>
            </a:r>
            <a:r>
              <a:rPr lang="en-US" sz="2400" b="1" dirty="0" smtClean="0"/>
              <a:t>email</a:t>
            </a:r>
            <a:endParaRPr lang="ru-RU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110728" y="9823844"/>
            <a:ext cx="98589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Мы будем сообщать Вам о новых сообщениях и предложениях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Wionix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ru-RU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1100" dirty="0">
                <a:solidFill>
                  <a:schemeClr val="bg1">
                    <a:lumMod val="50000"/>
                  </a:schemeClr>
                </a:solidFill>
              </a:rPr>
            </a:b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4187800" y="10242153"/>
            <a:ext cx="4552254" cy="5087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pic>
        <p:nvPicPr>
          <p:cNvPr id="49" name="Рисунок 48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97" y="8171975"/>
            <a:ext cx="437492" cy="437492"/>
          </a:xfrm>
          <a:prstGeom prst="rect">
            <a:avLst/>
          </a:prstGeom>
        </p:spPr>
      </p:pic>
      <p:sp>
        <p:nvSpPr>
          <p:cNvPr id="50" name="TextBox 49">
            <a:hlinkClick r:id="rId13" action="ppaction://hlinksldjump"/>
          </p:cNvPr>
          <p:cNvSpPr txBox="1"/>
          <p:nvPr/>
        </p:nvSpPr>
        <p:spPr>
          <a:xfrm>
            <a:off x="8147647" y="8203674"/>
            <a:ext cx="27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Указать отдельный номер</a:t>
            </a:r>
            <a:endParaRPr lang="ru-RU" sz="1800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4187800" y="5575007"/>
            <a:ext cx="2112191" cy="540261"/>
          </a:xfrm>
          <a:prstGeom prst="roundRect">
            <a:avLst>
              <a:gd name="adj" fmla="val 1143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Сохранить</a:t>
            </a:r>
            <a:endParaRPr lang="ru-RU" sz="2000" b="1" dirty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4188795" y="10962233"/>
            <a:ext cx="2112191" cy="540261"/>
          </a:xfrm>
          <a:prstGeom prst="roundRect">
            <a:avLst>
              <a:gd name="adj" fmla="val 1143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Сохранить</a:t>
            </a:r>
            <a:endParaRPr lang="ru-RU" sz="2000" b="1" dirty="0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/>
        </p:nvSpPr>
        <p:spPr>
          <a:xfrm>
            <a:off x="3837592" y="1080202"/>
            <a:ext cx="10357156" cy="5345527"/>
          </a:xfrm>
          <a:prstGeom prst="roundRect">
            <a:avLst>
              <a:gd name="adj" fmla="val 17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0" y="0"/>
            <a:ext cx="3672509" cy="981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3837592" y="12883858"/>
            <a:ext cx="10357156" cy="4807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-44" y="5645026"/>
            <a:ext cx="721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TextBox 119"/>
          <p:cNvSpPr txBox="1"/>
          <p:nvPr/>
        </p:nvSpPr>
        <p:spPr>
          <a:xfrm>
            <a:off x="3807803" y="305795"/>
            <a:ext cx="238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Настройки</a:t>
            </a:r>
          </a:p>
        </p:txBody>
      </p:sp>
      <p:sp>
        <p:nvSpPr>
          <p:cNvPr id="17" name="TextBox 16">
            <a:hlinkClick r:id="rId2" action="ppaction://hlinksldjump"/>
          </p:cNvPr>
          <p:cNvSpPr txBox="1"/>
          <p:nvPr/>
        </p:nvSpPr>
        <p:spPr>
          <a:xfrm>
            <a:off x="460331" y="197096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Поиск резюме</a:t>
            </a:r>
            <a:endParaRPr lang="ru-RU" sz="2000" b="1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460375" y="26148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Вакансии</a:t>
            </a:r>
            <a:endParaRPr lang="ru-RU" sz="2000" b="1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460375" y="323368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Диалоги</a:t>
            </a:r>
            <a:endParaRPr lang="ru-RU" sz="2000" b="1" dirty="0"/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460375" y="38365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Закладки</a:t>
            </a:r>
            <a:endParaRPr lang="ru-RU" sz="2000" b="1" dirty="0"/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460330" y="4439354"/>
            <a:ext cx="249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Профиль компании</a:t>
            </a:r>
            <a:endParaRPr lang="ru-RU" sz="2000" b="1" dirty="0"/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460330" y="5051331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Тарифы и услуги</a:t>
            </a:r>
            <a:endParaRPr lang="ru-RU" sz="2000" b="1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460330" y="5660995"/>
            <a:ext cx="213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Настройки</a:t>
            </a:r>
            <a:endParaRPr lang="ru-RU" sz="2000" b="1" dirty="0"/>
          </a:p>
        </p:txBody>
      </p:sp>
      <p:pic>
        <p:nvPicPr>
          <p:cNvPr id="27" name="Рисунок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44" y="363117"/>
            <a:ext cx="347019" cy="347019"/>
          </a:xfrm>
          <a:prstGeom prst="rect">
            <a:avLst/>
          </a:prstGeom>
        </p:spPr>
      </p:pic>
      <p:sp>
        <p:nvSpPr>
          <p:cNvPr id="28" name="TextBox 27">
            <a:hlinkClick r:id="rId9" action="ppaction://hlinksldjump"/>
          </p:cNvPr>
          <p:cNvSpPr txBox="1"/>
          <p:nvPr/>
        </p:nvSpPr>
        <p:spPr>
          <a:xfrm>
            <a:off x="13103561" y="359767"/>
            <a:ext cx="77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Выйти</a:t>
            </a:r>
            <a:endParaRPr lang="ru-RU" sz="16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00" y="6425729"/>
            <a:ext cx="36724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" y="6624419"/>
            <a:ext cx="628883" cy="6288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41482" y="6641753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Алексей С.</a:t>
            </a:r>
            <a:endParaRPr lang="ru-R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1482" y="6910040"/>
            <a:ext cx="15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+7 (999) 777 77 77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0729" y="1326054"/>
            <a:ext cx="177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Ваше фото</a:t>
            </a:r>
            <a:endParaRPr lang="ru-RU" sz="2400" b="1" dirty="0"/>
          </a:p>
        </p:txBody>
      </p:sp>
      <p:sp>
        <p:nvSpPr>
          <p:cNvPr id="33" name="Овал 32"/>
          <p:cNvSpPr/>
          <p:nvPr/>
        </p:nvSpPr>
        <p:spPr>
          <a:xfrm>
            <a:off x="4248572" y="1985275"/>
            <a:ext cx="1224000" cy="122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7655" y="227545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Формат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 или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JPG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,не более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х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мегабайт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7655" y="269816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Загрузить фото</a:t>
            </a:r>
            <a:endParaRPr lang="ru-RU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3837592" y="3689425"/>
            <a:ext cx="103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10728" y="4002167"/>
            <a:ext cx="237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Личные данные</a:t>
            </a:r>
            <a:endParaRPr lang="ru-RU" sz="2400" b="1" dirty="0"/>
          </a:p>
        </p:txBody>
      </p:sp>
      <p:sp>
        <p:nvSpPr>
          <p:cNvPr id="37" name="TextBox 12"/>
          <p:cNvSpPr txBox="1"/>
          <p:nvPr/>
        </p:nvSpPr>
        <p:spPr>
          <a:xfrm>
            <a:off x="4110728" y="4569092"/>
            <a:ext cx="131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Ваше имя</a:t>
            </a:r>
            <a:endParaRPr lang="ru-RU" sz="1800" dirty="0"/>
          </a:p>
        </p:txBody>
      </p:sp>
      <p:sp>
        <p:nvSpPr>
          <p:cNvPr id="38" name="TextBox 13"/>
          <p:cNvSpPr txBox="1"/>
          <p:nvPr/>
        </p:nvSpPr>
        <p:spPr>
          <a:xfrm>
            <a:off x="9217124" y="4569092"/>
            <a:ext cx="166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Ваша фамилия</a:t>
            </a:r>
            <a:endParaRPr lang="ru-RU" sz="18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187800" y="4938425"/>
            <a:ext cx="4552254" cy="5087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  Алексей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9298617" y="4938425"/>
            <a:ext cx="4552254" cy="5087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  Селин</a:t>
            </a:r>
            <a:endParaRPr lang="ru-RU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187800" y="5575007"/>
            <a:ext cx="2112191" cy="540261"/>
          </a:xfrm>
          <a:prstGeom prst="roundRect">
            <a:avLst>
              <a:gd name="adj" fmla="val 1143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Сохранить</a:t>
            </a:r>
            <a:endParaRPr lang="ru-RU" sz="2000" b="1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3837592" y="6559770"/>
            <a:ext cx="10357156" cy="4226627"/>
          </a:xfrm>
          <a:prstGeom prst="roundRect">
            <a:avLst>
              <a:gd name="adj" fmla="val 26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10728" y="6833095"/>
            <a:ext cx="352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Связь с кандидатами</a:t>
            </a:r>
            <a:endParaRPr lang="ru-RU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10728" y="7374607"/>
            <a:ext cx="9858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Вы можете разрешить соискателям звонить Вам. Учтите, что ваш телефон станет доступен всем, но вы можете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указать отдельный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номер для звонков.</a:t>
            </a:r>
          </a:p>
          <a:p>
            <a:r>
              <a:rPr lang="ru-RU" sz="1100" dirty="0"/>
              <a:t/>
            </a:r>
            <a:br>
              <a:rPr lang="ru-RU" sz="1100" dirty="0"/>
            </a:b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7" name="Рисунок 4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99" y="8184938"/>
            <a:ext cx="414967" cy="414967"/>
          </a:xfrm>
          <a:prstGeom prst="rect">
            <a:avLst/>
          </a:prstGeom>
        </p:spPr>
      </p:pic>
      <p:sp>
        <p:nvSpPr>
          <p:cNvPr id="48" name="TextBox 47">
            <a:hlinkClick r:id="rId8" action="ppaction://hlinksldjump"/>
          </p:cNvPr>
          <p:cNvSpPr txBox="1"/>
          <p:nvPr/>
        </p:nvSpPr>
        <p:spPr>
          <a:xfrm>
            <a:off x="4609450" y="8216637"/>
            <a:ext cx="25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Разрешить мне звонить</a:t>
            </a:r>
            <a:endParaRPr lang="ru-RU" sz="1800" dirty="0"/>
          </a:p>
        </p:txBody>
      </p:sp>
      <p:pic>
        <p:nvPicPr>
          <p:cNvPr id="49" name="Рисунок 48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97" y="8171975"/>
            <a:ext cx="437492" cy="437492"/>
          </a:xfrm>
          <a:prstGeom prst="rect">
            <a:avLst/>
          </a:prstGeom>
        </p:spPr>
      </p:pic>
      <p:sp>
        <p:nvSpPr>
          <p:cNvPr id="50" name="TextBox 49">
            <a:hlinkClick r:id="rId13" action="ppaction://hlinksldjump"/>
          </p:cNvPr>
          <p:cNvSpPr txBox="1"/>
          <p:nvPr/>
        </p:nvSpPr>
        <p:spPr>
          <a:xfrm>
            <a:off x="8147647" y="8203674"/>
            <a:ext cx="27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Указать отдельный номер</a:t>
            </a:r>
            <a:endParaRPr lang="ru-RU" sz="1800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837592" y="10952151"/>
            <a:ext cx="10357156" cy="2890402"/>
          </a:xfrm>
          <a:prstGeom prst="roundRect">
            <a:avLst>
              <a:gd name="adj" fmla="val 26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510" y="11198582"/>
            <a:ext cx="352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Ваш </a:t>
            </a:r>
            <a:r>
              <a:rPr lang="en-US" sz="2400" b="1" dirty="0" smtClean="0"/>
              <a:t>email</a:t>
            </a:r>
            <a:endParaRPr lang="ru-RU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110728" y="11696052"/>
            <a:ext cx="98589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Мы будем сообщать Вам о новых сообщениях и предложениях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Wionix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ru-RU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1100" dirty="0">
                <a:solidFill>
                  <a:schemeClr val="bg1">
                    <a:lumMod val="50000"/>
                  </a:schemeClr>
                </a:solidFill>
              </a:rPr>
            </a:b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4187800" y="12114361"/>
            <a:ext cx="4552254" cy="5087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3816524" y="8801993"/>
            <a:ext cx="103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3363" y="9041838"/>
            <a:ext cx="352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Укажите номер для звонков</a:t>
            </a:r>
            <a:endParaRPr lang="ru-RU" sz="2000" b="1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4187800" y="9438534"/>
            <a:ext cx="4552254" cy="5087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  +7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4188795" y="12831962"/>
            <a:ext cx="2112191" cy="540261"/>
          </a:xfrm>
          <a:prstGeom prst="roundRect">
            <a:avLst>
              <a:gd name="adj" fmla="val 1143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Сохранить</a:t>
            </a:r>
            <a:endParaRPr lang="ru-RU" sz="2000" b="1" dirty="0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8905137" y="9438533"/>
            <a:ext cx="3192307" cy="508743"/>
          </a:xfrm>
          <a:prstGeom prst="roundRect">
            <a:avLst>
              <a:gd name="adj" fmla="val 1143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Сохранить</a:t>
            </a:r>
            <a:endParaRPr lang="ru-RU" sz="2000" b="1" dirty="0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500878" y="411580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кругленный прямоугольник 22"/>
          <p:cNvSpPr/>
          <p:nvPr/>
        </p:nvSpPr>
        <p:spPr>
          <a:xfrm>
            <a:off x="3672508" y="3041353"/>
            <a:ext cx="7095655" cy="8712968"/>
          </a:xfrm>
          <a:prstGeom prst="roundRect">
            <a:avLst>
              <a:gd name="adj" fmla="val 127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4" name="Овал 23">
            <a:hlinkClick r:id="rId2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2" y="2404563"/>
            <a:ext cx="429881" cy="4298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16924" y="371678"/>
            <a:ext cx="6408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</a:t>
            </a:r>
            <a:r>
              <a:rPr lang="en-US" dirty="0" smtClean="0">
                <a:solidFill>
                  <a:srgbClr val="FF0000"/>
                </a:solidFill>
              </a:rPr>
              <a:t>REGISTRATION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(PROFILE 2)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Скругленный прямоугольник 26">
            <a:hlinkClick r:id="rId4" action="ppaction://hlinksldjump"/>
          </p:cNvPr>
          <p:cNvSpPr/>
          <p:nvPr/>
        </p:nvSpPr>
        <p:spPr>
          <a:xfrm>
            <a:off x="4475119" y="8627055"/>
            <a:ext cx="5456935" cy="60392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Зарегистрироваться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02115" y="9559452"/>
            <a:ext cx="516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Авторизуясь, Вы принимаете </a:t>
            </a:r>
            <a:r>
              <a:rPr lang="ru-RU" sz="1600" u="sng" dirty="0">
                <a:solidFill>
                  <a:srgbClr val="64038B"/>
                </a:solidFill>
              </a:rPr>
              <a:t>условия пользовательского соглашения</a:t>
            </a:r>
            <a:r>
              <a:rPr lang="ru-RU" sz="1600" dirty="0"/>
              <a:t> и </a:t>
            </a:r>
            <a:r>
              <a:rPr lang="ru-RU" sz="1600" u="sng" dirty="0">
                <a:solidFill>
                  <a:srgbClr val="64038B"/>
                </a:solidFill>
              </a:rPr>
              <a:t>политики</a:t>
            </a:r>
            <a:r>
              <a:rPr lang="ru-RU" sz="1600" u="sng" dirty="0"/>
              <a:t> </a:t>
            </a:r>
            <a:r>
              <a:rPr lang="ru-RU" sz="1600" u="sng" dirty="0">
                <a:solidFill>
                  <a:srgbClr val="64038B"/>
                </a:solidFill>
              </a:rPr>
              <a:t>конфиденциальности</a:t>
            </a:r>
            <a:r>
              <a:rPr lang="ru-RU" sz="1600" dirty="0"/>
              <a:t>.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9"/>
          <p:cNvSpPr txBox="1"/>
          <p:nvPr/>
        </p:nvSpPr>
        <p:spPr>
          <a:xfrm>
            <a:off x="4412880" y="3446357"/>
            <a:ext cx="514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Регистрация</a:t>
            </a:r>
            <a:r>
              <a:rPr lang="en-US" sz="2800" b="1" dirty="0" smtClean="0"/>
              <a:t> </a:t>
            </a:r>
            <a:r>
              <a:rPr lang="ru-RU" sz="2800" b="1" dirty="0" smtClean="0"/>
              <a:t>для работодателя</a:t>
            </a:r>
            <a:endParaRPr lang="ru-RU" sz="2800" b="1" dirty="0"/>
          </a:p>
        </p:txBody>
      </p:sp>
      <p:sp>
        <p:nvSpPr>
          <p:cNvPr id="41" name="TextBox 12"/>
          <p:cNvSpPr txBox="1"/>
          <p:nvPr/>
        </p:nvSpPr>
        <p:spPr>
          <a:xfrm>
            <a:off x="4418339" y="4639995"/>
            <a:ext cx="131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Ваше имя</a:t>
            </a:r>
            <a:endParaRPr lang="ru-RU" sz="1800" dirty="0"/>
          </a:p>
        </p:txBody>
      </p:sp>
      <p:sp>
        <p:nvSpPr>
          <p:cNvPr id="42" name="TextBox 13"/>
          <p:cNvSpPr txBox="1"/>
          <p:nvPr/>
        </p:nvSpPr>
        <p:spPr>
          <a:xfrm>
            <a:off x="7386739" y="4634385"/>
            <a:ext cx="166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Ваша фамилия</a:t>
            </a:r>
            <a:endParaRPr lang="ru-RU" sz="1800" dirty="0"/>
          </a:p>
        </p:txBody>
      </p:sp>
      <p:sp>
        <p:nvSpPr>
          <p:cNvPr id="43" name="TextBox 22"/>
          <p:cNvSpPr txBox="1"/>
          <p:nvPr/>
        </p:nvSpPr>
        <p:spPr>
          <a:xfrm>
            <a:off x="4418339" y="5873843"/>
            <a:ext cx="22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Название компании </a:t>
            </a:r>
            <a:endParaRPr lang="ru-RU" sz="1800" dirty="0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4495411" y="5125680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4494872" y="6355984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7468440" y="5125680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3672508" y="4265489"/>
            <a:ext cx="7095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5"/>
          <p:cNvSpPr txBox="1"/>
          <p:nvPr/>
        </p:nvSpPr>
        <p:spPr>
          <a:xfrm>
            <a:off x="7386740" y="7152550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Местоположение</a:t>
            </a:r>
            <a:endParaRPr lang="ru-RU" sz="18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468068" y="6354916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68068" y="7698011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TextBox 21"/>
          <p:cNvSpPr txBox="1"/>
          <p:nvPr/>
        </p:nvSpPr>
        <p:spPr>
          <a:xfrm>
            <a:off x="4424884" y="7175562"/>
            <a:ext cx="124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Город</a:t>
            </a:r>
            <a:endParaRPr lang="ru-RU" sz="18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494872" y="7698011"/>
            <a:ext cx="2484278" cy="4235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TextBox 25"/>
          <p:cNvSpPr txBox="1"/>
          <p:nvPr/>
        </p:nvSpPr>
        <p:spPr>
          <a:xfrm>
            <a:off x="7386740" y="5885394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Электронная почта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827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460376" y="5129585"/>
            <a:ext cx="13382029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0376" y="521073"/>
            <a:ext cx="13382029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https://cloclo17.datacloudmail.ru/view/3.%20STEFFORT%20.%20RU/1512670224535.png?etag=92F7F0FD716F7387A269E3BA84E806AD377B87DA&amp;x-email=wp220%40mail.ru"/>
          <p:cNvSpPr>
            <a:spLocks noChangeAspect="1" noChangeArrowheads="1"/>
          </p:cNvSpPr>
          <p:nvPr/>
        </p:nvSpPr>
        <p:spPr bwMode="auto">
          <a:xfrm>
            <a:off x="155575" y="-5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2298398" y="869845"/>
            <a:ext cx="2206073" cy="394101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7030A0"/>
                </a:solidFill>
              </a:rPr>
              <a:t>С опытом</a:t>
            </a: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10351835" y="875930"/>
            <a:ext cx="1052169" cy="3941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accent1"/>
                </a:solidFill>
              </a:rPr>
              <a:t>РФ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7039467" y="869845"/>
            <a:ext cx="2992881" cy="394101"/>
          </a:xfrm>
          <a:prstGeom prst="roundRect">
            <a:avLst/>
          </a:prstGeom>
          <a:noFill/>
          <a:ln>
            <a:solidFill>
              <a:srgbClr val="51C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accent4">
                    <a:lumMod val="75000"/>
                  </a:schemeClr>
                </a:solidFill>
              </a:rPr>
              <a:t>Иностранный гражданин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3554767" y="5426643"/>
            <a:ext cx="2061957" cy="388919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accent3">
                    <a:lumMod val="50000"/>
                  </a:schemeClr>
                </a:solidFill>
              </a:rPr>
              <a:t>Гибкий график</a:t>
            </a: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5968447" y="5426643"/>
            <a:ext cx="2240565" cy="38891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0070C0"/>
                </a:solidFill>
              </a:rPr>
              <a:t>Вахтовый метод</a:t>
            </a: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8526138" y="5426643"/>
            <a:ext cx="2419178" cy="38891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Удалённая работа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1293898" y="5426643"/>
            <a:ext cx="2243706" cy="388919"/>
          </a:xfrm>
          <a:prstGeom prst="roundRect">
            <a:avLst/>
          </a:prstGeom>
          <a:noFill/>
          <a:ln>
            <a:solidFill>
              <a:srgbClr val="13A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accent4">
                    <a:lumMod val="75000"/>
                  </a:schemeClr>
                </a:solidFill>
              </a:rPr>
              <a:t>Сменный график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0376" y="9753483"/>
            <a:ext cx="13382029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911228" y="10170145"/>
            <a:ext cx="12505171" cy="27699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sz="5400" dirty="0" smtClean="0">
              <a:solidFill>
                <a:srgbClr val="FF0000"/>
              </a:solidFill>
            </a:endParaRPr>
          </a:p>
          <a:p>
            <a:r>
              <a:rPr lang="ru-RU" sz="5400" dirty="0" smtClean="0">
                <a:solidFill>
                  <a:srgbClr val="FF0000"/>
                </a:solidFill>
              </a:rPr>
              <a:t>    </a:t>
            </a:r>
            <a:r>
              <a:rPr lang="en-US" sz="5400" dirty="0" smtClean="0">
                <a:solidFill>
                  <a:srgbClr val="FF0000"/>
                </a:solidFill>
              </a:rPr>
              <a:t>BETA</a:t>
            </a:r>
            <a:r>
              <a:rPr lang="ru-RU" sz="5400" dirty="0" smtClean="0">
                <a:solidFill>
                  <a:srgbClr val="FF0000"/>
                </a:solidFill>
              </a:rPr>
              <a:t> - СТРАНИЦА </a:t>
            </a:r>
            <a:r>
              <a:rPr lang="ru-RU" sz="5400" dirty="0">
                <a:solidFill>
                  <a:srgbClr val="FF0000"/>
                </a:solidFill>
              </a:rPr>
              <a:t>БУДЕТ ПЕРЕДЕЛАНА</a:t>
            </a:r>
          </a:p>
          <a:p>
            <a:endParaRPr lang="ru-RU" sz="6600" dirty="0">
              <a:solidFill>
                <a:srgbClr val="FF00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875642" y="869845"/>
            <a:ext cx="1696059" cy="39410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71196" y="5426643"/>
            <a:ext cx="2206073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</p:spTree>
    <p:extLst>
      <p:ext uri="{BB962C8B-B14F-4D97-AF65-F5344CB8AC3E}">
        <p14:creationId xmlns:p14="http://schemas.microsoft.com/office/powerpoint/2010/main" val="13419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672508" y="3041353"/>
            <a:ext cx="7095655" cy="5472608"/>
          </a:xfrm>
          <a:prstGeom prst="roundRect">
            <a:avLst>
              <a:gd name="adj" fmla="val 27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4" name="Скругленный прямоугольник 13">
            <a:hlinkClick r:id="rId2" action="ppaction://hlinksldjump"/>
          </p:cNvPr>
          <p:cNvSpPr/>
          <p:nvPr/>
        </p:nvSpPr>
        <p:spPr>
          <a:xfrm>
            <a:off x="4643748" y="6215197"/>
            <a:ext cx="5134023" cy="60392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Подтвердить</a:t>
            </a:r>
            <a:endParaRPr lang="ru-RU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36604" y="7202006"/>
            <a:ext cx="516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Авторизуясь, Вы принимаете </a:t>
            </a:r>
            <a:r>
              <a:rPr lang="ru-RU" sz="1600" u="sng" dirty="0">
                <a:solidFill>
                  <a:srgbClr val="64038B"/>
                </a:solidFill>
              </a:rPr>
              <a:t>условия пользовательского соглашения</a:t>
            </a:r>
            <a:r>
              <a:rPr lang="ru-RU" sz="1600" dirty="0"/>
              <a:t> и </a:t>
            </a:r>
            <a:r>
              <a:rPr lang="ru-RU" sz="1600" u="sng" dirty="0">
                <a:solidFill>
                  <a:srgbClr val="64038B"/>
                </a:solidFill>
              </a:rPr>
              <a:t>политики</a:t>
            </a:r>
            <a:r>
              <a:rPr lang="ru-RU" sz="1600" u="sng" dirty="0"/>
              <a:t> </a:t>
            </a:r>
            <a:r>
              <a:rPr lang="ru-RU" sz="1600" u="sng" dirty="0">
                <a:solidFill>
                  <a:srgbClr val="64038B"/>
                </a:solidFill>
              </a:rPr>
              <a:t>конфиденциальности</a:t>
            </a:r>
            <a:r>
              <a:rPr lang="ru-RU" sz="1600" dirty="0"/>
              <a:t>.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36604" y="4668465"/>
            <a:ext cx="518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1800" b="1" dirty="0" smtClean="0"/>
              <a:t>Ваш </a:t>
            </a:r>
            <a:r>
              <a:rPr lang="ru-RU" sz="1800" b="1" dirty="0"/>
              <a:t>номер мобильного телефона</a:t>
            </a:r>
            <a:r>
              <a:rPr lang="ru-RU" sz="1800" b="1" dirty="0" smtClean="0"/>
              <a:t>:</a:t>
            </a:r>
            <a:endParaRPr lang="ru-RU" sz="1800" b="1" dirty="0"/>
          </a:p>
        </p:txBody>
      </p:sp>
      <p:sp>
        <p:nvSpPr>
          <p:cNvPr id="27" name="Овал 26">
            <a:hlinkClick r:id="rId3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2" y="2404563"/>
            <a:ext cx="429881" cy="429882"/>
          </a:xfrm>
          <a:prstGeom prst="rect">
            <a:avLst/>
          </a:prstGeom>
        </p:spPr>
      </p:pic>
      <p:sp>
        <p:nvSpPr>
          <p:cNvPr id="30" name="Скругленный прямоугольник 29"/>
          <p:cNvSpPr/>
          <p:nvPr/>
        </p:nvSpPr>
        <p:spPr>
          <a:xfrm>
            <a:off x="4643748" y="5251459"/>
            <a:ext cx="5134023" cy="60392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91796" y="5368757"/>
            <a:ext cx="331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bg1">
                    <a:lumMod val="75000"/>
                  </a:schemeClr>
                </a:solidFill>
              </a:rPr>
              <a:t>+7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6604" y="3473401"/>
            <a:ext cx="46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b="1" dirty="0" smtClean="0"/>
              <a:t>Вход и регистрация</a:t>
            </a:r>
            <a:endParaRPr lang="ru-RU" sz="2800" b="1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3672508" y="4337497"/>
            <a:ext cx="7095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292" y="330210"/>
            <a:ext cx="123133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</a:t>
            </a:r>
            <a:r>
              <a:rPr lang="en-US" dirty="0" smtClean="0">
                <a:solidFill>
                  <a:srgbClr val="FF0000"/>
                </a:solidFill>
              </a:rPr>
              <a:t>AUTORISATION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(PROFILE 1)</a:t>
            </a:r>
            <a:r>
              <a:rPr lang="ru-RU" dirty="0" smtClean="0">
                <a:solidFill>
                  <a:srgbClr val="FF0000"/>
                </a:solidFill>
              </a:rPr>
              <a:t> (ДЛЯ ПОКАЗА НОМЕРА И «НАПИСАТЬ»)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3672508" y="3041353"/>
            <a:ext cx="7095655" cy="5472608"/>
          </a:xfrm>
          <a:prstGeom prst="roundRect">
            <a:avLst>
              <a:gd name="adj" fmla="val 27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9" name="Скругленный прямоугольник 18">
            <a:hlinkClick r:id="rId2" action="ppaction://hlinksldjump"/>
          </p:cNvPr>
          <p:cNvSpPr/>
          <p:nvPr/>
        </p:nvSpPr>
        <p:spPr>
          <a:xfrm>
            <a:off x="4643748" y="6215197"/>
            <a:ext cx="2112191" cy="60392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Подтвердить</a:t>
            </a:r>
            <a:endParaRPr lang="ru-RU" sz="1800" b="1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959598" y="6216307"/>
            <a:ext cx="2818173" cy="60392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Выслать ещё раз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6604" y="7202006"/>
            <a:ext cx="516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Авторизуясь, Вы принимаете </a:t>
            </a:r>
            <a:r>
              <a:rPr lang="ru-RU" sz="1600" u="sng" dirty="0">
                <a:solidFill>
                  <a:srgbClr val="64038B"/>
                </a:solidFill>
              </a:rPr>
              <a:t>условия пользовательского соглашения</a:t>
            </a:r>
            <a:r>
              <a:rPr lang="ru-RU" sz="1600" dirty="0"/>
              <a:t> и </a:t>
            </a:r>
            <a:r>
              <a:rPr lang="ru-RU" sz="1600" u="sng" dirty="0">
                <a:solidFill>
                  <a:srgbClr val="64038B"/>
                </a:solidFill>
              </a:rPr>
              <a:t>политики</a:t>
            </a:r>
            <a:r>
              <a:rPr lang="ru-RU" sz="1600" u="sng" dirty="0"/>
              <a:t> </a:t>
            </a:r>
            <a:r>
              <a:rPr lang="ru-RU" sz="1600" u="sng" dirty="0">
                <a:solidFill>
                  <a:srgbClr val="64038B"/>
                </a:solidFill>
              </a:rPr>
              <a:t>конфиденциальности</a:t>
            </a:r>
            <a:r>
              <a:rPr lang="ru-RU" sz="1600" dirty="0"/>
              <a:t>.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6604" y="4668465"/>
            <a:ext cx="518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1800" b="1" dirty="0" smtClean="0"/>
              <a:t>Введите код из </a:t>
            </a:r>
            <a:r>
              <a:rPr lang="en-US" sz="1800" b="1" dirty="0" smtClean="0"/>
              <a:t>SMS</a:t>
            </a:r>
            <a:r>
              <a:rPr lang="ru-RU" sz="1800" b="1" dirty="0" smtClean="0"/>
              <a:t>:</a:t>
            </a:r>
            <a:endParaRPr lang="ru-RU" sz="1800" b="1" dirty="0"/>
          </a:p>
        </p:txBody>
      </p:sp>
      <p:sp>
        <p:nvSpPr>
          <p:cNvPr id="34" name="Овал 33">
            <a:hlinkClick r:id="rId3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2" y="2404563"/>
            <a:ext cx="429881" cy="429882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4643748" y="5251459"/>
            <a:ext cx="5134023" cy="60392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91796" y="5368757"/>
            <a:ext cx="331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220167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6604" y="3473401"/>
            <a:ext cx="46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b="1" dirty="0" smtClean="0"/>
              <a:t>Подтвердите номер</a:t>
            </a:r>
            <a:endParaRPr lang="ru-RU" sz="2800" b="1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3672508" y="4337497"/>
            <a:ext cx="7095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8292" y="330210"/>
            <a:ext cx="123133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</a:t>
            </a:r>
            <a:r>
              <a:rPr lang="en-US" dirty="0" smtClean="0">
                <a:solidFill>
                  <a:srgbClr val="FF0000"/>
                </a:solidFill>
              </a:rPr>
              <a:t>AUTORISATION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(PROFILE 1)</a:t>
            </a:r>
            <a:r>
              <a:rPr lang="ru-RU" dirty="0" smtClean="0">
                <a:solidFill>
                  <a:srgbClr val="FF0000"/>
                </a:solidFill>
              </a:rPr>
              <a:t> (ДЛЯ ПОКАЗА НОМЕРА И «НАПИСАТЬ»)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0" y="0"/>
            <a:ext cx="14401800" cy="1327357"/>
          </a:xfrm>
          <a:prstGeom prst="rect">
            <a:avLst/>
          </a:prstGeom>
          <a:gradFill flip="none" rotWithShape="1">
            <a:gsLst>
              <a:gs pos="0">
                <a:srgbClr val="106AD2">
                  <a:lumMod val="80000"/>
                  <a:alpha val="72000"/>
                </a:srgbClr>
              </a:gs>
              <a:gs pos="15000">
                <a:srgbClr val="7030A0">
                  <a:lumMod val="88000"/>
                  <a:lumOff val="12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>
            <a:hlinkClick r:id="rId2" action="ppaction://hlinksldjump"/>
          </p:cNvPr>
          <p:cNvSpPr/>
          <p:nvPr/>
        </p:nvSpPr>
        <p:spPr>
          <a:xfrm>
            <a:off x="344595" y="315138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08" y="331730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Опыт работы</a:t>
            </a:r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7" y="3809837"/>
            <a:ext cx="414967" cy="414967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8" y="4247621"/>
            <a:ext cx="414967" cy="41496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00239" y="3832650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 опытом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0239" y="4247616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Без опыта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8389" y="477322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График работы</a:t>
            </a:r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2" y="5275257"/>
            <a:ext cx="414967" cy="414967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1" y="5842627"/>
            <a:ext cx="414967" cy="414967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0" y="6409611"/>
            <a:ext cx="414967" cy="414967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" y="6983001"/>
            <a:ext cx="414967" cy="41496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854564" y="5298073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Полный день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1127" y="5865440"/>
            <a:ext cx="20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Сменный график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71128" y="6432426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Гибкий график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71127" y="7005816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Вахтовый метод</a:t>
            </a:r>
          </a:p>
        </p:txBody>
      </p:sp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" y="7575847"/>
            <a:ext cx="414967" cy="414967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871123" y="7598663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Удалённая работа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2568" y="8227586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Сортировать</a:t>
            </a:r>
          </a:p>
        </p:txBody>
      </p:sp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" y="8731644"/>
            <a:ext cx="414967" cy="414967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" y="9195799"/>
            <a:ext cx="414967" cy="414967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50282" y="8754460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прошлый месяц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50282" y="9218615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этот месяц</a:t>
            </a:r>
          </a:p>
        </p:txBody>
      </p:sp>
      <p:sp>
        <p:nvSpPr>
          <p:cNvPr id="83" name="Блок-схема: альтернативный процесс 82"/>
          <p:cNvSpPr/>
          <p:nvPr/>
        </p:nvSpPr>
        <p:spPr>
          <a:xfrm>
            <a:off x="390745" y="10079242"/>
            <a:ext cx="2888299" cy="576063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Применить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4" name="Блок-схема: альтернативный процесс 83">
            <a:hlinkClick r:id="" action="ppaction://noaction"/>
          </p:cNvPr>
          <p:cNvSpPr/>
          <p:nvPr/>
        </p:nvSpPr>
        <p:spPr>
          <a:xfrm>
            <a:off x="390745" y="10784218"/>
            <a:ext cx="2888299" cy="57606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Сбросить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5" name="Скругленный прямоугольник 84">
            <a:hlinkClick r:id="rId4" action="ppaction://hlinksldjump"/>
          </p:cNvPr>
          <p:cNvSpPr/>
          <p:nvPr/>
        </p:nvSpPr>
        <p:spPr>
          <a:xfrm>
            <a:off x="4114963" y="1673201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4492241" y="2898581"/>
            <a:ext cx="72009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Прием 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товара…</a:t>
            </a:r>
            <a:endParaRPr lang="ru-RU" sz="1600" dirty="0"/>
          </a:p>
        </p:txBody>
      </p:sp>
      <p:sp>
        <p:nvSpPr>
          <p:cNvPr id="87" name="Скругленный прямоугольник 86">
            <a:hlinkClick r:id="rId4" action="ppaction://hlinksldjump"/>
          </p:cNvPr>
          <p:cNvSpPr/>
          <p:nvPr/>
        </p:nvSpPr>
        <p:spPr>
          <a:xfrm>
            <a:off x="4619019" y="3612118"/>
            <a:ext cx="1696059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88" name="TextBox 87">
            <a:hlinkClick r:id="rId4" action="ppaction://hlinksldjump"/>
          </p:cNvPr>
          <p:cNvSpPr txBox="1"/>
          <p:nvPr/>
        </p:nvSpPr>
        <p:spPr>
          <a:xfrm>
            <a:off x="4486149" y="4397569"/>
            <a:ext cx="46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64, д 10, стр 1А </a:t>
            </a:r>
            <a:endParaRPr lang="ru-RU" sz="1800" dirty="0"/>
          </a:p>
        </p:txBody>
      </p:sp>
      <p:sp>
        <p:nvSpPr>
          <p:cNvPr id="89" name="Скругленный прямоугольник 88">
            <a:hlinkClick r:id="rId4" action="ppaction://hlinksldjump"/>
          </p:cNvPr>
          <p:cNvSpPr/>
          <p:nvPr/>
        </p:nvSpPr>
        <p:spPr>
          <a:xfrm>
            <a:off x="6491227" y="3612118"/>
            <a:ext cx="2206073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sp>
        <p:nvSpPr>
          <p:cNvPr id="112" name="TextBox 111">
            <a:hlinkClick r:id="rId4" action="ppaction://hlinksldjump"/>
          </p:cNvPr>
          <p:cNvSpPr txBox="1"/>
          <p:nvPr/>
        </p:nvSpPr>
        <p:spPr>
          <a:xfrm>
            <a:off x="4486149" y="1798202"/>
            <a:ext cx="32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Продавец кассир</a:t>
            </a:r>
            <a:endParaRPr lang="ru-RU" sz="2400" b="1" dirty="0"/>
          </a:p>
        </p:txBody>
      </p:sp>
      <p:sp>
        <p:nvSpPr>
          <p:cNvPr id="113" name="TextBox 112">
            <a:hlinkClick r:id="rId4" action="ppaction://hlinksldjump"/>
          </p:cNvPr>
          <p:cNvSpPr txBox="1"/>
          <p:nvPr/>
        </p:nvSpPr>
        <p:spPr>
          <a:xfrm>
            <a:off x="4486149" y="2369209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15 000р до 25 000р</a:t>
            </a:r>
            <a:endParaRPr lang="ru-RU" sz="1800" dirty="0"/>
          </a:p>
        </p:txBody>
      </p:sp>
      <p:sp>
        <p:nvSpPr>
          <p:cNvPr id="114" name="TextBox 113">
            <a:hlinkClick r:id="rId4" action="ppaction://hlinksldjump"/>
          </p:cNvPr>
          <p:cNvSpPr txBox="1"/>
          <p:nvPr/>
        </p:nvSpPr>
        <p:spPr>
          <a:xfrm>
            <a:off x="4486149" y="4075642"/>
            <a:ext cx="214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BURGER KING</a:t>
            </a:r>
            <a:endParaRPr lang="ru-RU" sz="2000" b="1" dirty="0"/>
          </a:p>
        </p:txBody>
      </p:sp>
      <p:sp>
        <p:nvSpPr>
          <p:cNvPr id="115" name="Скругленный прямоугольник 114">
            <a:hlinkClick r:id="rId5" action="ppaction://hlinksldjump"/>
          </p:cNvPr>
          <p:cNvSpPr/>
          <p:nvPr/>
        </p:nvSpPr>
        <p:spPr>
          <a:xfrm>
            <a:off x="8641060" y="368506"/>
            <a:ext cx="1944216" cy="584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Белгород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116" name="Скругленный прямоугольник 115">
            <a:hlinkClick r:id="rId6" action="ppaction://hlinksldjump"/>
          </p:cNvPr>
          <p:cNvSpPr/>
          <p:nvPr/>
        </p:nvSpPr>
        <p:spPr>
          <a:xfrm>
            <a:off x="10975267" y="368505"/>
            <a:ext cx="3024264" cy="58461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Вход и регистрация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17" name="Скругленный прямоугольник 116">
            <a:hlinkClick r:id="rId4" action="ppaction://hlinksldjump"/>
          </p:cNvPr>
          <p:cNvSpPr/>
          <p:nvPr/>
        </p:nvSpPr>
        <p:spPr>
          <a:xfrm>
            <a:off x="4114963" y="5389965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Скругленный прямоугольник 117">
            <a:hlinkClick r:id="rId4" action="ppaction://hlinksldjump"/>
          </p:cNvPr>
          <p:cNvSpPr/>
          <p:nvPr/>
        </p:nvSpPr>
        <p:spPr>
          <a:xfrm>
            <a:off x="4114963" y="9106729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Скругленный прямоугольник 118"/>
          <p:cNvSpPr/>
          <p:nvPr/>
        </p:nvSpPr>
        <p:spPr>
          <a:xfrm>
            <a:off x="344596" y="1679418"/>
            <a:ext cx="3039880" cy="55739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bg1">
                    <a:lumMod val="65000"/>
                  </a:schemeClr>
                </a:solidFill>
              </a:rPr>
              <a:t>Поиск </a:t>
            </a:r>
            <a:r>
              <a:rPr lang="ru-RU" sz="1800" b="1" dirty="0" smtClean="0">
                <a:solidFill>
                  <a:schemeClr val="bg1">
                    <a:lumMod val="65000"/>
                  </a:schemeClr>
                </a:solidFill>
              </a:rPr>
              <a:t>вакансий</a:t>
            </a:r>
            <a:endParaRPr lang="ru-RU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0" name="Прямая соединительная линия 119"/>
          <p:cNvCxnSpPr/>
          <p:nvPr/>
        </p:nvCxnSpPr>
        <p:spPr>
          <a:xfrm>
            <a:off x="396476" y="2990508"/>
            <a:ext cx="2988000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Блок-схема: узел 120"/>
          <p:cNvSpPr/>
          <p:nvPr/>
        </p:nvSpPr>
        <p:spPr>
          <a:xfrm>
            <a:off x="616834" y="2882496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TextBox 121"/>
          <p:cNvSpPr txBox="1"/>
          <p:nvPr/>
        </p:nvSpPr>
        <p:spPr>
          <a:xfrm>
            <a:off x="288217" y="2453317"/>
            <a:ext cx="331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Зарплата от                     15000 Р</a:t>
            </a:r>
            <a:endParaRPr lang="ru-RU" sz="18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1" y="-22372"/>
            <a:ext cx="14401799" cy="1820242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2038472" y="3064327"/>
            <a:ext cx="10317179" cy="5006844"/>
          </a:xfrm>
          <a:prstGeom prst="roundRect">
            <a:avLst>
              <a:gd name="adj" fmla="val 24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2434997" y="3398989"/>
            <a:ext cx="9577064" cy="714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6" name="Рисунок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67" y="3539487"/>
            <a:ext cx="429881" cy="429882"/>
          </a:xfrm>
          <a:prstGeom prst="rect">
            <a:avLst/>
          </a:prstGeom>
        </p:spPr>
      </p:pic>
      <p:sp>
        <p:nvSpPr>
          <p:cNvPr id="127" name="Овал 126">
            <a:hlinkClick r:id="rId2" action="ppaction://hlinksldjump"/>
          </p:cNvPr>
          <p:cNvSpPr/>
          <p:nvPr/>
        </p:nvSpPr>
        <p:spPr>
          <a:xfrm>
            <a:off x="12529492" y="2185135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8" name="Рисунок 12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552" y="2420194"/>
            <a:ext cx="429881" cy="429882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344216" y="4521267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Москва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344215" y="5201854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Санкт-Петербург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344215" y="5873470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Новосибирск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575169" y="3568817"/>
            <a:ext cx="412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Белгород (Белгородская область)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344215" y="6553676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Екатеринбург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555407" y="4508668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Воронеж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555406" y="5201854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Казань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555406" y="5879407"/>
            <a:ext cx="234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Курск</a:t>
            </a:r>
          </a:p>
        </p:txBody>
      </p:sp>
    </p:spTree>
    <p:extLst>
      <p:ext uri="{BB962C8B-B14F-4D97-AF65-F5344CB8AC3E}">
        <p14:creationId xmlns:p14="http://schemas.microsoft.com/office/powerpoint/2010/main" val="28319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4401800" cy="1327357"/>
          </a:xfrm>
          <a:prstGeom prst="rect">
            <a:avLst/>
          </a:prstGeom>
          <a:gradFill flip="none" rotWithShape="1">
            <a:gsLst>
              <a:gs pos="0">
                <a:srgbClr val="106AD2">
                  <a:lumMod val="80000"/>
                  <a:alpha val="72000"/>
                </a:srgbClr>
              </a:gs>
              <a:gs pos="15000">
                <a:srgbClr val="7030A0">
                  <a:lumMod val="88000"/>
                  <a:lumOff val="12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кругленный прямоугольник 48">
            <a:hlinkClick r:id="rId2" action="ppaction://hlinksldjump"/>
          </p:cNvPr>
          <p:cNvSpPr/>
          <p:nvPr/>
        </p:nvSpPr>
        <p:spPr>
          <a:xfrm>
            <a:off x="344595" y="315138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1508" y="331730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Опыт работы</a:t>
            </a:r>
          </a:p>
        </p:txBody>
      </p:sp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7" y="3809837"/>
            <a:ext cx="414967" cy="4149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8" y="4247621"/>
            <a:ext cx="414967" cy="41496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800239" y="3832650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 опытом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00239" y="4247616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Без опыта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8389" y="477322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График работы</a:t>
            </a:r>
          </a:p>
        </p:txBody>
      </p:sp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2" y="5275257"/>
            <a:ext cx="414967" cy="414967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1" y="5842627"/>
            <a:ext cx="414967" cy="414967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0" y="6409611"/>
            <a:ext cx="414967" cy="414967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" y="6983001"/>
            <a:ext cx="414967" cy="414967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54564" y="5298073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Полный день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1127" y="5865440"/>
            <a:ext cx="20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Сменный график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1128" y="6432426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Гибкий график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71127" y="7005816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Вахтовый метод</a:t>
            </a:r>
          </a:p>
        </p:txBody>
      </p:sp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" y="7575847"/>
            <a:ext cx="414967" cy="414967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871123" y="7598663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Удалённая работа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2568" y="8227586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Сортировать</a:t>
            </a:r>
          </a:p>
        </p:txBody>
      </p:sp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" y="8731644"/>
            <a:ext cx="414967" cy="414967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" y="9195799"/>
            <a:ext cx="414967" cy="414967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850282" y="8754460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прошлый месяц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50282" y="9218615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этот месяц</a:t>
            </a:r>
          </a:p>
        </p:txBody>
      </p:sp>
      <p:sp>
        <p:nvSpPr>
          <p:cNvPr id="144" name="Блок-схема: альтернативный процесс 143"/>
          <p:cNvSpPr/>
          <p:nvPr/>
        </p:nvSpPr>
        <p:spPr>
          <a:xfrm>
            <a:off x="390745" y="10079242"/>
            <a:ext cx="2888299" cy="576063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Применить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7" name="Блок-схема: альтернативный процесс 146">
            <a:hlinkClick r:id="" action="ppaction://noaction"/>
          </p:cNvPr>
          <p:cNvSpPr/>
          <p:nvPr/>
        </p:nvSpPr>
        <p:spPr>
          <a:xfrm>
            <a:off x="390745" y="10784218"/>
            <a:ext cx="2888299" cy="57606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Сбросить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3" name="Скругленный прямоугольник 152">
            <a:hlinkClick r:id="rId4" action="ppaction://hlinksldjump"/>
          </p:cNvPr>
          <p:cNvSpPr/>
          <p:nvPr/>
        </p:nvSpPr>
        <p:spPr>
          <a:xfrm>
            <a:off x="4114963" y="1673201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/>
          <p:cNvSpPr/>
          <p:nvPr/>
        </p:nvSpPr>
        <p:spPr>
          <a:xfrm>
            <a:off x="4492241" y="2898581"/>
            <a:ext cx="72009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Прием 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товара…</a:t>
            </a:r>
            <a:endParaRPr lang="ru-RU" sz="1600" dirty="0"/>
          </a:p>
        </p:txBody>
      </p:sp>
      <p:sp>
        <p:nvSpPr>
          <p:cNvPr id="157" name="Скругленный прямоугольник 156">
            <a:hlinkClick r:id="rId4" action="ppaction://hlinksldjump"/>
          </p:cNvPr>
          <p:cNvSpPr/>
          <p:nvPr/>
        </p:nvSpPr>
        <p:spPr>
          <a:xfrm>
            <a:off x="4619019" y="3612118"/>
            <a:ext cx="1696059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159" name="TextBox 158">
            <a:hlinkClick r:id="rId4" action="ppaction://hlinksldjump"/>
          </p:cNvPr>
          <p:cNvSpPr txBox="1"/>
          <p:nvPr/>
        </p:nvSpPr>
        <p:spPr>
          <a:xfrm>
            <a:off x="4486149" y="4397569"/>
            <a:ext cx="46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64, д 10, стр 1А </a:t>
            </a:r>
            <a:endParaRPr lang="ru-RU" sz="1800" dirty="0"/>
          </a:p>
        </p:txBody>
      </p:sp>
      <p:sp>
        <p:nvSpPr>
          <p:cNvPr id="160" name="Скругленный прямоугольник 159">
            <a:hlinkClick r:id="rId4" action="ppaction://hlinksldjump"/>
          </p:cNvPr>
          <p:cNvSpPr/>
          <p:nvPr/>
        </p:nvSpPr>
        <p:spPr>
          <a:xfrm>
            <a:off x="6491227" y="3612118"/>
            <a:ext cx="2206073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sp>
        <p:nvSpPr>
          <p:cNvPr id="161" name="TextBox 160">
            <a:hlinkClick r:id="rId4" action="ppaction://hlinksldjump"/>
          </p:cNvPr>
          <p:cNvSpPr txBox="1"/>
          <p:nvPr/>
        </p:nvSpPr>
        <p:spPr>
          <a:xfrm>
            <a:off x="4486149" y="1798202"/>
            <a:ext cx="32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Продавец кассир</a:t>
            </a:r>
            <a:endParaRPr lang="ru-RU" sz="2400" b="1" dirty="0"/>
          </a:p>
        </p:txBody>
      </p:sp>
      <p:sp>
        <p:nvSpPr>
          <p:cNvPr id="162" name="TextBox 161">
            <a:hlinkClick r:id="rId4" action="ppaction://hlinksldjump"/>
          </p:cNvPr>
          <p:cNvSpPr txBox="1"/>
          <p:nvPr/>
        </p:nvSpPr>
        <p:spPr>
          <a:xfrm>
            <a:off x="4486149" y="2369209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15 000р до 25 000р</a:t>
            </a:r>
            <a:endParaRPr lang="ru-RU" sz="1800" dirty="0"/>
          </a:p>
        </p:txBody>
      </p:sp>
      <p:sp>
        <p:nvSpPr>
          <p:cNvPr id="163" name="TextBox 162">
            <a:hlinkClick r:id="rId4" action="ppaction://hlinksldjump"/>
          </p:cNvPr>
          <p:cNvSpPr txBox="1"/>
          <p:nvPr/>
        </p:nvSpPr>
        <p:spPr>
          <a:xfrm>
            <a:off x="4486149" y="4075642"/>
            <a:ext cx="214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BURGER KING</a:t>
            </a:r>
            <a:endParaRPr lang="ru-RU" sz="2000" b="1" dirty="0"/>
          </a:p>
        </p:txBody>
      </p:sp>
      <p:sp>
        <p:nvSpPr>
          <p:cNvPr id="3" name="Скругленный прямоугольник 2">
            <a:hlinkClick r:id="rId5" action="ppaction://hlinksldjump"/>
          </p:cNvPr>
          <p:cNvSpPr/>
          <p:nvPr/>
        </p:nvSpPr>
        <p:spPr>
          <a:xfrm>
            <a:off x="8641060" y="368506"/>
            <a:ext cx="1944216" cy="584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Белгород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48" name="Скругленный прямоугольник 47">
            <a:hlinkClick r:id="rId6" action="ppaction://hlinksldjump"/>
          </p:cNvPr>
          <p:cNvSpPr/>
          <p:nvPr/>
        </p:nvSpPr>
        <p:spPr>
          <a:xfrm>
            <a:off x="10975267" y="368505"/>
            <a:ext cx="3024264" cy="58461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Вход и регистрация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1" name="Скругленный прямоугольник 50">
            <a:hlinkClick r:id="rId4" action="ppaction://hlinksldjump"/>
          </p:cNvPr>
          <p:cNvSpPr/>
          <p:nvPr/>
        </p:nvSpPr>
        <p:spPr>
          <a:xfrm>
            <a:off x="4114963" y="5389965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>
            <a:hlinkClick r:id="rId4" action="ppaction://hlinksldjump"/>
          </p:cNvPr>
          <p:cNvSpPr/>
          <p:nvPr/>
        </p:nvSpPr>
        <p:spPr>
          <a:xfrm>
            <a:off x="4114963" y="9106729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4596" y="1679418"/>
            <a:ext cx="3039880" cy="55739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bg1">
                    <a:lumMod val="65000"/>
                  </a:schemeClr>
                </a:solidFill>
              </a:rPr>
              <a:t>Поиск </a:t>
            </a:r>
            <a:r>
              <a:rPr lang="ru-RU" sz="1800" b="1" dirty="0" smtClean="0">
                <a:solidFill>
                  <a:schemeClr val="bg1">
                    <a:lumMod val="65000"/>
                  </a:schemeClr>
                </a:solidFill>
              </a:rPr>
              <a:t>вакансий</a:t>
            </a:r>
            <a:endParaRPr lang="ru-RU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396476" y="2990508"/>
            <a:ext cx="2988000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Блок-схема: узел 54"/>
          <p:cNvSpPr/>
          <p:nvPr/>
        </p:nvSpPr>
        <p:spPr>
          <a:xfrm>
            <a:off x="616834" y="2882496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288217" y="2453317"/>
            <a:ext cx="331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Зарплата от                     15000 Р</a:t>
            </a:r>
            <a:endParaRPr lang="ru-RU" sz="18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" y="-22371"/>
            <a:ext cx="14401799" cy="1820242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3672508" y="3041353"/>
            <a:ext cx="7095655" cy="5472608"/>
          </a:xfrm>
          <a:prstGeom prst="roundRect">
            <a:avLst>
              <a:gd name="adj" fmla="val 27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5" name="Скругленный прямоугольник 44">
            <a:hlinkClick r:id="rId7" action="ppaction://hlinksldjump"/>
          </p:cNvPr>
          <p:cNvSpPr/>
          <p:nvPr/>
        </p:nvSpPr>
        <p:spPr>
          <a:xfrm>
            <a:off x="4643748" y="6215197"/>
            <a:ext cx="5134023" cy="60392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Подтвердить</a:t>
            </a:r>
            <a:endParaRPr lang="ru-R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536604" y="7202006"/>
            <a:ext cx="516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Авторизуясь, Вы принимаете </a:t>
            </a:r>
            <a:r>
              <a:rPr lang="ru-RU" sz="1600" u="sng" dirty="0">
                <a:solidFill>
                  <a:srgbClr val="64038B"/>
                </a:solidFill>
              </a:rPr>
              <a:t>условия пользовательского соглашения</a:t>
            </a:r>
            <a:r>
              <a:rPr lang="ru-RU" sz="1600" dirty="0"/>
              <a:t> и </a:t>
            </a:r>
            <a:r>
              <a:rPr lang="ru-RU" sz="1600" u="sng" dirty="0">
                <a:solidFill>
                  <a:srgbClr val="64038B"/>
                </a:solidFill>
              </a:rPr>
              <a:t>политики</a:t>
            </a:r>
            <a:r>
              <a:rPr lang="ru-RU" sz="1600" u="sng" dirty="0"/>
              <a:t> </a:t>
            </a:r>
            <a:r>
              <a:rPr lang="ru-RU" sz="1600" u="sng" dirty="0">
                <a:solidFill>
                  <a:srgbClr val="64038B"/>
                </a:solidFill>
              </a:rPr>
              <a:t>конфиденциальности</a:t>
            </a:r>
            <a:r>
              <a:rPr lang="ru-RU" sz="1600" dirty="0"/>
              <a:t>.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6604" y="4668465"/>
            <a:ext cx="518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1800" b="1" dirty="0" smtClean="0"/>
              <a:t>Ваш </a:t>
            </a:r>
            <a:r>
              <a:rPr lang="ru-RU" sz="1800" b="1" dirty="0"/>
              <a:t>номер мобильного телефона</a:t>
            </a:r>
            <a:r>
              <a:rPr lang="ru-RU" sz="1800" b="1" dirty="0" smtClean="0"/>
              <a:t>:</a:t>
            </a:r>
            <a:endParaRPr lang="ru-RU" sz="1800" b="1" dirty="0"/>
          </a:p>
        </p:txBody>
      </p:sp>
      <p:sp>
        <p:nvSpPr>
          <p:cNvPr id="50" name="Овал 49">
            <a:hlinkClick r:id="rId2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3" name="Рисунок 5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2" y="2404563"/>
            <a:ext cx="429881" cy="429882"/>
          </a:xfrm>
          <a:prstGeom prst="rect">
            <a:avLst/>
          </a:prstGeom>
        </p:spPr>
      </p:pic>
      <p:sp>
        <p:nvSpPr>
          <p:cNvPr id="56" name="Скругленный прямоугольник 55"/>
          <p:cNvSpPr/>
          <p:nvPr/>
        </p:nvSpPr>
        <p:spPr>
          <a:xfrm>
            <a:off x="4643748" y="5251459"/>
            <a:ext cx="5134023" cy="60392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891796" y="5368757"/>
            <a:ext cx="331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bg1">
                    <a:lumMod val="75000"/>
                  </a:schemeClr>
                </a:solidFill>
              </a:rPr>
              <a:t>+7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36604" y="3473401"/>
            <a:ext cx="46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b="1" dirty="0" smtClean="0"/>
              <a:t>Вход и регистрация</a:t>
            </a:r>
            <a:endParaRPr lang="ru-RU" sz="2800" b="1" dirty="0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3672508" y="4337497"/>
            <a:ext cx="7095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4401800" cy="1327357"/>
          </a:xfrm>
          <a:prstGeom prst="rect">
            <a:avLst/>
          </a:prstGeom>
          <a:gradFill flip="none" rotWithShape="1">
            <a:gsLst>
              <a:gs pos="0">
                <a:srgbClr val="106AD2">
                  <a:lumMod val="80000"/>
                  <a:alpha val="72000"/>
                </a:srgbClr>
              </a:gs>
              <a:gs pos="15000">
                <a:srgbClr val="7030A0">
                  <a:lumMod val="88000"/>
                  <a:lumOff val="12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кругленный прямоугольник 48">
            <a:hlinkClick r:id="rId2" action="ppaction://hlinksldjump"/>
          </p:cNvPr>
          <p:cNvSpPr/>
          <p:nvPr/>
        </p:nvSpPr>
        <p:spPr>
          <a:xfrm>
            <a:off x="344595" y="315138"/>
            <a:ext cx="2678363" cy="6855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WIONIX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1508" y="331730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Опыт работы</a:t>
            </a:r>
          </a:p>
        </p:txBody>
      </p:sp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7" y="3809837"/>
            <a:ext cx="414967" cy="414967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8" y="4247621"/>
            <a:ext cx="414967" cy="41496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800239" y="3832650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 опытом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00239" y="4247616"/>
            <a:ext cx="131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Без опыта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8389" y="4773223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График работы</a:t>
            </a:r>
          </a:p>
        </p:txBody>
      </p:sp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2" y="5275257"/>
            <a:ext cx="414967" cy="414967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1" y="5842627"/>
            <a:ext cx="414967" cy="414967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0" y="6409611"/>
            <a:ext cx="414967" cy="414967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" y="6983001"/>
            <a:ext cx="414967" cy="414967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54564" y="5298073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Полный день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1127" y="5865440"/>
            <a:ext cx="20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Сменный график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1128" y="6432426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Гибкий график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71127" y="7005816"/>
            <a:ext cx="18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Вахтовый метод</a:t>
            </a:r>
          </a:p>
        </p:txBody>
      </p:sp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" y="7575847"/>
            <a:ext cx="414967" cy="414967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871123" y="7598663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Удалённая работа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2568" y="8227586"/>
            <a:ext cx="169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Сортировать</a:t>
            </a:r>
          </a:p>
        </p:txBody>
      </p:sp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" y="8731644"/>
            <a:ext cx="414967" cy="414967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" y="9195799"/>
            <a:ext cx="414967" cy="414967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850282" y="8754460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прошлый месяц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50282" y="9218615"/>
            <a:ext cx="223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 этот месяц</a:t>
            </a:r>
          </a:p>
        </p:txBody>
      </p:sp>
      <p:sp>
        <p:nvSpPr>
          <p:cNvPr id="144" name="Блок-схема: альтернативный процесс 143"/>
          <p:cNvSpPr/>
          <p:nvPr/>
        </p:nvSpPr>
        <p:spPr>
          <a:xfrm>
            <a:off x="390745" y="10079242"/>
            <a:ext cx="2888299" cy="576063"/>
          </a:xfrm>
          <a:prstGeom prst="flowChartAlternate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Применить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7" name="Блок-схема: альтернативный процесс 146">
            <a:hlinkClick r:id="" action="ppaction://noaction"/>
          </p:cNvPr>
          <p:cNvSpPr/>
          <p:nvPr/>
        </p:nvSpPr>
        <p:spPr>
          <a:xfrm>
            <a:off x="390745" y="10784218"/>
            <a:ext cx="2888299" cy="57606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Сбросить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3" name="Скругленный прямоугольник 152">
            <a:hlinkClick r:id="rId4" action="ppaction://hlinksldjump"/>
          </p:cNvPr>
          <p:cNvSpPr/>
          <p:nvPr/>
        </p:nvSpPr>
        <p:spPr>
          <a:xfrm>
            <a:off x="4114963" y="1673201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/>
          <p:cNvSpPr/>
          <p:nvPr/>
        </p:nvSpPr>
        <p:spPr>
          <a:xfrm>
            <a:off x="4492241" y="2898581"/>
            <a:ext cx="72009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tratos"/>
              </a:rPr>
              <a:t>Работа на кассе, обслуживание покупателей в зале. Прием машин, выкладка </a:t>
            </a:r>
            <a:r>
              <a:rPr lang="ru-RU" sz="1600" dirty="0" smtClean="0">
                <a:solidFill>
                  <a:srgbClr val="000000"/>
                </a:solidFill>
                <a:latin typeface="Stratos"/>
              </a:rPr>
              <a:t>товара…</a:t>
            </a:r>
            <a:endParaRPr lang="ru-RU" sz="1600" dirty="0"/>
          </a:p>
        </p:txBody>
      </p:sp>
      <p:sp>
        <p:nvSpPr>
          <p:cNvPr id="157" name="Скругленный прямоугольник 156">
            <a:hlinkClick r:id="rId4" action="ppaction://hlinksldjump"/>
          </p:cNvPr>
          <p:cNvSpPr/>
          <p:nvPr/>
        </p:nvSpPr>
        <p:spPr>
          <a:xfrm>
            <a:off x="4619019" y="3612118"/>
            <a:ext cx="1696059" cy="38891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92D050"/>
                </a:solidFill>
              </a:rPr>
              <a:t>Без опыта</a:t>
            </a:r>
          </a:p>
        </p:txBody>
      </p:sp>
      <p:sp>
        <p:nvSpPr>
          <p:cNvPr id="159" name="TextBox 158">
            <a:hlinkClick r:id="rId4" action="ppaction://hlinksldjump"/>
          </p:cNvPr>
          <p:cNvSpPr txBox="1"/>
          <p:nvPr/>
        </p:nvSpPr>
        <p:spPr>
          <a:xfrm>
            <a:off x="4486149" y="4397569"/>
            <a:ext cx="46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</a:t>
            </a:r>
            <a:r>
              <a:rPr lang="ru-RU" sz="1800" dirty="0"/>
              <a:t> </a:t>
            </a:r>
            <a:r>
              <a:rPr lang="ru-RU" sz="1800" dirty="0" smtClean="0"/>
              <a:t>Белгород, ул Щорса 64, д 10, стр 1А </a:t>
            </a:r>
            <a:endParaRPr lang="ru-RU" sz="1800" dirty="0"/>
          </a:p>
        </p:txBody>
      </p:sp>
      <p:sp>
        <p:nvSpPr>
          <p:cNvPr id="160" name="Скругленный прямоугольник 159">
            <a:hlinkClick r:id="rId4" action="ppaction://hlinksldjump"/>
          </p:cNvPr>
          <p:cNvSpPr/>
          <p:nvPr/>
        </p:nvSpPr>
        <p:spPr>
          <a:xfrm>
            <a:off x="6491227" y="3612118"/>
            <a:ext cx="2206073" cy="388919"/>
          </a:xfrm>
          <a:prstGeom prst="roundRect">
            <a:avLst/>
          </a:prstGeom>
          <a:noFill/>
          <a:ln>
            <a:solidFill>
              <a:srgbClr val="DE5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DE50B5"/>
                </a:solidFill>
              </a:rPr>
              <a:t>Полный день</a:t>
            </a:r>
          </a:p>
        </p:txBody>
      </p:sp>
      <p:sp>
        <p:nvSpPr>
          <p:cNvPr id="161" name="TextBox 160">
            <a:hlinkClick r:id="rId4" action="ppaction://hlinksldjump"/>
          </p:cNvPr>
          <p:cNvSpPr txBox="1"/>
          <p:nvPr/>
        </p:nvSpPr>
        <p:spPr>
          <a:xfrm>
            <a:off x="4486149" y="1798202"/>
            <a:ext cx="32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Продавец кассир</a:t>
            </a:r>
            <a:endParaRPr lang="ru-RU" sz="2400" b="1" dirty="0"/>
          </a:p>
        </p:txBody>
      </p:sp>
      <p:sp>
        <p:nvSpPr>
          <p:cNvPr id="162" name="TextBox 161">
            <a:hlinkClick r:id="rId4" action="ppaction://hlinksldjump"/>
          </p:cNvPr>
          <p:cNvSpPr txBox="1"/>
          <p:nvPr/>
        </p:nvSpPr>
        <p:spPr>
          <a:xfrm>
            <a:off x="4486149" y="2369209"/>
            <a:ext cx="28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От 15 000р до 25 000р</a:t>
            </a:r>
            <a:endParaRPr lang="ru-RU" sz="1800" dirty="0"/>
          </a:p>
        </p:txBody>
      </p:sp>
      <p:sp>
        <p:nvSpPr>
          <p:cNvPr id="163" name="TextBox 162">
            <a:hlinkClick r:id="rId4" action="ppaction://hlinksldjump"/>
          </p:cNvPr>
          <p:cNvSpPr txBox="1"/>
          <p:nvPr/>
        </p:nvSpPr>
        <p:spPr>
          <a:xfrm>
            <a:off x="4486149" y="4075642"/>
            <a:ext cx="214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BURGER KING</a:t>
            </a:r>
            <a:endParaRPr lang="ru-RU" sz="2000" b="1" dirty="0"/>
          </a:p>
        </p:txBody>
      </p:sp>
      <p:sp>
        <p:nvSpPr>
          <p:cNvPr id="3" name="Скругленный прямоугольник 2">
            <a:hlinkClick r:id="rId5" action="ppaction://hlinksldjump"/>
          </p:cNvPr>
          <p:cNvSpPr/>
          <p:nvPr/>
        </p:nvSpPr>
        <p:spPr>
          <a:xfrm>
            <a:off x="8641060" y="368506"/>
            <a:ext cx="1944216" cy="584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Белгород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48" name="Скругленный прямоугольник 47">
            <a:hlinkClick r:id="rId6" action="ppaction://hlinksldjump"/>
          </p:cNvPr>
          <p:cNvSpPr/>
          <p:nvPr/>
        </p:nvSpPr>
        <p:spPr>
          <a:xfrm>
            <a:off x="10975267" y="368505"/>
            <a:ext cx="3024264" cy="58461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Вход и регистрация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1" name="Скругленный прямоугольник 50">
            <a:hlinkClick r:id="rId4" action="ppaction://hlinksldjump"/>
          </p:cNvPr>
          <p:cNvSpPr/>
          <p:nvPr/>
        </p:nvSpPr>
        <p:spPr>
          <a:xfrm>
            <a:off x="4114963" y="5389965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>
            <a:hlinkClick r:id="rId4" action="ppaction://hlinksldjump"/>
          </p:cNvPr>
          <p:cNvSpPr/>
          <p:nvPr/>
        </p:nvSpPr>
        <p:spPr>
          <a:xfrm>
            <a:off x="4114963" y="9106729"/>
            <a:ext cx="9884568" cy="339483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4596" y="1679418"/>
            <a:ext cx="3039880" cy="55739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bg1">
                    <a:lumMod val="65000"/>
                  </a:schemeClr>
                </a:solidFill>
              </a:rPr>
              <a:t>Поиск </a:t>
            </a:r>
            <a:r>
              <a:rPr lang="ru-RU" sz="1800" b="1" dirty="0" smtClean="0">
                <a:solidFill>
                  <a:schemeClr val="bg1">
                    <a:lumMod val="65000"/>
                  </a:schemeClr>
                </a:solidFill>
              </a:rPr>
              <a:t>вакансий</a:t>
            </a:r>
            <a:endParaRPr lang="ru-RU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396476" y="2990508"/>
            <a:ext cx="2988000" cy="0"/>
          </a:xfrm>
          <a:prstGeom prst="line">
            <a:avLst/>
          </a:prstGeom>
          <a:ln w="825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Блок-схема: узел 54"/>
          <p:cNvSpPr/>
          <p:nvPr/>
        </p:nvSpPr>
        <p:spPr>
          <a:xfrm>
            <a:off x="616834" y="2882496"/>
            <a:ext cx="216024" cy="2160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0000" sy="90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288217" y="2453317"/>
            <a:ext cx="331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Зарплата от                     15000 Р</a:t>
            </a:r>
            <a:endParaRPr lang="ru-RU" sz="18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" y="-22371"/>
            <a:ext cx="14401799" cy="1820242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3672508" y="3041353"/>
            <a:ext cx="7095655" cy="5472608"/>
          </a:xfrm>
          <a:prstGeom prst="roundRect">
            <a:avLst>
              <a:gd name="adj" fmla="val 27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5" name="Скругленный прямоугольник 44">
            <a:hlinkClick r:id="rId7" action="ppaction://hlinksldjump"/>
          </p:cNvPr>
          <p:cNvSpPr/>
          <p:nvPr/>
        </p:nvSpPr>
        <p:spPr>
          <a:xfrm>
            <a:off x="4643748" y="6215197"/>
            <a:ext cx="2112191" cy="60392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Подтвердить</a:t>
            </a:r>
            <a:endParaRPr lang="ru-RU" sz="2000" b="1" dirty="0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959598" y="6216307"/>
            <a:ext cx="2818173" cy="60392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Выслать ещё раз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6604" y="7202006"/>
            <a:ext cx="516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Авторизуясь, Вы принимаете </a:t>
            </a:r>
            <a:r>
              <a:rPr lang="ru-RU" sz="1600" u="sng" dirty="0">
                <a:solidFill>
                  <a:srgbClr val="64038B"/>
                </a:solidFill>
              </a:rPr>
              <a:t>условия пользовательского соглашения</a:t>
            </a:r>
            <a:r>
              <a:rPr lang="ru-RU" sz="1600" dirty="0"/>
              <a:t> и </a:t>
            </a:r>
            <a:r>
              <a:rPr lang="ru-RU" sz="1600" u="sng" dirty="0">
                <a:solidFill>
                  <a:srgbClr val="64038B"/>
                </a:solidFill>
              </a:rPr>
              <a:t>политики</a:t>
            </a:r>
            <a:r>
              <a:rPr lang="ru-RU" sz="1600" u="sng" dirty="0"/>
              <a:t> </a:t>
            </a:r>
            <a:r>
              <a:rPr lang="ru-RU" sz="1600" u="sng" dirty="0">
                <a:solidFill>
                  <a:srgbClr val="64038B"/>
                </a:solidFill>
              </a:rPr>
              <a:t>конфиденциальности</a:t>
            </a:r>
            <a:r>
              <a:rPr lang="ru-RU" sz="1600" dirty="0"/>
              <a:t>.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36604" y="4668465"/>
            <a:ext cx="518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1800" b="1" dirty="0" smtClean="0"/>
              <a:t>Введите код из </a:t>
            </a:r>
            <a:r>
              <a:rPr lang="en-US" sz="1800" b="1" dirty="0" smtClean="0"/>
              <a:t>SMS</a:t>
            </a:r>
            <a:r>
              <a:rPr lang="ru-RU" sz="1800" b="1" dirty="0" smtClean="0"/>
              <a:t>:</a:t>
            </a:r>
            <a:endParaRPr lang="ru-RU" sz="1800" b="1" dirty="0"/>
          </a:p>
        </p:txBody>
      </p:sp>
      <p:sp>
        <p:nvSpPr>
          <p:cNvPr id="53" name="Овал 52">
            <a:hlinkClick r:id="rId6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" name="Рисунок 5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2" y="2404563"/>
            <a:ext cx="429881" cy="429882"/>
          </a:xfrm>
          <a:prstGeom prst="rect">
            <a:avLst/>
          </a:prstGeom>
        </p:spPr>
      </p:pic>
      <p:sp>
        <p:nvSpPr>
          <p:cNvPr id="58" name="Скругленный прямоугольник 57"/>
          <p:cNvSpPr/>
          <p:nvPr/>
        </p:nvSpPr>
        <p:spPr>
          <a:xfrm>
            <a:off x="4643748" y="5251459"/>
            <a:ext cx="5134023" cy="60392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91796" y="5368757"/>
            <a:ext cx="331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220167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36604" y="3473401"/>
            <a:ext cx="46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b="1" dirty="0" smtClean="0"/>
              <a:t>Подтвердите номер</a:t>
            </a:r>
            <a:endParaRPr lang="ru-RU" sz="2800" b="1" dirty="0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3672508" y="4337497"/>
            <a:ext cx="7095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0"/>
          <p:cNvSpPr/>
          <p:nvPr/>
        </p:nvSpPr>
        <p:spPr>
          <a:xfrm>
            <a:off x="3672508" y="3185369"/>
            <a:ext cx="7095655" cy="7416824"/>
          </a:xfrm>
          <a:prstGeom prst="roundRect">
            <a:avLst>
              <a:gd name="adj" fmla="val 196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344916" y="5273599"/>
            <a:ext cx="2572853" cy="4215919"/>
          </a:xfrm>
          <a:prstGeom prst="roundRect">
            <a:avLst>
              <a:gd name="adj" fmla="val 60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912869" y="371678"/>
            <a:ext cx="67687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СТРАНИЦА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ВЫБОРА ТИПА ПРОФИЛЯ</a:t>
            </a:r>
            <a:r>
              <a:rPr lang="en-US" dirty="0" smtClean="0">
                <a:solidFill>
                  <a:srgbClr val="FF0000"/>
                </a:solidFill>
              </a:rPr>
              <a:t> (PROFILE 1</a:t>
            </a:r>
            <a:r>
              <a:rPr lang="ru-RU" dirty="0" smtClean="0">
                <a:solidFill>
                  <a:srgbClr val="FF0000"/>
                </a:solidFill>
              </a:rPr>
              <a:t>/2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556039" y="5273600"/>
            <a:ext cx="2572853" cy="4215919"/>
          </a:xfrm>
          <a:prstGeom prst="roundRect">
            <a:avLst>
              <a:gd name="adj" fmla="val 60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>
            <a:hlinkClick r:id="rId2" action="ppaction://hlinksldjump"/>
          </p:cNvPr>
          <p:cNvSpPr/>
          <p:nvPr/>
        </p:nvSpPr>
        <p:spPr>
          <a:xfrm>
            <a:off x="4722149" y="8874001"/>
            <a:ext cx="2240632" cy="405468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Выбрать</a:t>
            </a:r>
            <a:endParaRPr lang="ru-RU" sz="1800" b="1" dirty="0"/>
          </a:p>
        </p:txBody>
      </p:sp>
      <p:sp>
        <p:nvSpPr>
          <p:cNvPr id="22" name="TextBox 9"/>
          <p:cNvSpPr txBox="1"/>
          <p:nvPr/>
        </p:nvSpPr>
        <p:spPr>
          <a:xfrm>
            <a:off x="4412880" y="3598253"/>
            <a:ext cx="6028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32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4655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698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310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61638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3966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46293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38621" algn="l" defTabSz="158465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Для регистрации выберите тип профиля</a:t>
            </a:r>
            <a:endParaRPr lang="ru-RU" sz="28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556039" y="6281713"/>
            <a:ext cx="2572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344916" y="6274266"/>
            <a:ext cx="2572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22385" y="557760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Соискатель</a:t>
            </a:r>
            <a:endParaRPr lang="ru-RU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62387" y="5577602"/>
            <a:ext cx="1737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Работодатель</a:t>
            </a:r>
            <a:endParaRPr lang="ru-RU" sz="2000" b="1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V="1">
            <a:off x="4722149" y="6722145"/>
            <a:ext cx="2240632" cy="20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722149" y="7154192"/>
            <a:ext cx="22406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7515227" y="6722145"/>
            <a:ext cx="2240632" cy="20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7515227" y="7140397"/>
            <a:ext cx="2240632" cy="20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7511026" y="7575110"/>
            <a:ext cx="2240632" cy="20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4722149" y="7577183"/>
            <a:ext cx="2240632" cy="20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4722149" y="8009847"/>
            <a:ext cx="2240632" cy="20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7511026" y="8012999"/>
            <a:ext cx="2240632" cy="20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20" y="6342674"/>
            <a:ext cx="318511" cy="318511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55" y="6781498"/>
            <a:ext cx="318511" cy="318511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19" y="7206105"/>
            <a:ext cx="318511" cy="318511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93" y="7640146"/>
            <a:ext cx="318511" cy="318511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0" y="6781784"/>
            <a:ext cx="318511" cy="318511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28" y="7636895"/>
            <a:ext cx="318511" cy="318511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0" y="6342673"/>
            <a:ext cx="318511" cy="318511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29" y="7201789"/>
            <a:ext cx="318511" cy="318511"/>
          </a:xfrm>
          <a:prstGeom prst="rect">
            <a:avLst/>
          </a:prstGeom>
        </p:spPr>
      </p:pic>
      <p:sp>
        <p:nvSpPr>
          <p:cNvPr id="50" name="Овал 49">
            <a:hlinkClick r:id="rId4" action="ppaction://hlinksldjump"/>
          </p:cNvPr>
          <p:cNvSpPr/>
          <p:nvPr/>
        </p:nvSpPr>
        <p:spPr>
          <a:xfrm>
            <a:off x="10854272" y="2169504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" name="Рисунок 5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32" y="2404563"/>
            <a:ext cx="429881" cy="429882"/>
          </a:xfrm>
          <a:prstGeom prst="rect">
            <a:avLst/>
          </a:prstGeom>
        </p:spPr>
      </p:pic>
      <p:sp>
        <p:nvSpPr>
          <p:cNvPr id="33" name="Скругленный прямоугольник 32">
            <a:hlinkClick r:id="rId6" action="ppaction://hlinksldjump"/>
          </p:cNvPr>
          <p:cNvSpPr/>
          <p:nvPr/>
        </p:nvSpPr>
        <p:spPr>
          <a:xfrm>
            <a:off x="7511026" y="8874001"/>
            <a:ext cx="2240632" cy="405468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 smtClean="0"/>
              <a:t>Выбрать</a:t>
            </a:r>
            <a:endParaRPr lang="ru-RU" sz="1800" b="1" dirty="0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V="1">
            <a:off x="4716593" y="8436308"/>
            <a:ext cx="2240632" cy="20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37" y="8066607"/>
            <a:ext cx="318511" cy="318511"/>
          </a:xfrm>
          <a:prstGeom prst="rect">
            <a:avLst/>
          </a:prstGeom>
        </p:spPr>
      </p:pic>
      <p:cxnSp>
        <p:nvCxnSpPr>
          <p:cNvPr id="53" name="Прямая соединительная линия 52"/>
          <p:cNvCxnSpPr/>
          <p:nvPr/>
        </p:nvCxnSpPr>
        <p:spPr>
          <a:xfrm flipV="1">
            <a:off x="7520749" y="8433004"/>
            <a:ext cx="2240632" cy="20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51" y="8056900"/>
            <a:ext cx="318511" cy="318511"/>
          </a:xfrm>
          <a:prstGeom prst="rect">
            <a:avLst/>
          </a:prstGeom>
        </p:spPr>
      </p:pic>
      <p:cxnSp>
        <p:nvCxnSpPr>
          <p:cNvPr id="55" name="Прямая соединительная линия 54"/>
          <p:cNvCxnSpPr/>
          <p:nvPr/>
        </p:nvCxnSpPr>
        <p:spPr>
          <a:xfrm>
            <a:off x="3672508" y="4769545"/>
            <a:ext cx="7095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7380</TotalTime>
  <Words>2661</Words>
  <Application>Microsoft Office PowerPoint</Application>
  <PresentationFormat>Произвольный</PresentationFormat>
  <Paragraphs>1005</Paragraphs>
  <Slides>38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Calibri</vt:lpstr>
      <vt:lpstr>Stratos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Пользователь Windows</cp:lastModifiedBy>
  <cp:revision>469</cp:revision>
  <dcterms:created xsi:type="dcterms:W3CDTF">2018-06-10T18:08:40Z</dcterms:created>
  <dcterms:modified xsi:type="dcterms:W3CDTF">2019-05-22T08:45:07Z</dcterms:modified>
</cp:coreProperties>
</file>