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08" r:id="rId2"/>
    <p:sldId id="307" r:id="rId3"/>
    <p:sldId id="263" r:id="rId4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ECDBD7-4E1F-496D-B6F2-54A702A40D24}">
          <p14:sldIdLst>
            <p14:sldId id="308"/>
            <p14:sldId id="307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81C"/>
    <a:srgbClr val="424D58"/>
    <a:srgbClr val="005EB8"/>
    <a:srgbClr val="FFFFFF"/>
    <a:srgbClr val="C02050"/>
    <a:srgbClr val="00A050"/>
    <a:srgbClr val="E8F4F0"/>
    <a:srgbClr val="702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38F4AE-0C24-4E4D-BCD3-C4E2B2C9AD01}" v="48" dt="2018-08-15T10:53:50.4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710" autoAdjust="0"/>
  </p:normalViewPr>
  <p:slideViewPr>
    <p:cSldViewPr>
      <p:cViewPr varScale="1">
        <p:scale>
          <a:sx n="159" d="100"/>
          <a:sy n="159" d="100"/>
        </p:scale>
        <p:origin x="156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946" y="-9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iller" userId="39c17a66-1640-418a-94f3-155da949b813" providerId="ADAL" clId="{BB38F4AE-0C24-4E4D-BCD3-C4E2B2C9AD01}"/>
    <pc:docChg chg="custSel modSld">
      <pc:chgData name="Jeffrey Miller" userId="39c17a66-1640-418a-94f3-155da949b813" providerId="ADAL" clId="{BB38F4AE-0C24-4E4D-BCD3-C4E2B2C9AD01}" dt="2018-08-15T10:53:50.436" v="47" actId="478"/>
      <pc:docMkLst>
        <pc:docMk/>
      </pc:docMkLst>
      <pc:sldChg chg="delSp modSp">
        <pc:chgData name="Jeffrey Miller" userId="39c17a66-1640-418a-94f3-155da949b813" providerId="ADAL" clId="{BB38F4AE-0C24-4E4D-BCD3-C4E2B2C9AD01}" dt="2018-08-15T10:53:50.436" v="47" actId="478"/>
        <pc:sldMkLst>
          <pc:docMk/>
          <pc:sldMk cId="1386429576" sldId="263"/>
        </pc:sldMkLst>
        <pc:spChg chg="del">
          <ac:chgData name="Jeffrey Miller" userId="39c17a66-1640-418a-94f3-155da949b813" providerId="ADAL" clId="{BB38F4AE-0C24-4E4D-BCD3-C4E2B2C9AD01}" dt="2018-08-15T10:53:50.436" v="47" actId="478"/>
          <ac:spMkLst>
            <pc:docMk/>
            <pc:sldMk cId="1386429576" sldId="263"/>
            <ac:spMk id="16" creationId="{A7A3EC37-841E-4642-905F-C4A8E89DEB45}"/>
          </ac:spMkLst>
        </pc:spChg>
        <pc:spChg chg="mod">
          <ac:chgData name="Jeffrey Miller" userId="39c17a66-1640-418a-94f3-155da949b813" providerId="ADAL" clId="{BB38F4AE-0C24-4E4D-BCD3-C4E2B2C9AD01}" dt="2018-08-15T10:53:46.103" v="46"/>
          <ac:spMkLst>
            <pc:docMk/>
            <pc:sldMk cId="1386429576" sldId="263"/>
            <ac:spMk id="29" creationId="{F1900CC0-9610-4479-A9A1-1A56A7BA4F2A}"/>
          </ac:spMkLst>
        </pc:spChg>
      </pc:sldChg>
    </pc:docChg>
  </pc:docChgLst>
  <pc:docChgLst>
    <pc:chgData name="Jeffrey Miller" userId="39c17a66-1640-418a-94f3-155da949b813" providerId="ADAL" clId="{755D5540-A03F-4947-A37A-3F83EA2800B4}"/>
    <pc:docChg chg="modSld">
      <pc:chgData name="Jeffrey Miller" userId="39c17a66-1640-418a-94f3-155da949b813" providerId="ADAL" clId="{755D5540-A03F-4947-A37A-3F83EA2800B4}" dt="2018-05-29T09:41:51.784" v="13" actId="1036"/>
      <pc:docMkLst>
        <pc:docMk/>
      </pc:docMkLst>
      <pc:sldChg chg="modSp">
        <pc:chgData name="Jeffrey Miller" userId="39c17a66-1640-418a-94f3-155da949b813" providerId="ADAL" clId="{755D5540-A03F-4947-A37A-3F83EA2800B4}" dt="2018-05-29T09:41:51.784" v="13" actId="1036"/>
        <pc:sldMkLst>
          <pc:docMk/>
          <pc:sldMk cId="923443317" sldId="307"/>
        </pc:sldMkLst>
        <pc:spChg chg="mod">
          <ac:chgData name="Jeffrey Miller" userId="39c17a66-1640-418a-94f3-155da949b813" providerId="ADAL" clId="{755D5540-A03F-4947-A37A-3F83EA2800B4}" dt="2018-05-29T09:41:46.270" v="12" actId="1036"/>
          <ac:spMkLst>
            <pc:docMk/>
            <pc:sldMk cId="923443317" sldId="307"/>
            <ac:spMk id="2" creationId="{18B7AE06-6D7E-47AF-AAFB-772A7E737222}"/>
          </ac:spMkLst>
        </pc:spChg>
        <pc:spChg chg="mod">
          <ac:chgData name="Jeffrey Miller" userId="39c17a66-1640-418a-94f3-155da949b813" providerId="ADAL" clId="{755D5540-A03F-4947-A37A-3F83EA2800B4}" dt="2018-05-29T09:41:31.138" v="10" actId="948"/>
          <ac:spMkLst>
            <pc:docMk/>
            <pc:sldMk cId="923443317" sldId="307"/>
            <ac:spMk id="3" creationId="{1D9DBAF1-75FC-4A8B-85F2-4AD04EBD8367}"/>
          </ac:spMkLst>
        </pc:spChg>
        <pc:picChg chg="mod">
          <ac:chgData name="Jeffrey Miller" userId="39c17a66-1640-418a-94f3-155da949b813" providerId="ADAL" clId="{755D5540-A03F-4947-A37A-3F83EA2800B4}" dt="2018-05-29T09:41:51.784" v="13" actId="1036"/>
          <ac:picMkLst>
            <pc:docMk/>
            <pc:sldMk cId="923443317" sldId="307"/>
            <ac:picMk id="7" creationId="{ECDD96E5-1FBC-480E-B5CE-C317EAC4A1F2}"/>
          </ac:picMkLst>
        </pc:picChg>
      </pc:sldChg>
    </pc:docChg>
  </pc:docChgLst>
  <pc:docChgLst>
    <pc:chgData name="Meg Rowley" userId="e196f2aa-e7ea-4c14-99b3-31bdbc1b7b1b" providerId="ADAL" clId="{49175B12-95F0-4457-85AA-769E9BDEF6E3}"/>
    <pc:docChg chg="custSel addSld delSld modSld modSection">
      <pc:chgData name="Meg Rowley" userId="e196f2aa-e7ea-4c14-99b3-31bdbc1b7b1b" providerId="ADAL" clId="{49175B12-95F0-4457-85AA-769E9BDEF6E3}" dt="2018-05-21T14:56:35.691" v="184" actId="2696"/>
      <pc:docMkLst>
        <pc:docMk/>
      </pc:docMkLst>
      <pc:sldChg chg="modSp">
        <pc:chgData name="Meg Rowley" userId="e196f2aa-e7ea-4c14-99b3-31bdbc1b7b1b" providerId="ADAL" clId="{49175B12-95F0-4457-85AA-769E9BDEF6E3}" dt="2018-05-21T14:55:31.174" v="176" actId="20577"/>
        <pc:sldMkLst>
          <pc:docMk/>
          <pc:sldMk cId="1386429576" sldId="263"/>
        </pc:sldMkLst>
        <pc:spChg chg="mod">
          <ac:chgData name="Meg Rowley" userId="e196f2aa-e7ea-4c14-99b3-31bdbc1b7b1b" providerId="ADAL" clId="{49175B12-95F0-4457-85AA-769E9BDEF6E3}" dt="2018-05-21T14:55:25.110" v="175" actId="14100"/>
          <ac:spMkLst>
            <pc:docMk/>
            <pc:sldMk cId="1386429576" sldId="263"/>
            <ac:spMk id="16" creationId="{A7A3EC37-841E-4642-905F-C4A8E89DEB45}"/>
          </ac:spMkLst>
        </pc:spChg>
        <pc:spChg chg="mod">
          <ac:chgData name="Meg Rowley" userId="e196f2aa-e7ea-4c14-99b3-31bdbc1b7b1b" providerId="ADAL" clId="{49175B12-95F0-4457-85AA-769E9BDEF6E3}" dt="2018-05-21T14:55:31.174" v="176" actId="20577"/>
          <ac:spMkLst>
            <pc:docMk/>
            <pc:sldMk cId="1386429576" sldId="263"/>
            <ac:spMk id="29" creationId="{F1900CC0-9610-4479-A9A1-1A56A7BA4F2A}"/>
          </ac:spMkLst>
        </pc:spChg>
      </pc:sldChg>
      <pc:sldChg chg="modSp">
        <pc:chgData name="Meg Rowley" userId="e196f2aa-e7ea-4c14-99b3-31bdbc1b7b1b" providerId="ADAL" clId="{49175B12-95F0-4457-85AA-769E9BDEF6E3}" dt="2018-05-21T14:54:25.493" v="69" actId="20577"/>
        <pc:sldMkLst>
          <pc:docMk/>
          <pc:sldMk cId="923443317" sldId="307"/>
        </pc:sldMkLst>
        <pc:spChg chg="mod">
          <ac:chgData name="Meg Rowley" userId="e196f2aa-e7ea-4c14-99b3-31bdbc1b7b1b" providerId="ADAL" clId="{49175B12-95F0-4457-85AA-769E9BDEF6E3}" dt="2018-05-21T14:54:25.493" v="69" actId="20577"/>
          <ac:spMkLst>
            <pc:docMk/>
            <pc:sldMk cId="923443317" sldId="307"/>
            <ac:spMk id="2" creationId="{18B7AE06-6D7E-47AF-AAFB-772A7E737222}"/>
          </ac:spMkLst>
        </pc:spChg>
        <pc:spChg chg="mod">
          <ac:chgData name="Meg Rowley" userId="e196f2aa-e7ea-4c14-99b3-31bdbc1b7b1b" providerId="ADAL" clId="{49175B12-95F0-4457-85AA-769E9BDEF6E3}" dt="2018-05-21T14:54:18.890" v="68" actId="20577"/>
          <ac:spMkLst>
            <pc:docMk/>
            <pc:sldMk cId="923443317" sldId="307"/>
            <ac:spMk id="3" creationId="{1D9DBAF1-75FC-4A8B-85F2-4AD04EBD8367}"/>
          </ac:spMkLst>
        </pc:spChg>
      </pc:sldChg>
      <pc:sldChg chg="modSp add">
        <pc:chgData name="Meg Rowley" userId="e196f2aa-e7ea-4c14-99b3-31bdbc1b7b1b" providerId="ADAL" clId="{49175B12-95F0-4457-85AA-769E9BDEF6E3}" dt="2018-05-21T14:56:27.428" v="183" actId="20577"/>
        <pc:sldMkLst>
          <pc:docMk/>
          <pc:sldMk cId="2756081940" sldId="308"/>
        </pc:sldMkLst>
        <pc:spChg chg="mod">
          <ac:chgData name="Meg Rowley" userId="e196f2aa-e7ea-4c14-99b3-31bdbc1b7b1b" providerId="ADAL" clId="{49175B12-95F0-4457-85AA-769E9BDEF6E3}" dt="2018-05-21T14:56:27.428" v="183" actId="20577"/>
          <ac:spMkLst>
            <pc:docMk/>
            <pc:sldMk cId="2756081940" sldId="308"/>
            <ac:spMk id="5" creationId="{0493A77F-2E1E-48EA-9B1D-D74FF7A49BC2}"/>
          </ac:spMkLst>
        </pc:spChg>
        <pc:spChg chg="mod">
          <ac:chgData name="Meg Rowley" userId="e196f2aa-e7ea-4c14-99b3-31bdbc1b7b1b" providerId="ADAL" clId="{49175B12-95F0-4457-85AA-769E9BDEF6E3}" dt="2018-05-21T14:52:10.163" v="48" actId="20577"/>
          <ac:spMkLst>
            <pc:docMk/>
            <pc:sldMk cId="2756081940" sldId="308"/>
            <ac:spMk id="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B4765-A133-4BBE-AAB0-442DBD41A55E}" type="datetimeFigureOut">
              <a:rPr lang="en-GB" smtClean="0"/>
              <a:t>15/08/2018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9907A-72EF-4AD4-9791-159CFE3DD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777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2BA8F-77E7-4D74-8429-FEA15301A487}" type="datetimeFigureOut">
              <a:rPr lang="en-GB" smtClean="0"/>
              <a:t>15/08/2018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D2BE-0D39-469E-8B13-E83FE0E0A27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269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3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4356000"/>
            <a:ext cx="9144000" cy="79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211" y="254736"/>
            <a:ext cx="1198244" cy="947764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6660312" cy="48355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3000" b="1" spc="-4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heading in 30pt Arial Bold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2268000"/>
            <a:ext cx="6660312" cy="44455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100" b="1">
                <a:solidFill>
                  <a:srgbClr val="FFB81C"/>
                </a:solidFill>
              </a:defRPr>
            </a:lvl1pPr>
          </a:lstStyle>
          <a:p>
            <a:r>
              <a:rPr lang="en-US" dirty="0"/>
              <a:t>Subheading in 21pt Arial Bold</a:t>
            </a:r>
            <a:endParaRPr lang="en-GB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44008" y="4464000"/>
            <a:ext cx="3924008" cy="540000"/>
          </a:xfrm>
        </p:spPr>
        <p:txBody>
          <a:bodyPr lIns="0" tIns="0" rIns="0" bIns="0">
            <a:normAutofit/>
          </a:bodyPr>
          <a:lstStyle>
            <a:lvl1pPr marL="0" indent="0" algn="r">
              <a:buNone/>
              <a:defRPr sz="1500"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Presented by… in 15pt Arial Bold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4428000"/>
            <a:ext cx="3023318" cy="58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2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936000"/>
            <a:ext cx="9144000" cy="420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360000"/>
            <a:ext cx="7632000" cy="529568"/>
          </a:xfrm>
        </p:spPr>
        <p:txBody>
          <a:bodyPr lIns="0" tIns="0" rIns="0" bIns="0" anchor="t">
            <a:normAutofit/>
          </a:bodyPr>
          <a:lstStyle>
            <a:lvl1pPr>
              <a:defRPr sz="3000" b="1" spc="-4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Main Heading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080000"/>
            <a:ext cx="7704000" cy="3435966"/>
          </a:xfrm>
        </p:spPr>
        <p:txBody>
          <a:bodyPr lIns="0" tIns="0" rIns="0" bIns="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100">
                <a:solidFill>
                  <a:schemeClr val="bg1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>
              <a:defRPr sz="2100"/>
            </a:lvl4pPr>
            <a:lvl5pPr>
              <a:defRPr sz="17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00192" y="4731990"/>
            <a:ext cx="2133600" cy="2738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80AA684-6FB9-400F-B313-F111F0F4873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4060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640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3939902"/>
            <a:ext cx="9144000" cy="12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699694"/>
            <a:ext cx="6804328" cy="900068"/>
          </a:xfrm>
        </p:spPr>
        <p:txBody>
          <a:bodyPr lIns="0" tIns="0" rIns="0" bIns="0" anchor="t">
            <a:normAutofit/>
          </a:bodyPr>
          <a:lstStyle>
            <a:lvl1pPr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Main Heading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3568" y="4371950"/>
            <a:ext cx="8003232" cy="6606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100" b="1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chemeClr val="bg1"/>
                </a:solidFill>
              </a:defRPr>
            </a:lvl3pPr>
            <a:lvl4pPr>
              <a:defRPr sz="2100"/>
            </a:lvl4pPr>
            <a:lvl5pPr>
              <a:defRPr sz="175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00192" y="4731990"/>
            <a:ext cx="2133600" cy="2738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4F2E129E-16B7-480B-972E-C025DBFD1D5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35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43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0" y="4356000"/>
            <a:ext cx="9144000" cy="79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211" y="254736"/>
            <a:ext cx="1198244" cy="9477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4428000"/>
            <a:ext cx="3023318" cy="586741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755576" y="1398235"/>
            <a:ext cx="6048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GB" sz="2400" b="1" u="none" strike="noStrike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www.digital.nhs.uk</a:t>
            </a:r>
            <a:endParaRPr lang="en-GB" sz="24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GB" sz="2400" b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GB" sz="2400" b="1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nhsdigital</a:t>
            </a:r>
            <a:endParaRPr lang="en-GB" sz="2400" b="1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ts val="3600"/>
              </a:lnSpc>
            </a:pPr>
            <a:r>
              <a:rPr lang="en-GB" sz="2400" b="1" kern="1200" dirty="0">
                <a:solidFill>
                  <a:srgbClr val="FFB81C"/>
                </a:solidFill>
                <a:effectLst/>
                <a:latin typeface="+mn-lt"/>
                <a:ea typeface="+mn-ea"/>
                <a:cs typeface="+mn-cs"/>
              </a:rPr>
              <a:t>enquiries@nhsdigital.nhs.uk</a:t>
            </a:r>
          </a:p>
          <a:p>
            <a:pPr>
              <a:lnSpc>
                <a:spcPts val="3600"/>
              </a:lnSpc>
            </a:pPr>
            <a:r>
              <a:rPr lang="en-GB" sz="2400" b="1" kern="1200" dirty="0">
                <a:solidFill>
                  <a:srgbClr val="FFB81C"/>
                </a:solidFill>
                <a:effectLst/>
                <a:latin typeface="+mn-lt"/>
                <a:ea typeface="+mn-ea"/>
                <a:cs typeface="+mn-cs"/>
              </a:rPr>
              <a:t>0300 303</a:t>
            </a:r>
            <a:r>
              <a:rPr lang="en-GB" sz="2400" b="1" kern="1200" baseline="0" dirty="0">
                <a:solidFill>
                  <a:srgbClr val="FFB81C"/>
                </a:solidFill>
                <a:effectLst/>
                <a:latin typeface="+mn-lt"/>
                <a:ea typeface="+mn-ea"/>
                <a:cs typeface="+mn-cs"/>
              </a:rPr>
              <a:t> 5678</a:t>
            </a:r>
            <a:endParaRPr lang="en-GB" sz="2400" kern="1200" dirty="0">
              <a:solidFill>
                <a:srgbClr val="FFB81C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25" y="1968019"/>
            <a:ext cx="387707" cy="38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1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>
            <a:extLst>
              <a:ext uri="{FF2B5EF4-FFF2-40B4-BE49-F238E27FC236}">
                <a16:creationId xmlns:a16="http://schemas.microsoft.com/office/drawing/2014/main" id="{FA6C77DF-0617-4903-B860-49093CD2953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05EB8"/>
          </a:solidFill>
          <a:ln>
            <a:noFill/>
          </a:ln>
          <a:effectLst/>
        </p:spPr>
        <p:txBody>
          <a:bodyPr vert="horz" wrap="square" lIns="33761" tIns="287991" rIns="33761" bIns="33761" numCol="1" anchor="t" anchorCtr="0" compatLnSpc="1">
            <a:prstTxWarp prst="textNoShape">
              <a:avLst/>
            </a:prstTxWarp>
          </a:bodyPr>
          <a:lstStyle/>
          <a:p>
            <a:pPr marL="1160458" defTabSz="84396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953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67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9D6EA-53C1-4056-A5B8-5AF66D913895}" type="datetime1">
              <a:rPr lang="en-GB" smtClean="0"/>
              <a:t>15/08/2018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Click to edit master footer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E129E-16B7-480B-972E-C025DBFD1D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45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62" r:id="rId2"/>
    <p:sldLayoutId id="2147483687" r:id="rId3"/>
    <p:sldLayoutId id="2147483681" r:id="rId4"/>
    <p:sldLayoutId id="2147483688" r:id="rId5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20000" y="1347614"/>
            <a:ext cx="6660312" cy="791936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C000"/>
                </a:solidFill>
              </a:rPr>
              <a:t>NHS 111 online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83568" y="1951775"/>
            <a:ext cx="5904656" cy="504000"/>
          </a:xfrm>
        </p:spPr>
        <p:txBody>
          <a:bodyPr>
            <a:normAutofit fontScale="25000" lnSpcReduction="20000"/>
          </a:bodyPr>
          <a:lstStyle/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 briefing information</a:t>
            </a:r>
          </a:p>
          <a:p>
            <a:endParaRPr lang="en-GB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3A77F-2E1E-48EA-9B1D-D74FF7A49BC2}"/>
              </a:ext>
            </a:extLst>
          </p:cNvPr>
          <p:cNvSpPr txBox="1"/>
          <p:nvPr/>
        </p:nvSpPr>
        <p:spPr>
          <a:xfrm>
            <a:off x="575556" y="2859782"/>
            <a:ext cx="5904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111 online is a new service which helps people get urgent healthcare online.</a:t>
            </a:r>
          </a:p>
          <a:p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will be available in &lt;insert area&gt; from &lt;insert date&gt;.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8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2">
            <a:extLst>
              <a:ext uri="{FF2B5EF4-FFF2-40B4-BE49-F238E27FC236}">
                <a16:creationId xmlns:a16="http://schemas.microsoft.com/office/drawing/2014/main" id="{F1900CC0-9610-4479-A9A1-1A56A7BA4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411511"/>
            <a:ext cx="8256326" cy="1584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33761" rIns="33761" bIns="33761" numCol="1" anchor="ctr" anchorCtr="0" compatLnSpc="1">
            <a:prstTxWarp prst="textNoShape">
              <a:avLst/>
            </a:prstTxWarp>
          </a:bodyPr>
          <a:lstStyle/>
          <a:p>
            <a:pPr defTabSz="843969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dirty="0">
              <a:solidFill>
                <a:srgbClr val="FFB8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BA3D39-950F-4AC3-8122-EB7D5758080C}"/>
              </a:ext>
            </a:extLst>
          </p:cNvPr>
          <p:cNvSpPr txBox="1"/>
          <p:nvPr/>
        </p:nvSpPr>
        <p:spPr>
          <a:xfrm>
            <a:off x="4589909" y="8295912"/>
            <a:ext cx="4277977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3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*Average triage time is 7 minutes on phone service and 2 minutes 9 seconds online.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126580-B9EB-466B-903C-46F26BF1A2F4}"/>
              </a:ext>
            </a:extLst>
          </p:cNvPr>
          <p:cNvSpPr txBox="1"/>
          <p:nvPr/>
        </p:nvSpPr>
        <p:spPr>
          <a:xfrm>
            <a:off x="2629347" y="127156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B7AE06-6D7E-47AF-AAFB-772A7E737222}"/>
              </a:ext>
            </a:extLst>
          </p:cNvPr>
          <p:cNvSpPr txBox="1"/>
          <p:nvPr/>
        </p:nvSpPr>
        <p:spPr>
          <a:xfrm>
            <a:off x="611560" y="1838310"/>
            <a:ext cx="47525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62" indent="-380962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 questions about their symptoms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advice on what to do and where to go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necessary, get further advice from a nurse, doctor or other trained medical professional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DD96E5-1FBC-480E-B5CE-C317EAC4A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27" y="1708061"/>
            <a:ext cx="2879913" cy="287991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9DBAF1-75FC-4A8B-85F2-4AD04EBD8367}"/>
              </a:ext>
            </a:extLst>
          </p:cNvPr>
          <p:cNvSpPr/>
          <p:nvPr/>
        </p:nvSpPr>
        <p:spPr>
          <a:xfrm>
            <a:off x="467544" y="535810"/>
            <a:ext cx="847235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dirty="0">
                <a:solidFill>
                  <a:srgbClr val="FFB8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 can get medical help or advice at </a:t>
            </a:r>
            <a:r>
              <a:rPr lang="en-GB" sz="2400" b="1" dirty="0">
                <a:solidFill>
                  <a:srgbClr val="FFB8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111.nhs.uk</a:t>
            </a:r>
            <a:r>
              <a:rPr lang="en-GB" sz="2400" dirty="0">
                <a:solidFill>
                  <a:srgbClr val="FFB8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a smartphone, laptop or other digital device. </a:t>
            </a:r>
          </a:p>
          <a:p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can:</a:t>
            </a:r>
          </a:p>
        </p:txBody>
      </p:sp>
    </p:spTree>
    <p:extLst>
      <p:ext uri="{BB962C8B-B14F-4D97-AF65-F5344CB8AC3E}">
        <p14:creationId xmlns:p14="http://schemas.microsoft.com/office/powerpoint/2010/main" val="92344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2">
            <a:extLst>
              <a:ext uri="{FF2B5EF4-FFF2-40B4-BE49-F238E27FC236}">
                <a16:creationId xmlns:a16="http://schemas.microsoft.com/office/drawing/2014/main" id="{F1900CC0-9610-4479-A9A1-1A56A7BA4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8798" y="915566"/>
            <a:ext cx="5589171" cy="31957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33761" rIns="33761" bIns="33761" numCol="1" anchor="ctr" anchorCtr="0" compatLnSpc="1">
            <a:prstTxWarp prst="textNoShape">
              <a:avLst/>
            </a:prstTxWarp>
          </a:bodyPr>
          <a:lstStyle/>
          <a:p>
            <a:pPr defTabSz="84396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3200" b="1" dirty="0">
                <a:solidFill>
                  <a:srgbClr val="FFB81C"/>
                </a:solidFill>
                <a:latin typeface="Arial" panose="020B0604020202020204" pitchFamily="34" charset="0"/>
              </a:rPr>
              <a:t>111 online is</a:t>
            </a:r>
          </a:p>
          <a:p>
            <a:pPr marL="380962" indent="-380962" defTabSz="843969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400" dirty="0">
                <a:solidFill>
                  <a:srgbClr val="FFB81C"/>
                </a:solidFill>
                <a:latin typeface="Arial" panose="020B0604020202020204" pitchFamily="34" charset="0"/>
              </a:rPr>
              <a:t>free and easy to use</a:t>
            </a:r>
            <a:endParaRPr lang="en-GB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80962" indent="-380962" defTabSz="843969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400" dirty="0">
                <a:solidFill>
                  <a:srgbClr val="FFB81C"/>
                </a:solidFill>
                <a:latin typeface="Arial" panose="020B0604020202020204" pitchFamily="34" charset="0"/>
              </a:rPr>
              <a:t>available 24/7</a:t>
            </a:r>
            <a:endParaRPr lang="en-GB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80962" indent="-380962" defTabSz="843969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400" dirty="0">
                <a:solidFill>
                  <a:srgbClr val="FFB81C"/>
                </a:solidFill>
                <a:latin typeface="Arial" panose="020B0604020202020204" pitchFamily="34" charset="0"/>
              </a:rPr>
              <a:t>more than twice as quick as the phone service</a:t>
            </a:r>
            <a:endParaRPr lang="en-GB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80962" indent="-380962" defTabSz="843969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en-US" sz="2400" dirty="0">
                <a:solidFill>
                  <a:srgbClr val="FFB81C"/>
                </a:solidFill>
                <a:latin typeface="Arial" panose="020B0604020202020204" pitchFamily="34" charset="0"/>
              </a:rPr>
              <a:t>helping to manage increasing demand on 111 telephone services</a:t>
            </a:r>
            <a:endParaRPr lang="en-GB" altLang="en-US" sz="2400" b="1" dirty="0">
              <a:solidFill>
                <a:srgbClr val="FFB81C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126580-B9EB-466B-903C-46F26BF1A2F4}"/>
              </a:ext>
            </a:extLst>
          </p:cNvPr>
          <p:cNvSpPr txBox="1"/>
          <p:nvPr/>
        </p:nvSpPr>
        <p:spPr>
          <a:xfrm>
            <a:off x="2629347" y="127156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400" dirty="0"/>
          </a:p>
        </p:txBody>
      </p:sp>
      <p:pic>
        <p:nvPicPr>
          <p:cNvPr id="4" name="Picture 3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6F830BB-2301-44F2-8ABF-81A7D56BD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15566"/>
            <a:ext cx="3168352" cy="31683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A04B5A-2E52-4454-A02E-385E34335615}"/>
              </a:ext>
            </a:extLst>
          </p:cNvPr>
          <p:cNvSpPr txBox="1"/>
          <p:nvPr/>
        </p:nvSpPr>
        <p:spPr>
          <a:xfrm>
            <a:off x="3442432" y="9246250"/>
            <a:ext cx="3208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*Average triage time is 7 minutes on phone service and 2 minutes 9 seconds online. </a:t>
            </a:r>
          </a:p>
        </p:txBody>
      </p:sp>
    </p:spTree>
    <p:extLst>
      <p:ext uri="{BB962C8B-B14F-4D97-AF65-F5344CB8AC3E}">
        <p14:creationId xmlns:p14="http://schemas.microsoft.com/office/powerpoint/2010/main" val="1386429576"/>
      </p:ext>
    </p:extLst>
  </p:cSld>
  <p:clrMapOvr>
    <a:masterClrMapping/>
  </p:clrMapOvr>
</p:sld>
</file>

<file path=ppt/theme/theme1.xml><?xml version="1.0" encoding="utf-8"?>
<a:theme xmlns:a="http://schemas.openxmlformats.org/drawingml/2006/main" name="HSCIC_Powepoint_v2.5_0115">
  <a:themeElements>
    <a:clrScheme name="01-NHS-DIGI-PALETTE-01">
      <a:dk1>
        <a:srgbClr val="0F0F0F"/>
      </a:dk1>
      <a:lt1>
        <a:srgbClr val="FFFFFF"/>
      </a:lt1>
      <a:dk2>
        <a:srgbClr val="033F85"/>
      </a:dk2>
      <a:lt2>
        <a:srgbClr val="F9F9F9"/>
      </a:lt2>
      <a:accent1>
        <a:srgbClr val="005EB8"/>
      </a:accent1>
      <a:accent2>
        <a:srgbClr val="84919C"/>
      </a:accent2>
      <a:accent3>
        <a:srgbClr val="003087"/>
      </a:accent3>
      <a:accent4>
        <a:srgbClr val="5EBCE8"/>
      </a:accent4>
      <a:accent5>
        <a:srgbClr val="CED1D5"/>
      </a:accent5>
      <a:accent6>
        <a:srgbClr val="424D58"/>
      </a:accent6>
      <a:hlink>
        <a:srgbClr val="003087"/>
      </a:hlink>
      <a:folHlink>
        <a:srgbClr val="7C2855"/>
      </a:folHlink>
    </a:clrScheme>
    <a:fontScheme name="Corporate 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02_Plain_Blue_Template_v1</Template>
  <TotalTime>345</TotalTime>
  <Words>153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HSCIC_Powepoint_v2.5_0115</vt:lpstr>
      <vt:lpstr>PowerPoint Presentation</vt:lpstr>
      <vt:lpstr>PowerPoint Presentation</vt:lpstr>
      <vt:lpstr>PowerPoint Presentation</vt:lpstr>
    </vt:vector>
  </TitlesOfParts>
  <Company>Health &amp; Social Care Information Centre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Ford</dc:creator>
  <cp:lastModifiedBy>Jeffrey Miller</cp:lastModifiedBy>
  <cp:revision>40</cp:revision>
  <cp:lastPrinted>2014-12-18T12:02:32Z</cp:lastPrinted>
  <dcterms:created xsi:type="dcterms:W3CDTF">2018-03-02T12:38:13Z</dcterms:created>
  <dcterms:modified xsi:type="dcterms:W3CDTF">2018-08-15T10:53:55Z</dcterms:modified>
</cp:coreProperties>
</file>